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4"/>
  </p:notesMasterIdLst>
  <p:sldIdLst>
    <p:sldId id="256" r:id="rId4"/>
    <p:sldId id="277" r:id="rId5"/>
    <p:sldId id="278" r:id="rId6"/>
    <p:sldId id="279" r:id="rId7"/>
    <p:sldId id="257" r:id="rId8"/>
    <p:sldId id="259" r:id="rId9"/>
    <p:sldId id="258" r:id="rId10"/>
    <p:sldId id="260" r:id="rId11"/>
    <p:sldId id="284" r:id="rId12"/>
    <p:sldId id="282" r:id="rId13"/>
    <p:sldId id="262" r:id="rId14"/>
    <p:sldId id="263" r:id="rId15"/>
    <p:sldId id="280" r:id="rId16"/>
    <p:sldId id="281" r:id="rId17"/>
    <p:sldId id="271" r:id="rId18"/>
    <p:sldId id="265" r:id="rId19"/>
    <p:sldId id="285" r:id="rId20"/>
    <p:sldId id="266" r:id="rId21"/>
    <p:sldId id="267" r:id="rId22"/>
    <p:sldId id="287" r:id="rId2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68" autoAdjust="0"/>
  </p:normalViewPr>
  <p:slideViewPr>
    <p:cSldViewPr>
      <p:cViewPr varScale="1">
        <p:scale>
          <a:sx n="210" d="100"/>
          <a:sy n="210" d="100"/>
        </p:scale>
        <p:origin x="-24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0" d="100"/>
        <a:sy n="340" d="100"/>
      </p:scale>
      <p:origin x="0" y="8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6E2D37C-F854-4E1C-AB0F-DDBDE2CB65C4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400291B6-0A81-4294-8638-99E1F3DEA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7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4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9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3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4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5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webDevelopment</a:t>
            </a:r>
            <a:r>
              <a:rPr lang="en-US" dirty="0" smtClean="0"/>
              <a:t>/</a:t>
            </a:r>
            <a:r>
              <a:rPr lang="en-US" dirty="0" err="1" smtClean="0"/>
              <a:t>example.html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291B6-0A81-4294-8638-99E1F3DEA5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 cap="sm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1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26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8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9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3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8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4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8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7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0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16675"/>
            <a:ext cx="533400" cy="441325"/>
          </a:xfrm>
        </p:spPr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57400" y="33580"/>
            <a:ext cx="6512511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686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772400" cy="1362075"/>
          </a:xfrm>
        </p:spPr>
        <p:txBody>
          <a:bodyPr anchor="ctr"/>
          <a:lstStyle>
            <a:lvl1pPr algn="ctr">
              <a:defRPr sz="3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40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638800"/>
          </a:xfrm>
        </p:spPr>
        <p:txBody>
          <a:bodyPr>
            <a:normAutofit/>
          </a:bodyPr>
          <a:lstStyle>
            <a:lvl1pPr marL="225425" indent="-225425">
              <a:defRPr sz="2000"/>
            </a:lvl1pPr>
            <a:lvl2pPr marL="463550" indent="-238125">
              <a:defRPr sz="1800"/>
            </a:lvl2pPr>
            <a:lvl3pPr marL="688975" indent="-225425">
              <a:defRPr sz="1600"/>
            </a:lvl3pPr>
            <a:lvl4pPr marL="914400" indent="-225425">
              <a:defRPr sz="1400"/>
            </a:lvl4pPr>
            <a:lvl5pPr marL="1139825" indent="-225425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638800"/>
          </a:xfrm>
        </p:spPr>
        <p:txBody>
          <a:bodyPr>
            <a:normAutofit/>
          </a:bodyPr>
          <a:lstStyle>
            <a:lvl1pPr marL="225425" indent="-225425">
              <a:defRPr sz="2000"/>
            </a:lvl1pPr>
            <a:lvl2pPr marL="463550" indent="-238125">
              <a:defRPr sz="1800"/>
            </a:lvl2pPr>
            <a:lvl3pPr marL="688975" indent="-225425">
              <a:defRPr sz="1600"/>
            </a:lvl3pPr>
            <a:lvl4pPr marL="914400" indent="-225425">
              <a:defRPr sz="1400"/>
            </a:lvl4pPr>
            <a:lvl5pPr marL="1139825" indent="-225425"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9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8516-6AD1-479D-AB5E-21ECFB1429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1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Goudy Old Style" pitchFamily="18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udy Old Style" pitchFamily="18" charset="0"/>
          <a:ea typeface="Verdana" pitchFamily="34" charset="0"/>
          <a:cs typeface="Verdana" pitchFamily="34" charset="0"/>
        </a:defRPr>
      </a:lvl1pPr>
      <a:lvl2pPr marL="688975" indent="-23177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udy Old Style" pitchFamily="18" charset="0"/>
          <a:ea typeface="Verdana" pitchFamily="34" charset="0"/>
          <a:cs typeface="Verdana" pitchFamily="34" charset="0"/>
        </a:defRPr>
      </a:lvl2pPr>
      <a:lvl3pPr marL="914400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oudy Old Style" pitchFamily="18" charset="0"/>
          <a:ea typeface="Verdana" pitchFamily="34" charset="0"/>
          <a:cs typeface="Verdana" pitchFamily="34" charset="0"/>
        </a:defRPr>
      </a:lvl3pPr>
      <a:lvl4pPr marL="1139825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Goudy Old Style" pitchFamily="18" charset="0"/>
          <a:ea typeface="Verdana" pitchFamily="34" charset="0"/>
          <a:cs typeface="Verdana" pitchFamily="34" charset="0"/>
        </a:defRPr>
      </a:lvl4pPr>
      <a:lvl5pPr marL="1377950" indent="-238125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Goudy Old Style" pitchFamily="18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Users\Dan\AppData\Local\Microsoft\Windows\Temporary Internet Files\Content.IE5\XZ4CE45C\MC90007871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698679" cy="16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7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7E8516-6AD1-479D-AB5E-21ECFB1429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Goudy Old Style" pitchFamily="18" charset="0"/>
              </a:rPr>
              <a:t>Web Site Development</a:t>
            </a:r>
            <a:br>
              <a:rPr lang="en-US" sz="4400" dirty="0">
                <a:latin typeface="Goudy Old Style" pitchFamily="18" charset="0"/>
              </a:rPr>
            </a:br>
            <a:r>
              <a:rPr lang="en-US" sz="4400" dirty="0">
                <a:latin typeface="Goudy Old Style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3674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and </a:t>
            </a:r>
            <a:r>
              <a:rPr lang="en-US" smtClean="0"/>
              <a:t>Web Server</a:t>
            </a:r>
            <a:endParaRPr lang="en-US" dirty="0"/>
          </a:p>
        </p:txBody>
      </p:sp>
      <p:sp>
        <p:nvSpPr>
          <p:cNvPr id="4" name="laptop"/>
          <p:cNvSpPr>
            <a:spLocks noEditPoints="1" noChangeArrowheads="1"/>
          </p:cNvSpPr>
          <p:nvPr/>
        </p:nvSpPr>
        <p:spPr bwMode="auto">
          <a:xfrm>
            <a:off x="1066801" y="2819400"/>
            <a:ext cx="1219200" cy="981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Dan\AppData\Local\Microsoft\Windows\Temporary Internet Files\Content.IE5\X9PR9QR0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28887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6738937" y="3962400"/>
            <a:ext cx="1033463" cy="1219200"/>
            <a:chOff x="6400800" y="3962400"/>
            <a:chExt cx="1033463" cy="1219200"/>
          </a:xfrm>
        </p:grpSpPr>
        <p:sp>
          <p:nvSpPr>
            <p:cNvPr id="5" name="Flowchart: Magnetic Disk 4"/>
            <p:cNvSpPr/>
            <p:nvPr/>
          </p:nvSpPr>
          <p:spPr>
            <a:xfrm>
              <a:off x="6400800" y="3962400"/>
              <a:ext cx="1033463" cy="12192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477000" y="4452936"/>
              <a:ext cx="861060" cy="152401"/>
              <a:chOff x="6477000" y="4452936"/>
              <a:chExt cx="861060" cy="15240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477000" y="4452937"/>
                <a:ext cx="251460" cy="152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781800" y="4452936"/>
                <a:ext cx="251460" cy="152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086600" y="4452936"/>
                <a:ext cx="251460" cy="152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477000" y="4640839"/>
              <a:ext cx="861060" cy="138546"/>
              <a:chOff x="6477000" y="4452936"/>
              <a:chExt cx="861060" cy="15240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477000" y="4452937"/>
                <a:ext cx="251460" cy="152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81800" y="4452936"/>
                <a:ext cx="251460" cy="152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086600" y="4452936"/>
                <a:ext cx="251460" cy="152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77000" y="4829176"/>
              <a:ext cx="861060" cy="152401"/>
              <a:chOff x="6477000" y="4452936"/>
              <a:chExt cx="861060" cy="15240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77000" y="4452937"/>
                <a:ext cx="251460" cy="152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781800" y="4452936"/>
                <a:ext cx="251460" cy="152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086600" y="4452936"/>
                <a:ext cx="251460" cy="152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7119938" y="3581400"/>
            <a:ext cx="125729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38400" y="3309937"/>
            <a:ext cx="38862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876646"/>
            <a:ext cx="762001" cy="55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81000" y="3914328"/>
            <a:ext cx="2895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Web Browser</a:t>
            </a:r>
          </a:p>
          <a:p>
            <a:pPr algn="ctr"/>
            <a:r>
              <a:rPr lang="en-US" dirty="0" smtClean="0"/>
              <a:t>Program that requests and interprets web pages encoded with HTML, etc.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72798" y="1297781"/>
            <a:ext cx="301805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Web Server</a:t>
            </a:r>
          </a:p>
          <a:p>
            <a:pPr algn="ctr"/>
            <a:r>
              <a:rPr lang="en-US" dirty="0" smtClean="0"/>
              <a:t>Computer that holds Web Pages and processes Browser requests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49746" y="5354360"/>
            <a:ext cx="30180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Web Pages</a:t>
            </a:r>
          </a:p>
          <a:p>
            <a:pPr algn="ctr"/>
            <a:r>
              <a:rPr lang="en-US" b="1" dirty="0" smtClean="0"/>
              <a:t>Web site content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HTML- instructions embedded in a document (web page) that informs a browser how to treat the documents contents</a:t>
            </a:r>
          </a:p>
          <a:p>
            <a:r>
              <a:rPr lang="en-US" dirty="0" smtClean="0"/>
              <a:t>The instructions are expressed as </a:t>
            </a:r>
            <a:r>
              <a:rPr lang="en-US" b="1" dirty="0" smtClean="0"/>
              <a:t>tags</a:t>
            </a:r>
            <a:r>
              <a:rPr lang="en-US" dirty="0" smtClean="0"/>
              <a:t> with</a:t>
            </a:r>
            <a:r>
              <a:rPr lang="en-US" b="1" dirty="0" smtClean="0"/>
              <a:t> attributes</a:t>
            </a:r>
            <a:r>
              <a:rPr lang="en-US" dirty="0" smtClean="0"/>
              <a:t> further defining the tag’s actions</a:t>
            </a:r>
          </a:p>
          <a:p>
            <a:r>
              <a:rPr lang="en-US" dirty="0" smtClean="0"/>
              <a:t>HTML tags are:</a:t>
            </a:r>
          </a:p>
          <a:p>
            <a:pPr lvl="1"/>
            <a:r>
              <a:rPr lang="en-US" dirty="0" smtClean="0"/>
              <a:t>Delimited by greater and less than symbols  </a:t>
            </a:r>
            <a:r>
              <a:rPr lang="en-US" b="1" dirty="0" smtClean="0"/>
              <a:t>&lt;</a:t>
            </a:r>
            <a:r>
              <a:rPr lang="en-US" dirty="0" smtClean="0"/>
              <a:t> and </a:t>
            </a:r>
            <a:r>
              <a:rPr lang="en-US" b="1" dirty="0" smtClean="0"/>
              <a:t>&gt;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e.g. </a:t>
            </a:r>
            <a:r>
              <a:rPr lang="en-US" b="1" dirty="0" smtClean="0"/>
              <a:t>&lt;b&gt;</a:t>
            </a:r>
            <a:r>
              <a:rPr lang="en-US" dirty="0" smtClean="0"/>
              <a:t> indicates the text that follows is to be bolded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May require an opening and closing </a:t>
            </a:r>
            <a:r>
              <a:rPr lang="en-US" dirty="0"/>
              <a:t>tags &lt;/tag&gt; </a:t>
            </a:r>
            <a:r>
              <a:rPr lang="en-US" dirty="0" smtClean="0"/>
              <a:t>to stop the action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 smtClean="0"/>
              <a:t>e.g. &lt;b&gt;This  text will be in bold&lt;/b&gt;</a:t>
            </a:r>
          </a:p>
          <a:p>
            <a:r>
              <a:rPr lang="en-US" dirty="0" smtClean="0"/>
              <a:t>Attributes further qualify tags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&lt;font color=“blue”, size=“5”&gt;</a:t>
            </a:r>
          </a:p>
          <a:p>
            <a:pPr marL="457200" lvl="1" indent="0">
              <a:buNone/>
            </a:pPr>
            <a:r>
              <a:rPr lang="en-US" dirty="0" smtClean="0"/>
              <a:t>This tag indicates the format of the text that follows</a:t>
            </a:r>
          </a:p>
          <a:p>
            <a:pPr marL="457200" lvl="1" indent="0">
              <a:buNone/>
            </a:pPr>
            <a:r>
              <a:rPr lang="en-US" sz="1800" i="1" dirty="0" smtClean="0"/>
              <a:t>The color of the text will be blue and size 5 (where 3 is the default size)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686800" cy="5715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When using HTML tags</a:t>
            </a:r>
            <a:endParaRPr lang="en-US" dirty="0"/>
          </a:p>
          <a:p>
            <a:pPr marL="457200" lvl="1" indent="0">
              <a:buNone/>
            </a:pPr>
            <a:endParaRPr lang="en-US" sz="500" dirty="0"/>
          </a:p>
          <a:p>
            <a:r>
              <a:rPr lang="en-US" sz="2200" dirty="0" smtClean="0"/>
              <a:t>Whitespace (blanks, new lines) are generally ignored</a:t>
            </a:r>
            <a:endParaRPr lang="en-US" dirty="0"/>
          </a:p>
          <a:p>
            <a:pPr marL="45720" indent="0">
              <a:buNone/>
            </a:pPr>
            <a:endParaRPr lang="en-US" sz="1100" dirty="0" smtClean="0"/>
          </a:p>
          <a:p>
            <a:r>
              <a:rPr lang="en-US" sz="2200" dirty="0" smtClean="0"/>
              <a:t>Attribute values </a:t>
            </a:r>
            <a:r>
              <a:rPr lang="en-US" dirty="0" smtClean="0"/>
              <a:t>are</a:t>
            </a:r>
            <a:r>
              <a:rPr lang="en-US" sz="2200" dirty="0" smtClean="0"/>
              <a:t> enclosed in single or double quotes</a:t>
            </a:r>
          </a:p>
          <a:p>
            <a:pPr marL="640080" lvl="1" indent="0">
              <a:buNone/>
            </a:pPr>
            <a:r>
              <a:rPr lang="en-US" sz="1100" dirty="0" smtClean="0"/>
              <a:t> </a:t>
            </a:r>
            <a:endParaRPr lang="en-US" sz="2000" dirty="0" smtClean="0"/>
          </a:p>
          <a:p>
            <a:r>
              <a:rPr lang="en-US" sz="2200" b="1" u="sng" dirty="0" smtClean="0"/>
              <a:t>Beware:</a:t>
            </a:r>
            <a:r>
              <a:rPr lang="en-US" sz="2200" b="1" dirty="0" smtClean="0"/>
              <a:t> HTML does no checking for syntax errors – it interprets what it can and ignores the rest.  You will need to be the error checker for yourself</a:t>
            </a:r>
            <a:r>
              <a:rPr lang="en-US" b="1" dirty="0"/>
              <a:t>.</a:t>
            </a:r>
            <a:endParaRPr lang="en-US" sz="2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9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Example -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092451"/>
            <a:ext cx="69309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&lt;title&gt;</a:t>
            </a:r>
            <a:r>
              <a:rPr lang="en-US" dirty="0" smtClean="0"/>
              <a:t>CSCI1150</a:t>
            </a:r>
            <a:r>
              <a:rPr lang="en-US" dirty="0"/>
              <a:t>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 </a:t>
            </a:r>
            <a:r>
              <a:rPr lang="en-US" dirty="0" err="1"/>
              <a:t>bgcolor</a:t>
            </a:r>
            <a:r>
              <a:rPr lang="en-US" dirty="0"/>
              <a:t>="</a:t>
            </a:r>
            <a:r>
              <a:rPr lang="en-US" dirty="0" err="1"/>
              <a:t>lightgreen</a:t>
            </a:r>
            <a:r>
              <a:rPr lang="en-US" dirty="0"/>
              <a:t>"&gt;</a:t>
            </a:r>
            <a:endParaRPr lang="en-US" dirty="0"/>
          </a:p>
          <a:p>
            <a:r>
              <a:rPr lang="en-US" dirty="0"/>
              <a:t>        &lt;h1&gt;</a:t>
            </a:r>
            <a:r>
              <a:rPr lang="en-US" dirty="0" smtClean="0"/>
              <a:t>CSCI1150 </a:t>
            </a:r>
            <a:r>
              <a:rPr lang="en-US" dirty="0"/>
              <a:t>Introduction to Computers&lt;/h1&gt;</a:t>
            </a:r>
          </a:p>
          <a:p>
            <a:r>
              <a:rPr lang="en-US" dirty="0"/>
              <a:t>        &lt;font color="</a:t>
            </a:r>
            <a:r>
              <a:rPr lang="en-US" dirty="0" err="1"/>
              <a:t>darkgreen</a:t>
            </a:r>
            <a:r>
              <a:rPr lang="en-US" dirty="0"/>
              <a:t>"&gt;&lt;h2&gt;Objective&lt;/h2&gt;&lt;/font&gt;</a:t>
            </a:r>
          </a:p>
          <a:p>
            <a:r>
              <a:rPr lang="en-US" dirty="0"/>
              <a:t>        Acquaint student with basic principles and</a:t>
            </a:r>
          </a:p>
          <a:p>
            <a:r>
              <a:rPr lang="en-US" dirty="0"/>
              <a:t>        technologies of computer systems.</a:t>
            </a:r>
          </a:p>
          <a:p>
            <a:r>
              <a:rPr lang="en-US" dirty="0"/>
              <a:t>        &lt;font color="</a:t>
            </a:r>
            <a:r>
              <a:rPr lang="en-US" dirty="0" err="1"/>
              <a:t>darkgreen</a:t>
            </a:r>
            <a:r>
              <a:rPr lang="en-US" dirty="0"/>
              <a:t>"&gt;&lt;h2&gt;Methods&lt;/h2&gt;&lt;/font&gt;</a:t>
            </a:r>
          </a:p>
          <a:p>
            <a:r>
              <a:rPr lang="en-US" dirty="0"/>
              <a:t>        This course uses a combination of:</a:t>
            </a:r>
          </a:p>
          <a:p>
            <a:r>
              <a:rPr lang="en-US" dirty="0"/>
              <a:t>      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        &lt;li&gt;Lectures and Guided Tours&lt;/li&gt;</a:t>
            </a:r>
          </a:p>
          <a:p>
            <a:r>
              <a:rPr lang="en-US" dirty="0"/>
              <a:t>            &lt;li&gt;Labs and Other Assignments&lt;/li&gt;</a:t>
            </a:r>
          </a:p>
          <a:p>
            <a:r>
              <a:rPr lang="en-US" dirty="0"/>
              <a:t>            &lt;li&gt;Exams&lt;/li&gt;</a:t>
            </a:r>
          </a:p>
          <a:p>
            <a:r>
              <a:rPr lang="en-US" dirty="0"/>
              <a:t>    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</a:t>
            </a:r>
            <a:r>
              <a:rPr lang="en-US" dirty="0" smtClean="0"/>
              <a:t>&lt;/body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09384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Example – 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5" y="1209822"/>
            <a:ext cx="8822635" cy="420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8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 </a:t>
            </a:r>
            <a:r>
              <a:rPr lang="en-US" b="1" dirty="0"/>
              <a:t>S</a:t>
            </a:r>
            <a:r>
              <a:rPr lang="en-US" b="1" dirty="0" smtClean="0"/>
              <a:t>tyle Language,</a:t>
            </a:r>
            <a:r>
              <a:rPr lang="en-US" dirty="0" smtClean="0"/>
              <a:t> like HTML, that describes the appearance of documents</a:t>
            </a:r>
          </a:p>
          <a:p>
            <a:r>
              <a:rPr lang="en-US" dirty="0" smtClean="0"/>
              <a:t>Provides the same types of formatting capabilities as HTML, and much more</a:t>
            </a:r>
          </a:p>
          <a:p>
            <a:r>
              <a:rPr lang="en-US" dirty="0" smtClean="0"/>
              <a:t>CSS:</a:t>
            </a:r>
          </a:p>
          <a:p>
            <a:pPr lvl="1"/>
            <a:r>
              <a:rPr lang="en-US" dirty="0" smtClean="0"/>
              <a:t>Allows for better separation of document content and formatting information </a:t>
            </a:r>
          </a:p>
          <a:p>
            <a:pPr lvl="1"/>
            <a:r>
              <a:rPr lang="en-US" dirty="0" smtClean="0"/>
              <a:t>Can be stored separately from the document’s contents</a:t>
            </a:r>
          </a:p>
          <a:p>
            <a:pPr lvl="1"/>
            <a:r>
              <a:rPr lang="en-US" dirty="0" smtClean="0"/>
              <a:t>Can specify different formatting information for different presentation modes (e.g. viewing versus printing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Allows </a:t>
            </a:r>
            <a:r>
              <a:rPr lang="en-US" dirty="0" smtClean="0"/>
              <a:t>content developers to focus on content</a:t>
            </a:r>
          </a:p>
          <a:p>
            <a:pPr lvl="1"/>
            <a:r>
              <a:rPr lang="en-US" dirty="0" smtClean="0"/>
              <a:t>Facilitate sharing of formatting instructions across documents</a:t>
            </a:r>
          </a:p>
          <a:p>
            <a:r>
              <a:rPr lang="en-US" dirty="0" smtClean="0"/>
              <a:t>For the most part, CSS is replacing the use of HTML for formatting content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interactive features to browsers</a:t>
            </a:r>
          </a:p>
          <a:p>
            <a:pPr lvl="1"/>
            <a:r>
              <a:rPr lang="en-US" dirty="0" smtClean="0"/>
              <a:t>Forms controls such as field validation</a:t>
            </a:r>
          </a:p>
          <a:p>
            <a:pPr lvl="1"/>
            <a:r>
              <a:rPr lang="en-US" dirty="0" smtClean="0"/>
              <a:t>Mouse-rollover that causes a field displayed to change</a:t>
            </a:r>
          </a:p>
          <a:p>
            <a:pPr lvl="1"/>
            <a:r>
              <a:rPr lang="en-US" dirty="0" smtClean="0"/>
              <a:t>Popping a new window</a:t>
            </a:r>
          </a:p>
          <a:p>
            <a:pPr lvl="1"/>
            <a:endParaRPr lang="en-US" dirty="0" smtClean="0"/>
          </a:p>
          <a:p>
            <a:pPr marL="342900" lvl="1" indent="-342900"/>
            <a:r>
              <a:rPr lang="en-US" sz="2000" dirty="0" smtClean="0"/>
              <a:t>JavaScript programs run in the browser (on your Mac/PC)</a:t>
            </a:r>
          </a:p>
          <a:p>
            <a:pPr marL="1314450" lvl="4" indent="0">
              <a:buNone/>
            </a:pPr>
            <a:endParaRPr lang="en-US" dirty="0"/>
          </a:p>
          <a:p>
            <a:r>
              <a:rPr lang="en-US" dirty="0" smtClean="0"/>
              <a:t>Supported by “all” browsers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Users can disable</a:t>
            </a:r>
          </a:p>
          <a:p>
            <a:pPr lvl="1"/>
            <a:r>
              <a:rPr lang="en-US" dirty="0" smtClean="0"/>
              <a:t>Common carrier for malware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 for a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u="sng" dirty="0" smtClean="0"/>
          </a:p>
          <a:p>
            <a:pPr marL="0" indent="0" algn="ctr">
              <a:buNone/>
            </a:pPr>
            <a:endParaRPr lang="en-US" b="1" u="sng" dirty="0"/>
          </a:p>
          <a:p>
            <a:pPr marL="0" indent="0" algn="ctr">
              <a:buNone/>
            </a:pPr>
            <a:r>
              <a:rPr lang="en-US" sz="2400" b="1" u="sng" dirty="0" smtClean="0"/>
              <a:t>What Do You Think Makes a Good Web Site?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1026" name="Picture 2" descr="C:\Users\Dan\AppData\Local\Microsoft\Windows\Temporary Internet Files\Content.IE5\BQGR2DVO\MC90043485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71750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7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 for a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Some considerations:</a:t>
            </a:r>
          </a:p>
          <a:p>
            <a:r>
              <a:rPr lang="en-US" dirty="0" smtClean="0"/>
              <a:t>Be clear on the audience, purpose and requirements</a:t>
            </a:r>
          </a:p>
          <a:p>
            <a:r>
              <a:rPr lang="en-US" dirty="0" smtClean="0"/>
              <a:t>Plan your sites look and feel</a:t>
            </a:r>
          </a:p>
          <a:p>
            <a:pPr lvl="1"/>
            <a:r>
              <a:rPr lang="en-US" dirty="0" smtClean="0"/>
              <a:t>Be consistent</a:t>
            </a:r>
          </a:p>
          <a:p>
            <a:pPr lvl="1"/>
            <a:r>
              <a:rPr lang="en-US" dirty="0" smtClean="0"/>
              <a:t>Be clear</a:t>
            </a:r>
          </a:p>
          <a:p>
            <a:pPr lvl="1"/>
            <a:r>
              <a:rPr lang="en-US" dirty="0" smtClean="0"/>
              <a:t>Use of fonts, color, graphics, sounds and video</a:t>
            </a:r>
          </a:p>
          <a:p>
            <a:r>
              <a:rPr lang="en-US" dirty="0" smtClean="0"/>
              <a:t>Set and test page loading speed for acceptability</a:t>
            </a:r>
          </a:p>
          <a:p>
            <a:r>
              <a:rPr lang="en-US" dirty="0" smtClean="0"/>
              <a:t>Plan the  structure and hierarchy of your pages</a:t>
            </a:r>
          </a:p>
          <a:p>
            <a:pPr lvl="1"/>
            <a:r>
              <a:rPr lang="en-US" dirty="0" smtClean="0"/>
              <a:t>Within a page</a:t>
            </a:r>
          </a:p>
          <a:p>
            <a:pPr lvl="1"/>
            <a:r>
              <a:rPr lang="en-US" dirty="0" smtClean="0"/>
              <a:t>Between pages</a:t>
            </a:r>
          </a:p>
          <a:p>
            <a:r>
              <a:rPr lang="en-US" dirty="0" smtClean="0"/>
              <a:t>Plan your navigation</a:t>
            </a:r>
          </a:p>
          <a:p>
            <a:pPr lvl="1"/>
            <a:r>
              <a:rPr lang="en-US" dirty="0" smtClean="0"/>
              <a:t>Within a page</a:t>
            </a:r>
          </a:p>
          <a:p>
            <a:pPr lvl="1"/>
            <a:r>
              <a:rPr lang="en-US" dirty="0" smtClean="0"/>
              <a:t>Between pages</a:t>
            </a:r>
          </a:p>
          <a:p>
            <a:pPr lvl="1"/>
            <a:r>
              <a:rPr lang="en-US" dirty="0" smtClean="0"/>
              <a:t>Between your site and other sites</a:t>
            </a:r>
          </a:p>
          <a:p>
            <a:r>
              <a:rPr lang="en-US" dirty="0" smtClean="0"/>
              <a:t>Create a mockup and check with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1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for Developing a Web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02920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 smtClean="0"/>
              <a:t>Planning and design</a:t>
            </a:r>
          </a:p>
          <a:p>
            <a:pPr marL="1435608" lvl="4" indent="-228600">
              <a:spcBef>
                <a:spcPts val="200"/>
              </a:spcBef>
              <a:buFont typeface="+mj-lt"/>
              <a:buAutoNum type="arabicPeriod"/>
            </a:pPr>
            <a:endParaRPr lang="en-US" sz="1200" dirty="0" smtClean="0"/>
          </a:p>
          <a:p>
            <a:pPr marL="502920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 smtClean="0"/>
              <a:t>Create the web pages using an editor or other authoring tool</a:t>
            </a:r>
          </a:p>
          <a:p>
            <a:pPr lvl="4">
              <a:spcBef>
                <a:spcPts val="200"/>
              </a:spcBef>
            </a:pPr>
            <a:endParaRPr lang="en-US" dirty="0" smtClean="0"/>
          </a:p>
          <a:p>
            <a:pPr marL="502920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 smtClean="0"/>
              <a:t>Test the web </a:t>
            </a:r>
            <a:r>
              <a:rPr lang="en-US" smtClean="0"/>
              <a:t>pages </a:t>
            </a:r>
            <a:endParaRPr lang="en-US" dirty="0" smtClean="0"/>
          </a:p>
          <a:p>
            <a:pPr lvl="4">
              <a:spcBef>
                <a:spcPts val="200"/>
              </a:spcBef>
            </a:pPr>
            <a:endParaRPr lang="en-US" dirty="0"/>
          </a:p>
          <a:p>
            <a:pPr marL="502920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Publish the web pages by uploading the pages to the web </a:t>
            </a:r>
            <a:r>
              <a:rPr lang="en-US" dirty="0" smtClean="0"/>
              <a:t>server(s)</a:t>
            </a:r>
            <a:endParaRPr lang="en-US" dirty="0"/>
          </a:p>
          <a:p>
            <a:pPr marL="502920" indent="-457200">
              <a:spcBef>
                <a:spcPts val="200"/>
              </a:spcBef>
              <a:buFont typeface="+mj-lt"/>
              <a:buAutoNum type="arabicPeriod"/>
            </a:pPr>
            <a:endParaRPr lang="en-US" dirty="0" smtClean="0"/>
          </a:p>
          <a:p>
            <a:pPr lvl="4">
              <a:spcBef>
                <a:spcPts val="20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2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3580"/>
            <a:ext cx="6512511" cy="8046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763000" cy="541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basic components of a web site are:</a:t>
            </a:r>
          </a:p>
          <a:p>
            <a:pPr lvl="1"/>
            <a:r>
              <a:rPr lang="en-US" sz="2400" b="1" dirty="0" smtClean="0"/>
              <a:t>Content</a:t>
            </a:r>
            <a:r>
              <a:rPr lang="en-US" sz="2400" dirty="0" smtClean="0"/>
              <a:t> – information displayed or accepted from users</a:t>
            </a:r>
          </a:p>
          <a:p>
            <a:pPr lvl="2"/>
            <a:r>
              <a:rPr lang="en-US" sz="2200" dirty="0" smtClean="0"/>
              <a:t>Static – content that doesn’t change for different user interactions</a:t>
            </a:r>
          </a:p>
          <a:p>
            <a:pPr lvl="2"/>
            <a:r>
              <a:rPr lang="en-US" sz="2200" dirty="0" smtClean="0"/>
              <a:t>Dynamic – content that varies based on the user, user input, etc.</a:t>
            </a:r>
          </a:p>
          <a:p>
            <a:pPr lvl="2"/>
            <a:endParaRPr lang="en-US" sz="1000" dirty="0" smtClean="0"/>
          </a:p>
          <a:p>
            <a:pPr lvl="1"/>
            <a:r>
              <a:rPr lang="en-US" sz="2400" b="1" dirty="0" smtClean="0"/>
              <a:t>Instructions</a:t>
            </a:r>
          </a:p>
          <a:p>
            <a:pPr lvl="2"/>
            <a:r>
              <a:rPr lang="en-US" sz="2200" dirty="0" smtClean="0"/>
              <a:t>Formatting – how the content is to be displayed</a:t>
            </a:r>
          </a:p>
          <a:p>
            <a:pPr lvl="2"/>
            <a:r>
              <a:rPr lang="en-US" sz="2200" dirty="0" smtClean="0"/>
              <a:t>Navigation – path between web pages</a:t>
            </a:r>
          </a:p>
          <a:p>
            <a:pPr lvl="2"/>
            <a:r>
              <a:rPr lang="en-US" sz="2200" dirty="0" smtClean="0"/>
              <a:t>Other Actions – Pop-up windows, field input and validation</a:t>
            </a:r>
          </a:p>
          <a:p>
            <a:pPr lvl="2"/>
            <a:endParaRPr lang="en-US" dirty="0"/>
          </a:p>
          <a:p>
            <a:r>
              <a:rPr lang="en-US" dirty="0" smtClean="0"/>
              <a:t>Building a web site consists of creating the </a:t>
            </a:r>
            <a:r>
              <a:rPr lang="en-US" b="1" dirty="0" smtClean="0"/>
              <a:t>Content</a:t>
            </a:r>
            <a:r>
              <a:rPr lang="en-US" dirty="0" smtClean="0"/>
              <a:t> and </a:t>
            </a:r>
            <a:r>
              <a:rPr lang="en-US" b="1" dirty="0" smtClean="0"/>
              <a:t>Instructions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80"/>
            <a:ext cx="8112711" cy="1143000"/>
          </a:xfrm>
        </p:spPr>
        <p:txBody>
          <a:bodyPr/>
          <a:lstStyle/>
          <a:p>
            <a:r>
              <a:rPr lang="en-US" dirty="0" smtClean="0"/>
              <a:t>Basic Approach </a:t>
            </a:r>
            <a:r>
              <a:rPr lang="en-US" dirty="0" smtClean="0"/>
              <a:t>to Writing </a:t>
            </a:r>
            <a:r>
              <a:rPr lang="en-US" dirty="0" smtClean="0"/>
              <a:t>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Document the problem to be solved</a:t>
            </a:r>
          </a:p>
          <a:p>
            <a:pPr marL="1371600" lvl="3" indent="0">
              <a:buNone/>
            </a:pPr>
            <a:endParaRPr lang="en-US" sz="1200" dirty="0" smtClean="0"/>
          </a:p>
          <a:p>
            <a:r>
              <a:rPr lang="en-US" dirty="0" smtClean="0"/>
              <a:t>Sketch out how to solve the problem –</a:t>
            </a:r>
            <a:r>
              <a:rPr lang="en-US" u="sng" dirty="0" smtClean="0"/>
              <a:t> Algorithm</a:t>
            </a:r>
          </a:p>
          <a:p>
            <a:pPr lvl="1"/>
            <a:r>
              <a:rPr lang="en-US" dirty="0" smtClean="0"/>
              <a:t>Functions and flow</a:t>
            </a:r>
          </a:p>
          <a:p>
            <a:pPr lvl="1"/>
            <a:r>
              <a:rPr lang="en-US" dirty="0" smtClean="0"/>
              <a:t>Web page and report design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dirty="0" smtClean="0"/>
              <a:t>Write the code with tool of choice</a:t>
            </a:r>
          </a:p>
          <a:p>
            <a:pPr lvl="1"/>
            <a:r>
              <a:rPr lang="en-US" dirty="0" smtClean="0"/>
              <a:t>Hint: Do it incrementally</a:t>
            </a:r>
          </a:p>
          <a:p>
            <a:pPr marL="365760" lvl="1" indent="0">
              <a:buNone/>
            </a:pPr>
            <a:endParaRPr lang="en-US" sz="1200" dirty="0" smtClean="0"/>
          </a:p>
          <a:p>
            <a:r>
              <a:rPr lang="en-US" sz="2200" dirty="0" smtClean="0"/>
              <a:t>Thoroughly test</a:t>
            </a:r>
          </a:p>
          <a:p>
            <a:pPr lvl="1"/>
            <a:r>
              <a:rPr lang="en-US" dirty="0" smtClean="0"/>
              <a:t>Test each function</a:t>
            </a:r>
          </a:p>
          <a:p>
            <a:pPr lvl="1"/>
            <a:r>
              <a:rPr lang="en-US" dirty="0" smtClean="0"/>
              <a:t>Test the system end to end</a:t>
            </a:r>
          </a:p>
          <a:p>
            <a:pPr lvl="1"/>
            <a:r>
              <a:rPr lang="en-US" dirty="0" smtClean="0"/>
              <a:t>If appropriate stress test</a:t>
            </a:r>
          </a:p>
          <a:p>
            <a:pPr lvl="1"/>
            <a:endParaRPr lang="en-US" sz="1200" dirty="0" smtClean="0"/>
          </a:p>
          <a:p>
            <a:pPr marL="457200" lvl="1" indent="0">
              <a:buNone/>
            </a:pPr>
            <a:r>
              <a:rPr lang="en-US" dirty="0" smtClean="0"/>
              <a:t>In Testing the goal is to break code rather than a user finding the errors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2400" y="33580"/>
            <a:ext cx="4607511" cy="592897"/>
          </a:xfrm>
        </p:spPr>
        <p:txBody>
          <a:bodyPr/>
          <a:lstStyle/>
          <a:p>
            <a:r>
              <a:rPr lang="en-US" dirty="0" smtClean="0"/>
              <a:t>Web Page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357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448" y="5230984"/>
            <a:ext cx="91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Static </a:t>
            </a:r>
          </a:p>
          <a:p>
            <a:pPr algn="ctr"/>
            <a:r>
              <a:rPr lang="en-US" sz="1600" dirty="0" smtClean="0"/>
              <a:t>Content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5230984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Dynamic</a:t>
            </a:r>
          </a:p>
          <a:p>
            <a:pPr algn="ctr"/>
            <a:r>
              <a:rPr lang="en-US" sz="1600" dirty="0" smtClean="0"/>
              <a:t>Content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27313" y="457200"/>
            <a:ext cx="3001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URL with path to specific page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2743200"/>
            <a:ext cx="1733167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Input, </a:t>
            </a:r>
            <a:r>
              <a:rPr lang="en-US" sz="1600" dirty="0" err="1" smtClean="0"/>
              <a:t>Javascript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2726635"/>
            <a:ext cx="3200400" cy="18107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0" y="1752600"/>
            <a:ext cx="1447800" cy="19931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86061" y="2726634"/>
            <a:ext cx="1244144" cy="2108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>
          <a:xfrm flipH="1" flipV="1">
            <a:off x="3630206" y="2832055"/>
            <a:ext cx="3380194" cy="804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86061" y="4537367"/>
            <a:ext cx="276752" cy="6936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 flipV="1">
            <a:off x="623868" y="3745705"/>
            <a:ext cx="100032" cy="148527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09309" y="824365"/>
            <a:ext cx="3072291" cy="4710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20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Key Technologies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5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5410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300" dirty="0" smtClean="0"/>
              <a:t>Text that using links enables </a:t>
            </a:r>
            <a:r>
              <a:rPr lang="en-US" sz="2300" dirty="0" smtClean="0"/>
              <a:t>non</a:t>
            </a:r>
            <a:r>
              <a:rPr lang="en-US" sz="2300" dirty="0" smtClean="0"/>
              <a:t>-sequential access within and </a:t>
            </a:r>
            <a:r>
              <a:rPr lang="en-US" sz="2300" dirty="0" smtClean="0"/>
              <a:t>between </a:t>
            </a:r>
            <a:r>
              <a:rPr lang="en-US" sz="2300" dirty="0" smtClean="0"/>
              <a:t>documents and web sites</a:t>
            </a:r>
            <a:endParaRPr lang="en-US" sz="2100" dirty="0" smtClean="0"/>
          </a:p>
          <a:p>
            <a:pPr>
              <a:spcBef>
                <a:spcPts val="1200"/>
              </a:spcBef>
              <a:tabLst>
                <a:tab pos="2349500" algn="l"/>
              </a:tabLst>
            </a:pPr>
            <a:endParaRPr lang="en-US" sz="1100" dirty="0"/>
          </a:p>
          <a:p>
            <a:pPr>
              <a:spcBef>
                <a:spcPts val="1200"/>
              </a:spcBef>
            </a:pPr>
            <a:r>
              <a:rPr lang="en-US" sz="2300" u="sng" dirty="0" smtClean="0"/>
              <a:t>Origin</a:t>
            </a:r>
            <a:endParaRPr lang="en-US" sz="1100" u="sng" dirty="0" smtClean="0"/>
          </a:p>
          <a:p>
            <a:pPr lvl="1">
              <a:spcBef>
                <a:spcPts val="1200"/>
              </a:spcBef>
            </a:pPr>
            <a:r>
              <a:rPr lang="en-US" sz="2100" dirty="0" smtClean="0"/>
              <a:t>1945 - </a:t>
            </a:r>
            <a:r>
              <a:rPr lang="en-US" sz="2100" dirty="0" err="1" smtClean="0"/>
              <a:t>Vannar</a:t>
            </a:r>
            <a:r>
              <a:rPr lang="en-US" sz="2100" dirty="0" smtClean="0"/>
              <a:t> Bush </a:t>
            </a:r>
            <a:r>
              <a:rPr lang="en-US" sz="2100" dirty="0"/>
              <a:t>- a system for linking microfilm machines </a:t>
            </a:r>
          </a:p>
          <a:p>
            <a:pPr lvl="1">
              <a:spcBef>
                <a:spcPts val="1200"/>
              </a:spcBef>
            </a:pPr>
            <a:r>
              <a:rPr lang="en-US" sz="2100" dirty="0" smtClean="0"/>
              <a:t>1965 - Ted Nelson - coined </a:t>
            </a:r>
            <a:r>
              <a:rPr lang="en-US" sz="2100" dirty="0"/>
              <a:t>the terms hypertext and hypermedia</a:t>
            </a:r>
          </a:p>
          <a:p>
            <a:pPr lvl="1">
              <a:spcBef>
                <a:spcPts val="1200"/>
              </a:spcBef>
            </a:pPr>
            <a:r>
              <a:rPr lang="en-US" sz="2100" dirty="0" smtClean="0"/>
              <a:t>1977 - First hypermedia use was a tour of Aspen</a:t>
            </a:r>
          </a:p>
          <a:p>
            <a:pPr lvl="1">
              <a:spcBef>
                <a:spcPts val="1200"/>
              </a:spcBef>
            </a:pPr>
            <a:r>
              <a:rPr lang="en-US" sz="2100" dirty="0" smtClean="0"/>
              <a:t>1983 – </a:t>
            </a:r>
            <a:r>
              <a:rPr lang="en-US" sz="2100" dirty="0"/>
              <a:t>H</a:t>
            </a:r>
            <a:r>
              <a:rPr lang="en-US" sz="2100" dirty="0" smtClean="0"/>
              <a:t>ypermedia development tool for Apple II</a:t>
            </a:r>
          </a:p>
          <a:p>
            <a:pPr lvl="1">
              <a:spcBef>
                <a:spcPts val="1200"/>
              </a:spcBef>
            </a:pPr>
            <a:r>
              <a:rPr lang="en-US" sz="2100" dirty="0" smtClean="0"/>
              <a:t>1987 – Apple release </a:t>
            </a:r>
            <a:r>
              <a:rPr lang="en-US" sz="2100" dirty="0" err="1" smtClean="0"/>
              <a:t>Hypercards</a:t>
            </a:r>
            <a:r>
              <a:rPr lang="en-US" sz="2100" dirty="0" smtClean="0"/>
              <a:t> for the Macintosh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7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3580"/>
            <a:ext cx="6512511" cy="652220"/>
          </a:xfrm>
        </p:spPr>
        <p:txBody>
          <a:bodyPr/>
          <a:lstStyle/>
          <a:p>
            <a:r>
              <a:rPr lang="en-US" dirty="0" smtClean="0"/>
              <a:t>Links Can Be Followed Ad Hoc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96873" y="904628"/>
            <a:ext cx="5366107" cy="4944703"/>
            <a:chOff x="1752600" y="998897"/>
            <a:chExt cx="5366107" cy="494470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289" y="998897"/>
              <a:ext cx="854312" cy="11838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911" y="2590801"/>
              <a:ext cx="787591" cy="1174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714" y="2590800"/>
              <a:ext cx="787591" cy="1174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2539169"/>
              <a:ext cx="787591" cy="1174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944" y="4709921"/>
              <a:ext cx="787591" cy="1174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651175"/>
              <a:ext cx="866350" cy="1292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772" y="4651175"/>
              <a:ext cx="866350" cy="1292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2357" y="4651175"/>
              <a:ext cx="866350" cy="1292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Elbow Connector 12"/>
            <p:cNvCxnSpPr/>
            <p:nvPr/>
          </p:nvCxnSpPr>
          <p:spPr>
            <a:xfrm rot="10800000" flipV="1">
              <a:off x="2773709" y="1752602"/>
              <a:ext cx="1593800" cy="894734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1026" idx="3"/>
            </p:cNvCxnSpPr>
            <p:nvPr/>
          </p:nvCxnSpPr>
          <p:spPr>
            <a:xfrm>
              <a:off x="4800601" y="1590829"/>
              <a:ext cx="1884931" cy="3956438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8" idx="0"/>
            </p:cNvCxnSpPr>
            <p:nvPr/>
          </p:nvCxnSpPr>
          <p:spPr>
            <a:xfrm>
              <a:off x="2773709" y="3276602"/>
              <a:ext cx="2425031" cy="1433319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rot="10800000">
              <a:off x="5198742" y="5105403"/>
              <a:ext cx="1486790" cy="191985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5400000">
              <a:off x="3369556" y="1586911"/>
              <a:ext cx="408041" cy="1599738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4761305" y="2971798"/>
              <a:ext cx="1038313" cy="1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5400000">
              <a:off x="4114800" y="2438400"/>
              <a:ext cx="914402" cy="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279250" y="3768699"/>
              <a:ext cx="1772396" cy="1092997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>
              <a:off x="2057400" y="4876800"/>
              <a:ext cx="1513209" cy="12700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>
              <a:off x="4761305" y="1752601"/>
              <a:ext cx="1038313" cy="99059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027" idx="1"/>
            </p:cNvCxnSpPr>
            <p:nvPr/>
          </p:nvCxnSpPr>
          <p:spPr>
            <a:xfrm rot="10800000" flipH="1">
              <a:off x="2379910" y="2895603"/>
              <a:ext cx="393795" cy="282665"/>
            </a:xfrm>
            <a:prstGeom prst="bentConnector3">
              <a:avLst>
                <a:gd name="adj1" fmla="val -58051"/>
              </a:avLst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sz="quarter" idx="13"/>
          </p:nvPr>
        </p:nvSpPr>
        <p:spPr>
          <a:xfrm>
            <a:off x="224769" y="1269384"/>
            <a:ext cx="3013048" cy="236166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Within a page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Between pages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Between web sites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414682" y="685800"/>
            <a:ext cx="5148298" cy="32131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rgbClr val="FF0000"/>
                </a:solidFill>
              </a:rPr>
              <a:t>Web Site 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24102" y="4373328"/>
            <a:ext cx="6215098" cy="19512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Web Site B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3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3580"/>
            <a:ext cx="6512511" cy="652220"/>
          </a:xfrm>
        </p:spPr>
        <p:txBody>
          <a:bodyPr/>
          <a:lstStyle/>
          <a:p>
            <a:r>
              <a:rPr lang="en-US" dirty="0" smtClean="0"/>
              <a:t>Markup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Programming Language</a:t>
            </a:r>
            <a:r>
              <a:rPr lang="en-US" sz="2400" dirty="0" smtClean="0"/>
              <a:t> - set of rules that direct the actions of a computer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Markup Language</a:t>
            </a:r>
            <a:r>
              <a:rPr lang="en-US" sz="2400" dirty="0" smtClean="0"/>
              <a:t> - programming language for formatting “documents” where a document can be any stored file, not just text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F</a:t>
            </a:r>
            <a:r>
              <a:rPr lang="en-US" sz="2400" dirty="0" smtClean="0"/>
              <a:t>ormatting is defined in the document with a series of tags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1960s – IBM defined:</a:t>
            </a:r>
          </a:p>
          <a:p>
            <a:pPr lvl="1"/>
            <a:r>
              <a:rPr lang="en-US" sz="2000" dirty="0" smtClean="0"/>
              <a:t>Standardized General Markup Language (SGML)</a:t>
            </a:r>
          </a:p>
          <a:p>
            <a:pPr lvl="1"/>
            <a:r>
              <a:rPr lang="en-US" sz="2000" dirty="0" smtClean="0"/>
              <a:t>Formatting of documents to be printed </a:t>
            </a:r>
          </a:p>
          <a:p>
            <a:pPr lvl="1"/>
            <a:r>
              <a:rPr lang="en-US" sz="2000" dirty="0" smtClean="0"/>
              <a:t>Many of the earliest tags still in use in Markup Languages today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8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Markup Language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The combination of </a:t>
            </a:r>
            <a:r>
              <a:rPr lang="en-US" sz="2400" b="1" dirty="0" smtClean="0"/>
              <a:t>Hypertext</a:t>
            </a:r>
            <a:r>
              <a:rPr lang="en-US" sz="2400" dirty="0" smtClean="0"/>
              <a:t> and </a:t>
            </a:r>
            <a:r>
              <a:rPr lang="en-US" sz="2400" b="1" dirty="0" smtClean="0"/>
              <a:t>Markup Languages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Origination credited to physicist Tim Berners-Lee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Working at CERN (European Organization for Nuclear Research)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Looking for method for scientists to share information between networked computers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First used in December 1990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Using document elements (tags) to link (jump to) related documents within and between computers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Language that can be used to develop a web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Program that interprets and acts on the contents of documents encoded with HTML or other language with a similar intent</a:t>
            </a:r>
          </a:p>
          <a:p>
            <a:r>
              <a:rPr lang="en-US" dirty="0" smtClean="0"/>
              <a:t>1992 University of Kansas</a:t>
            </a:r>
          </a:p>
          <a:p>
            <a:pPr lvl="1"/>
            <a:r>
              <a:rPr lang="en-US" dirty="0" smtClean="0"/>
              <a:t>Lynx browser</a:t>
            </a:r>
          </a:p>
          <a:p>
            <a:pPr lvl="1"/>
            <a:r>
              <a:rPr lang="en-US" dirty="0" smtClean="0"/>
              <a:t>Used for student campus information – text only</a:t>
            </a:r>
          </a:p>
          <a:p>
            <a:r>
              <a:rPr lang="en-US" dirty="0" smtClean="0"/>
              <a:t>1993 University of Illinois</a:t>
            </a:r>
          </a:p>
          <a:p>
            <a:pPr lvl="1"/>
            <a:r>
              <a:rPr lang="en-US" dirty="0" smtClean="0"/>
              <a:t>First browser to support both text and graphics information</a:t>
            </a:r>
          </a:p>
          <a:p>
            <a:pPr lvl="1"/>
            <a:r>
              <a:rPr lang="en-US" dirty="0" smtClean="0"/>
              <a:t>Mosaic browser whose co-author was Marc </a:t>
            </a:r>
            <a:r>
              <a:rPr lang="en-US" dirty="0" err="1" smtClean="0"/>
              <a:t>Andreesen</a:t>
            </a:r>
            <a:endParaRPr lang="en-US" dirty="0" smtClean="0"/>
          </a:p>
          <a:p>
            <a:r>
              <a:rPr lang="en-US" dirty="0" smtClean="0"/>
              <a:t>1995 Netscape IPO</a:t>
            </a:r>
          </a:p>
          <a:p>
            <a:pPr lvl="1"/>
            <a:r>
              <a:rPr lang="en-US" dirty="0" smtClean="0"/>
              <a:t>Founding members were Jim Clark and Marc </a:t>
            </a:r>
            <a:r>
              <a:rPr lang="en-US" dirty="0" err="1" smtClean="0"/>
              <a:t>Andreesen</a:t>
            </a:r>
            <a:endParaRPr lang="en-US" dirty="0" smtClean="0"/>
          </a:p>
          <a:p>
            <a:pPr lvl="1"/>
            <a:r>
              <a:rPr lang="en-US" dirty="0" smtClean="0"/>
              <a:t>Primary products the Netscape browser and web server (based on Mosaic)</a:t>
            </a:r>
          </a:p>
          <a:p>
            <a:r>
              <a:rPr lang="en-US" dirty="0" smtClean="0"/>
              <a:t>1995 Internet Explorer 1.0</a:t>
            </a:r>
          </a:p>
          <a:p>
            <a:pPr lvl="1"/>
            <a:r>
              <a:rPr lang="en-US" dirty="0" smtClean="0"/>
              <a:t>Initial browser from Microsoft who licensed the software from Spyglass</a:t>
            </a:r>
          </a:p>
          <a:p>
            <a:r>
              <a:rPr lang="en-US" dirty="0" smtClean="0"/>
              <a:t>1996 Internet Explorer 3.0</a:t>
            </a:r>
          </a:p>
          <a:p>
            <a:pPr lvl="1"/>
            <a:r>
              <a:rPr lang="en-US" dirty="0" smtClean="0"/>
              <a:t>Equivalent Netscape functionality bundled with Windows 95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8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Basic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LectureBasic1</Template>
  <TotalTime>1193</TotalTime>
  <Words>1143</Words>
  <Application>Microsoft Macintosh PowerPoint</Application>
  <PresentationFormat>On-screen Show (4:3)</PresentationFormat>
  <Paragraphs>214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LectureBasic1</vt:lpstr>
      <vt:lpstr>Custom Design</vt:lpstr>
      <vt:lpstr>Slipstream</vt:lpstr>
      <vt:lpstr>Web Site Development Overview</vt:lpstr>
      <vt:lpstr>Introduction</vt:lpstr>
      <vt:lpstr>Web Page Example</vt:lpstr>
      <vt:lpstr>Key Technologies</vt:lpstr>
      <vt:lpstr>Hypertext</vt:lpstr>
      <vt:lpstr>Links Can Be Followed Ad Hoc</vt:lpstr>
      <vt:lpstr>Markup Language</vt:lpstr>
      <vt:lpstr>Hypertext Markup Language (HTML)</vt:lpstr>
      <vt:lpstr>Browser</vt:lpstr>
      <vt:lpstr>Browser and Web Server</vt:lpstr>
      <vt:lpstr>HTML</vt:lpstr>
      <vt:lpstr>HTML Tag Rules</vt:lpstr>
      <vt:lpstr>HTML Example - Code</vt:lpstr>
      <vt:lpstr>HTML Example – Results</vt:lpstr>
      <vt:lpstr>Cascading Style Sheets - CSS</vt:lpstr>
      <vt:lpstr>JavaScript</vt:lpstr>
      <vt:lpstr>Planning  for a Web Site</vt:lpstr>
      <vt:lpstr>Planning  for a Web Site</vt:lpstr>
      <vt:lpstr>Process for Developing a Web Site</vt:lpstr>
      <vt:lpstr>Basic Approach to Writing a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HyperText Markup Language</dc:title>
  <dc:creator>djoaquin@mtsu.edu</dc:creator>
  <cp:lastModifiedBy>Hyrum Carroll</cp:lastModifiedBy>
  <cp:revision>78</cp:revision>
  <cp:lastPrinted>2011-01-18T18:47:41Z</cp:lastPrinted>
  <dcterms:created xsi:type="dcterms:W3CDTF">2010-09-05T13:56:51Z</dcterms:created>
  <dcterms:modified xsi:type="dcterms:W3CDTF">2015-01-22T17:32:13Z</dcterms:modified>
</cp:coreProperties>
</file>