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1" r:id="rId4"/>
    <p:sldId id="265" r:id="rId5"/>
    <p:sldId id="279" r:id="rId6"/>
    <p:sldId id="267" r:id="rId7"/>
    <p:sldId id="263" r:id="rId8"/>
    <p:sldId id="266" r:id="rId9"/>
    <p:sldId id="268" r:id="rId10"/>
    <p:sldId id="269" r:id="rId11"/>
    <p:sldId id="276" r:id="rId12"/>
    <p:sldId id="271" r:id="rId13"/>
    <p:sldId id="272" r:id="rId14"/>
    <p:sldId id="273" r:id="rId15"/>
    <p:sldId id="270" r:id="rId16"/>
    <p:sldId id="278" r:id="rId17"/>
    <p:sldId id="274" r:id="rId18"/>
    <p:sldId id="275" r:id="rId19"/>
    <p:sldId id="277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4A8700-4041-4934-A725-9540B2A6229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3C8B13E-6DF3-4169-A971-1A3C7FB31146}">
      <dgm:prSet/>
      <dgm:spPr/>
      <dgm:t>
        <a:bodyPr/>
        <a:lstStyle/>
        <a:p>
          <a:r>
            <a:rPr lang="en-US"/>
            <a:t>Solidifying my data manipulation skills</a:t>
          </a:r>
        </a:p>
      </dgm:t>
    </dgm:pt>
    <dgm:pt modelId="{4D6617CB-3A9F-4A79-A57D-34F1840D9F3D}" type="parTrans" cxnId="{C0699148-7384-45CD-B6FA-8F88F2C6AE70}">
      <dgm:prSet/>
      <dgm:spPr/>
      <dgm:t>
        <a:bodyPr/>
        <a:lstStyle/>
        <a:p>
          <a:endParaRPr lang="en-US"/>
        </a:p>
      </dgm:t>
    </dgm:pt>
    <dgm:pt modelId="{529E81D2-1085-47C0-A050-4150A6985FCD}" type="sibTrans" cxnId="{C0699148-7384-45CD-B6FA-8F88F2C6AE70}">
      <dgm:prSet/>
      <dgm:spPr/>
      <dgm:t>
        <a:bodyPr/>
        <a:lstStyle/>
        <a:p>
          <a:endParaRPr lang="en-US"/>
        </a:p>
      </dgm:t>
    </dgm:pt>
    <dgm:pt modelId="{F5E7D454-5183-4CD1-BE9A-17BED1D0C88E}">
      <dgm:prSet/>
      <dgm:spPr/>
      <dgm:t>
        <a:bodyPr/>
        <a:lstStyle/>
        <a:p>
          <a:r>
            <a:rPr lang="en-US" dirty="0"/>
            <a:t>Working with state-of-the-art machine learning algorithms on a genuinely difficult challenge</a:t>
          </a:r>
        </a:p>
      </dgm:t>
    </dgm:pt>
    <dgm:pt modelId="{6BEAB54D-4074-456C-8F6B-7AE2F25B5673}" type="parTrans" cxnId="{3F46012B-874C-48F7-96DA-0F9575B63403}">
      <dgm:prSet/>
      <dgm:spPr/>
      <dgm:t>
        <a:bodyPr/>
        <a:lstStyle/>
        <a:p>
          <a:endParaRPr lang="en-US"/>
        </a:p>
      </dgm:t>
    </dgm:pt>
    <dgm:pt modelId="{49B5D375-7636-410B-8216-B6081C965AA2}" type="sibTrans" cxnId="{3F46012B-874C-48F7-96DA-0F9575B63403}">
      <dgm:prSet/>
      <dgm:spPr/>
      <dgm:t>
        <a:bodyPr/>
        <a:lstStyle/>
        <a:p>
          <a:endParaRPr lang="en-US"/>
        </a:p>
      </dgm:t>
    </dgm:pt>
    <dgm:pt modelId="{185CBBC9-44FD-4A67-AA26-E1FC190FF6E7}">
      <dgm:prSet/>
      <dgm:spPr/>
      <dgm:t>
        <a:bodyPr/>
        <a:lstStyle/>
        <a:p>
          <a:r>
            <a:rPr lang="en-US" dirty="0"/>
            <a:t>Creating a strategy that I can use in the future</a:t>
          </a:r>
        </a:p>
      </dgm:t>
    </dgm:pt>
    <dgm:pt modelId="{9DA9C8E2-A61A-451D-96E3-5D48E87FB5B9}" type="parTrans" cxnId="{A72EA205-EE15-42A8-A8F9-2CB4AF06627A}">
      <dgm:prSet/>
      <dgm:spPr/>
      <dgm:t>
        <a:bodyPr/>
        <a:lstStyle/>
        <a:p>
          <a:endParaRPr lang="en-US"/>
        </a:p>
      </dgm:t>
    </dgm:pt>
    <dgm:pt modelId="{4EEFE523-4774-4E01-900A-3C17C689D8AE}" type="sibTrans" cxnId="{A72EA205-EE15-42A8-A8F9-2CB4AF06627A}">
      <dgm:prSet/>
      <dgm:spPr/>
      <dgm:t>
        <a:bodyPr/>
        <a:lstStyle/>
        <a:p>
          <a:endParaRPr lang="en-US"/>
        </a:p>
      </dgm:t>
    </dgm:pt>
    <dgm:pt modelId="{B34CB826-AE35-4002-BB2C-4898257074F2}" type="pres">
      <dgm:prSet presAssocID="{DC4A8700-4041-4934-A725-9540B2A6229B}" presName="root" presStyleCnt="0">
        <dgm:presLayoutVars>
          <dgm:dir/>
          <dgm:resizeHandles val="exact"/>
        </dgm:presLayoutVars>
      </dgm:prSet>
      <dgm:spPr/>
    </dgm:pt>
    <dgm:pt modelId="{EE22BE3A-ACB2-4140-AF86-01E6F86FC724}" type="pres">
      <dgm:prSet presAssocID="{C3C8B13E-6DF3-4169-A971-1A3C7FB31146}" presName="compNode" presStyleCnt="0"/>
      <dgm:spPr/>
    </dgm:pt>
    <dgm:pt modelId="{A8D9221C-E521-45D1-8995-FA3D8545FEEC}" type="pres">
      <dgm:prSet presAssocID="{C3C8B13E-6DF3-4169-A971-1A3C7FB31146}" presName="bgRect" presStyleLbl="bgShp" presStyleIdx="0" presStyleCnt="3"/>
      <dgm:spPr/>
    </dgm:pt>
    <dgm:pt modelId="{ACED61C9-3977-49C6-83BA-D621FF37FE35}" type="pres">
      <dgm:prSet presAssocID="{C3C8B13E-6DF3-4169-A971-1A3C7FB311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C8F6BA1-01EE-4E6C-8534-BBA9A8CAC168}" type="pres">
      <dgm:prSet presAssocID="{C3C8B13E-6DF3-4169-A971-1A3C7FB31146}" presName="spaceRect" presStyleCnt="0"/>
      <dgm:spPr/>
    </dgm:pt>
    <dgm:pt modelId="{92E5A4B1-2641-48CC-8C5B-C6978A25F577}" type="pres">
      <dgm:prSet presAssocID="{C3C8B13E-6DF3-4169-A971-1A3C7FB31146}" presName="parTx" presStyleLbl="revTx" presStyleIdx="0" presStyleCnt="3">
        <dgm:presLayoutVars>
          <dgm:chMax val="0"/>
          <dgm:chPref val="0"/>
        </dgm:presLayoutVars>
      </dgm:prSet>
      <dgm:spPr/>
    </dgm:pt>
    <dgm:pt modelId="{0D158571-1970-4856-9A6A-790D8715F94D}" type="pres">
      <dgm:prSet presAssocID="{529E81D2-1085-47C0-A050-4150A6985FCD}" presName="sibTrans" presStyleCnt="0"/>
      <dgm:spPr/>
    </dgm:pt>
    <dgm:pt modelId="{948639C8-C193-4E3B-A40B-7D5786A80431}" type="pres">
      <dgm:prSet presAssocID="{F5E7D454-5183-4CD1-BE9A-17BED1D0C88E}" presName="compNode" presStyleCnt="0"/>
      <dgm:spPr/>
    </dgm:pt>
    <dgm:pt modelId="{0450F72A-404C-4E6D-A4B5-D120575249C1}" type="pres">
      <dgm:prSet presAssocID="{F5E7D454-5183-4CD1-BE9A-17BED1D0C88E}" presName="bgRect" presStyleLbl="bgShp" presStyleIdx="1" presStyleCnt="3"/>
      <dgm:spPr/>
    </dgm:pt>
    <dgm:pt modelId="{BEE287D5-BBBE-4119-9F8B-3749A19CEEB1}" type="pres">
      <dgm:prSet presAssocID="{F5E7D454-5183-4CD1-BE9A-17BED1D0C8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291A40D-7AE6-4BEE-88B5-127CBB0817C5}" type="pres">
      <dgm:prSet presAssocID="{F5E7D454-5183-4CD1-BE9A-17BED1D0C88E}" presName="spaceRect" presStyleCnt="0"/>
      <dgm:spPr/>
    </dgm:pt>
    <dgm:pt modelId="{786B8B6B-49CA-4419-A60C-3E2E2376492D}" type="pres">
      <dgm:prSet presAssocID="{F5E7D454-5183-4CD1-BE9A-17BED1D0C88E}" presName="parTx" presStyleLbl="revTx" presStyleIdx="1" presStyleCnt="3">
        <dgm:presLayoutVars>
          <dgm:chMax val="0"/>
          <dgm:chPref val="0"/>
        </dgm:presLayoutVars>
      </dgm:prSet>
      <dgm:spPr/>
    </dgm:pt>
    <dgm:pt modelId="{1F930349-83C6-40D0-9BAF-85C587028061}" type="pres">
      <dgm:prSet presAssocID="{49B5D375-7636-410B-8216-B6081C965AA2}" presName="sibTrans" presStyleCnt="0"/>
      <dgm:spPr/>
    </dgm:pt>
    <dgm:pt modelId="{129A2E39-4262-4985-973E-DC4B003AE797}" type="pres">
      <dgm:prSet presAssocID="{185CBBC9-44FD-4A67-AA26-E1FC190FF6E7}" presName="compNode" presStyleCnt="0"/>
      <dgm:spPr/>
    </dgm:pt>
    <dgm:pt modelId="{5E305645-E1B9-4E89-B1C4-FCE30851892B}" type="pres">
      <dgm:prSet presAssocID="{185CBBC9-44FD-4A67-AA26-E1FC190FF6E7}" presName="bgRect" presStyleLbl="bgShp" presStyleIdx="2" presStyleCnt="3"/>
      <dgm:spPr/>
    </dgm:pt>
    <dgm:pt modelId="{AA925AFC-45CE-4774-A9DD-F40BA51FA532}" type="pres">
      <dgm:prSet presAssocID="{185CBBC9-44FD-4A67-AA26-E1FC190FF6E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FCCFB2E-9364-4684-90B2-A76FCB901777}" type="pres">
      <dgm:prSet presAssocID="{185CBBC9-44FD-4A67-AA26-E1FC190FF6E7}" presName="spaceRect" presStyleCnt="0"/>
      <dgm:spPr/>
    </dgm:pt>
    <dgm:pt modelId="{D94FB940-AC7F-4D8E-85DF-D9F58C3DC108}" type="pres">
      <dgm:prSet presAssocID="{185CBBC9-44FD-4A67-AA26-E1FC190FF6E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72EA205-EE15-42A8-A8F9-2CB4AF06627A}" srcId="{DC4A8700-4041-4934-A725-9540B2A6229B}" destId="{185CBBC9-44FD-4A67-AA26-E1FC190FF6E7}" srcOrd="2" destOrd="0" parTransId="{9DA9C8E2-A61A-451D-96E3-5D48E87FB5B9}" sibTransId="{4EEFE523-4774-4E01-900A-3C17C689D8AE}"/>
    <dgm:cxn modelId="{E3C4961E-0A86-437E-8456-6831CF77874A}" type="presOf" srcId="{F5E7D454-5183-4CD1-BE9A-17BED1D0C88E}" destId="{786B8B6B-49CA-4419-A60C-3E2E2376492D}" srcOrd="0" destOrd="0" presId="urn:microsoft.com/office/officeart/2018/2/layout/IconVerticalSolidList"/>
    <dgm:cxn modelId="{67931A26-79B8-4588-B880-7DB05EF51586}" type="presOf" srcId="{C3C8B13E-6DF3-4169-A971-1A3C7FB31146}" destId="{92E5A4B1-2641-48CC-8C5B-C6978A25F577}" srcOrd="0" destOrd="0" presId="urn:microsoft.com/office/officeart/2018/2/layout/IconVerticalSolidList"/>
    <dgm:cxn modelId="{3F46012B-874C-48F7-96DA-0F9575B63403}" srcId="{DC4A8700-4041-4934-A725-9540B2A6229B}" destId="{F5E7D454-5183-4CD1-BE9A-17BED1D0C88E}" srcOrd="1" destOrd="0" parTransId="{6BEAB54D-4074-456C-8F6B-7AE2F25B5673}" sibTransId="{49B5D375-7636-410B-8216-B6081C965AA2}"/>
    <dgm:cxn modelId="{C0699148-7384-45CD-B6FA-8F88F2C6AE70}" srcId="{DC4A8700-4041-4934-A725-9540B2A6229B}" destId="{C3C8B13E-6DF3-4169-A971-1A3C7FB31146}" srcOrd="0" destOrd="0" parTransId="{4D6617CB-3A9F-4A79-A57D-34F1840D9F3D}" sibTransId="{529E81D2-1085-47C0-A050-4150A6985FCD}"/>
    <dgm:cxn modelId="{A3B7E7A4-2FF4-432A-A254-C52476986C0E}" type="presOf" srcId="{185CBBC9-44FD-4A67-AA26-E1FC190FF6E7}" destId="{D94FB940-AC7F-4D8E-85DF-D9F58C3DC108}" srcOrd="0" destOrd="0" presId="urn:microsoft.com/office/officeart/2018/2/layout/IconVerticalSolidList"/>
    <dgm:cxn modelId="{E1B3D5AB-2328-4CFC-8A9A-EBBED9A0D332}" type="presOf" srcId="{DC4A8700-4041-4934-A725-9540B2A6229B}" destId="{B34CB826-AE35-4002-BB2C-4898257074F2}" srcOrd="0" destOrd="0" presId="urn:microsoft.com/office/officeart/2018/2/layout/IconVerticalSolidList"/>
    <dgm:cxn modelId="{C9301648-6D36-4C2F-8FD8-DF483FAFD60B}" type="presParOf" srcId="{B34CB826-AE35-4002-BB2C-4898257074F2}" destId="{EE22BE3A-ACB2-4140-AF86-01E6F86FC724}" srcOrd="0" destOrd="0" presId="urn:microsoft.com/office/officeart/2018/2/layout/IconVerticalSolidList"/>
    <dgm:cxn modelId="{55BA8E43-D06E-47FD-92F2-8AE6B0CD54BC}" type="presParOf" srcId="{EE22BE3A-ACB2-4140-AF86-01E6F86FC724}" destId="{A8D9221C-E521-45D1-8995-FA3D8545FEEC}" srcOrd="0" destOrd="0" presId="urn:microsoft.com/office/officeart/2018/2/layout/IconVerticalSolidList"/>
    <dgm:cxn modelId="{585ED220-4AC0-406E-A76E-D44B2535D6D3}" type="presParOf" srcId="{EE22BE3A-ACB2-4140-AF86-01E6F86FC724}" destId="{ACED61C9-3977-49C6-83BA-D621FF37FE35}" srcOrd="1" destOrd="0" presId="urn:microsoft.com/office/officeart/2018/2/layout/IconVerticalSolidList"/>
    <dgm:cxn modelId="{F41C9A0D-52E4-4BAC-9435-1B1EF218D062}" type="presParOf" srcId="{EE22BE3A-ACB2-4140-AF86-01E6F86FC724}" destId="{EC8F6BA1-01EE-4E6C-8534-BBA9A8CAC168}" srcOrd="2" destOrd="0" presId="urn:microsoft.com/office/officeart/2018/2/layout/IconVerticalSolidList"/>
    <dgm:cxn modelId="{070003D7-855D-48B2-AC80-C5FD7BE85B7F}" type="presParOf" srcId="{EE22BE3A-ACB2-4140-AF86-01E6F86FC724}" destId="{92E5A4B1-2641-48CC-8C5B-C6978A25F577}" srcOrd="3" destOrd="0" presId="urn:microsoft.com/office/officeart/2018/2/layout/IconVerticalSolidList"/>
    <dgm:cxn modelId="{89A7B2F8-C538-427D-8E4A-647B75AD6C02}" type="presParOf" srcId="{B34CB826-AE35-4002-BB2C-4898257074F2}" destId="{0D158571-1970-4856-9A6A-790D8715F94D}" srcOrd="1" destOrd="0" presId="urn:microsoft.com/office/officeart/2018/2/layout/IconVerticalSolidList"/>
    <dgm:cxn modelId="{418CDCEA-470F-4856-A8BC-40517F3CE207}" type="presParOf" srcId="{B34CB826-AE35-4002-BB2C-4898257074F2}" destId="{948639C8-C193-4E3B-A40B-7D5786A80431}" srcOrd="2" destOrd="0" presId="urn:microsoft.com/office/officeart/2018/2/layout/IconVerticalSolidList"/>
    <dgm:cxn modelId="{FBA6D3BC-E9A7-4BFB-ACFF-F7DDF2394DCA}" type="presParOf" srcId="{948639C8-C193-4E3B-A40B-7D5786A80431}" destId="{0450F72A-404C-4E6D-A4B5-D120575249C1}" srcOrd="0" destOrd="0" presId="urn:microsoft.com/office/officeart/2018/2/layout/IconVerticalSolidList"/>
    <dgm:cxn modelId="{20276BD2-6F22-4379-8609-8360D2D5D789}" type="presParOf" srcId="{948639C8-C193-4E3B-A40B-7D5786A80431}" destId="{BEE287D5-BBBE-4119-9F8B-3749A19CEEB1}" srcOrd="1" destOrd="0" presId="urn:microsoft.com/office/officeart/2018/2/layout/IconVerticalSolidList"/>
    <dgm:cxn modelId="{612CD08B-DF14-4A63-8D3C-B6801552C73D}" type="presParOf" srcId="{948639C8-C193-4E3B-A40B-7D5786A80431}" destId="{5291A40D-7AE6-4BEE-88B5-127CBB0817C5}" srcOrd="2" destOrd="0" presId="urn:microsoft.com/office/officeart/2018/2/layout/IconVerticalSolidList"/>
    <dgm:cxn modelId="{84DA1F70-B9E8-4E7F-A5A8-730FD254E041}" type="presParOf" srcId="{948639C8-C193-4E3B-A40B-7D5786A80431}" destId="{786B8B6B-49CA-4419-A60C-3E2E2376492D}" srcOrd="3" destOrd="0" presId="urn:microsoft.com/office/officeart/2018/2/layout/IconVerticalSolidList"/>
    <dgm:cxn modelId="{B79CC681-2DBC-4E6F-8979-1DF1658787E7}" type="presParOf" srcId="{B34CB826-AE35-4002-BB2C-4898257074F2}" destId="{1F930349-83C6-40D0-9BAF-85C587028061}" srcOrd="3" destOrd="0" presId="urn:microsoft.com/office/officeart/2018/2/layout/IconVerticalSolidList"/>
    <dgm:cxn modelId="{F936C1D8-476F-41D1-80F9-1888315F1329}" type="presParOf" srcId="{B34CB826-AE35-4002-BB2C-4898257074F2}" destId="{129A2E39-4262-4985-973E-DC4B003AE797}" srcOrd="4" destOrd="0" presId="urn:microsoft.com/office/officeart/2018/2/layout/IconVerticalSolidList"/>
    <dgm:cxn modelId="{8C2ADF55-462A-4EA2-88A8-A61125C79B11}" type="presParOf" srcId="{129A2E39-4262-4985-973E-DC4B003AE797}" destId="{5E305645-E1B9-4E89-B1C4-FCE30851892B}" srcOrd="0" destOrd="0" presId="urn:microsoft.com/office/officeart/2018/2/layout/IconVerticalSolidList"/>
    <dgm:cxn modelId="{9680FDF2-19C7-42D0-AC7C-F73E663BA0C2}" type="presParOf" srcId="{129A2E39-4262-4985-973E-DC4B003AE797}" destId="{AA925AFC-45CE-4774-A9DD-F40BA51FA532}" srcOrd="1" destOrd="0" presId="urn:microsoft.com/office/officeart/2018/2/layout/IconVerticalSolidList"/>
    <dgm:cxn modelId="{7D23B122-5443-4B44-86A7-BF7616D97F21}" type="presParOf" srcId="{129A2E39-4262-4985-973E-DC4B003AE797}" destId="{4FCCFB2E-9364-4684-90B2-A76FCB901777}" srcOrd="2" destOrd="0" presId="urn:microsoft.com/office/officeart/2018/2/layout/IconVerticalSolidList"/>
    <dgm:cxn modelId="{80BDB5CA-B113-4FB5-A367-A10EE06868A9}" type="presParOf" srcId="{129A2E39-4262-4985-973E-DC4B003AE797}" destId="{D94FB940-AC7F-4D8E-85DF-D9F58C3DC10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13994A-5D41-48C3-AF6B-2117A07A86F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59FFE17-9BA8-4236-B05C-F04416060769}">
      <dgm:prSet phldrT="[Text]" custT="1"/>
      <dgm:spPr/>
      <dgm:t>
        <a:bodyPr anchor="t"/>
        <a:lstStyle/>
        <a:p>
          <a:pPr algn="ctr"/>
          <a:r>
            <a:rPr lang="en-US" sz="2400" b="1" u="sng" dirty="0">
              <a:solidFill>
                <a:schemeClr val="tx1"/>
              </a:solidFill>
            </a:rPr>
            <a:t>Research</a:t>
          </a:r>
        </a:p>
        <a:p>
          <a:pPr algn="ctr"/>
          <a:r>
            <a:rPr lang="en-US" sz="2400" dirty="0">
              <a:solidFill>
                <a:schemeClr val="tx1"/>
              </a:solidFill>
            </a:rPr>
            <a:t>- Relative Strength index (RSI)</a:t>
          </a:r>
        </a:p>
        <a:p>
          <a:pPr algn="ctr"/>
          <a:r>
            <a:rPr lang="en-US" sz="2400" dirty="0">
              <a:solidFill>
                <a:schemeClr val="tx1"/>
              </a:solidFill>
            </a:rPr>
            <a:t>- Simple moving average (SMA)</a:t>
          </a:r>
        </a:p>
        <a:p>
          <a:pPr algn="ctr"/>
          <a:r>
            <a:rPr lang="en-US" sz="2400" dirty="0">
              <a:solidFill>
                <a:schemeClr val="tx1"/>
              </a:solidFill>
            </a:rPr>
            <a:t>- Moving Average Convergence Divergence (MACD)</a:t>
          </a:r>
        </a:p>
        <a:p>
          <a:pPr algn="ctr"/>
          <a:r>
            <a:rPr lang="en-US" sz="2400" dirty="0">
              <a:solidFill>
                <a:schemeClr val="tx1"/>
              </a:solidFill>
            </a:rPr>
            <a:t>- Abnormal volume</a:t>
          </a:r>
        </a:p>
      </dgm:t>
    </dgm:pt>
    <dgm:pt modelId="{AA0CF60B-B9D4-445B-9A67-AAFBD778EB47}" type="parTrans" cxnId="{0E9AF9D2-91A9-406C-94C3-9428641B7C2A}">
      <dgm:prSet/>
      <dgm:spPr/>
      <dgm:t>
        <a:bodyPr/>
        <a:lstStyle/>
        <a:p>
          <a:endParaRPr lang="en-US"/>
        </a:p>
      </dgm:t>
    </dgm:pt>
    <dgm:pt modelId="{79A71B0F-E9B1-4937-A385-918B05CBCC9D}" type="sibTrans" cxnId="{0E9AF9D2-91A9-406C-94C3-9428641B7C2A}">
      <dgm:prSet/>
      <dgm:spPr/>
      <dgm:t>
        <a:bodyPr/>
        <a:lstStyle/>
        <a:p>
          <a:endParaRPr lang="en-US"/>
        </a:p>
      </dgm:t>
    </dgm:pt>
    <dgm:pt modelId="{1F43414F-ACC8-4EE9-B6DB-279E31008609}">
      <dgm:prSet phldrT="[Text]" custT="1"/>
      <dgm:spPr/>
      <dgm:t>
        <a:bodyPr anchor="t"/>
        <a:lstStyle/>
        <a:p>
          <a:pPr algn="ctr"/>
          <a:r>
            <a:rPr lang="en-US" sz="2400" u="sng" dirty="0">
              <a:solidFill>
                <a:schemeClr val="tx1"/>
              </a:solidFill>
            </a:rPr>
            <a:t>Build</a:t>
          </a:r>
        </a:p>
        <a:p>
          <a:pPr algn="ctr"/>
          <a:r>
            <a:rPr lang="en-US" sz="2400" dirty="0">
              <a:solidFill>
                <a:schemeClr val="tx1"/>
              </a:solidFill>
            </a:rPr>
            <a:t>- Developed functions to calculate metrics</a:t>
          </a:r>
        </a:p>
        <a:p>
          <a:pPr algn="ctr"/>
          <a:r>
            <a:rPr lang="en-US" sz="2400" dirty="0">
              <a:solidFill>
                <a:schemeClr val="tx1"/>
              </a:solidFill>
            </a:rPr>
            <a:t>- Flexible to allow adjustments</a:t>
          </a:r>
        </a:p>
      </dgm:t>
    </dgm:pt>
    <dgm:pt modelId="{EC2AA430-07FE-4834-8D19-05FEDB75756F}" type="parTrans" cxnId="{6D7ED412-2246-4006-A7D7-7E048C592073}">
      <dgm:prSet/>
      <dgm:spPr/>
      <dgm:t>
        <a:bodyPr/>
        <a:lstStyle/>
        <a:p>
          <a:endParaRPr lang="en-US"/>
        </a:p>
      </dgm:t>
    </dgm:pt>
    <dgm:pt modelId="{64B5DAFB-96BF-4089-BEC0-FDC828B5E954}" type="sibTrans" cxnId="{6D7ED412-2246-4006-A7D7-7E048C592073}">
      <dgm:prSet/>
      <dgm:spPr/>
      <dgm:t>
        <a:bodyPr/>
        <a:lstStyle/>
        <a:p>
          <a:endParaRPr lang="en-US"/>
        </a:p>
      </dgm:t>
    </dgm:pt>
    <dgm:pt modelId="{B22D0CD3-B47D-4BC9-9018-024065329D9F}">
      <dgm:prSet phldrT="[Text]" custT="1"/>
      <dgm:spPr/>
      <dgm:t>
        <a:bodyPr anchor="t"/>
        <a:lstStyle/>
        <a:p>
          <a:r>
            <a:rPr lang="en-US" sz="2400" u="sng" dirty="0">
              <a:solidFill>
                <a:schemeClr val="tx1"/>
              </a:solidFill>
            </a:rPr>
            <a:t>Optimize</a:t>
          </a:r>
        </a:p>
        <a:p>
          <a:r>
            <a:rPr lang="en-US" sz="2400" u="none" dirty="0">
              <a:solidFill>
                <a:schemeClr val="tx1"/>
              </a:solidFill>
            </a:rPr>
            <a:t>- Correlation matrix</a:t>
          </a:r>
        </a:p>
        <a:p>
          <a:r>
            <a:rPr lang="en-US" sz="2400" u="none" dirty="0">
              <a:solidFill>
                <a:schemeClr val="tx1"/>
              </a:solidFill>
            </a:rPr>
            <a:t>- Tweaking features to maximize correlation with target</a:t>
          </a:r>
        </a:p>
      </dgm:t>
    </dgm:pt>
    <dgm:pt modelId="{F1E4A0D6-C81D-4F12-BF36-79D73EE3A1A5}" type="parTrans" cxnId="{E25DD35F-8F99-4919-846B-41F1CA325C3F}">
      <dgm:prSet/>
      <dgm:spPr/>
      <dgm:t>
        <a:bodyPr/>
        <a:lstStyle/>
        <a:p>
          <a:endParaRPr lang="en-US"/>
        </a:p>
      </dgm:t>
    </dgm:pt>
    <dgm:pt modelId="{86DA869A-E891-43E6-8FB5-454708CF3B6E}" type="sibTrans" cxnId="{E25DD35F-8F99-4919-846B-41F1CA325C3F}">
      <dgm:prSet/>
      <dgm:spPr/>
      <dgm:t>
        <a:bodyPr/>
        <a:lstStyle/>
        <a:p>
          <a:endParaRPr lang="en-US"/>
        </a:p>
      </dgm:t>
    </dgm:pt>
    <dgm:pt modelId="{FB0739FB-32B5-4688-865C-7D2050274AAB}" type="pres">
      <dgm:prSet presAssocID="{6F13994A-5D41-48C3-AF6B-2117A07A86F0}" presName="CompostProcess" presStyleCnt="0">
        <dgm:presLayoutVars>
          <dgm:dir/>
          <dgm:resizeHandles val="exact"/>
        </dgm:presLayoutVars>
      </dgm:prSet>
      <dgm:spPr/>
    </dgm:pt>
    <dgm:pt modelId="{1FFAAC56-9F8E-4FCE-9D6C-C4B22155D99D}" type="pres">
      <dgm:prSet presAssocID="{6F13994A-5D41-48C3-AF6B-2117A07A86F0}" presName="arrow" presStyleLbl="bgShp" presStyleIdx="0" presStyleCnt="1"/>
      <dgm:spPr/>
    </dgm:pt>
    <dgm:pt modelId="{7EEB67F0-2211-456D-96C5-B1DA62E554A0}" type="pres">
      <dgm:prSet presAssocID="{6F13994A-5D41-48C3-AF6B-2117A07A86F0}" presName="linearProcess" presStyleCnt="0"/>
      <dgm:spPr/>
    </dgm:pt>
    <dgm:pt modelId="{10D63D69-2ECC-4CDF-B87D-0D79F12518BE}" type="pres">
      <dgm:prSet presAssocID="{559FFE17-9BA8-4236-B05C-F04416060769}" presName="textNode" presStyleLbl="node1" presStyleIdx="0" presStyleCnt="3" custScaleY="197526">
        <dgm:presLayoutVars>
          <dgm:bulletEnabled val="1"/>
        </dgm:presLayoutVars>
      </dgm:prSet>
      <dgm:spPr/>
    </dgm:pt>
    <dgm:pt modelId="{84A78D37-5552-475C-8EC6-F8C0E164A002}" type="pres">
      <dgm:prSet presAssocID="{79A71B0F-E9B1-4937-A385-918B05CBCC9D}" presName="sibTrans" presStyleCnt="0"/>
      <dgm:spPr/>
    </dgm:pt>
    <dgm:pt modelId="{A0E039D9-F56B-468F-BA71-C2CB4C12DA22}" type="pres">
      <dgm:prSet presAssocID="{1F43414F-ACC8-4EE9-B6DB-279E31008609}" presName="textNode" presStyleLbl="node1" presStyleIdx="1" presStyleCnt="3" custScaleY="196103">
        <dgm:presLayoutVars>
          <dgm:bulletEnabled val="1"/>
        </dgm:presLayoutVars>
      </dgm:prSet>
      <dgm:spPr/>
    </dgm:pt>
    <dgm:pt modelId="{505712B3-F256-418F-B02A-C3B1B0BC240E}" type="pres">
      <dgm:prSet presAssocID="{64B5DAFB-96BF-4089-BEC0-FDC828B5E954}" presName="sibTrans" presStyleCnt="0"/>
      <dgm:spPr/>
    </dgm:pt>
    <dgm:pt modelId="{6FD96301-9969-47D2-BA12-86107FF77EA7}" type="pres">
      <dgm:prSet presAssocID="{B22D0CD3-B47D-4BC9-9018-024065329D9F}" presName="textNode" presStyleLbl="node1" presStyleIdx="2" presStyleCnt="3" custScaleY="162325">
        <dgm:presLayoutVars>
          <dgm:bulletEnabled val="1"/>
        </dgm:presLayoutVars>
      </dgm:prSet>
      <dgm:spPr/>
    </dgm:pt>
  </dgm:ptLst>
  <dgm:cxnLst>
    <dgm:cxn modelId="{79925411-68DC-41BF-B564-BC0AEE3FEDA7}" type="presOf" srcId="{B22D0CD3-B47D-4BC9-9018-024065329D9F}" destId="{6FD96301-9969-47D2-BA12-86107FF77EA7}" srcOrd="0" destOrd="0" presId="urn:microsoft.com/office/officeart/2005/8/layout/hProcess9"/>
    <dgm:cxn modelId="{6D7ED412-2246-4006-A7D7-7E048C592073}" srcId="{6F13994A-5D41-48C3-AF6B-2117A07A86F0}" destId="{1F43414F-ACC8-4EE9-B6DB-279E31008609}" srcOrd="1" destOrd="0" parTransId="{EC2AA430-07FE-4834-8D19-05FEDB75756F}" sibTransId="{64B5DAFB-96BF-4089-BEC0-FDC828B5E954}"/>
    <dgm:cxn modelId="{BA7E592A-1961-4588-A4DD-B0EC7F2DA51A}" type="presOf" srcId="{6F13994A-5D41-48C3-AF6B-2117A07A86F0}" destId="{FB0739FB-32B5-4688-865C-7D2050274AAB}" srcOrd="0" destOrd="0" presId="urn:microsoft.com/office/officeart/2005/8/layout/hProcess9"/>
    <dgm:cxn modelId="{0062003C-A8D1-4852-89E4-65FC1526AB1A}" type="presOf" srcId="{1F43414F-ACC8-4EE9-B6DB-279E31008609}" destId="{A0E039D9-F56B-468F-BA71-C2CB4C12DA22}" srcOrd="0" destOrd="0" presId="urn:microsoft.com/office/officeart/2005/8/layout/hProcess9"/>
    <dgm:cxn modelId="{E25DD35F-8F99-4919-846B-41F1CA325C3F}" srcId="{6F13994A-5D41-48C3-AF6B-2117A07A86F0}" destId="{B22D0CD3-B47D-4BC9-9018-024065329D9F}" srcOrd="2" destOrd="0" parTransId="{F1E4A0D6-C81D-4F12-BF36-79D73EE3A1A5}" sibTransId="{86DA869A-E891-43E6-8FB5-454708CF3B6E}"/>
    <dgm:cxn modelId="{C3626F66-F718-4C6F-A48C-DC54F799370A}" type="presOf" srcId="{559FFE17-9BA8-4236-B05C-F04416060769}" destId="{10D63D69-2ECC-4CDF-B87D-0D79F12518BE}" srcOrd="0" destOrd="0" presId="urn:microsoft.com/office/officeart/2005/8/layout/hProcess9"/>
    <dgm:cxn modelId="{0E9AF9D2-91A9-406C-94C3-9428641B7C2A}" srcId="{6F13994A-5D41-48C3-AF6B-2117A07A86F0}" destId="{559FFE17-9BA8-4236-B05C-F04416060769}" srcOrd="0" destOrd="0" parTransId="{AA0CF60B-B9D4-445B-9A67-AAFBD778EB47}" sibTransId="{79A71B0F-E9B1-4937-A385-918B05CBCC9D}"/>
    <dgm:cxn modelId="{0AE0AF68-640A-4A55-A828-462861E17F94}" type="presParOf" srcId="{FB0739FB-32B5-4688-865C-7D2050274AAB}" destId="{1FFAAC56-9F8E-4FCE-9D6C-C4B22155D99D}" srcOrd="0" destOrd="0" presId="urn:microsoft.com/office/officeart/2005/8/layout/hProcess9"/>
    <dgm:cxn modelId="{FDD19667-90BA-4E54-8F71-5D2A64243BC7}" type="presParOf" srcId="{FB0739FB-32B5-4688-865C-7D2050274AAB}" destId="{7EEB67F0-2211-456D-96C5-B1DA62E554A0}" srcOrd="1" destOrd="0" presId="urn:microsoft.com/office/officeart/2005/8/layout/hProcess9"/>
    <dgm:cxn modelId="{B01510E4-1B3A-4752-AA9F-4F5B80461B57}" type="presParOf" srcId="{7EEB67F0-2211-456D-96C5-B1DA62E554A0}" destId="{10D63D69-2ECC-4CDF-B87D-0D79F12518BE}" srcOrd="0" destOrd="0" presId="urn:microsoft.com/office/officeart/2005/8/layout/hProcess9"/>
    <dgm:cxn modelId="{F09C54D2-6B23-41AC-BD05-95A00D1A8252}" type="presParOf" srcId="{7EEB67F0-2211-456D-96C5-B1DA62E554A0}" destId="{84A78D37-5552-475C-8EC6-F8C0E164A002}" srcOrd="1" destOrd="0" presId="urn:microsoft.com/office/officeart/2005/8/layout/hProcess9"/>
    <dgm:cxn modelId="{AEE970B7-2631-4FC3-89BE-86ED9B741AF3}" type="presParOf" srcId="{7EEB67F0-2211-456D-96C5-B1DA62E554A0}" destId="{A0E039D9-F56B-468F-BA71-C2CB4C12DA22}" srcOrd="2" destOrd="0" presId="urn:microsoft.com/office/officeart/2005/8/layout/hProcess9"/>
    <dgm:cxn modelId="{B06A2D28-C315-4D54-BD53-6A0227EEB76A}" type="presParOf" srcId="{7EEB67F0-2211-456D-96C5-B1DA62E554A0}" destId="{505712B3-F256-418F-B02A-C3B1B0BC240E}" srcOrd="3" destOrd="0" presId="urn:microsoft.com/office/officeart/2005/8/layout/hProcess9"/>
    <dgm:cxn modelId="{A1F385DB-85DE-405F-9AF4-E87331BA9286}" type="presParOf" srcId="{7EEB67F0-2211-456D-96C5-B1DA62E554A0}" destId="{6FD96301-9969-47D2-BA12-86107FF77EA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FC17DE-47DC-4006-A84B-083E43A5E55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E3B1B44-3884-47FA-A166-FD83E13D56BC}" type="pres">
      <dgm:prSet presAssocID="{CEFC17DE-47DC-4006-A84B-083E43A5E556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690A362E-8791-4FFE-BB41-A6BC7F74C4E1}" type="presOf" srcId="{CEFC17DE-47DC-4006-A84B-083E43A5E556}" destId="{5E3B1B44-3884-47FA-A166-FD83E13D56BC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9221C-E521-45D1-8995-FA3D8545FEEC}">
      <dsp:nvSpPr>
        <dsp:cNvPr id="0" name=""/>
        <dsp:cNvSpPr/>
      </dsp:nvSpPr>
      <dsp:spPr>
        <a:xfrm>
          <a:off x="0" y="459"/>
          <a:ext cx="10058399" cy="10742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D61C9-3977-49C6-83BA-D621FF37FE35}">
      <dsp:nvSpPr>
        <dsp:cNvPr id="0" name=""/>
        <dsp:cNvSpPr/>
      </dsp:nvSpPr>
      <dsp:spPr>
        <a:xfrm>
          <a:off x="324969" y="242171"/>
          <a:ext cx="590852" cy="590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5A4B1-2641-48CC-8C5B-C6978A25F577}">
      <dsp:nvSpPr>
        <dsp:cNvPr id="0" name=""/>
        <dsp:cNvSpPr/>
      </dsp:nvSpPr>
      <dsp:spPr>
        <a:xfrm>
          <a:off x="1240791" y="459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Solidifying my data manipulation skills</a:t>
          </a:r>
        </a:p>
      </dsp:txBody>
      <dsp:txXfrm>
        <a:off x="1240791" y="459"/>
        <a:ext cx="8817608" cy="1074277"/>
      </dsp:txXfrm>
    </dsp:sp>
    <dsp:sp modelId="{0450F72A-404C-4E6D-A4B5-D120575249C1}">
      <dsp:nvSpPr>
        <dsp:cNvPr id="0" name=""/>
        <dsp:cNvSpPr/>
      </dsp:nvSpPr>
      <dsp:spPr>
        <a:xfrm>
          <a:off x="0" y="1343306"/>
          <a:ext cx="10058399" cy="10742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287D5-BBBE-4119-9F8B-3749A19CEEB1}">
      <dsp:nvSpPr>
        <dsp:cNvPr id="0" name=""/>
        <dsp:cNvSpPr/>
      </dsp:nvSpPr>
      <dsp:spPr>
        <a:xfrm>
          <a:off x="324969" y="1585019"/>
          <a:ext cx="590852" cy="590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B8B6B-49CA-4419-A60C-3E2E2376492D}">
      <dsp:nvSpPr>
        <dsp:cNvPr id="0" name=""/>
        <dsp:cNvSpPr/>
      </dsp:nvSpPr>
      <dsp:spPr>
        <a:xfrm>
          <a:off x="1240791" y="1343306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Working with state-of-the-art machine learning algorithms on a genuinely difficult challenge</a:t>
          </a:r>
        </a:p>
      </dsp:txBody>
      <dsp:txXfrm>
        <a:off x="1240791" y="1343306"/>
        <a:ext cx="8817608" cy="1074277"/>
      </dsp:txXfrm>
    </dsp:sp>
    <dsp:sp modelId="{5E305645-E1B9-4E89-B1C4-FCE30851892B}">
      <dsp:nvSpPr>
        <dsp:cNvPr id="0" name=""/>
        <dsp:cNvSpPr/>
      </dsp:nvSpPr>
      <dsp:spPr>
        <a:xfrm>
          <a:off x="0" y="2686153"/>
          <a:ext cx="10058399" cy="10742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25AFC-45CE-4774-A9DD-F40BA51FA532}">
      <dsp:nvSpPr>
        <dsp:cNvPr id="0" name=""/>
        <dsp:cNvSpPr/>
      </dsp:nvSpPr>
      <dsp:spPr>
        <a:xfrm>
          <a:off x="324969" y="2927866"/>
          <a:ext cx="590852" cy="590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FB940-AC7F-4D8E-85DF-D9F58C3DC108}">
      <dsp:nvSpPr>
        <dsp:cNvPr id="0" name=""/>
        <dsp:cNvSpPr/>
      </dsp:nvSpPr>
      <dsp:spPr>
        <a:xfrm>
          <a:off x="1240791" y="2686153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Creating a strategy that I can use in the future</a:t>
          </a:r>
        </a:p>
      </dsp:txBody>
      <dsp:txXfrm>
        <a:off x="1240791" y="2686153"/>
        <a:ext cx="8817608" cy="10742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AAC56-9F8E-4FCE-9D6C-C4B22155D99D}">
      <dsp:nvSpPr>
        <dsp:cNvPr id="0" name=""/>
        <dsp:cNvSpPr/>
      </dsp:nvSpPr>
      <dsp:spPr>
        <a:xfrm>
          <a:off x="754379" y="0"/>
          <a:ext cx="8549640" cy="47957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63D69-2ECC-4CDF-B87D-0D79F12518BE}">
      <dsp:nvSpPr>
        <dsp:cNvPr id="0" name=""/>
        <dsp:cNvSpPr/>
      </dsp:nvSpPr>
      <dsp:spPr>
        <a:xfrm>
          <a:off x="4803" y="503305"/>
          <a:ext cx="3120074" cy="37891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sng" kern="1200" dirty="0">
              <a:solidFill>
                <a:schemeClr val="tx1"/>
              </a:solidFill>
            </a:rPr>
            <a:t>Research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- Relative Strength index (RSI)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- Simple moving average (SMA)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- Moving Average Convergence Divergence (MACD)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- Abnormal volume</a:t>
          </a:r>
        </a:p>
      </dsp:txBody>
      <dsp:txXfrm>
        <a:off x="157112" y="655614"/>
        <a:ext cx="2815456" cy="3484533"/>
      </dsp:txXfrm>
    </dsp:sp>
    <dsp:sp modelId="{A0E039D9-F56B-468F-BA71-C2CB4C12DA22}">
      <dsp:nvSpPr>
        <dsp:cNvPr id="0" name=""/>
        <dsp:cNvSpPr/>
      </dsp:nvSpPr>
      <dsp:spPr>
        <a:xfrm>
          <a:off x="3469162" y="516954"/>
          <a:ext cx="3120074" cy="3761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sng" kern="1200" dirty="0">
              <a:solidFill>
                <a:schemeClr val="tx1"/>
              </a:solidFill>
            </a:rPr>
            <a:t>Build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- Developed functions to calculate metrics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- Flexible to allow adjustments</a:t>
          </a:r>
        </a:p>
      </dsp:txBody>
      <dsp:txXfrm>
        <a:off x="3621471" y="669263"/>
        <a:ext cx="2815456" cy="3457236"/>
      </dsp:txXfrm>
    </dsp:sp>
    <dsp:sp modelId="{6FD96301-9969-47D2-BA12-86107FF77EA7}">
      <dsp:nvSpPr>
        <dsp:cNvPr id="0" name=""/>
        <dsp:cNvSpPr/>
      </dsp:nvSpPr>
      <dsp:spPr>
        <a:xfrm>
          <a:off x="6933521" y="840937"/>
          <a:ext cx="3120074" cy="3113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sng" kern="1200" dirty="0">
              <a:solidFill>
                <a:schemeClr val="tx1"/>
              </a:solidFill>
            </a:rPr>
            <a:t>Optimize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none" kern="1200" dirty="0">
              <a:solidFill>
                <a:schemeClr val="tx1"/>
              </a:solidFill>
            </a:rPr>
            <a:t>- Correlation matrix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none" kern="1200" dirty="0">
              <a:solidFill>
                <a:schemeClr val="tx1"/>
              </a:solidFill>
            </a:rPr>
            <a:t>- Tweaking features to maximize correlation with target</a:t>
          </a:r>
        </a:p>
      </dsp:txBody>
      <dsp:txXfrm>
        <a:off x="7085528" y="992944"/>
        <a:ext cx="2816060" cy="28098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dirty="0"/>
              <a:t>Stock Prediction with </a:t>
            </a:r>
            <a:r>
              <a:rPr lang="en-US" dirty="0" err="1"/>
              <a:t>XGBoost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Alex Wutzke,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cpa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D65255E-5F59-4C28-932C-978B67DB1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57" y="0"/>
            <a:ext cx="8922644" cy="64316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1CC930-F382-4639-9B62-9595A307AC51}"/>
              </a:ext>
            </a:extLst>
          </p:cNvPr>
          <p:cNvSpPr txBox="1"/>
          <p:nvPr/>
        </p:nvSpPr>
        <p:spPr>
          <a:xfrm>
            <a:off x="2940148" y="1687764"/>
            <a:ext cx="4187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Market performance = +14.7%</a:t>
            </a:r>
          </a:p>
          <a:p>
            <a:endParaRPr lang="en-US" sz="2400" dirty="0"/>
          </a:p>
          <a:p>
            <a:r>
              <a:rPr lang="en-US" sz="2400" dirty="0"/>
              <a:t>Model performance = +41.1%</a:t>
            </a:r>
          </a:p>
        </p:txBody>
      </p:sp>
    </p:spTree>
    <p:extLst>
      <p:ext uri="{BB962C8B-B14F-4D97-AF65-F5344CB8AC3E}">
        <p14:creationId xmlns:p14="http://schemas.microsoft.com/office/powerpoint/2010/main" val="4264768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D342731-FD4F-461B-9A59-48550F7EE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35" y="0"/>
            <a:ext cx="8960357" cy="6458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9C6317-37A6-4E5D-9753-AFC353269F20}"/>
              </a:ext>
            </a:extLst>
          </p:cNvPr>
          <p:cNvSpPr txBox="1"/>
          <p:nvPr/>
        </p:nvSpPr>
        <p:spPr>
          <a:xfrm>
            <a:off x="5407577" y="4343878"/>
            <a:ext cx="4187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Market performance = +14.7%</a:t>
            </a:r>
          </a:p>
          <a:p>
            <a:endParaRPr lang="en-US" sz="2400" dirty="0"/>
          </a:p>
          <a:p>
            <a:r>
              <a:rPr lang="en-US" sz="2400" dirty="0"/>
              <a:t>Model performance = -15.1%</a:t>
            </a:r>
          </a:p>
        </p:txBody>
      </p:sp>
    </p:spTree>
    <p:extLst>
      <p:ext uri="{BB962C8B-B14F-4D97-AF65-F5344CB8AC3E}">
        <p14:creationId xmlns:p14="http://schemas.microsoft.com/office/powerpoint/2010/main" val="2259415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46BA-C5E2-4D78-BA16-34A2BABF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62BF6-7A19-4C73-A43D-AE1C8049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Add more information about the overall market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Industry specific models (Healthcare, oil &amp; gas, precious metals)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Deployment to Alpaca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4F120-DF92-40CC-9D25-5EE3C3917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988646"/>
            <a:ext cx="5245463" cy="150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2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AFBCD2-DE5C-4BF3-9127-29C6D3009CE9}"/>
              </a:ext>
            </a:extLst>
          </p:cNvPr>
          <p:cNvSpPr txBox="1"/>
          <p:nvPr/>
        </p:nvSpPr>
        <p:spPr>
          <a:xfrm>
            <a:off x="4013200" y="2670629"/>
            <a:ext cx="416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72671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70AB2-1C76-4CF2-BD3B-9E7E9BE32978}"/>
              </a:ext>
            </a:extLst>
          </p:cNvPr>
          <p:cNvSpPr txBox="1"/>
          <p:nvPr/>
        </p:nvSpPr>
        <p:spPr>
          <a:xfrm>
            <a:off x="3423138" y="2377440"/>
            <a:ext cx="5345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APPENDICES</a:t>
            </a:r>
          </a:p>
        </p:txBody>
      </p:sp>
    </p:spTree>
    <p:extLst>
      <p:ext uri="{BB962C8B-B14F-4D97-AF65-F5344CB8AC3E}">
        <p14:creationId xmlns:p14="http://schemas.microsoft.com/office/powerpoint/2010/main" val="134732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BFF4F0A-DFA4-48D3-B3D0-BEE962E8F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57" y="0"/>
            <a:ext cx="8879814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65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89DB447A-B266-4E1E-8ED0-E0BBE23C5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57" y="0"/>
            <a:ext cx="8733958" cy="6295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813053-1D61-4869-9068-8949257C33FC}"/>
              </a:ext>
            </a:extLst>
          </p:cNvPr>
          <p:cNvSpPr txBox="1"/>
          <p:nvPr/>
        </p:nvSpPr>
        <p:spPr>
          <a:xfrm>
            <a:off x="2919717" y="1729788"/>
            <a:ext cx="4187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Market performance = ~200%</a:t>
            </a:r>
          </a:p>
          <a:p>
            <a:endParaRPr lang="en-US" sz="2400" dirty="0"/>
          </a:p>
          <a:p>
            <a:r>
              <a:rPr lang="en-US" sz="2400" dirty="0"/>
              <a:t>Model performance = ~350%</a:t>
            </a:r>
          </a:p>
        </p:txBody>
      </p:sp>
    </p:spTree>
    <p:extLst>
      <p:ext uri="{BB962C8B-B14F-4D97-AF65-F5344CB8AC3E}">
        <p14:creationId xmlns:p14="http://schemas.microsoft.com/office/powerpoint/2010/main" val="184737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B9C403E-E955-438C-86C0-6B096C06A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64" y="159657"/>
            <a:ext cx="9318871" cy="61833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D79A41-59EE-4E7F-9305-8C8B8DE39FCE}"/>
              </a:ext>
            </a:extLst>
          </p:cNvPr>
          <p:cNvSpPr txBox="1"/>
          <p:nvPr/>
        </p:nvSpPr>
        <p:spPr>
          <a:xfrm>
            <a:off x="2002971" y="957943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AUC = 0.606</a:t>
            </a:r>
          </a:p>
        </p:txBody>
      </p:sp>
    </p:spTree>
    <p:extLst>
      <p:ext uri="{BB962C8B-B14F-4D97-AF65-F5344CB8AC3E}">
        <p14:creationId xmlns:p14="http://schemas.microsoft.com/office/powerpoint/2010/main" val="1875714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212D57B-BFEC-4B09-9740-0B3A9A1C1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192" y="0"/>
            <a:ext cx="9601885" cy="6386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5F1707-657A-4931-B761-9BC14FE44774}"/>
              </a:ext>
            </a:extLst>
          </p:cNvPr>
          <p:cNvSpPr txBox="1"/>
          <p:nvPr/>
        </p:nvSpPr>
        <p:spPr>
          <a:xfrm>
            <a:off x="4484914" y="1001486"/>
            <a:ext cx="3033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Trade-off between precision and recall</a:t>
            </a:r>
          </a:p>
        </p:txBody>
      </p:sp>
    </p:spTree>
    <p:extLst>
      <p:ext uri="{BB962C8B-B14F-4D97-AF65-F5344CB8AC3E}">
        <p14:creationId xmlns:p14="http://schemas.microsoft.com/office/powerpoint/2010/main" val="1125727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F0C6-70BA-4109-B1F3-24704A7E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the model learn?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7A40567-641F-4A9B-8737-99C2E4743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65436"/>
              </p:ext>
            </p:extLst>
          </p:nvPr>
        </p:nvGraphicFramePr>
        <p:xfrm>
          <a:off x="583026" y="2182705"/>
          <a:ext cx="10741465" cy="204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955">
                  <a:extLst>
                    <a:ext uri="{9D8B030D-6E8A-4147-A177-3AD203B41FA5}">
                      <a16:colId xmlns:a16="http://schemas.microsoft.com/office/drawing/2014/main" val="270387168"/>
                    </a:ext>
                  </a:extLst>
                </a:gridCol>
                <a:gridCol w="1615333">
                  <a:extLst>
                    <a:ext uri="{9D8B030D-6E8A-4147-A177-3AD203B41FA5}">
                      <a16:colId xmlns:a16="http://schemas.microsoft.com/office/drawing/2014/main" val="1144892310"/>
                    </a:ext>
                  </a:extLst>
                </a:gridCol>
                <a:gridCol w="1491445">
                  <a:extLst>
                    <a:ext uri="{9D8B030D-6E8A-4147-A177-3AD203B41FA5}">
                      <a16:colId xmlns:a16="http://schemas.microsoft.com/office/drawing/2014/main" val="2775697627"/>
                    </a:ext>
                  </a:extLst>
                </a:gridCol>
                <a:gridCol w="1790244">
                  <a:extLst>
                    <a:ext uri="{9D8B030D-6E8A-4147-A177-3AD203B41FA5}">
                      <a16:colId xmlns:a16="http://schemas.microsoft.com/office/drawing/2014/main" val="849560797"/>
                    </a:ext>
                  </a:extLst>
                </a:gridCol>
                <a:gridCol w="1790244">
                  <a:extLst>
                    <a:ext uri="{9D8B030D-6E8A-4147-A177-3AD203B41FA5}">
                      <a16:colId xmlns:a16="http://schemas.microsoft.com/office/drawing/2014/main" val="3510838653"/>
                    </a:ext>
                  </a:extLst>
                </a:gridCol>
                <a:gridCol w="1790244">
                  <a:extLst>
                    <a:ext uri="{9D8B030D-6E8A-4147-A177-3AD203B41FA5}">
                      <a16:colId xmlns:a16="http://schemas.microsoft.com/office/drawing/2014/main" val="1151619090"/>
                    </a:ext>
                  </a:extLst>
                </a:gridCol>
              </a:tblGrid>
              <a:tr h="7127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10-day SMA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14-day RSI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30-day Force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MACD between 5-day and 10-day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5-day change in MACD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42376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r>
                        <a:rPr lang="en-US" dirty="0"/>
                        <a:t>Confidence &gt;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873286"/>
                  </a:ext>
                </a:extLst>
              </a:tr>
              <a:tr h="765488">
                <a:tc>
                  <a:txBody>
                    <a:bodyPr/>
                    <a:lstStyle/>
                    <a:p>
                      <a:r>
                        <a:rPr lang="en-US" dirty="0"/>
                        <a:t>Confidence &lt;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94638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901BE3-9AEA-44CB-A1C0-33DA3C2B95E8}"/>
              </a:ext>
            </a:extLst>
          </p:cNvPr>
          <p:cNvSpPr txBox="1"/>
          <p:nvPr/>
        </p:nvSpPr>
        <p:spPr>
          <a:xfrm>
            <a:off x="583026" y="4228353"/>
            <a:ext cx="107414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is predicting high confidence that the stock will go up when: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Stock is oversold (lower RSI)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Stock has declined over the last 30-days with high volume (Force 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MACD negative and declining</a:t>
            </a:r>
          </a:p>
        </p:txBody>
      </p:sp>
    </p:spTree>
    <p:extLst>
      <p:ext uri="{BB962C8B-B14F-4D97-AF65-F5344CB8AC3E}">
        <p14:creationId xmlns:p14="http://schemas.microsoft.com/office/powerpoint/2010/main" val="221174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4E4B-0440-47AA-9D4F-112BBFF4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3191-53A9-47B1-B6AF-4ED2F21C9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Bachelor of Commerce from University of Calgary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Earned my CPA at a public accounting firm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Interested in programming and data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 like canoeing, paragliding, and video games</a:t>
            </a:r>
          </a:p>
        </p:txBody>
      </p:sp>
    </p:spTree>
    <p:extLst>
      <p:ext uri="{BB962C8B-B14F-4D97-AF65-F5344CB8AC3E}">
        <p14:creationId xmlns:p14="http://schemas.microsoft.com/office/powerpoint/2010/main" val="2432380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BCA6-F437-4359-8C87-ABCF8EF5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predictions (as of today)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26700-6700-471B-8DCB-890554533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Small US Tech Companies:</a:t>
            </a:r>
          </a:p>
          <a:p>
            <a:endParaRPr lang="en-US" sz="2800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858FFD-3F8F-4DE6-A759-4D623C77C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838137"/>
              </p:ext>
            </p:extLst>
          </p:nvPr>
        </p:nvGraphicFramePr>
        <p:xfrm>
          <a:off x="1736579" y="2876126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279491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0814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Stock 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Prediction 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92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20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498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VERI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66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MTLS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0.573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88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0.564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99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795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0631E4C3-948F-4C47-9830-FB57C645A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9215"/>
            <a:ext cx="12192000" cy="47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30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3794E41-7DC5-4D72-A742-93D1315AB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1954"/>
            <a:ext cx="12192000" cy="431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89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1139447-B694-469E-9E54-3836B283C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9215"/>
            <a:ext cx="12192000" cy="47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5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3C21-D800-4DE2-9C92-3905B2A7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Inspiration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0FD446-1445-4244-ABF2-9B007E1E2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067264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621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F6BD-8EEA-4BFF-8420-6BF670D3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533957-E5FF-4AC7-A685-925969EE12DE}"/>
              </a:ext>
            </a:extLst>
          </p:cNvPr>
          <p:cNvGrpSpPr/>
          <p:nvPr/>
        </p:nvGrpSpPr>
        <p:grpSpPr>
          <a:xfrm>
            <a:off x="596348" y="2153543"/>
            <a:ext cx="10886768" cy="3809934"/>
            <a:chOff x="2061669" y="1941509"/>
            <a:chExt cx="8231488" cy="29749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8B0A966-AEA0-4FFF-8DA8-3D0D7E796FE9}"/>
                </a:ext>
              </a:extLst>
            </p:cNvPr>
            <p:cNvSpPr/>
            <p:nvPr/>
          </p:nvSpPr>
          <p:spPr>
            <a:xfrm>
              <a:off x="2231940" y="3009451"/>
              <a:ext cx="2996774" cy="987573"/>
            </a:xfrm>
            <a:custGeom>
              <a:avLst/>
              <a:gdLst>
                <a:gd name="connsiteX0" fmla="*/ 0 w 2996774"/>
                <a:gd name="connsiteY0" fmla="*/ 0 h 987573"/>
                <a:gd name="connsiteX1" fmla="*/ 2996774 w 2996774"/>
                <a:gd name="connsiteY1" fmla="*/ 0 h 987573"/>
                <a:gd name="connsiteX2" fmla="*/ 2996774 w 2996774"/>
                <a:gd name="connsiteY2" fmla="*/ 987573 h 987573"/>
                <a:gd name="connsiteX3" fmla="*/ 0 w 2996774"/>
                <a:gd name="connsiteY3" fmla="*/ 987573 h 987573"/>
                <a:gd name="connsiteX4" fmla="*/ 0 w 2996774"/>
                <a:gd name="connsiteY4" fmla="*/ 0 h 98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6774" h="987573">
                  <a:moveTo>
                    <a:pt x="0" y="0"/>
                  </a:moveTo>
                  <a:lnTo>
                    <a:pt x="2996774" y="0"/>
                  </a:lnTo>
                  <a:lnTo>
                    <a:pt x="2996774" y="987573"/>
                  </a:lnTo>
                  <a:lnTo>
                    <a:pt x="0" y="98757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300" kern="12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A62E217-ED76-4255-ABF4-295CFE16E4B6}"/>
                </a:ext>
              </a:extLst>
            </p:cNvPr>
            <p:cNvSpPr/>
            <p:nvPr/>
          </p:nvSpPr>
          <p:spPr>
            <a:xfrm>
              <a:off x="2228534" y="2709092"/>
              <a:ext cx="238379" cy="23837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E88B2FE-6758-47DB-BDCE-7FDEF3CE5D0B}"/>
                </a:ext>
              </a:extLst>
            </p:cNvPr>
            <p:cNvSpPr/>
            <p:nvPr/>
          </p:nvSpPr>
          <p:spPr>
            <a:xfrm>
              <a:off x="2395400" y="2375360"/>
              <a:ext cx="238379" cy="23837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0740AC7-8BAF-4245-89D4-4487B9C4EC23}"/>
                </a:ext>
              </a:extLst>
            </p:cNvPr>
            <p:cNvSpPr/>
            <p:nvPr/>
          </p:nvSpPr>
          <p:spPr>
            <a:xfrm>
              <a:off x="2795878" y="2442107"/>
              <a:ext cx="374596" cy="374596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117F4C-36BD-4BD1-A7A5-D3AAD5D1DE22}"/>
                </a:ext>
              </a:extLst>
            </p:cNvPr>
            <p:cNvSpPr/>
            <p:nvPr/>
          </p:nvSpPr>
          <p:spPr>
            <a:xfrm>
              <a:off x="3129610" y="2075002"/>
              <a:ext cx="238379" cy="23837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78E46B-6561-4E5B-91DE-816B909B4478}"/>
                </a:ext>
              </a:extLst>
            </p:cNvPr>
            <p:cNvSpPr/>
            <p:nvPr/>
          </p:nvSpPr>
          <p:spPr>
            <a:xfrm>
              <a:off x="3563461" y="1941509"/>
              <a:ext cx="238379" cy="23837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07FAF0-A3B3-48C2-B378-65EC17051524}"/>
                </a:ext>
              </a:extLst>
            </p:cNvPr>
            <p:cNvSpPr/>
            <p:nvPr/>
          </p:nvSpPr>
          <p:spPr>
            <a:xfrm>
              <a:off x="4097432" y="2175121"/>
              <a:ext cx="238379" cy="23837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DEAAD98-A0DB-4D82-BDE2-0522D4851918}"/>
                </a:ext>
              </a:extLst>
            </p:cNvPr>
            <p:cNvSpPr/>
            <p:nvPr/>
          </p:nvSpPr>
          <p:spPr>
            <a:xfrm>
              <a:off x="4431164" y="2341987"/>
              <a:ext cx="374596" cy="374596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183A601-8988-4AAD-8720-77A7986E2723}"/>
                </a:ext>
              </a:extLst>
            </p:cNvPr>
            <p:cNvSpPr/>
            <p:nvPr/>
          </p:nvSpPr>
          <p:spPr>
            <a:xfrm>
              <a:off x="4898388" y="2709092"/>
              <a:ext cx="238379" cy="23837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6E4D5E5-9317-42D3-A819-B5B6165D2BF5}"/>
                </a:ext>
              </a:extLst>
            </p:cNvPr>
            <p:cNvSpPr/>
            <p:nvPr/>
          </p:nvSpPr>
          <p:spPr>
            <a:xfrm>
              <a:off x="5098627" y="3076197"/>
              <a:ext cx="238379" cy="23837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3F2BF02-15CB-4E24-8136-80FADFAFC410}"/>
                </a:ext>
              </a:extLst>
            </p:cNvPr>
            <p:cNvSpPr/>
            <p:nvPr/>
          </p:nvSpPr>
          <p:spPr>
            <a:xfrm>
              <a:off x="3363222" y="2375360"/>
              <a:ext cx="734211" cy="66746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9BF18C6-372D-4795-AEB3-D11B56F43C40}"/>
                </a:ext>
              </a:extLst>
            </p:cNvPr>
            <p:cNvSpPr/>
            <p:nvPr/>
          </p:nvSpPr>
          <p:spPr>
            <a:xfrm>
              <a:off x="2061669" y="3643541"/>
              <a:ext cx="238379" cy="23837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3F155D1-8A0F-47F3-8A2D-EAED5E2BAEFD}"/>
                </a:ext>
              </a:extLst>
            </p:cNvPr>
            <p:cNvSpPr/>
            <p:nvPr/>
          </p:nvSpPr>
          <p:spPr>
            <a:xfrm>
              <a:off x="2261908" y="3943899"/>
              <a:ext cx="374596" cy="374596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FDE3A3F-15B8-49D3-8AEA-BDCCBBFBAD09}"/>
                </a:ext>
              </a:extLst>
            </p:cNvPr>
            <p:cNvSpPr/>
            <p:nvPr/>
          </p:nvSpPr>
          <p:spPr>
            <a:xfrm>
              <a:off x="2719196" y="3926875"/>
              <a:ext cx="744145" cy="666101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EF2CEE1-C89C-4C8C-AF66-ADCFE4E6F27D}"/>
                </a:ext>
              </a:extLst>
            </p:cNvPr>
            <p:cNvSpPr/>
            <p:nvPr/>
          </p:nvSpPr>
          <p:spPr>
            <a:xfrm>
              <a:off x="3463342" y="4644736"/>
              <a:ext cx="238379" cy="23837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F081684-D595-44FB-B1D1-4D383A389405}"/>
                </a:ext>
              </a:extLst>
            </p:cNvPr>
            <p:cNvSpPr/>
            <p:nvPr/>
          </p:nvSpPr>
          <p:spPr>
            <a:xfrm>
              <a:off x="3596834" y="4210885"/>
              <a:ext cx="374596" cy="374596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7BE8B83-D599-44B3-BACA-608B0AB5F594}"/>
                </a:ext>
              </a:extLst>
            </p:cNvPr>
            <p:cNvSpPr/>
            <p:nvPr/>
          </p:nvSpPr>
          <p:spPr>
            <a:xfrm>
              <a:off x="3930566" y="4678109"/>
              <a:ext cx="238379" cy="23837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7F2FD0-1901-4CCC-B36C-01CA5FA133A0}"/>
                </a:ext>
              </a:extLst>
            </p:cNvPr>
            <p:cNvSpPr/>
            <p:nvPr/>
          </p:nvSpPr>
          <p:spPr>
            <a:xfrm>
              <a:off x="4174394" y="3949569"/>
              <a:ext cx="760634" cy="738977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27240FC-AC67-43A0-A64A-F301A9362869}"/>
                </a:ext>
              </a:extLst>
            </p:cNvPr>
            <p:cNvSpPr/>
            <p:nvPr/>
          </p:nvSpPr>
          <p:spPr>
            <a:xfrm>
              <a:off x="4965135" y="4010646"/>
              <a:ext cx="374596" cy="374596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C8776BE-964B-4642-BF4F-9639689735E6}"/>
                </a:ext>
              </a:extLst>
            </p:cNvPr>
            <p:cNvSpPr/>
            <p:nvPr/>
          </p:nvSpPr>
          <p:spPr>
            <a:xfrm>
              <a:off x="7742839" y="2179413"/>
              <a:ext cx="2550318" cy="2550318"/>
            </a:xfrm>
            <a:custGeom>
              <a:avLst/>
              <a:gdLst>
                <a:gd name="connsiteX0" fmla="*/ 0 w 2550318"/>
                <a:gd name="connsiteY0" fmla="*/ 1275159 h 2550318"/>
                <a:gd name="connsiteX1" fmla="*/ 1275159 w 2550318"/>
                <a:gd name="connsiteY1" fmla="*/ 0 h 2550318"/>
                <a:gd name="connsiteX2" fmla="*/ 2550318 w 2550318"/>
                <a:gd name="connsiteY2" fmla="*/ 1275159 h 2550318"/>
                <a:gd name="connsiteX3" fmla="*/ 1275159 w 2550318"/>
                <a:gd name="connsiteY3" fmla="*/ 2550318 h 2550318"/>
                <a:gd name="connsiteX4" fmla="*/ 0 w 2550318"/>
                <a:gd name="connsiteY4" fmla="*/ 1275159 h 2550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0318" h="2550318">
                  <a:moveTo>
                    <a:pt x="0" y="1275159"/>
                  </a:moveTo>
                  <a:cubicBezTo>
                    <a:pt x="0" y="570908"/>
                    <a:pt x="570908" y="0"/>
                    <a:pt x="1275159" y="0"/>
                  </a:cubicBezTo>
                  <a:cubicBezTo>
                    <a:pt x="1979410" y="0"/>
                    <a:pt x="2550318" y="570908"/>
                    <a:pt x="2550318" y="1275159"/>
                  </a:cubicBezTo>
                  <a:cubicBezTo>
                    <a:pt x="2550318" y="1979410"/>
                    <a:pt x="1979410" y="2550318"/>
                    <a:pt x="1275159" y="2550318"/>
                  </a:cubicBezTo>
                  <a:cubicBezTo>
                    <a:pt x="570908" y="2550318"/>
                    <a:pt x="0" y="1979410"/>
                    <a:pt x="0" y="1275159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3485" tIns="373485" rIns="373485" bIns="373485" numCol="1" spcCol="1270" anchor="ctr" anchorCtr="0">
              <a:noAutofit/>
            </a:bodyPr>
            <a:lstStyle/>
            <a:p>
              <a:pPr marL="0" lvl="0" indent="0" algn="ctr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300" kern="12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ACF93D9-66C3-45CE-A00E-DB14F9725FDD}"/>
              </a:ext>
            </a:extLst>
          </p:cNvPr>
          <p:cNvSpPr txBox="1"/>
          <p:nvPr/>
        </p:nvSpPr>
        <p:spPr>
          <a:xfrm>
            <a:off x="1601232" y="3532948"/>
            <a:ext cx="2554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Technical indicators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A428E0-44D6-4049-A728-0E3A9CBCB757}"/>
              </a:ext>
            </a:extLst>
          </p:cNvPr>
          <p:cNvSpPr txBox="1"/>
          <p:nvPr/>
        </p:nvSpPr>
        <p:spPr>
          <a:xfrm>
            <a:off x="2517670" y="2904260"/>
            <a:ext cx="64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RSI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42D5E7-D69E-403F-A4B7-C6865F22D52F}"/>
              </a:ext>
            </a:extLst>
          </p:cNvPr>
          <p:cNvSpPr txBox="1"/>
          <p:nvPr/>
        </p:nvSpPr>
        <p:spPr>
          <a:xfrm>
            <a:off x="1668938" y="4918280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SMA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DC6A6E-CCDB-4600-B0AB-EFE79B92F60C}"/>
              </a:ext>
            </a:extLst>
          </p:cNvPr>
          <p:cNvSpPr txBox="1"/>
          <p:nvPr/>
        </p:nvSpPr>
        <p:spPr>
          <a:xfrm>
            <a:off x="3542164" y="5010795"/>
            <a:ext cx="84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MACD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9124B1-6385-49A1-A537-9E06A98A3D23}"/>
              </a:ext>
            </a:extLst>
          </p:cNvPr>
          <p:cNvSpPr txBox="1"/>
          <p:nvPr/>
        </p:nvSpPr>
        <p:spPr>
          <a:xfrm>
            <a:off x="8231876" y="3313167"/>
            <a:ext cx="3233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= 0 </a:t>
            </a:r>
            <a:r>
              <a:rPr lang="en-US" sz="3600" b="1" dirty="0"/>
              <a:t>or</a:t>
            </a:r>
            <a:r>
              <a:rPr lang="en-US" sz="3200" b="1" dirty="0"/>
              <a:t> 1</a:t>
            </a:r>
          </a:p>
          <a:p>
            <a:r>
              <a:rPr lang="en-US" sz="2400" b="1" dirty="0"/>
              <a:t>1 = &gt;+5% over 10 days</a:t>
            </a:r>
          </a:p>
          <a:p>
            <a:r>
              <a:rPr lang="en-US" sz="2400" b="1" dirty="0"/>
              <a:t>0 = &lt;+5% over 10 days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341FB02-EA65-49EC-BF8F-D66A66010F7E}"/>
              </a:ext>
            </a:extLst>
          </p:cNvPr>
          <p:cNvSpPr/>
          <p:nvPr/>
        </p:nvSpPr>
        <p:spPr>
          <a:xfrm>
            <a:off x="5088261" y="2362246"/>
            <a:ext cx="3018262" cy="3558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3E5DD5-FA76-4AC3-8FD9-CFE5840F50CF}"/>
              </a:ext>
            </a:extLst>
          </p:cNvPr>
          <p:cNvSpPr txBox="1"/>
          <p:nvPr/>
        </p:nvSpPr>
        <p:spPr>
          <a:xfrm>
            <a:off x="4962908" y="3573949"/>
            <a:ext cx="2899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Classification Model</a:t>
            </a:r>
          </a:p>
        </p:txBody>
      </p:sp>
    </p:spTree>
    <p:extLst>
      <p:ext uri="{BB962C8B-B14F-4D97-AF65-F5344CB8AC3E}">
        <p14:creationId xmlns:p14="http://schemas.microsoft.com/office/powerpoint/2010/main" val="425551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0847-2FC5-4F88-9F06-86BC9A09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922AED9-3FAF-45D4-A2E6-128F20D3A5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599185"/>
              </p:ext>
            </p:extLst>
          </p:nvPr>
        </p:nvGraphicFramePr>
        <p:xfrm>
          <a:off x="928914" y="1503438"/>
          <a:ext cx="10058400" cy="47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32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4392-4FE3-4649-9941-B21339F5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and Test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C97221-405E-46AD-9009-D5E60A05F4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626527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1CC5571-B7BF-41A8-BF71-368DA9B58AD4}"/>
              </a:ext>
            </a:extLst>
          </p:cNvPr>
          <p:cNvSpPr/>
          <p:nvPr/>
        </p:nvSpPr>
        <p:spPr>
          <a:xfrm>
            <a:off x="1103680" y="3038622"/>
            <a:ext cx="6303817" cy="2321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4395A1-5BA8-48BE-9C10-DDF3591C96D6}"/>
              </a:ext>
            </a:extLst>
          </p:cNvPr>
          <p:cNvSpPr/>
          <p:nvPr/>
        </p:nvSpPr>
        <p:spPr>
          <a:xfrm>
            <a:off x="6998361" y="3038622"/>
            <a:ext cx="3629465" cy="23211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E1CF23-8F2A-4BFD-8421-86CCB3E15686}"/>
              </a:ext>
            </a:extLst>
          </p:cNvPr>
          <p:cNvSpPr txBox="1"/>
          <p:nvPr/>
        </p:nvSpPr>
        <p:spPr>
          <a:xfrm>
            <a:off x="1694997" y="3378414"/>
            <a:ext cx="4698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Top 150 largest companies on TSX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5 technical indicators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~ 133,000 examples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31550C-B009-441D-BF99-F44DBEA18406}"/>
              </a:ext>
            </a:extLst>
          </p:cNvPr>
          <p:cNvSpPr/>
          <p:nvPr/>
        </p:nvSpPr>
        <p:spPr>
          <a:xfrm>
            <a:off x="1103680" y="2108200"/>
            <a:ext cx="5894679" cy="916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7E69E5-0248-489C-AFD9-612189E4C9E8}"/>
              </a:ext>
            </a:extLst>
          </p:cNvPr>
          <p:cNvSpPr/>
          <p:nvPr/>
        </p:nvSpPr>
        <p:spPr>
          <a:xfrm>
            <a:off x="6998359" y="2108200"/>
            <a:ext cx="3629467" cy="9182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BE3F03-FA89-431C-9FD1-56DB34F7AB1F}"/>
              </a:ext>
            </a:extLst>
          </p:cNvPr>
          <p:cNvSpPr txBox="1"/>
          <p:nvPr/>
        </p:nvSpPr>
        <p:spPr>
          <a:xfrm>
            <a:off x="3128187" y="2570862"/>
            <a:ext cx="183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2015 - 2019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BBA4F4-0F42-46D7-9E85-3D252A3555CF}"/>
              </a:ext>
            </a:extLst>
          </p:cNvPr>
          <p:cNvCxnSpPr>
            <a:cxnSpLocks/>
          </p:cNvCxnSpPr>
          <p:nvPr/>
        </p:nvCxnSpPr>
        <p:spPr>
          <a:xfrm>
            <a:off x="1096963" y="3022133"/>
            <a:ext cx="589468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CE4FDE-1DC3-4696-9532-F02342CD1A00}"/>
              </a:ext>
            </a:extLst>
          </p:cNvPr>
          <p:cNvCxnSpPr>
            <a:cxnSpLocks/>
          </p:cNvCxnSpPr>
          <p:nvPr/>
        </p:nvCxnSpPr>
        <p:spPr>
          <a:xfrm>
            <a:off x="6991644" y="3032527"/>
            <a:ext cx="362946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9F0787-5C50-4BD4-834C-1F4B0BE899AE}"/>
              </a:ext>
            </a:extLst>
          </p:cNvPr>
          <p:cNvSpPr txBox="1"/>
          <p:nvPr/>
        </p:nvSpPr>
        <p:spPr>
          <a:xfrm>
            <a:off x="7836580" y="2588533"/>
            <a:ext cx="195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2020 to 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D5F174-4F7B-494D-A046-5A68C634ADB8}"/>
              </a:ext>
            </a:extLst>
          </p:cNvPr>
          <p:cNvSpPr txBox="1"/>
          <p:nvPr/>
        </p:nvSpPr>
        <p:spPr>
          <a:xfrm>
            <a:off x="2911853" y="2140025"/>
            <a:ext cx="2264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Training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E8E05C-56E2-409C-8959-317A3B8763E6}"/>
              </a:ext>
            </a:extLst>
          </p:cNvPr>
          <p:cNvSpPr txBox="1"/>
          <p:nvPr/>
        </p:nvSpPr>
        <p:spPr>
          <a:xfrm>
            <a:off x="7953787" y="2169408"/>
            <a:ext cx="2264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Test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F8D6F8-B0D3-489B-8A5D-3C4B1ECD018C}"/>
              </a:ext>
            </a:extLst>
          </p:cNvPr>
          <p:cNvSpPr txBox="1"/>
          <p:nvPr/>
        </p:nvSpPr>
        <p:spPr>
          <a:xfrm>
            <a:off x="6867537" y="3207713"/>
            <a:ext cx="36294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Top 150 largest companies on TSX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5 technical indicators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~28,000 examples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2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5868-5F9D-47C6-9D1A-29F2DA19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2E3AB-9D13-4AD9-BB32-9ABCB88B8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Fast and accurate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Has been used to win lots competitions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Lately, it has been popular for stock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Outputs a useful prediction probability</a:t>
            </a:r>
          </a:p>
        </p:txBody>
      </p:sp>
    </p:spTree>
    <p:extLst>
      <p:ext uri="{BB962C8B-B14F-4D97-AF65-F5344CB8AC3E}">
        <p14:creationId xmlns:p14="http://schemas.microsoft.com/office/powerpoint/2010/main" val="197137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2A19-5182-4866-AB98-B4BA4684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A9AD33-AB18-4CFF-B135-19B2DCAD8E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922806"/>
              </p:ext>
            </p:extLst>
          </p:nvPr>
        </p:nvGraphicFramePr>
        <p:xfrm>
          <a:off x="757468" y="2009140"/>
          <a:ext cx="1067706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274">
                  <a:extLst>
                    <a:ext uri="{9D8B030D-6E8A-4147-A177-3AD203B41FA5}">
                      <a16:colId xmlns:a16="http://schemas.microsoft.com/office/drawing/2014/main" val="3919803795"/>
                    </a:ext>
                  </a:extLst>
                </a:gridCol>
                <a:gridCol w="1434904">
                  <a:extLst>
                    <a:ext uri="{9D8B030D-6E8A-4147-A177-3AD203B41FA5}">
                      <a16:colId xmlns:a16="http://schemas.microsoft.com/office/drawing/2014/main" val="175207067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3473667675"/>
                    </a:ext>
                  </a:extLst>
                </a:gridCol>
                <a:gridCol w="2631033">
                  <a:extLst>
                    <a:ext uri="{9D8B030D-6E8A-4147-A177-3AD203B41FA5}">
                      <a16:colId xmlns:a16="http://schemas.microsoft.com/office/drawing/2014/main" val="1986306490"/>
                    </a:ext>
                  </a:extLst>
                </a:gridCol>
                <a:gridCol w="2135413">
                  <a:extLst>
                    <a:ext uri="{9D8B030D-6E8A-4147-A177-3AD203B41FA5}">
                      <a16:colId xmlns:a16="http://schemas.microsoft.com/office/drawing/2014/main" val="2506065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  <a:p>
                      <a:r>
                        <a:rPr lang="en-US" dirty="0"/>
                        <a:t>(% correct positive identifications)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  <a:p>
                      <a:r>
                        <a:rPr lang="en-US" dirty="0"/>
                        <a:t>(% true positives were correctly identified)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gain of positive identifications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62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  <a:p>
                      <a:r>
                        <a:rPr lang="en-US" dirty="0"/>
                        <a:t>(2015-2019)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92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</a:t>
                      </a:r>
                    </a:p>
                    <a:p>
                      <a:r>
                        <a:rPr lang="en-US" dirty="0"/>
                        <a:t>(2020-Current)</a:t>
                      </a:r>
                    </a:p>
                    <a:p>
                      <a:r>
                        <a:rPr lang="en-US" dirty="0"/>
                        <a:t>Confidence &gt;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8.8%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49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</a:t>
                      </a:r>
                    </a:p>
                    <a:p>
                      <a:r>
                        <a:rPr lang="en-US" dirty="0"/>
                        <a:t>(2020-Current)</a:t>
                      </a:r>
                    </a:p>
                    <a:p>
                      <a:r>
                        <a:rPr lang="en-US" dirty="0"/>
                        <a:t>Confidence &gt; 30%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143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BC250F-61DF-4E46-8962-53D36E8BAA0E}"/>
              </a:ext>
            </a:extLst>
          </p:cNvPr>
          <p:cNvSpPr txBox="1"/>
          <p:nvPr/>
        </p:nvSpPr>
        <p:spPr>
          <a:xfrm>
            <a:off x="1097280" y="5753854"/>
            <a:ext cx="634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identification = Stock will go up &gt;5% in 10 trading days</a:t>
            </a:r>
          </a:p>
        </p:txBody>
      </p:sp>
    </p:spTree>
    <p:extLst>
      <p:ext uri="{BB962C8B-B14F-4D97-AF65-F5344CB8AC3E}">
        <p14:creationId xmlns:p14="http://schemas.microsoft.com/office/powerpoint/2010/main" val="211769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BB525A-57D9-41C0-99C0-B500C73127B1}"/>
              </a:ext>
            </a:extLst>
          </p:cNvPr>
          <p:cNvSpPr txBox="1"/>
          <p:nvPr/>
        </p:nvSpPr>
        <p:spPr>
          <a:xfrm>
            <a:off x="1742049" y="2505670"/>
            <a:ext cx="8707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Can you make money with it?</a:t>
            </a:r>
          </a:p>
        </p:txBody>
      </p:sp>
    </p:spTree>
    <p:extLst>
      <p:ext uri="{BB962C8B-B14F-4D97-AF65-F5344CB8AC3E}">
        <p14:creationId xmlns:p14="http://schemas.microsoft.com/office/powerpoint/2010/main" val="298983034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{EE30693E-2412-4667-BEAE-7C585EC94D7F}tf56160789_win32</Template>
  <TotalTime>4489</TotalTime>
  <Words>503</Words>
  <Application>Microsoft Office PowerPoint</Application>
  <PresentationFormat>Widescreen</PresentationFormat>
  <Paragraphs>131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Bookman Old Style</vt:lpstr>
      <vt:lpstr>Calibri</vt:lpstr>
      <vt:lpstr>Franklin Gothic Book</vt:lpstr>
      <vt:lpstr>1_RetrospectVTI</vt:lpstr>
      <vt:lpstr>Stock Prediction with XGBoost</vt:lpstr>
      <vt:lpstr>About Me</vt:lpstr>
      <vt:lpstr>Inspiration</vt:lpstr>
      <vt:lpstr>Strategy</vt:lpstr>
      <vt:lpstr>Feature Engineering</vt:lpstr>
      <vt:lpstr>Train and Test Data</vt:lpstr>
      <vt:lpstr>XGBoost Classifier</vt:lpstr>
      <vt:lpstr>Results</vt:lpstr>
      <vt:lpstr>PowerPoint Presentation</vt:lpstr>
      <vt:lpstr>PowerPoint Presentation</vt:lpstr>
      <vt:lpstr>PowerPoint Presentation</vt:lpstr>
      <vt:lpstr>Going Forward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did the model learn?</vt:lpstr>
      <vt:lpstr>Current predictions (as of today)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Wutzke</dc:creator>
  <cp:lastModifiedBy>Chris Wutzke</cp:lastModifiedBy>
  <cp:revision>64</cp:revision>
  <dcterms:created xsi:type="dcterms:W3CDTF">2021-03-20T21:40:15Z</dcterms:created>
  <dcterms:modified xsi:type="dcterms:W3CDTF">2021-03-25T22:36:22Z</dcterms:modified>
</cp:coreProperties>
</file>