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00" r:id="rId3"/>
    <p:sldId id="302" r:id="rId5"/>
    <p:sldId id="303" r:id="rId6"/>
    <p:sldId id="304" r:id="rId7"/>
    <p:sldId id="305" r:id="rId8"/>
    <p:sldId id="306" r:id="rId9"/>
    <p:sldId id="309" r:id="rId10"/>
    <p:sldId id="310" r:id="rId11"/>
    <p:sldId id="307" r:id="rId12"/>
    <p:sldId id="316" r:id="rId13"/>
    <p:sldId id="308" r:id="rId14"/>
    <p:sldId id="314" r:id="rId15"/>
    <p:sldId id="325" r:id="rId16"/>
    <p:sldId id="315" r:id="rId17"/>
    <p:sldId id="320" r:id="rId18"/>
    <p:sldId id="313" r:id="rId19"/>
    <p:sldId id="311" r:id="rId20"/>
    <p:sldId id="312" r:id="rId21"/>
    <p:sldId id="321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282828"/>
    <a:srgbClr val="FF4B4B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15" y="847"/>
      </p:cViewPr>
      <p:guideLst>
        <p:guide orient="horz" pos="216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备注！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6635" y="320297"/>
            <a:ext cx="9144000" cy="2187001"/>
          </a:xfrm>
        </p:spPr>
        <p:txBody>
          <a:bodyPr/>
          <a:lstStyle/>
          <a:p>
            <a:pPr algn="l"/>
            <a:r>
              <a:rPr lang="en-US" altLang="en-GB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tifakt Element" panose="020B0503050000020004" pitchFamily="34" charset="0"/>
                <a:ea typeface="Artifakt Element" panose="020B0503050000020004" pitchFamily="34" charset="0"/>
              </a:rPr>
              <a:t>Chron</a:t>
            </a:r>
            <a:r>
              <a:rPr lang="en-US" altLang="en-GB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tifakt Element" panose="020B0503050000020004" pitchFamily="34" charset="0"/>
                <a:ea typeface="Artifakt Element" panose="020B0503050000020004" pitchFamily="34" charset="0"/>
              </a:rPr>
              <a:t>O</a:t>
            </a:r>
            <a:r>
              <a:rPr lang="en-US" altLang="en-GB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tifakt Element" panose="020B0503050000020004" pitchFamily="34" charset="0"/>
                <a:ea typeface="Artifakt Element" panose="020B0503050000020004" pitchFamily="34" charset="0"/>
              </a:rPr>
              <a:t>S</a:t>
            </a:r>
            <a:endParaRPr lang="en-US" altLang="en-GB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6635" y="2836863"/>
            <a:ext cx="9144000" cy="1655762"/>
          </a:xfrm>
        </p:spPr>
        <p:txBody>
          <a:bodyPr/>
          <a:lstStyle/>
          <a:p>
            <a:pPr algn="l"/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An Educational Operating System written in Rust</a:t>
            </a:r>
            <a:endParaRPr lang="en-US" sz="2000" b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Artifakt Element" panose="020B0503050000020004" pitchFamily="34" charset="0"/>
                <a:cs typeface="Calibri" panose="020F0502020204030204" pitchFamily="34" charset="0"/>
                <a:sym typeface="+mn-ea"/>
              </a:rPr>
              <a:t>Betty Liu year 3 project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Artifakt Element" panose="020B05030500000200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Black_monolith_3_bo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4845" y="4010025"/>
            <a:ext cx="5177155" cy="1561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Technical challenge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New language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Few support, base on C most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Gap between course and reality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Develop without standard library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Explain to beginner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Overview of design</a:t>
            </a:r>
            <a:endParaRPr 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69535" cy="411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sheets: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0: Rust learning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1 - Lab 4: Function implement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Codes: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Branches available for each tasks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Test cases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over!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7735" y="1219200"/>
            <a:ext cx="5735320" cy="358775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Lab sheet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310" y="1690370"/>
            <a:ext cx="5514340" cy="4117975"/>
          </a:xfrm>
        </p:spPr>
        <p:txBody>
          <a:bodyPr>
            <a:normAutofit lnSpcReduction="20000"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Explain every steps in detailed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Rust introduction with every new things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Extra knowledge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“Good structure, concise easy to understand even though I've never touched Rust in my life”</a:t>
            </a:r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“Provides step by step process with additional material and guides”</a:t>
            </a:r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“Nice use of code snippets / color coding”</a:t>
            </a:r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1049655"/>
            <a:ext cx="6261735" cy="4758690"/>
          </a:xfrm>
          <a:prstGeom prst="rect">
            <a:avLst/>
          </a:prstGeom>
          <a:effectLst>
            <a:outerShdw blurRad="63500" sx="101000" sy="101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184275"/>
            <a:ext cx="5303520" cy="44894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5175"/>
            <a:ext cx="6096000" cy="278701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Codes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4255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Codes available for each tasks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Can directly work base on previous task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Have a look of result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635" y="1165860"/>
            <a:ext cx="6656705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Codes -  Testcase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38875" y="2049145"/>
            <a:ext cx="5341620" cy="3632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61365" y="1821180"/>
            <a:ext cx="4893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“I really like the use of error messages for your projects”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Project Management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875" y="1788795"/>
            <a:ext cx="5288280" cy="41179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Unforeseen problems:</a:t>
            </a:r>
            <a:endParaRPr lang="en-GB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progress fell short of expectations due to external factors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Underestimated workload from other courses and experienced failure in one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6465" y="1788795"/>
            <a:ext cx="5001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Incremental software development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 meeting every 2 weeks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Future work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Keybroad input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 process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tutorial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DEMO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r>
              <a:rPr lang="en-US" altLang="en-GB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from scratch - Go ahead for simple task</a:t>
            </a:r>
            <a:endParaRPr lang="en-US" altLang="en-GB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GB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for results, for testing</a:t>
            </a:r>
            <a:endParaRPr lang="en-US" altLang="en-GB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7734" y="-145142"/>
            <a:ext cx="12385523" cy="7087809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文本框 19"/>
          <p:cNvSpPr txBox="1"/>
          <p:nvPr/>
        </p:nvSpPr>
        <p:spPr>
          <a:xfrm>
            <a:off x="1136176" y="1897827"/>
            <a:ext cx="10126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6000" b="1" dirty="0">
                <a:solidFill>
                  <a:srgbClr val="FF4B4B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6000" b="1" dirty="0">
                <a:solidFill>
                  <a:srgbClr val="E7E7E7"/>
                </a:solidFill>
                <a:latin typeface="Consolas" panose="020B0609020204030204" pitchFamily="49" charset="0"/>
              </a:rPr>
              <a:t>hank you! </a:t>
            </a:r>
            <a:r>
              <a:rPr lang="en-US" altLang="zh-CN" sz="6000" b="1" dirty="0">
                <a:solidFill>
                  <a:srgbClr val="FF4B4B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6000" b="1" dirty="0">
                <a:solidFill>
                  <a:srgbClr val="E7E7E7"/>
                </a:solidFill>
                <a:latin typeface="Consolas" panose="020B0609020204030204" pitchFamily="49" charset="0"/>
              </a:rPr>
              <a:t>uestions time</a:t>
            </a:r>
            <a:r>
              <a:rPr lang="en-GB" sz="60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60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 descr="White_monoli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5285740"/>
            <a:ext cx="4674870" cy="999490"/>
          </a:xfrm>
          <a:prstGeom prst="rect">
            <a:avLst/>
          </a:prstGeom>
        </p:spPr>
      </p:pic>
      <p:pic>
        <p:nvPicPr>
          <p:cNvPr id="11" name="Picture 10" descr="@5P7TMNQYF%CI3M28SXYB$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624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Overview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/>
          </a:bodyPr>
          <a:lstStyle/>
          <a:p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Teaching Operating System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 concept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CS241 &amp; CS257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And Rust!</a:t>
            </a: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5670" y="3427730"/>
            <a:ext cx="4969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parts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sheet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6570" y="645160"/>
            <a:ext cx="5292090" cy="5184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Background Material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/>
          </a:bodyPr>
          <a:lstStyle/>
          <a:p>
            <a:pPr lvl="1"/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Why difference?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GB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Previous projects</a:t>
            </a:r>
            <a:endParaRPr lang="en-US" alt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Current CS241 Labs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50335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Primarily teach the C programming language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Not building a standalone OS kernel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Lacks depth in OS concepts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785" y="1196340"/>
            <a:ext cx="6944360" cy="431292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Birmingham OS Guide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90895" cy="4117975"/>
          </a:xfrm>
        </p:spPr>
        <p:txBody>
          <a:bodyPr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Writing from scratch in C and some assembly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Lots of detail about low-level implementation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Uses too much assembly language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6420" y="1591945"/>
            <a:ext cx="4246880" cy="435165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PunchOS 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Warwick previous third year project done by Nicholas Walker 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Implement function on skeleton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Also provide labs &amp; codes and test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Using C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2335" y="3023870"/>
            <a:ext cx="5929630" cy="171577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Chron</a:t>
            </a:r>
            <a:r>
              <a:rPr lang="en-US" altLang="en-GB" dirty="0">
                <a:solidFill>
                  <a:srgbClr val="C00000"/>
                </a:solidFill>
                <a:ea typeface="Artifakt Element" panose="020B0503050000020004" pitchFamily="34" charset="0"/>
                <a:cs typeface="+mj-lt"/>
              </a:rPr>
              <a:t>O</a:t>
            </a:r>
            <a:r>
              <a:rPr lang="en-US" altLang="en-GB" dirty="0">
                <a:solidFill>
                  <a:srgbClr val="212121"/>
                </a:solidFill>
                <a:ea typeface="Artifakt Element" panose="020B0503050000020004" pitchFamily="34" charset="0"/>
                <a:cs typeface="+mj-lt"/>
              </a:rPr>
              <a:t>S</a:t>
            </a:r>
            <a:endParaRPr lang="en-US" altLang="en-GB" dirty="0">
              <a:solidFill>
                <a:srgbClr val="212121"/>
              </a:solidFill>
              <a:ea typeface="Artifakt Element" panose="020B0503050000020004" pitchFamily="34" charset="0"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98440" cy="4117975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Using Rust instead of C, learning a new language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Avoiding assembly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Beginner friendly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Your </a:t>
            </a:r>
            <a:r>
              <a:rPr lang="en-US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OWN OS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!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ery beginner-friendly, with plenty of links back to previous concepts, and well-laid-out.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”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“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The structure is good, concise, and easy to understand, even though I've never touched Rust in my life.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”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8585" y="1508760"/>
            <a:ext cx="5285740" cy="430085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Tools used </a:t>
            </a:r>
            <a:endParaRPr lang="en-GB" dirty="0">
              <a:solidFill>
                <a:srgbClr val="212121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54450" cy="411797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IDE RustRover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Test and highlight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Git &amp; GitHub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Keep branches and backup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0" y="938530"/>
            <a:ext cx="6165215" cy="5005070"/>
          </a:xfrm>
          <a:prstGeom prst="rect">
            <a:avLst/>
          </a:prstGeom>
          <a:effectLst>
            <a:outerShdw blurRad="63500" sx="101000" sy="101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72571" y="-237067"/>
            <a:ext cx="12390361" cy="7179734"/>
          </a:xfrm>
          <a:prstGeom prst="rect">
            <a:avLst/>
          </a:prstGeom>
          <a:solidFill>
            <a:srgbClr val="E7E7E7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327660"/>
            <a:ext cx="10591165" cy="5626735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QEMU</a:t>
            </a:r>
            <a:endParaRPr lang="en-US" sz="2400" b="1">
              <a:latin typeface="+mj-lt"/>
              <a:cs typeface="+mj-lt"/>
              <a:sym typeface="+mn-ea"/>
            </a:endParaRPr>
          </a:p>
          <a:p>
            <a:pPr marL="0" indent="0">
              <a:buNone/>
            </a:pPr>
            <a:endParaRPr lang="en-US" sz="2800" b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Virtual machine monitor and emulator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OS testing that run simple kernel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b="1" dirty="0">
              <a:solidFill>
                <a:srgbClr val="72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7733" y="6146726"/>
            <a:ext cx="12385523" cy="795941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latin typeface="IBM Plex Mono" panose="020B0509050000000000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640" y="6262042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&gt; 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Chron</a:t>
            </a:r>
            <a:r>
              <a:rPr lang="en-GB" sz="2400" dirty="0" err="1">
                <a:solidFill>
                  <a:srgbClr val="FF4B4B"/>
                </a:solidFill>
                <a:latin typeface="Consolas" panose="020B0609020204030204" pitchFamily="49" charset="0"/>
              </a:rPr>
              <a:t>O</a:t>
            </a:r>
            <a:r>
              <a:rPr lang="en-GB" sz="2400" dirty="0" err="1">
                <a:solidFill>
                  <a:srgbClr val="E7E7E7"/>
                </a:solidFill>
                <a:latin typeface="Consolas" panose="020B0609020204030204" pitchFamily="49" charset="0"/>
              </a:rPr>
              <a:t>S</a:t>
            </a:r>
            <a:r>
              <a:rPr lang="en-GB" sz="2400" b="1" dirty="0">
                <a:solidFill>
                  <a:srgbClr val="E7E7E7"/>
                </a:solidFill>
                <a:latin typeface="Consolas" panose="020B0609020204030204" pitchFamily="49" charset="0"/>
              </a:rPr>
              <a:t>_</a:t>
            </a:r>
            <a:endParaRPr lang="en-GB" sz="2400" b="1" dirty="0">
              <a:solidFill>
                <a:srgbClr val="E7E7E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5590" y="629920"/>
            <a:ext cx="6836410" cy="4648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2392</Words>
  <Application>WPS 演示</Application>
  <PresentationFormat>宽屏</PresentationFormat>
  <Paragraphs>207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SimSun</vt:lpstr>
      <vt:lpstr>Wingdings</vt:lpstr>
      <vt:lpstr>DejaVu Sans</vt:lpstr>
      <vt:lpstr>Artifakt Element</vt:lpstr>
      <vt:lpstr>Calibri</vt:lpstr>
      <vt:lpstr>IBM Plex Mono</vt:lpstr>
      <vt:lpstr>Consolas</vt:lpstr>
      <vt:lpstr>AR PL KaitiM Big5</vt:lpstr>
      <vt:lpstr>Microsoft YaHei</vt:lpstr>
      <vt:lpstr>Droid Sans Fallback</vt:lpstr>
      <vt:lpstr>Arial Unicode MS</vt:lpstr>
      <vt:lpstr>Arial Black</vt:lpstr>
      <vt:lpstr>OpenSymbol</vt:lpstr>
      <vt:lpstr>SimSun</vt:lpstr>
      <vt:lpstr>思源黑体 HW VF</vt:lpstr>
      <vt:lpstr>AR PL UMing HK</vt:lpstr>
      <vt:lpstr>思源宋体 VF</vt:lpstr>
      <vt:lpstr>Office Theme</vt:lpstr>
      <vt:lpstr>ChronOS</vt:lpstr>
      <vt:lpstr>Overview</vt:lpstr>
      <vt:lpstr>Background Material</vt:lpstr>
      <vt:lpstr>Current CS241 Labs</vt:lpstr>
      <vt:lpstr>Birmingham OS Guide</vt:lpstr>
      <vt:lpstr>PunchOS </vt:lpstr>
      <vt:lpstr>ChronOS</vt:lpstr>
      <vt:lpstr>Tools used </vt:lpstr>
      <vt:lpstr>PowerPoint 演示文稿</vt:lpstr>
      <vt:lpstr>Technical challenge</vt:lpstr>
      <vt:lpstr>Overview of design</vt:lpstr>
      <vt:lpstr>Lab sheet</vt:lpstr>
      <vt:lpstr>Codes</vt:lpstr>
      <vt:lpstr>Codes</vt:lpstr>
      <vt:lpstr>Codes -  Testcase</vt:lpstr>
      <vt:lpstr>Project Management</vt:lpstr>
      <vt:lpstr>Future work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ChronOS</dc:title>
  <dc:creator/>
  <cp:lastModifiedBy>山奈</cp:lastModifiedBy>
  <cp:revision>65</cp:revision>
  <dcterms:created xsi:type="dcterms:W3CDTF">2024-03-05T22:41:58Z</dcterms:created>
  <dcterms:modified xsi:type="dcterms:W3CDTF">2024-03-05T22:41:58Z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