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96" r:id="rId3"/>
    <p:sldId id="286" r:id="rId4"/>
    <p:sldId id="294" r:id="rId5"/>
    <p:sldId id="257" r:id="rId6"/>
    <p:sldId id="297" r:id="rId7"/>
    <p:sldId id="298" r:id="rId8"/>
    <p:sldId id="330"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28" r:id="rId23"/>
    <p:sldId id="313" r:id="rId24"/>
    <p:sldId id="314" r:id="rId25"/>
    <p:sldId id="329" r:id="rId26"/>
    <p:sldId id="316" r:id="rId27"/>
    <p:sldId id="317" r:id="rId28"/>
    <p:sldId id="318" r:id="rId29"/>
    <p:sldId id="319" r:id="rId30"/>
    <p:sldId id="320" r:id="rId31"/>
    <p:sldId id="321" r:id="rId32"/>
    <p:sldId id="322" r:id="rId33"/>
    <p:sldId id="324" r:id="rId34"/>
    <p:sldId id="323" r:id="rId35"/>
    <p:sldId id="325" r:id="rId36"/>
    <p:sldId id="326" r:id="rId37"/>
    <p:sldId id="32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p:cViewPr varScale="1">
        <p:scale>
          <a:sx n="73" d="100"/>
          <a:sy n="73" d="100"/>
        </p:scale>
        <p:origin x="55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97779-C81B-43F3-8423-A700598B2677}"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s-PE"/>
        </a:p>
      </dgm:t>
    </dgm:pt>
    <dgm:pt modelId="{6B39907D-F20D-4C28-BC3D-FE4D86D767F5}">
      <dgm:prSet phldrT="[Texto]" custT="1"/>
      <dgm:spPr/>
      <dgm:t>
        <a:bodyPr/>
        <a:lstStyle/>
        <a:p>
          <a:r>
            <a:rPr lang="es-ES" sz="1600" b="1" dirty="0" smtClean="0">
              <a:effectLst>
                <a:outerShdw blurRad="38100" dist="38100" dir="2700000" algn="tl">
                  <a:srgbClr val="000000">
                    <a:alpha val="43137"/>
                  </a:srgbClr>
                </a:outerShdw>
              </a:effectLst>
            </a:rPr>
            <a:t>Gestor de la Demanda “Cliente”</a:t>
          </a:r>
          <a:endParaRPr lang="es-PE" sz="1600" b="1" dirty="0">
            <a:effectLst>
              <a:outerShdw blurRad="38100" dist="38100" dir="2700000" algn="tl">
                <a:srgbClr val="000000">
                  <a:alpha val="43137"/>
                </a:srgbClr>
              </a:outerShdw>
            </a:effectLst>
          </a:endParaRPr>
        </a:p>
      </dgm:t>
    </dgm:pt>
    <dgm:pt modelId="{748BEFB8-AE60-490B-8488-0A00E0B45F02}" type="parTrans" cxnId="{DECB9C99-8048-42E7-9287-9E2696B41CBE}">
      <dgm:prSet/>
      <dgm:spPr/>
      <dgm:t>
        <a:bodyPr/>
        <a:lstStyle/>
        <a:p>
          <a:endParaRPr lang="es-PE"/>
        </a:p>
      </dgm:t>
    </dgm:pt>
    <dgm:pt modelId="{2284A0CD-EB66-4B22-8455-0956E716E68E}" type="sibTrans" cxnId="{DECB9C99-8048-42E7-9287-9E2696B41CBE}">
      <dgm:prSet/>
      <dgm:spPr/>
      <dgm:t>
        <a:bodyPr/>
        <a:lstStyle/>
        <a:p>
          <a:endParaRPr lang="es-PE"/>
        </a:p>
      </dgm:t>
    </dgm:pt>
    <dgm:pt modelId="{E3D32605-2223-480D-B69E-759FB6DB1567}">
      <dgm:prSet phldrT="[Texto]" custT="1"/>
      <dgm:spPr/>
      <dgm:t>
        <a:bodyPr/>
        <a:lstStyle/>
        <a:p>
          <a:pPr algn="just"/>
          <a:r>
            <a:rPr lang="es-ES" altLang="es-PE" sz="1300" dirty="0" smtClean="0">
              <a:solidFill>
                <a:schemeClr val="tx1"/>
              </a:solidFill>
              <a:latin typeface="+mj-lt"/>
            </a:rPr>
            <a:t>Revisa y aprueba el Plan de Gestión del Proyecto</a:t>
          </a:r>
          <a:endParaRPr lang="es-PE" sz="1300" dirty="0">
            <a:solidFill>
              <a:schemeClr val="tx1"/>
            </a:solidFill>
            <a:latin typeface="+mj-lt"/>
          </a:endParaRPr>
        </a:p>
      </dgm:t>
    </dgm:pt>
    <dgm:pt modelId="{97ADC7D8-32DF-4CAB-9261-5C1B54988A31}" type="parTrans" cxnId="{5B407760-515A-40BF-8E5F-96EEA7E9966A}">
      <dgm:prSet/>
      <dgm:spPr/>
      <dgm:t>
        <a:bodyPr/>
        <a:lstStyle/>
        <a:p>
          <a:endParaRPr lang="es-PE"/>
        </a:p>
      </dgm:t>
    </dgm:pt>
    <dgm:pt modelId="{59122947-FA5D-44A6-9920-F97B0E2507F3}" type="sibTrans" cxnId="{5B407760-515A-40BF-8E5F-96EEA7E9966A}">
      <dgm:prSet/>
      <dgm:spPr/>
      <dgm:t>
        <a:bodyPr/>
        <a:lstStyle/>
        <a:p>
          <a:endParaRPr lang="es-PE"/>
        </a:p>
      </dgm:t>
    </dgm:pt>
    <dgm:pt modelId="{2DA36621-5AD9-43CE-974E-D6F11CA97388}">
      <dgm:prSet phldrT="[Texto]" custT="1"/>
      <dgm:spPr/>
      <dgm:t>
        <a:bodyPr/>
        <a:lstStyle/>
        <a:p>
          <a:r>
            <a:rPr lang="es-ES" sz="1600" b="1" dirty="0" smtClean="0">
              <a:effectLst>
                <a:outerShdw blurRad="38100" dist="38100" dir="2700000" algn="tl">
                  <a:srgbClr val="000000">
                    <a:alpha val="43137"/>
                  </a:srgbClr>
                </a:outerShdw>
              </a:effectLst>
            </a:rPr>
            <a:t>Jefe de Proyecto</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A13BD8B3-D15A-4AE1-B5DC-A23D683691CC}" type="parTrans" cxnId="{039ADF45-69CB-48DA-861A-F9B3C049FF7F}">
      <dgm:prSet/>
      <dgm:spPr/>
      <dgm:t>
        <a:bodyPr/>
        <a:lstStyle/>
        <a:p>
          <a:endParaRPr lang="es-PE"/>
        </a:p>
      </dgm:t>
    </dgm:pt>
    <dgm:pt modelId="{7F85B649-8D87-4C46-8400-47D1CD9CF92C}" type="sibTrans" cxnId="{039ADF45-69CB-48DA-861A-F9B3C049FF7F}">
      <dgm:prSet/>
      <dgm:spPr/>
      <dgm:t>
        <a:bodyPr/>
        <a:lstStyle/>
        <a:p>
          <a:endParaRPr lang="es-PE"/>
        </a:p>
      </dgm:t>
    </dgm:pt>
    <dgm:pt modelId="{7074DA97-B849-4BFE-B9C8-2251A2A095F7}">
      <dgm:prSet phldrT="[Texto]" custT="1"/>
      <dgm:spPr/>
      <dgm:t>
        <a:bodyPr/>
        <a:lstStyle/>
        <a:p>
          <a:pPr marL="0" indent="0" algn="just"/>
          <a:r>
            <a:rPr lang="es-PE" sz="1200" dirty="0" smtClean="0">
              <a:solidFill>
                <a:schemeClr val="tx1"/>
              </a:solidFill>
              <a:latin typeface="+mj-lt"/>
            </a:rPr>
            <a:t>Supervisar en forma directa la ejecución de Plan detallado del Proyecto.</a:t>
          </a:r>
          <a:endParaRPr lang="es-PE" sz="1200" dirty="0">
            <a:solidFill>
              <a:schemeClr val="tx1"/>
            </a:solidFill>
            <a:latin typeface="+mj-lt"/>
          </a:endParaRPr>
        </a:p>
      </dgm:t>
    </dgm:pt>
    <dgm:pt modelId="{1F7BCBF4-E74D-4A33-8BD5-70D7559B5B20}" type="parTrans" cxnId="{DFDDD0F7-24BE-4C28-9ABD-E96658C95677}">
      <dgm:prSet/>
      <dgm:spPr/>
      <dgm:t>
        <a:bodyPr/>
        <a:lstStyle/>
        <a:p>
          <a:endParaRPr lang="es-PE"/>
        </a:p>
      </dgm:t>
    </dgm:pt>
    <dgm:pt modelId="{AC3E9007-C5F9-4B5E-AD84-0C150F814ECB}" type="sibTrans" cxnId="{DFDDD0F7-24BE-4C28-9ABD-E96658C95677}">
      <dgm:prSet/>
      <dgm:spPr/>
      <dgm:t>
        <a:bodyPr/>
        <a:lstStyle/>
        <a:p>
          <a:endParaRPr lang="es-PE"/>
        </a:p>
      </dgm:t>
    </dgm:pt>
    <dgm:pt modelId="{98EAEFBA-6B1B-41FF-9ECF-E0BE9858B206}">
      <dgm:prSet phldrT="[Texto]" custT="1"/>
      <dgm:spPr/>
      <dgm:t>
        <a:bodyPr/>
        <a:lstStyle/>
        <a:p>
          <a:r>
            <a:rPr lang="es-ES" sz="1600" b="1" dirty="0" smtClean="0">
              <a:effectLst>
                <a:outerShdw blurRad="38100" dist="38100" dir="2700000" algn="tl">
                  <a:srgbClr val="000000">
                    <a:alpha val="43137"/>
                  </a:srgbClr>
                </a:outerShdw>
              </a:effectLst>
            </a:rPr>
            <a:t>Analista Funcional</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7F7786B2-3C8E-4549-B3E1-B6320AF93840}" type="parTrans" cxnId="{43E00D63-DCE7-4C1B-9EBD-F507EA687DA3}">
      <dgm:prSet/>
      <dgm:spPr/>
      <dgm:t>
        <a:bodyPr/>
        <a:lstStyle/>
        <a:p>
          <a:endParaRPr lang="es-PE"/>
        </a:p>
      </dgm:t>
    </dgm:pt>
    <dgm:pt modelId="{D8278C2F-629A-4595-B7DF-8DF27587E636}" type="sibTrans" cxnId="{43E00D63-DCE7-4C1B-9EBD-F507EA687DA3}">
      <dgm:prSet/>
      <dgm:spPr/>
      <dgm:t>
        <a:bodyPr/>
        <a:lstStyle/>
        <a:p>
          <a:endParaRPr lang="es-PE"/>
        </a:p>
      </dgm:t>
    </dgm:pt>
    <dgm:pt modelId="{E6903C73-8DCB-4035-A9C3-F0717B48D13E}">
      <dgm:prSet phldrT="[Texto]" custT="1"/>
      <dgm:spPr/>
      <dgm:t>
        <a:bodyPr/>
        <a:lstStyle/>
        <a:p>
          <a:r>
            <a:rPr lang="es-PE" sz="1300" dirty="0" smtClean="0">
              <a:solidFill>
                <a:schemeClr val="tx1"/>
              </a:solidFill>
              <a:latin typeface="+mj-lt"/>
            </a:rPr>
            <a:t>Tomar requerimientos de cliente y poder bajar a un mayor nivel de detalle a efectos de elaborar la aplicación a la medida.</a:t>
          </a:r>
          <a:endParaRPr lang="es-PE" sz="1300" dirty="0">
            <a:solidFill>
              <a:schemeClr val="tx1"/>
            </a:solidFill>
            <a:latin typeface="+mj-lt"/>
          </a:endParaRPr>
        </a:p>
      </dgm:t>
    </dgm:pt>
    <dgm:pt modelId="{975554EB-176A-4182-AB67-69ED2B02DA03}" type="parTrans" cxnId="{23765BDA-5BF7-4FA9-A8DE-3DD4C7706429}">
      <dgm:prSet/>
      <dgm:spPr/>
      <dgm:t>
        <a:bodyPr/>
        <a:lstStyle/>
        <a:p>
          <a:endParaRPr lang="es-PE"/>
        </a:p>
      </dgm:t>
    </dgm:pt>
    <dgm:pt modelId="{D64BA345-7D81-4E30-81BC-BBF0C4E8A3D8}" type="sibTrans" cxnId="{23765BDA-5BF7-4FA9-A8DE-3DD4C7706429}">
      <dgm:prSet/>
      <dgm:spPr/>
      <dgm:t>
        <a:bodyPr/>
        <a:lstStyle/>
        <a:p>
          <a:endParaRPr lang="es-PE"/>
        </a:p>
      </dgm:t>
    </dgm:pt>
    <dgm:pt modelId="{ACCA13B9-031D-4126-B460-6A7ED494DC1B}">
      <dgm:prSet custT="1"/>
      <dgm:spPr/>
      <dgm:t>
        <a:bodyPr/>
        <a:lstStyle/>
        <a:p>
          <a:r>
            <a:rPr lang="es-ES" sz="1600" b="1" dirty="0" smtClean="0">
              <a:effectLst>
                <a:outerShdw blurRad="38100" dist="38100" dir="2700000" algn="tl">
                  <a:srgbClr val="000000">
                    <a:alpha val="43137"/>
                  </a:srgbClr>
                </a:outerShdw>
              </a:effectLst>
            </a:rPr>
            <a:t>Analista de Calidad</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353FCA3C-F188-4DBA-B2D1-04DD0170E8BD}" type="parTrans" cxnId="{A3DEA26B-DB29-4139-8435-EB1200B60BC6}">
      <dgm:prSet/>
      <dgm:spPr/>
      <dgm:t>
        <a:bodyPr/>
        <a:lstStyle/>
        <a:p>
          <a:endParaRPr lang="es-PE"/>
        </a:p>
      </dgm:t>
    </dgm:pt>
    <dgm:pt modelId="{15D1A88D-399A-44CE-AA6E-8E77065C2E13}" type="sibTrans" cxnId="{A3DEA26B-DB29-4139-8435-EB1200B60BC6}">
      <dgm:prSet/>
      <dgm:spPr/>
      <dgm:t>
        <a:bodyPr/>
        <a:lstStyle/>
        <a:p>
          <a:endParaRPr lang="es-PE"/>
        </a:p>
      </dgm:t>
    </dgm:pt>
    <dgm:pt modelId="{912786C0-1A5C-4994-B17A-49C3EA2CD46C}">
      <dgm:prSet custT="1"/>
      <dgm:spPr/>
      <dgm:t>
        <a:bodyPr/>
        <a:lstStyle/>
        <a:p>
          <a:r>
            <a:rPr lang="es-PE" sz="1300" dirty="0" smtClean="0">
              <a:latin typeface="+mj-lt"/>
            </a:rPr>
            <a:t>Analizar el control de calidad del desarrollo de la aplicación</a:t>
          </a:r>
          <a:endParaRPr lang="es-PE" sz="1300" dirty="0">
            <a:latin typeface="+mj-lt"/>
          </a:endParaRPr>
        </a:p>
      </dgm:t>
    </dgm:pt>
    <dgm:pt modelId="{2CC0A6A4-3743-4D4D-BDCF-B51C37F2880A}" type="parTrans" cxnId="{41E70123-8BE2-4162-81A8-E0CBFED1B886}">
      <dgm:prSet/>
      <dgm:spPr/>
      <dgm:t>
        <a:bodyPr/>
        <a:lstStyle/>
        <a:p>
          <a:endParaRPr lang="es-PE"/>
        </a:p>
      </dgm:t>
    </dgm:pt>
    <dgm:pt modelId="{C5D0A306-E29B-443C-87A3-42E83C27595D}" type="sibTrans" cxnId="{41E70123-8BE2-4162-81A8-E0CBFED1B886}">
      <dgm:prSet/>
      <dgm:spPr/>
      <dgm:t>
        <a:bodyPr/>
        <a:lstStyle/>
        <a:p>
          <a:endParaRPr lang="es-PE"/>
        </a:p>
      </dgm:t>
    </dgm:pt>
    <dgm:pt modelId="{74ACA448-D52A-46EE-8D4A-CAE65DC18124}">
      <dgm:prSet custT="1"/>
      <dgm:spPr/>
      <dgm:t>
        <a:bodyPr/>
        <a:lstStyle/>
        <a:p>
          <a:pPr algn="just"/>
          <a:r>
            <a:rPr lang="es-ES" altLang="es-PE" sz="1300" dirty="0" smtClean="0">
              <a:solidFill>
                <a:schemeClr val="tx1"/>
              </a:solidFill>
              <a:latin typeface="+mj-lt"/>
            </a:rPr>
            <a:t>Participa en el </a:t>
          </a:r>
          <a:r>
            <a:rPr lang="es-ES" altLang="es-PE" sz="1300" dirty="0" err="1" smtClean="0">
              <a:solidFill>
                <a:schemeClr val="tx1"/>
              </a:solidFill>
              <a:latin typeface="+mj-lt"/>
            </a:rPr>
            <a:t>kick</a:t>
          </a:r>
          <a:r>
            <a:rPr lang="es-ES" altLang="es-PE" sz="1300" dirty="0" smtClean="0">
              <a:solidFill>
                <a:schemeClr val="tx1"/>
              </a:solidFill>
              <a:latin typeface="+mj-lt"/>
            </a:rPr>
            <a:t> off meeting externo .</a:t>
          </a:r>
          <a:endParaRPr lang="es-ES" altLang="es-PE" sz="1300" dirty="0">
            <a:solidFill>
              <a:schemeClr val="tx1"/>
            </a:solidFill>
            <a:latin typeface="+mj-lt"/>
          </a:endParaRPr>
        </a:p>
      </dgm:t>
    </dgm:pt>
    <dgm:pt modelId="{DE5E1955-F998-4ACD-9B7E-E3D8825CE19B}" type="parTrans" cxnId="{050B469C-04E8-4640-8B43-45A2F92981E6}">
      <dgm:prSet/>
      <dgm:spPr/>
      <dgm:t>
        <a:bodyPr/>
        <a:lstStyle/>
        <a:p>
          <a:endParaRPr lang="es-PE"/>
        </a:p>
      </dgm:t>
    </dgm:pt>
    <dgm:pt modelId="{99CF3047-6D32-4DAA-9D44-2F841CF2BBA8}" type="sibTrans" cxnId="{050B469C-04E8-4640-8B43-45A2F92981E6}">
      <dgm:prSet/>
      <dgm:spPr/>
      <dgm:t>
        <a:bodyPr/>
        <a:lstStyle/>
        <a:p>
          <a:endParaRPr lang="es-PE"/>
        </a:p>
      </dgm:t>
    </dgm:pt>
    <dgm:pt modelId="{CC5CC9BF-D580-4CD8-A264-916D118155E7}">
      <dgm:prSet custT="1"/>
      <dgm:spPr/>
      <dgm:t>
        <a:bodyPr/>
        <a:lstStyle/>
        <a:p>
          <a:pPr algn="just"/>
          <a:r>
            <a:rPr lang="es-ES" altLang="es-PE" sz="1300" dirty="0" smtClean="0">
              <a:solidFill>
                <a:schemeClr val="tx1"/>
              </a:solidFill>
              <a:latin typeface="+mj-lt"/>
            </a:rPr>
            <a:t>Coordina conjuntamente con Jefe de Proyecto los aspectos que desea resolver mediante el Proyecto.</a:t>
          </a:r>
          <a:endParaRPr lang="es-ES" altLang="es-PE" sz="1300" dirty="0">
            <a:solidFill>
              <a:schemeClr val="tx1"/>
            </a:solidFill>
            <a:latin typeface="+mj-lt"/>
          </a:endParaRPr>
        </a:p>
      </dgm:t>
    </dgm:pt>
    <dgm:pt modelId="{D9B8DD03-6F6B-4F6B-B934-A083A0256072}" type="parTrans" cxnId="{00FAD1C5-CBCE-4C43-BA15-52D78FF30D43}">
      <dgm:prSet/>
      <dgm:spPr/>
      <dgm:t>
        <a:bodyPr/>
        <a:lstStyle/>
        <a:p>
          <a:endParaRPr lang="es-PE"/>
        </a:p>
      </dgm:t>
    </dgm:pt>
    <dgm:pt modelId="{28954CD3-9BA9-4A27-8BBC-EF3EB468E462}" type="sibTrans" cxnId="{00FAD1C5-CBCE-4C43-BA15-52D78FF30D43}">
      <dgm:prSet/>
      <dgm:spPr/>
      <dgm:t>
        <a:bodyPr/>
        <a:lstStyle/>
        <a:p>
          <a:endParaRPr lang="es-PE"/>
        </a:p>
      </dgm:t>
    </dgm:pt>
    <dgm:pt modelId="{0E9293FA-9FFF-4F34-9A42-C5AB15DA1673}">
      <dgm:prSet custT="1"/>
      <dgm:spPr/>
      <dgm:t>
        <a:bodyPr/>
        <a:lstStyle/>
        <a:p>
          <a:r>
            <a:rPr lang="es-PE" sz="1200" dirty="0" smtClean="0">
              <a:solidFill>
                <a:schemeClr val="tx1"/>
              </a:solidFill>
              <a:latin typeface="+mj-lt"/>
            </a:rPr>
            <a:t>Asignar </a:t>
          </a:r>
          <a:r>
            <a:rPr lang="es-PE" sz="1200" dirty="0">
              <a:solidFill>
                <a:schemeClr val="tx1"/>
              </a:solidFill>
              <a:latin typeface="+mj-lt"/>
            </a:rPr>
            <a:t>los recursos al Proyecto.</a:t>
          </a:r>
        </a:p>
      </dgm:t>
    </dgm:pt>
    <dgm:pt modelId="{75D35909-598B-432C-962E-424FAFA03491}" type="parTrans" cxnId="{EA52785C-C671-4552-AEA0-6ED38EDDE47F}">
      <dgm:prSet/>
      <dgm:spPr/>
      <dgm:t>
        <a:bodyPr/>
        <a:lstStyle/>
        <a:p>
          <a:endParaRPr lang="es-PE"/>
        </a:p>
      </dgm:t>
    </dgm:pt>
    <dgm:pt modelId="{0AF580AA-C96F-4CF1-8180-E7B0DD739EA4}" type="sibTrans" cxnId="{EA52785C-C671-4552-AEA0-6ED38EDDE47F}">
      <dgm:prSet/>
      <dgm:spPr/>
      <dgm:t>
        <a:bodyPr/>
        <a:lstStyle/>
        <a:p>
          <a:endParaRPr lang="es-PE"/>
        </a:p>
      </dgm:t>
    </dgm:pt>
    <dgm:pt modelId="{8D8C50F2-6290-44DA-8528-A652E57973C7}">
      <dgm:prSet custT="1"/>
      <dgm:spPr/>
      <dgm:t>
        <a:bodyPr/>
        <a:lstStyle/>
        <a:p>
          <a:r>
            <a:rPr lang="es-PE" sz="1200" dirty="0" smtClean="0">
              <a:solidFill>
                <a:schemeClr val="tx1"/>
              </a:solidFill>
              <a:latin typeface="+mj-lt"/>
            </a:rPr>
            <a:t>Controlar </a:t>
          </a:r>
          <a:r>
            <a:rPr lang="es-PE" sz="1200" dirty="0">
              <a:solidFill>
                <a:schemeClr val="tx1"/>
              </a:solidFill>
              <a:latin typeface="+mj-lt"/>
            </a:rPr>
            <a:t>que el Proyecto se lleve a cabo en los plazos previstos y con la calidad adecuada (que cumpla todas las revisiones internas y externas de calidad).</a:t>
          </a:r>
        </a:p>
      </dgm:t>
    </dgm:pt>
    <dgm:pt modelId="{AB424996-4271-4E06-BCA3-1FAE1D36B96B}" type="parTrans" cxnId="{3E4C0B21-FA64-4568-8AF1-D271C1F74F1C}">
      <dgm:prSet/>
      <dgm:spPr/>
      <dgm:t>
        <a:bodyPr/>
        <a:lstStyle/>
        <a:p>
          <a:endParaRPr lang="es-PE"/>
        </a:p>
      </dgm:t>
    </dgm:pt>
    <dgm:pt modelId="{C0E20C75-71D6-4FC8-9221-8E0E8249EDCA}" type="sibTrans" cxnId="{3E4C0B21-FA64-4568-8AF1-D271C1F74F1C}">
      <dgm:prSet/>
      <dgm:spPr/>
      <dgm:t>
        <a:bodyPr/>
        <a:lstStyle/>
        <a:p>
          <a:endParaRPr lang="es-PE"/>
        </a:p>
      </dgm:t>
    </dgm:pt>
    <dgm:pt modelId="{A9296EBF-5F30-4F9B-97BA-3AA0A43D097D}">
      <dgm:prSet custT="1"/>
      <dgm:spPr/>
      <dgm:t>
        <a:bodyPr/>
        <a:lstStyle/>
        <a:p>
          <a:r>
            <a:rPr lang="es-PE" sz="1200" dirty="0" smtClean="0">
              <a:solidFill>
                <a:schemeClr val="tx1"/>
              </a:solidFill>
              <a:latin typeface="+mj-lt"/>
            </a:rPr>
            <a:t>Revisar </a:t>
          </a:r>
          <a:r>
            <a:rPr lang="es-PE" sz="1200" dirty="0">
              <a:solidFill>
                <a:schemeClr val="tx1"/>
              </a:solidFill>
              <a:latin typeface="+mj-lt"/>
            </a:rPr>
            <a:t>y aprobar el Plan de Proyecto.</a:t>
          </a:r>
        </a:p>
      </dgm:t>
    </dgm:pt>
    <dgm:pt modelId="{FD905E2C-1C7B-44A8-A645-469680A6719B}" type="parTrans" cxnId="{96A8E0C5-DAA2-45F7-8A7A-7977C2423C35}">
      <dgm:prSet/>
      <dgm:spPr/>
      <dgm:t>
        <a:bodyPr/>
        <a:lstStyle/>
        <a:p>
          <a:endParaRPr lang="es-PE"/>
        </a:p>
      </dgm:t>
    </dgm:pt>
    <dgm:pt modelId="{7D26CD7B-9A13-4349-823F-7ABE08BFF897}" type="sibTrans" cxnId="{96A8E0C5-DAA2-45F7-8A7A-7977C2423C35}">
      <dgm:prSet/>
      <dgm:spPr/>
      <dgm:t>
        <a:bodyPr/>
        <a:lstStyle/>
        <a:p>
          <a:endParaRPr lang="es-PE"/>
        </a:p>
      </dgm:t>
    </dgm:pt>
    <dgm:pt modelId="{55BB7966-CECB-4CBC-A7F9-BDA71046CBF3}">
      <dgm:prSet custT="1"/>
      <dgm:spPr/>
      <dgm:t>
        <a:bodyPr/>
        <a:lstStyle/>
        <a:p>
          <a:r>
            <a:rPr lang="es-PE" sz="1200" dirty="0" smtClean="0">
              <a:solidFill>
                <a:schemeClr val="tx1"/>
              </a:solidFill>
              <a:latin typeface="+mj-lt"/>
            </a:rPr>
            <a:t> </a:t>
          </a:r>
          <a:r>
            <a:rPr lang="es-PE" sz="1200" dirty="0">
              <a:solidFill>
                <a:schemeClr val="tx1"/>
              </a:solidFill>
              <a:latin typeface="+mj-lt"/>
            </a:rPr>
            <a:t>Identificar problemas, riesgos y tomar acciones de forma preventiva.</a:t>
          </a:r>
        </a:p>
      </dgm:t>
    </dgm:pt>
    <dgm:pt modelId="{5C15B9C8-03E4-49AC-867A-B6EDB3F7F46A}" type="parTrans" cxnId="{1F86C18B-EDF9-4F5A-A454-11A2A727CF66}">
      <dgm:prSet/>
      <dgm:spPr/>
      <dgm:t>
        <a:bodyPr/>
        <a:lstStyle/>
        <a:p>
          <a:endParaRPr lang="es-PE"/>
        </a:p>
      </dgm:t>
    </dgm:pt>
    <dgm:pt modelId="{3E227E4E-5B36-4EE1-839B-E8BF313F6F70}" type="sibTrans" cxnId="{1F86C18B-EDF9-4F5A-A454-11A2A727CF66}">
      <dgm:prSet/>
      <dgm:spPr/>
      <dgm:t>
        <a:bodyPr/>
        <a:lstStyle/>
        <a:p>
          <a:endParaRPr lang="es-PE"/>
        </a:p>
      </dgm:t>
    </dgm:pt>
    <dgm:pt modelId="{330DDCA6-B9F5-446B-9592-A7B06C849FA8}">
      <dgm:prSet custT="1"/>
      <dgm:spPr/>
      <dgm:t>
        <a:bodyPr/>
        <a:lstStyle/>
        <a:p>
          <a:r>
            <a:rPr lang="es-PE" sz="1300" dirty="0" smtClean="0">
              <a:solidFill>
                <a:schemeClr val="tx1"/>
              </a:solidFill>
              <a:latin typeface="+mj-lt"/>
            </a:rPr>
            <a:t>Saber </a:t>
          </a:r>
          <a:r>
            <a:rPr lang="es-PE" sz="1300" dirty="0">
              <a:solidFill>
                <a:schemeClr val="tx1"/>
              </a:solidFill>
              <a:latin typeface="+mj-lt"/>
            </a:rPr>
            <a:t>detectar, en la medida de lo posible,  eventuales omisiones en los requerimientos del cliente.</a:t>
          </a:r>
        </a:p>
      </dgm:t>
    </dgm:pt>
    <dgm:pt modelId="{1A1C41FB-3838-40E0-A44D-B25232226D28}" type="parTrans" cxnId="{CC61305C-7552-4D98-9096-BED119D4700F}">
      <dgm:prSet/>
      <dgm:spPr/>
      <dgm:t>
        <a:bodyPr/>
        <a:lstStyle/>
        <a:p>
          <a:endParaRPr lang="es-PE"/>
        </a:p>
      </dgm:t>
    </dgm:pt>
    <dgm:pt modelId="{5D5CE6AA-289B-4C97-858D-FF93ECAD0F0D}" type="sibTrans" cxnId="{CC61305C-7552-4D98-9096-BED119D4700F}">
      <dgm:prSet/>
      <dgm:spPr/>
      <dgm:t>
        <a:bodyPr/>
        <a:lstStyle/>
        <a:p>
          <a:endParaRPr lang="es-PE"/>
        </a:p>
      </dgm:t>
    </dgm:pt>
    <dgm:pt modelId="{AE17EA56-5DF4-4A88-940A-99CEC8679E81}">
      <dgm:prSet custT="1"/>
      <dgm:spPr/>
      <dgm:t>
        <a:bodyPr/>
        <a:lstStyle/>
        <a:p>
          <a:r>
            <a:rPr lang="es-PE" sz="1300" dirty="0" smtClean="0">
              <a:solidFill>
                <a:schemeClr val="tx1"/>
              </a:solidFill>
              <a:latin typeface="+mj-lt"/>
            </a:rPr>
            <a:t>Validar/Obtener </a:t>
          </a:r>
          <a:r>
            <a:rPr lang="es-PE" sz="1300" dirty="0">
              <a:solidFill>
                <a:schemeClr val="tx1"/>
              </a:solidFill>
              <a:latin typeface="+mj-lt"/>
            </a:rPr>
            <a:t>la aprobación de las definiciones del usuario.</a:t>
          </a:r>
        </a:p>
      </dgm:t>
    </dgm:pt>
    <dgm:pt modelId="{162A3389-BA66-44A0-9698-CE8332AB417F}" type="parTrans" cxnId="{5BCB834E-6D6F-4502-B243-06423726618A}">
      <dgm:prSet/>
      <dgm:spPr/>
      <dgm:t>
        <a:bodyPr/>
        <a:lstStyle/>
        <a:p>
          <a:endParaRPr lang="es-PE"/>
        </a:p>
      </dgm:t>
    </dgm:pt>
    <dgm:pt modelId="{25C4D992-4FC8-4693-9F06-0C91841F9301}" type="sibTrans" cxnId="{5BCB834E-6D6F-4502-B243-06423726618A}">
      <dgm:prSet/>
      <dgm:spPr/>
      <dgm:t>
        <a:bodyPr/>
        <a:lstStyle/>
        <a:p>
          <a:endParaRPr lang="es-PE"/>
        </a:p>
      </dgm:t>
    </dgm:pt>
    <dgm:pt modelId="{E6936C9C-9F10-42FE-9CF3-A73FC8984524}">
      <dgm:prSet custT="1"/>
      <dgm:spPr/>
      <dgm:t>
        <a:bodyPr/>
        <a:lstStyle/>
        <a:p>
          <a:r>
            <a:rPr lang="es-PE" sz="1300" dirty="0" smtClean="0">
              <a:solidFill>
                <a:schemeClr val="tx1"/>
              </a:solidFill>
              <a:latin typeface="+mj-lt"/>
            </a:rPr>
            <a:t>Verificar </a:t>
          </a:r>
          <a:r>
            <a:rPr lang="es-PE" sz="1300" dirty="0">
              <a:solidFill>
                <a:schemeClr val="tx1"/>
              </a:solidFill>
              <a:latin typeface="+mj-lt"/>
            </a:rPr>
            <a:t>el cumplimiento de los requerimientos desde el punto de vista del usuario.</a:t>
          </a:r>
        </a:p>
      </dgm:t>
    </dgm:pt>
    <dgm:pt modelId="{A773D30B-0CF4-43A2-B589-9E63011AF4EE}" type="parTrans" cxnId="{9E9235B7-F332-4BFD-BF33-3FEC08EC1A67}">
      <dgm:prSet/>
      <dgm:spPr/>
      <dgm:t>
        <a:bodyPr/>
        <a:lstStyle/>
        <a:p>
          <a:endParaRPr lang="es-PE"/>
        </a:p>
      </dgm:t>
    </dgm:pt>
    <dgm:pt modelId="{57220467-C1C2-4979-B1FA-3E3E770B9C3F}" type="sibTrans" cxnId="{9E9235B7-F332-4BFD-BF33-3FEC08EC1A67}">
      <dgm:prSet/>
      <dgm:spPr/>
      <dgm:t>
        <a:bodyPr/>
        <a:lstStyle/>
        <a:p>
          <a:endParaRPr lang="es-PE"/>
        </a:p>
      </dgm:t>
    </dgm:pt>
    <dgm:pt modelId="{F45805A5-4903-4E04-831B-2CBF192EA7B9}">
      <dgm:prSet custT="1"/>
      <dgm:spPr/>
      <dgm:t>
        <a:bodyPr/>
        <a:lstStyle/>
        <a:p>
          <a:r>
            <a:rPr lang="es-PE" sz="1300" dirty="0" smtClean="0">
              <a:latin typeface="+mj-lt"/>
            </a:rPr>
            <a:t>Proponer y optimizar puntos de control en el desarrollo de la Aplicación</a:t>
          </a:r>
        </a:p>
      </dgm:t>
    </dgm:pt>
    <dgm:pt modelId="{AC738766-0496-497D-A43B-3F9B3525378D}" type="parTrans" cxnId="{30C773E1-19D0-4EB8-9E74-902866DFD679}">
      <dgm:prSet/>
      <dgm:spPr/>
      <dgm:t>
        <a:bodyPr/>
        <a:lstStyle/>
        <a:p>
          <a:endParaRPr lang="es-PE"/>
        </a:p>
      </dgm:t>
    </dgm:pt>
    <dgm:pt modelId="{3336DA60-F922-4857-92B5-3C1C73A6A5FB}" type="sibTrans" cxnId="{30C773E1-19D0-4EB8-9E74-902866DFD679}">
      <dgm:prSet/>
      <dgm:spPr/>
      <dgm:t>
        <a:bodyPr/>
        <a:lstStyle/>
        <a:p>
          <a:endParaRPr lang="es-PE"/>
        </a:p>
      </dgm:t>
    </dgm:pt>
    <dgm:pt modelId="{AC10B7E3-8902-407E-871C-0ED10E112716}">
      <dgm:prSet custT="1"/>
      <dgm:spPr/>
      <dgm:t>
        <a:bodyPr/>
        <a:lstStyle/>
        <a:p>
          <a:r>
            <a:rPr lang="es-PE" sz="1300" dirty="0" smtClean="0">
              <a:latin typeface="+mj-lt"/>
            </a:rPr>
            <a:t>Garantizar el cumplimiento de las normas y estándares de calidad pertinentes con el fin de garantizar la eficacia del desarrollo de la aplicación.</a:t>
          </a:r>
        </a:p>
      </dgm:t>
    </dgm:pt>
    <dgm:pt modelId="{FAE70491-E9FA-4B6F-8073-D35685177312}" type="parTrans" cxnId="{BCA904EF-DA8C-4D4F-BDBE-F04229EF74F7}">
      <dgm:prSet/>
      <dgm:spPr/>
      <dgm:t>
        <a:bodyPr/>
        <a:lstStyle/>
        <a:p>
          <a:endParaRPr lang="es-PE"/>
        </a:p>
      </dgm:t>
    </dgm:pt>
    <dgm:pt modelId="{824F72B6-4664-40B3-AFAB-96EA165535E1}" type="sibTrans" cxnId="{BCA904EF-DA8C-4D4F-BDBE-F04229EF74F7}">
      <dgm:prSet/>
      <dgm:spPr/>
      <dgm:t>
        <a:bodyPr/>
        <a:lstStyle/>
        <a:p>
          <a:endParaRPr lang="es-PE"/>
        </a:p>
      </dgm:t>
    </dgm:pt>
    <dgm:pt modelId="{7E74AEB0-A672-4EDD-B6F5-DAA71AC750EC}">
      <dgm:prSet custT="1"/>
      <dgm:spPr/>
      <dgm:t>
        <a:bodyPr/>
        <a:lstStyle/>
        <a:p>
          <a:r>
            <a:rPr lang="es-PE" sz="1300" dirty="0" smtClean="0">
              <a:latin typeface="+mj-lt"/>
            </a:rPr>
            <a:t>Realizar auditorías de calidad durante el desarrollo de la aplicación.</a:t>
          </a:r>
        </a:p>
      </dgm:t>
    </dgm:pt>
    <dgm:pt modelId="{E05C0095-7FC6-40EA-B2A1-71396EE21E90}" type="parTrans" cxnId="{51A6DCD7-F113-4931-BC8E-62F76E94D20E}">
      <dgm:prSet/>
      <dgm:spPr/>
      <dgm:t>
        <a:bodyPr/>
        <a:lstStyle/>
        <a:p>
          <a:endParaRPr lang="es-PE"/>
        </a:p>
      </dgm:t>
    </dgm:pt>
    <dgm:pt modelId="{522DE70D-E94C-4A88-8361-29B096C84D35}" type="sibTrans" cxnId="{51A6DCD7-F113-4931-BC8E-62F76E94D20E}">
      <dgm:prSet/>
      <dgm:spPr/>
      <dgm:t>
        <a:bodyPr/>
        <a:lstStyle/>
        <a:p>
          <a:endParaRPr lang="es-PE"/>
        </a:p>
      </dgm:t>
    </dgm:pt>
    <dgm:pt modelId="{F6C33D35-E9A4-4BC8-B34B-3C838877C58B}" type="pres">
      <dgm:prSet presAssocID="{5C797779-C81B-43F3-8423-A700598B2677}" presName="Name0" presStyleCnt="0">
        <dgm:presLayoutVars>
          <dgm:dir/>
          <dgm:animLvl val="lvl"/>
          <dgm:resizeHandles val="exact"/>
        </dgm:presLayoutVars>
      </dgm:prSet>
      <dgm:spPr/>
      <dgm:t>
        <a:bodyPr/>
        <a:lstStyle/>
        <a:p>
          <a:endParaRPr lang="es-PE"/>
        </a:p>
      </dgm:t>
    </dgm:pt>
    <dgm:pt modelId="{AB898A08-95DB-40D9-A3D0-F2DF70757586}" type="pres">
      <dgm:prSet presAssocID="{6B39907D-F20D-4C28-BC3D-FE4D86D767F5}" presName="linNode" presStyleCnt="0"/>
      <dgm:spPr/>
    </dgm:pt>
    <dgm:pt modelId="{8CC325B9-FE1B-4789-9E50-400E884AD525}" type="pres">
      <dgm:prSet presAssocID="{6B39907D-F20D-4C28-BC3D-FE4D86D767F5}" presName="parentText" presStyleLbl="node1" presStyleIdx="0" presStyleCnt="4" custScaleX="56666" custScaleY="64455">
        <dgm:presLayoutVars>
          <dgm:chMax val="1"/>
          <dgm:bulletEnabled val="1"/>
        </dgm:presLayoutVars>
      </dgm:prSet>
      <dgm:spPr/>
      <dgm:t>
        <a:bodyPr/>
        <a:lstStyle/>
        <a:p>
          <a:endParaRPr lang="es-PE"/>
        </a:p>
      </dgm:t>
    </dgm:pt>
    <dgm:pt modelId="{55A4A5BB-6FD8-475A-835C-B4EB380A1BDF}" type="pres">
      <dgm:prSet presAssocID="{6B39907D-F20D-4C28-BC3D-FE4D86D767F5}" presName="descendantText" presStyleLbl="alignAccFollowNode1" presStyleIdx="0" presStyleCnt="4" custScaleX="130496" custScaleY="80834" custLinFactNeighborX="0">
        <dgm:presLayoutVars>
          <dgm:bulletEnabled val="1"/>
        </dgm:presLayoutVars>
      </dgm:prSet>
      <dgm:spPr/>
      <dgm:t>
        <a:bodyPr/>
        <a:lstStyle/>
        <a:p>
          <a:endParaRPr lang="es-PE"/>
        </a:p>
      </dgm:t>
    </dgm:pt>
    <dgm:pt modelId="{82F35A99-2F87-4142-87FB-CEFEE3E3B710}" type="pres">
      <dgm:prSet presAssocID="{2284A0CD-EB66-4B22-8455-0956E716E68E}" presName="sp" presStyleCnt="0"/>
      <dgm:spPr/>
    </dgm:pt>
    <dgm:pt modelId="{034A6B5F-73B0-486F-8565-41A9EEB953FD}" type="pres">
      <dgm:prSet presAssocID="{2DA36621-5AD9-43CE-974E-D6F11CA97388}" presName="linNode" presStyleCnt="0"/>
      <dgm:spPr/>
    </dgm:pt>
    <dgm:pt modelId="{26EEAA25-729A-4075-87DC-0DA13F9B7FA1}" type="pres">
      <dgm:prSet presAssocID="{2DA36621-5AD9-43CE-974E-D6F11CA97388}" presName="parentText" presStyleLbl="node1" presStyleIdx="1" presStyleCnt="4" custScaleX="56839" custScaleY="123449">
        <dgm:presLayoutVars>
          <dgm:chMax val="1"/>
          <dgm:bulletEnabled val="1"/>
        </dgm:presLayoutVars>
      </dgm:prSet>
      <dgm:spPr/>
      <dgm:t>
        <a:bodyPr/>
        <a:lstStyle/>
        <a:p>
          <a:endParaRPr lang="es-PE"/>
        </a:p>
      </dgm:t>
    </dgm:pt>
    <dgm:pt modelId="{90FF61B1-8C9B-462F-B4E1-EA95A07D6F86}" type="pres">
      <dgm:prSet presAssocID="{2DA36621-5AD9-43CE-974E-D6F11CA97388}" presName="descendantText" presStyleLbl="alignAccFollowNode1" presStyleIdx="1" presStyleCnt="4" custScaleX="130932" custScaleY="125311">
        <dgm:presLayoutVars>
          <dgm:bulletEnabled val="1"/>
        </dgm:presLayoutVars>
      </dgm:prSet>
      <dgm:spPr/>
      <dgm:t>
        <a:bodyPr/>
        <a:lstStyle/>
        <a:p>
          <a:endParaRPr lang="es-PE"/>
        </a:p>
      </dgm:t>
    </dgm:pt>
    <dgm:pt modelId="{6B870B2D-0418-4BFC-9853-9EB29FE570FB}" type="pres">
      <dgm:prSet presAssocID="{7F85B649-8D87-4C46-8400-47D1CD9CF92C}" presName="sp" presStyleCnt="0"/>
      <dgm:spPr/>
    </dgm:pt>
    <dgm:pt modelId="{1151F235-FE60-4900-ACAB-0DF6D3077193}" type="pres">
      <dgm:prSet presAssocID="{98EAEFBA-6B1B-41FF-9ECF-E0BE9858B206}" presName="linNode" presStyleCnt="0"/>
      <dgm:spPr/>
    </dgm:pt>
    <dgm:pt modelId="{4F1584CA-B33D-4DB0-9C34-1ECED7CFA1C5}" type="pres">
      <dgm:prSet presAssocID="{98EAEFBA-6B1B-41FF-9ECF-E0BE9858B206}" presName="parentText" presStyleLbl="node1" presStyleIdx="2" presStyleCnt="4" custScaleX="56666" custScaleY="111570">
        <dgm:presLayoutVars>
          <dgm:chMax val="1"/>
          <dgm:bulletEnabled val="1"/>
        </dgm:presLayoutVars>
      </dgm:prSet>
      <dgm:spPr/>
      <dgm:t>
        <a:bodyPr/>
        <a:lstStyle/>
        <a:p>
          <a:endParaRPr lang="es-PE"/>
        </a:p>
      </dgm:t>
    </dgm:pt>
    <dgm:pt modelId="{606E3E56-5C5B-4E6D-B3B5-731FAFDC0CDE}" type="pres">
      <dgm:prSet presAssocID="{98EAEFBA-6B1B-41FF-9ECF-E0BE9858B206}" presName="descendantText" presStyleLbl="alignAccFollowNode1" presStyleIdx="2" presStyleCnt="4" custScaleX="130459" custScaleY="129992">
        <dgm:presLayoutVars>
          <dgm:bulletEnabled val="1"/>
        </dgm:presLayoutVars>
      </dgm:prSet>
      <dgm:spPr/>
      <dgm:t>
        <a:bodyPr/>
        <a:lstStyle/>
        <a:p>
          <a:endParaRPr lang="es-PE"/>
        </a:p>
      </dgm:t>
    </dgm:pt>
    <dgm:pt modelId="{46C214F1-BC2E-4149-955C-53B49C571DE1}" type="pres">
      <dgm:prSet presAssocID="{D8278C2F-629A-4595-B7DF-8DF27587E636}" presName="sp" presStyleCnt="0"/>
      <dgm:spPr/>
    </dgm:pt>
    <dgm:pt modelId="{D5B635E4-8A8A-4209-880A-A706A33EB8D5}" type="pres">
      <dgm:prSet presAssocID="{ACCA13B9-031D-4126-B460-6A7ED494DC1B}" presName="linNode" presStyleCnt="0"/>
      <dgm:spPr/>
    </dgm:pt>
    <dgm:pt modelId="{0C172A3D-1747-485F-A12F-621E60BDAD9E}" type="pres">
      <dgm:prSet presAssocID="{ACCA13B9-031D-4126-B460-6A7ED494DC1B}" presName="parentText" presStyleLbl="node1" presStyleIdx="3" presStyleCnt="4" custScaleX="57840" custScaleY="89520">
        <dgm:presLayoutVars>
          <dgm:chMax val="1"/>
          <dgm:bulletEnabled val="1"/>
        </dgm:presLayoutVars>
      </dgm:prSet>
      <dgm:spPr/>
      <dgm:t>
        <a:bodyPr/>
        <a:lstStyle/>
        <a:p>
          <a:endParaRPr lang="es-PE"/>
        </a:p>
      </dgm:t>
    </dgm:pt>
    <dgm:pt modelId="{50E57063-BAFE-4849-B27F-45AB6336F242}" type="pres">
      <dgm:prSet presAssocID="{ACCA13B9-031D-4126-B460-6A7ED494DC1B}" presName="descendantText" presStyleLbl="alignAccFollowNode1" presStyleIdx="3" presStyleCnt="4" custScaleX="133137" custScaleY="105107">
        <dgm:presLayoutVars>
          <dgm:bulletEnabled val="1"/>
        </dgm:presLayoutVars>
      </dgm:prSet>
      <dgm:spPr/>
      <dgm:t>
        <a:bodyPr/>
        <a:lstStyle/>
        <a:p>
          <a:endParaRPr lang="es-PE"/>
        </a:p>
      </dgm:t>
    </dgm:pt>
  </dgm:ptLst>
  <dgm:cxnLst>
    <dgm:cxn modelId="{5BCB834E-6D6F-4502-B243-06423726618A}" srcId="{98EAEFBA-6B1B-41FF-9ECF-E0BE9858B206}" destId="{AE17EA56-5DF4-4A88-940A-99CEC8679E81}" srcOrd="2" destOrd="0" parTransId="{162A3389-BA66-44A0-9698-CE8332AB417F}" sibTransId="{25C4D992-4FC8-4693-9F06-0C91841F9301}"/>
    <dgm:cxn modelId="{1F86C18B-EDF9-4F5A-A454-11A2A727CF66}" srcId="{2DA36621-5AD9-43CE-974E-D6F11CA97388}" destId="{55BB7966-CECB-4CBC-A7F9-BDA71046CBF3}" srcOrd="4" destOrd="0" parTransId="{5C15B9C8-03E4-49AC-867A-B6EDB3F7F46A}" sibTransId="{3E227E4E-5B36-4EE1-839B-E8BF313F6F70}"/>
    <dgm:cxn modelId="{4EA74696-49B8-4CFA-9131-16A3522F8D19}" type="presOf" srcId="{F45805A5-4903-4E04-831B-2CBF192EA7B9}" destId="{50E57063-BAFE-4849-B27F-45AB6336F242}" srcOrd="0" destOrd="1" presId="urn:microsoft.com/office/officeart/2005/8/layout/vList5"/>
    <dgm:cxn modelId="{BA65A403-F5F2-42C7-8119-1E8F88CDD40F}" type="presOf" srcId="{AE17EA56-5DF4-4A88-940A-99CEC8679E81}" destId="{606E3E56-5C5B-4E6D-B3B5-731FAFDC0CDE}" srcOrd="0" destOrd="2" presId="urn:microsoft.com/office/officeart/2005/8/layout/vList5"/>
    <dgm:cxn modelId="{40318578-2F46-4AFE-AD7A-C1C4112DB9AA}" type="presOf" srcId="{E3D32605-2223-480D-B69E-759FB6DB1567}" destId="{55A4A5BB-6FD8-475A-835C-B4EB380A1BDF}" srcOrd="0" destOrd="0" presId="urn:microsoft.com/office/officeart/2005/8/layout/vList5"/>
    <dgm:cxn modelId="{43E00D63-DCE7-4C1B-9EBD-F507EA687DA3}" srcId="{5C797779-C81B-43F3-8423-A700598B2677}" destId="{98EAEFBA-6B1B-41FF-9ECF-E0BE9858B206}" srcOrd="2" destOrd="0" parTransId="{7F7786B2-3C8E-4549-B3E1-B6320AF93840}" sibTransId="{D8278C2F-629A-4595-B7DF-8DF27587E636}"/>
    <dgm:cxn modelId="{6EA65ABE-17A2-4EB1-8ED4-2FF27E743634}" type="presOf" srcId="{CC5CC9BF-D580-4CD8-A264-916D118155E7}" destId="{55A4A5BB-6FD8-475A-835C-B4EB380A1BDF}" srcOrd="0" destOrd="2" presId="urn:microsoft.com/office/officeart/2005/8/layout/vList5"/>
    <dgm:cxn modelId="{24D30155-ACE9-4E58-B76E-900856ED637D}" type="presOf" srcId="{0E9293FA-9FFF-4F34-9A42-C5AB15DA1673}" destId="{90FF61B1-8C9B-462F-B4E1-EA95A07D6F86}" srcOrd="0" destOrd="1" presId="urn:microsoft.com/office/officeart/2005/8/layout/vList5"/>
    <dgm:cxn modelId="{00FAD1C5-CBCE-4C43-BA15-52D78FF30D43}" srcId="{6B39907D-F20D-4C28-BC3D-FE4D86D767F5}" destId="{CC5CC9BF-D580-4CD8-A264-916D118155E7}" srcOrd="2" destOrd="0" parTransId="{D9B8DD03-6F6B-4F6B-B934-A083A0256072}" sibTransId="{28954CD3-9BA9-4A27-8BBC-EF3EB468E462}"/>
    <dgm:cxn modelId="{06C3EF35-284D-4D6B-A5FA-7D80D3CB4DAF}" type="presOf" srcId="{A9296EBF-5F30-4F9B-97BA-3AA0A43D097D}" destId="{90FF61B1-8C9B-462F-B4E1-EA95A07D6F86}" srcOrd="0" destOrd="3" presId="urn:microsoft.com/office/officeart/2005/8/layout/vList5"/>
    <dgm:cxn modelId="{5B407760-515A-40BF-8E5F-96EEA7E9966A}" srcId="{6B39907D-F20D-4C28-BC3D-FE4D86D767F5}" destId="{E3D32605-2223-480D-B69E-759FB6DB1567}" srcOrd="0" destOrd="0" parTransId="{97ADC7D8-32DF-4CAB-9261-5C1B54988A31}" sibTransId="{59122947-FA5D-44A6-9920-F97B0E2507F3}"/>
    <dgm:cxn modelId="{050B469C-04E8-4640-8B43-45A2F92981E6}" srcId="{6B39907D-F20D-4C28-BC3D-FE4D86D767F5}" destId="{74ACA448-D52A-46EE-8D4A-CAE65DC18124}" srcOrd="1" destOrd="0" parTransId="{DE5E1955-F998-4ACD-9B7E-E3D8825CE19B}" sibTransId="{99CF3047-6D32-4DAA-9D44-2F841CF2BBA8}"/>
    <dgm:cxn modelId="{EEC4BEEF-33ED-474D-82F3-A848830CB58B}" type="presOf" srcId="{E6936C9C-9F10-42FE-9CF3-A73FC8984524}" destId="{606E3E56-5C5B-4E6D-B3B5-731FAFDC0CDE}" srcOrd="0" destOrd="3" presId="urn:microsoft.com/office/officeart/2005/8/layout/vList5"/>
    <dgm:cxn modelId="{9E9235B7-F332-4BFD-BF33-3FEC08EC1A67}" srcId="{98EAEFBA-6B1B-41FF-9ECF-E0BE9858B206}" destId="{E6936C9C-9F10-42FE-9CF3-A73FC8984524}" srcOrd="3" destOrd="0" parTransId="{A773D30B-0CF4-43A2-B589-9E63011AF4EE}" sibTransId="{57220467-C1C2-4979-B1FA-3E3E770B9C3F}"/>
    <dgm:cxn modelId="{B6948471-C5FE-4133-B300-CA3814FC4054}" type="presOf" srcId="{330DDCA6-B9F5-446B-9592-A7B06C849FA8}" destId="{606E3E56-5C5B-4E6D-B3B5-731FAFDC0CDE}" srcOrd="0" destOrd="1" presId="urn:microsoft.com/office/officeart/2005/8/layout/vList5"/>
    <dgm:cxn modelId="{9A21683A-C0E7-4124-A07A-315D7000566D}" type="presOf" srcId="{AC10B7E3-8902-407E-871C-0ED10E112716}" destId="{50E57063-BAFE-4849-B27F-45AB6336F242}" srcOrd="0" destOrd="2" presId="urn:microsoft.com/office/officeart/2005/8/layout/vList5"/>
    <dgm:cxn modelId="{A3974840-B708-4D6B-B975-409C5325DD15}" type="presOf" srcId="{74ACA448-D52A-46EE-8D4A-CAE65DC18124}" destId="{55A4A5BB-6FD8-475A-835C-B4EB380A1BDF}" srcOrd="0" destOrd="1" presId="urn:microsoft.com/office/officeart/2005/8/layout/vList5"/>
    <dgm:cxn modelId="{EA52785C-C671-4552-AEA0-6ED38EDDE47F}" srcId="{2DA36621-5AD9-43CE-974E-D6F11CA97388}" destId="{0E9293FA-9FFF-4F34-9A42-C5AB15DA1673}" srcOrd="1" destOrd="0" parTransId="{75D35909-598B-432C-962E-424FAFA03491}" sibTransId="{0AF580AA-C96F-4CF1-8180-E7B0DD739EA4}"/>
    <dgm:cxn modelId="{30C773E1-19D0-4EB8-9E74-902866DFD679}" srcId="{ACCA13B9-031D-4126-B460-6A7ED494DC1B}" destId="{F45805A5-4903-4E04-831B-2CBF192EA7B9}" srcOrd="1" destOrd="0" parTransId="{AC738766-0496-497D-A43B-3F9B3525378D}" sibTransId="{3336DA60-F922-4857-92B5-3C1C73A6A5FB}"/>
    <dgm:cxn modelId="{3E4C0B21-FA64-4568-8AF1-D271C1F74F1C}" srcId="{2DA36621-5AD9-43CE-974E-D6F11CA97388}" destId="{8D8C50F2-6290-44DA-8528-A652E57973C7}" srcOrd="2" destOrd="0" parTransId="{AB424996-4271-4E06-BCA3-1FAE1D36B96B}" sibTransId="{C0E20C75-71D6-4FC8-9221-8E0E8249EDCA}"/>
    <dgm:cxn modelId="{145261E4-26FA-4460-A2B4-3DE5F2B77B83}" type="presOf" srcId="{6B39907D-F20D-4C28-BC3D-FE4D86D767F5}" destId="{8CC325B9-FE1B-4789-9E50-400E884AD525}" srcOrd="0" destOrd="0" presId="urn:microsoft.com/office/officeart/2005/8/layout/vList5"/>
    <dgm:cxn modelId="{A2EF727C-40F1-46A8-ACEA-4B2971382996}" type="presOf" srcId="{7E74AEB0-A672-4EDD-B6F5-DAA71AC750EC}" destId="{50E57063-BAFE-4849-B27F-45AB6336F242}" srcOrd="0" destOrd="3" presId="urn:microsoft.com/office/officeart/2005/8/layout/vList5"/>
    <dgm:cxn modelId="{96A8E0C5-DAA2-45F7-8A7A-7977C2423C35}" srcId="{2DA36621-5AD9-43CE-974E-D6F11CA97388}" destId="{A9296EBF-5F30-4F9B-97BA-3AA0A43D097D}" srcOrd="3" destOrd="0" parTransId="{FD905E2C-1C7B-44A8-A645-469680A6719B}" sibTransId="{7D26CD7B-9A13-4349-823F-7ABE08BFF897}"/>
    <dgm:cxn modelId="{DFDDD0F7-24BE-4C28-9ABD-E96658C95677}" srcId="{2DA36621-5AD9-43CE-974E-D6F11CA97388}" destId="{7074DA97-B849-4BFE-B9C8-2251A2A095F7}" srcOrd="0" destOrd="0" parTransId="{1F7BCBF4-E74D-4A33-8BD5-70D7559B5B20}" sibTransId="{AC3E9007-C5F9-4B5E-AD84-0C150F814ECB}"/>
    <dgm:cxn modelId="{7265392C-1662-4DC8-81B5-A44CAC1D1166}" type="presOf" srcId="{ACCA13B9-031D-4126-B460-6A7ED494DC1B}" destId="{0C172A3D-1747-485F-A12F-621E60BDAD9E}" srcOrd="0" destOrd="0" presId="urn:microsoft.com/office/officeart/2005/8/layout/vList5"/>
    <dgm:cxn modelId="{23765BDA-5BF7-4FA9-A8DE-3DD4C7706429}" srcId="{98EAEFBA-6B1B-41FF-9ECF-E0BE9858B206}" destId="{E6903C73-8DCB-4035-A9C3-F0717B48D13E}" srcOrd="0" destOrd="0" parTransId="{975554EB-176A-4182-AB67-69ED2B02DA03}" sibTransId="{D64BA345-7D81-4E30-81BC-BBF0C4E8A3D8}"/>
    <dgm:cxn modelId="{039ADF45-69CB-48DA-861A-F9B3C049FF7F}" srcId="{5C797779-C81B-43F3-8423-A700598B2677}" destId="{2DA36621-5AD9-43CE-974E-D6F11CA97388}" srcOrd="1" destOrd="0" parTransId="{A13BD8B3-D15A-4AE1-B5DC-A23D683691CC}" sibTransId="{7F85B649-8D87-4C46-8400-47D1CD9CF92C}"/>
    <dgm:cxn modelId="{5C1EC92E-C941-42BC-A6B8-740C1F8FEDB5}" type="presOf" srcId="{912786C0-1A5C-4994-B17A-49C3EA2CD46C}" destId="{50E57063-BAFE-4849-B27F-45AB6336F242}" srcOrd="0" destOrd="0" presId="urn:microsoft.com/office/officeart/2005/8/layout/vList5"/>
    <dgm:cxn modelId="{EAB1AE78-18A7-4A8C-AE01-0DCDD0546D3B}" type="presOf" srcId="{2DA36621-5AD9-43CE-974E-D6F11CA97388}" destId="{26EEAA25-729A-4075-87DC-0DA13F9B7FA1}" srcOrd="0" destOrd="0" presId="urn:microsoft.com/office/officeart/2005/8/layout/vList5"/>
    <dgm:cxn modelId="{DECB9C99-8048-42E7-9287-9E2696B41CBE}" srcId="{5C797779-C81B-43F3-8423-A700598B2677}" destId="{6B39907D-F20D-4C28-BC3D-FE4D86D767F5}" srcOrd="0" destOrd="0" parTransId="{748BEFB8-AE60-490B-8488-0A00E0B45F02}" sibTransId="{2284A0CD-EB66-4B22-8455-0956E716E68E}"/>
    <dgm:cxn modelId="{41E70123-8BE2-4162-81A8-E0CBFED1B886}" srcId="{ACCA13B9-031D-4126-B460-6A7ED494DC1B}" destId="{912786C0-1A5C-4994-B17A-49C3EA2CD46C}" srcOrd="0" destOrd="0" parTransId="{2CC0A6A4-3743-4D4D-BDCF-B51C37F2880A}" sibTransId="{C5D0A306-E29B-443C-87A3-42E83C27595D}"/>
    <dgm:cxn modelId="{7CE0CC06-7927-4653-9CC5-F545F1BD8E99}" type="presOf" srcId="{7074DA97-B849-4BFE-B9C8-2251A2A095F7}" destId="{90FF61B1-8C9B-462F-B4E1-EA95A07D6F86}" srcOrd="0" destOrd="0" presId="urn:microsoft.com/office/officeart/2005/8/layout/vList5"/>
    <dgm:cxn modelId="{343B0383-D71F-47F0-9E93-3324E26F59DD}" type="presOf" srcId="{5C797779-C81B-43F3-8423-A700598B2677}" destId="{F6C33D35-E9A4-4BC8-B34B-3C838877C58B}" srcOrd="0" destOrd="0" presId="urn:microsoft.com/office/officeart/2005/8/layout/vList5"/>
    <dgm:cxn modelId="{0588F6A2-6307-4871-8336-680357DDB6FB}" type="presOf" srcId="{E6903C73-8DCB-4035-A9C3-F0717B48D13E}" destId="{606E3E56-5C5B-4E6D-B3B5-731FAFDC0CDE}" srcOrd="0" destOrd="0" presId="urn:microsoft.com/office/officeart/2005/8/layout/vList5"/>
    <dgm:cxn modelId="{CC61305C-7552-4D98-9096-BED119D4700F}" srcId="{98EAEFBA-6B1B-41FF-9ECF-E0BE9858B206}" destId="{330DDCA6-B9F5-446B-9592-A7B06C849FA8}" srcOrd="1" destOrd="0" parTransId="{1A1C41FB-3838-40E0-A44D-B25232226D28}" sibTransId="{5D5CE6AA-289B-4C97-858D-FF93ECAD0F0D}"/>
    <dgm:cxn modelId="{51A6DCD7-F113-4931-BC8E-62F76E94D20E}" srcId="{ACCA13B9-031D-4126-B460-6A7ED494DC1B}" destId="{7E74AEB0-A672-4EDD-B6F5-DAA71AC750EC}" srcOrd="3" destOrd="0" parTransId="{E05C0095-7FC6-40EA-B2A1-71396EE21E90}" sibTransId="{522DE70D-E94C-4A88-8361-29B096C84D35}"/>
    <dgm:cxn modelId="{A3DEA26B-DB29-4139-8435-EB1200B60BC6}" srcId="{5C797779-C81B-43F3-8423-A700598B2677}" destId="{ACCA13B9-031D-4126-B460-6A7ED494DC1B}" srcOrd="3" destOrd="0" parTransId="{353FCA3C-F188-4DBA-B2D1-04DD0170E8BD}" sibTransId="{15D1A88D-399A-44CE-AA6E-8E77065C2E13}"/>
    <dgm:cxn modelId="{FEC60A8A-FE47-465A-907A-2C25A834A241}" type="presOf" srcId="{55BB7966-CECB-4CBC-A7F9-BDA71046CBF3}" destId="{90FF61B1-8C9B-462F-B4E1-EA95A07D6F86}" srcOrd="0" destOrd="4" presId="urn:microsoft.com/office/officeart/2005/8/layout/vList5"/>
    <dgm:cxn modelId="{BCA904EF-DA8C-4D4F-BDBE-F04229EF74F7}" srcId="{ACCA13B9-031D-4126-B460-6A7ED494DC1B}" destId="{AC10B7E3-8902-407E-871C-0ED10E112716}" srcOrd="2" destOrd="0" parTransId="{FAE70491-E9FA-4B6F-8073-D35685177312}" sibTransId="{824F72B6-4664-40B3-AFAB-96EA165535E1}"/>
    <dgm:cxn modelId="{90F6D8BD-9433-4FFA-B085-8A535E17A233}" type="presOf" srcId="{98EAEFBA-6B1B-41FF-9ECF-E0BE9858B206}" destId="{4F1584CA-B33D-4DB0-9C34-1ECED7CFA1C5}" srcOrd="0" destOrd="0" presId="urn:microsoft.com/office/officeart/2005/8/layout/vList5"/>
    <dgm:cxn modelId="{A26CD2D2-CF94-40AE-BBF5-929A1309F301}" type="presOf" srcId="{8D8C50F2-6290-44DA-8528-A652E57973C7}" destId="{90FF61B1-8C9B-462F-B4E1-EA95A07D6F86}" srcOrd="0" destOrd="2" presId="urn:microsoft.com/office/officeart/2005/8/layout/vList5"/>
    <dgm:cxn modelId="{5C36649C-00BE-403A-876A-49473CA99285}" type="presParOf" srcId="{F6C33D35-E9A4-4BC8-B34B-3C838877C58B}" destId="{AB898A08-95DB-40D9-A3D0-F2DF70757586}" srcOrd="0" destOrd="0" presId="urn:microsoft.com/office/officeart/2005/8/layout/vList5"/>
    <dgm:cxn modelId="{70633151-EE40-491B-9479-BE1E8A809B27}" type="presParOf" srcId="{AB898A08-95DB-40D9-A3D0-F2DF70757586}" destId="{8CC325B9-FE1B-4789-9E50-400E884AD525}" srcOrd="0" destOrd="0" presId="urn:microsoft.com/office/officeart/2005/8/layout/vList5"/>
    <dgm:cxn modelId="{8BCD06CE-AAB2-4963-86BC-18DF22F588C4}" type="presParOf" srcId="{AB898A08-95DB-40D9-A3D0-F2DF70757586}" destId="{55A4A5BB-6FD8-475A-835C-B4EB380A1BDF}" srcOrd="1" destOrd="0" presId="urn:microsoft.com/office/officeart/2005/8/layout/vList5"/>
    <dgm:cxn modelId="{3DB53399-5A75-43E7-B3C9-2B97DA1C113E}" type="presParOf" srcId="{F6C33D35-E9A4-4BC8-B34B-3C838877C58B}" destId="{82F35A99-2F87-4142-87FB-CEFEE3E3B710}" srcOrd="1" destOrd="0" presId="urn:microsoft.com/office/officeart/2005/8/layout/vList5"/>
    <dgm:cxn modelId="{1AA5422C-DC2C-4131-9405-EFEE9DB9B75E}" type="presParOf" srcId="{F6C33D35-E9A4-4BC8-B34B-3C838877C58B}" destId="{034A6B5F-73B0-486F-8565-41A9EEB953FD}" srcOrd="2" destOrd="0" presId="urn:microsoft.com/office/officeart/2005/8/layout/vList5"/>
    <dgm:cxn modelId="{E525954A-A675-4754-8824-B6208B6EA662}" type="presParOf" srcId="{034A6B5F-73B0-486F-8565-41A9EEB953FD}" destId="{26EEAA25-729A-4075-87DC-0DA13F9B7FA1}" srcOrd="0" destOrd="0" presId="urn:microsoft.com/office/officeart/2005/8/layout/vList5"/>
    <dgm:cxn modelId="{C71DA260-73C8-4451-B612-80CCBF50651C}" type="presParOf" srcId="{034A6B5F-73B0-486F-8565-41A9EEB953FD}" destId="{90FF61B1-8C9B-462F-B4E1-EA95A07D6F86}" srcOrd="1" destOrd="0" presId="urn:microsoft.com/office/officeart/2005/8/layout/vList5"/>
    <dgm:cxn modelId="{25860BC7-D7E7-4607-8C4D-EC77740C8344}" type="presParOf" srcId="{F6C33D35-E9A4-4BC8-B34B-3C838877C58B}" destId="{6B870B2D-0418-4BFC-9853-9EB29FE570FB}" srcOrd="3" destOrd="0" presId="urn:microsoft.com/office/officeart/2005/8/layout/vList5"/>
    <dgm:cxn modelId="{DCCBBC78-345A-42C6-A680-621063F0B1B2}" type="presParOf" srcId="{F6C33D35-E9A4-4BC8-B34B-3C838877C58B}" destId="{1151F235-FE60-4900-ACAB-0DF6D3077193}" srcOrd="4" destOrd="0" presId="urn:microsoft.com/office/officeart/2005/8/layout/vList5"/>
    <dgm:cxn modelId="{BCC93E1E-5AB7-48CF-BA66-459C6CC0DD53}" type="presParOf" srcId="{1151F235-FE60-4900-ACAB-0DF6D3077193}" destId="{4F1584CA-B33D-4DB0-9C34-1ECED7CFA1C5}" srcOrd="0" destOrd="0" presId="urn:microsoft.com/office/officeart/2005/8/layout/vList5"/>
    <dgm:cxn modelId="{85E77F81-3A8C-44B5-966A-F9D71DB15A32}" type="presParOf" srcId="{1151F235-FE60-4900-ACAB-0DF6D3077193}" destId="{606E3E56-5C5B-4E6D-B3B5-731FAFDC0CDE}" srcOrd="1" destOrd="0" presId="urn:microsoft.com/office/officeart/2005/8/layout/vList5"/>
    <dgm:cxn modelId="{BA5EC088-1DA6-432B-95EE-80CDFE1306A8}" type="presParOf" srcId="{F6C33D35-E9A4-4BC8-B34B-3C838877C58B}" destId="{46C214F1-BC2E-4149-955C-53B49C571DE1}" srcOrd="5" destOrd="0" presId="urn:microsoft.com/office/officeart/2005/8/layout/vList5"/>
    <dgm:cxn modelId="{2C91D0ED-5744-4DCC-8DA5-7E479D45F1C8}" type="presParOf" srcId="{F6C33D35-E9A4-4BC8-B34B-3C838877C58B}" destId="{D5B635E4-8A8A-4209-880A-A706A33EB8D5}" srcOrd="6" destOrd="0" presId="urn:microsoft.com/office/officeart/2005/8/layout/vList5"/>
    <dgm:cxn modelId="{932F3654-5DE5-49BC-BEA9-1AB3DC499CBD}" type="presParOf" srcId="{D5B635E4-8A8A-4209-880A-A706A33EB8D5}" destId="{0C172A3D-1747-485F-A12F-621E60BDAD9E}" srcOrd="0" destOrd="0" presId="urn:microsoft.com/office/officeart/2005/8/layout/vList5"/>
    <dgm:cxn modelId="{BF23BC36-38A6-4E39-9FDB-3ADBA19D6442}" type="presParOf" srcId="{D5B635E4-8A8A-4209-880A-A706A33EB8D5}" destId="{50E57063-BAFE-4849-B27F-45AB6336F24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797779-C81B-43F3-8423-A700598B2677}"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s-PE"/>
        </a:p>
      </dgm:t>
    </dgm:pt>
    <dgm:pt modelId="{6B39907D-F20D-4C28-BC3D-FE4D86D767F5}">
      <dgm:prSet phldrT="[Texto]" custT="1"/>
      <dgm:spPr/>
      <dgm:t>
        <a:bodyPr/>
        <a:lstStyle/>
        <a:p>
          <a:r>
            <a:rPr lang="es-ES" sz="1600" b="1" dirty="0" smtClean="0">
              <a:effectLst>
                <a:outerShdw blurRad="38100" dist="38100" dir="2700000" algn="tl">
                  <a:srgbClr val="000000">
                    <a:alpha val="43137"/>
                  </a:srgbClr>
                </a:outerShdw>
              </a:effectLst>
            </a:rPr>
            <a:t>Analista Programador</a:t>
          </a:r>
        </a:p>
        <a:p>
          <a:r>
            <a:rPr lang="es-ES" sz="1600" b="1" dirty="0" smtClean="0">
              <a:effectLst>
                <a:outerShdw blurRad="38100" dist="38100" dir="2700000" algn="tl">
                  <a:srgbClr val="000000">
                    <a:alpha val="43137"/>
                  </a:srgbClr>
                </a:outerShdw>
              </a:effectLst>
            </a:rPr>
            <a:t>EJR SOFT</a:t>
          </a:r>
          <a:endParaRPr lang="es-PE" sz="1600" b="1" dirty="0">
            <a:effectLst>
              <a:outerShdw blurRad="38100" dist="38100" dir="2700000" algn="tl">
                <a:srgbClr val="000000">
                  <a:alpha val="43137"/>
                </a:srgbClr>
              </a:outerShdw>
            </a:effectLst>
          </a:endParaRPr>
        </a:p>
      </dgm:t>
    </dgm:pt>
    <dgm:pt modelId="{748BEFB8-AE60-490B-8488-0A00E0B45F02}" type="parTrans" cxnId="{DECB9C99-8048-42E7-9287-9E2696B41CBE}">
      <dgm:prSet/>
      <dgm:spPr/>
      <dgm:t>
        <a:bodyPr/>
        <a:lstStyle/>
        <a:p>
          <a:endParaRPr lang="es-PE"/>
        </a:p>
      </dgm:t>
    </dgm:pt>
    <dgm:pt modelId="{2284A0CD-EB66-4B22-8455-0956E716E68E}" type="sibTrans" cxnId="{DECB9C99-8048-42E7-9287-9E2696B41CBE}">
      <dgm:prSet/>
      <dgm:spPr/>
      <dgm:t>
        <a:bodyPr/>
        <a:lstStyle/>
        <a:p>
          <a:endParaRPr lang="es-PE"/>
        </a:p>
      </dgm:t>
    </dgm:pt>
    <dgm:pt modelId="{E3D32605-2223-480D-B69E-759FB6DB1567}">
      <dgm:prSet phldrT="[Texto]" custT="1"/>
      <dgm:spPr/>
      <dgm:t>
        <a:bodyPr/>
        <a:lstStyle/>
        <a:p>
          <a:pPr algn="just"/>
          <a:r>
            <a:rPr lang="es-PE" altLang="es-PE" sz="1200" dirty="0" smtClean="0">
              <a:solidFill>
                <a:schemeClr val="tx1"/>
              </a:solidFill>
              <a:latin typeface="+mj-lt"/>
            </a:rPr>
            <a:t>Participar en el diseño técnico del sistema.</a:t>
          </a:r>
          <a:endParaRPr lang="es-PE" sz="1200" dirty="0">
            <a:solidFill>
              <a:schemeClr val="tx1"/>
            </a:solidFill>
            <a:latin typeface="+mj-lt"/>
          </a:endParaRPr>
        </a:p>
      </dgm:t>
    </dgm:pt>
    <dgm:pt modelId="{97ADC7D8-32DF-4CAB-9261-5C1B54988A31}" type="parTrans" cxnId="{5B407760-515A-40BF-8E5F-96EEA7E9966A}">
      <dgm:prSet/>
      <dgm:spPr/>
      <dgm:t>
        <a:bodyPr/>
        <a:lstStyle/>
        <a:p>
          <a:endParaRPr lang="es-PE"/>
        </a:p>
      </dgm:t>
    </dgm:pt>
    <dgm:pt modelId="{59122947-FA5D-44A6-9920-F97B0E2507F3}" type="sibTrans" cxnId="{5B407760-515A-40BF-8E5F-96EEA7E9966A}">
      <dgm:prSet/>
      <dgm:spPr/>
      <dgm:t>
        <a:bodyPr/>
        <a:lstStyle/>
        <a:p>
          <a:endParaRPr lang="es-PE"/>
        </a:p>
      </dgm:t>
    </dgm:pt>
    <dgm:pt modelId="{2DA36621-5AD9-43CE-974E-D6F11CA97388}">
      <dgm:prSet phldrT="[Texto]" custT="1"/>
      <dgm:spPr/>
      <dgm:t>
        <a:bodyPr/>
        <a:lstStyle/>
        <a:p>
          <a:r>
            <a:rPr lang="es-ES" sz="1600" b="1" dirty="0" smtClean="0">
              <a:effectLst>
                <a:outerShdw blurRad="38100" dist="38100" dir="2700000" algn="tl">
                  <a:srgbClr val="000000">
                    <a:alpha val="43137"/>
                  </a:srgbClr>
                </a:outerShdw>
              </a:effectLst>
            </a:rPr>
            <a:t>Programador</a:t>
          </a:r>
        </a:p>
        <a:p>
          <a:r>
            <a:rPr lang="es-ES" sz="1600" b="1" dirty="0" smtClean="0">
              <a:effectLst>
                <a:outerShdw blurRad="38100" dist="38100" dir="2700000" algn="tl">
                  <a:srgbClr val="000000">
                    <a:alpha val="43137"/>
                  </a:srgbClr>
                </a:outerShdw>
              </a:effectLst>
            </a:rPr>
            <a:t>EJR SOFT</a:t>
          </a:r>
          <a:endParaRPr lang="es-PE" sz="1600" b="1" dirty="0">
            <a:effectLst>
              <a:outerShdw blurRad="38100" dist="38100" dir="2700000" algn="tl">
                <a:srgbClr val="000000">
                  <a:alpha val="43137"/>
                </a:srgbClr>
              </a:outerShdw>
            </a:effectLst>
          </a:endParaRPr>
        </a:p>
      </dgm:t>
    </dgm:pt>
    <dgm:pt modelId="{A13BD8B3-D15A-4AE1-B5DC-A23D683691CC}" type="parTrans" cxnId="{039ADF45-69CB-48DA-861A-F9B3C049FF7F}">
      <dgm:prSet/>
      <dgm:spPr/>
      <dgm:t>
        <a:bodyPr/>
        <a:lstStyle/>
        <a:p>
          <a:endParaRPr lang="es-PE"/>
        </a:p>
      </dgm:t>
    </dgm:pt>
    <dgm:pt modelId="{7F85B649-8D87-4C46-8400-47D1CD9CF92C}" type="sibTrans" cxnId="{039ADF45-69CB-48DA-861A-F9B3C049FF7F}">
      <dgm:prSet/>
      <dgm:spPr/>
      <dgm:t>
        <a:bodyPr/>
        <a:lstStyle/>
        <a:p>
          <a:endParaRPr lang="es-PE"/>
        </a:p>
      </dgm:t>
    </dgm:pt>
    <dgm:pt modelId="{7074DA97-B849-4BFE-B9C8-2251A2A095F7}">
      <dgm:prSet phldrT="[Texto]" custT="1"/>
      <dgm:spPr/>
      <dgm:t>
        <a:bodyPr/>
        <a:lstStyle/>
        <a:p>
          <a:pPr marL="87313" indent="-87313" algn="just"/>
          <a:r>
            <a:rPr lang="es-PE" altLang="es-PE" sz="1200" dirty="0" smtClean="0">
              <a:solidFill>
                <a:schemeClr val="tx1"/>
              </a:solidFill>
              <a:latin typeface="+mj-lt"/>
            </a:rPr>
            <a:t>Codificar los algoritmos recibidos del Analista Programador, con comentarios y según metodologías propuestas.</a:t>
          </a:r>
          <a:endParaRPr lang="es-PE" sz="1200" dirty="0">
            <a:solidFill>
              <a:schemeClr val="tx1"/>
            </a:solidFill>
            <a:latin typeface="+mj-lt"/>
          </a:endParaRPr>
        </a:p>
      </dgm:t>
    </dgm:pt>
    <dgm:pt modelId="{1F7BCBF4-E74D-4A33-8BD5-70D7559B5B20}" type="parTrans" cxnId="{DFDDD0F7-24BE-4C28-9ABD-E96658C95677}">
      <dgm:prSet/>
      <dgm:spPr/>
      <dgm:t>
        <a:bodyPr/>
        <a:lstStyle/>
        <a:p>
          <a:endParaRPr lang="es-PE"/>
        </a:p>
      </dgm:t>
    </dgm:pt>
    <dgm:pt modelId="{AC3E9007-C5F9-4B5E-AD84-0C150F814ECB}" type="sibTrans" cxnId="{DFDDD0F7-24BE-4C28-9ABD-E96658C95677}">
      <dgm:prSet/>
      <dgm:spPr/>
      <dgm:t>
        <a:bodyPr/>
        <a:lstStyle/>
        <a:p>
          <a:endParaRPr lang="es-PE"/>
        </a:p>
      </dgm:t>
    </dgm:pt>
    <dgm:pt modelId="{98EAEFBA-6B1B-41FF-9ECF-E0BE9858B206}">
      <dgm:prSet phldrT="[Texto]" custT="1"/>
      <dgm:spPr/>
      <dgm:t>
        <a:bodyPr/>
        <a:lstStyle/>
        <a:p>
          <a:r>
            <a:rPr lang="es-ES" sz="1600" b="1" dirty="0" smtClean="0">
              <a:effectLst>
                <a:outerShdw blurRad="38100" dist="38100" dir="2700000" algn="tl">
                  <a:srgbClr val="000000">
                    <a:alpha val="43137"/>
                  </a:srgbClr>
                </a:outerShdw>
              </a:effectLst>
            </a:rPr>
            <a:t>Documentador</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7F7786B2-3C8E-4549-B3E1-B6320AF93840}" type="parTrans" cxnId="{43E00D63-DCE7-4C1B-9EBD-F507EA687DA3}">
      <dgm:prSet/>
      <dgm:spPr/>
      <dgm:t>
        <a:bodyPr/>
        <a:lstStyle/>
        <a:p>
          <a:endParaRPr lang="es-PE"/>
        </a:p>
      </dgm:t>
    </dgm:pt>
    <dgm:pt modelId="{D8278C2F-629A-4595-B7DF-8DF27587E636}" type="sibTrans" cxnId="{43E00D63-DCE7-4C1B-9EBD-F507EA687DA3}">
      <dgm:prSet/>
      <dgm:spPr/>
      <dgm:t>
        <a:bodyPr/>
        <a:lstStyle/>
        <a:p>
          <a:endParaRPr lang="es-PE"/>
        </a:p>
      </dgm:t>
    </dgm:pt>
    <dgm:pt modelId="{E6903C73-8DCB-4035-A9C3-F0717B48D13E}">
      <dgm:prSet phldrT="[Texto]" custT="1"/>
      <dgm:spPr/>
      <dgm:t>
        <a:bodyPr/>
        <a:lstStyle/>
        <a:p>
          <a:pPr algn="just"/>
          <a:r>
            <a:rPr lang="es-PE" altLang="es-PE" sz="1200" dirty="0" smtClean="0">
              <a:solidFill>
                <a:schemeClr val="tx1"/>
              </a:solidFill>
              <a:latin typeface="+mj-lt"/>
            </a:rPr>
            <a:t>Elaborar y/o actualizar los manuales  y otros documentos relacionados con la aplicación teniendo en cuenta los estándares establecidos por MST E.I.R.L.</a:t>
          </a:r>
          <a:endParaRPr lang="es-PE" sz="1200" dirty="0">
            <a:solidFill>
              <a:schemeClr val="tx1"/>
            </a:solidFill>
            <a:latin typeface="+mj-lt"/>
          </a:endParaRPr>
        </a:p>
      </dgm:t>
    </dgm:pt>
    <dgm:pt modelId="{975554EB-176A-4182-AB67-69ED2B02DA03}" type="parTrans" cxnId="{23765BDA-5BF7-4FA9-A8DE-3DD4C7706429}">
      <dgm:prSet/>
      <dgm:spPr/>
      <dgm:t>
        <a:bodyPr/>
        <a:lstStyle/>
        <a:p>
          <a:endParaRPr lang="es-PE"/>
        </a:p>
      </dgm:t>
    </dgm:pt>
    <dgm:pt modelId="{D64BA345-7D81-4E30-81BC-BBF0C4E8A3D8}" type="sibTrans" cxnId="{23765BDA-5BF7-4FA9-A8DE-3DD4C7706429}">
      <dgm:prSet/>
      <dgm:spPr/>
      <dgm:t>
        <a:bodyPr/>
        <a:lstStyle/>
        <a:p>
          <a:endParaRPr lang="es-PE"/>
        </a:p>
      </dgm:t>
    </dgm:pt>
    <dgm:pt modelId="{ACCA13B9-031D-4126-B460-6A7ED494DC1B}">
      <dgm:prSet custT="1"/>
      <dgm:spPr/>
      <dgm:t>
        <a:bodyPr/>
        <a:lstStyle/>
        <a:p>
          <a:r>
            <a:rPr lang="es-ES" sz="1600" b="1" dirty="0" smtClean="0">
              <a:effectLst>
                <a:outerShdw blurRad="38100" dist="38100" dir="2700000" algn="tl">
                  <a:srgbClr val="000000">
                    <a:alpha val="43137"/>
                  </a:srgbClr>
                </a:outerShdw>
              </a:effectLst>
            </a:rPr>
            <a:t>Gestor de la Configuración</a:t>
          </a:r>
        </a:p>
        <a:p>
          <a:r>
            <a:rPr lang="es-ES" sz="1600" b="1" dirty="0" smtClean="0">
              <a:effectLst>
                <a:outerShdw blurRad="38100" dist="38100" dir="2700000" algn="tl">
                  <a:srgbClr val="000000">
                    <a:alpha val="43137"/>
                  </a:srgbClr>
                </a:outerShdw>
              </a:effectLst>
            </a:rPr>
            <a:t>EJR SOFT</a:t>
          </a:r>
          <a:endParaRPr lang="es-PE" sz="1600" b="1" dirty="0">
            <a:effectLst>
              <a:outerShdw blurRad="38100" dist="38100" dir="2700000" algn="tl">
                <a:srgbClr val="000000">
                  <a:alpha val="43137"/>
                </a:srgbClr>
              </a:outerShdw>
            </a:effectLst>
          </a:endParaRPr>
        </a:p>
      </dgm:t>
    </dgm:pt>
    <dgm:pt modelId="{353FCA3C-F188-4DBA-B2D1-04DD0170E8BD}" type="parTrans" cxnId="{A3DEA26B-DB29-4139-8435-EB1200B60BC6}">
      <dgm:prSet/>
      <dgm:spPr/>
      <dgm:t>
        <a:bodyPr/>
        <a:lstStyle/>
        <a:p>
          <a:endParaRPr lang="es-PE"/>
        </a:p>
      </dgm:t>
    </dgm:pt>
    <dgm:pt modelId="{15D1A88D-399A-44CE-AA6E-8E77065C2E13}" type="sibTrans" cxnId="{A3DEA26B-DB29-4139-8435-EB1200B60BC6}">
      <dgm:prSet/>
      <dgm:spPr/>
      <dgm:t>
        <a:bodyPr/>
        <a:lstStyle/>
        <a:p>
          <a:endParaRPr lang="es-PE"/>
        </a:p>
      </dgm:t>
    </dgm:pt>
    <dgm:pt modelId="{912786C0-1A5C-4994-B17A-49C3EA2CD46C}">
      <dgm:prSet custT="1"/>
      <dgm:spPr/>
      <dgm:t>
        <a:bodyPr/>
        <a:lstStyle/>
        <a:p>
          <a:pPr algn="just"/>
          <a:r>
            <a:rPr lang="es-PE" sz="1200" dirty="0" smtClean="0">
              <a:latin typeface="+mj-lt"/>
            </a:rPr>
            <a:t>Realizar Seguimiento de las Fases de Desarrollo de Software según la metodología de CASCADA.</a:t>
          </a:r>
          <a:endParaRPr lang="es-PE" sz="1200" dirty="0">
            <a:latin typeface="+mj-lt"/>
          </a:endParaRPr>
        </a:p>
      </dgm:t>
    </dgm:pt>
    <dgm:pt modelId="{2CC0A6A4-3743-4D4D-BDCF-B51C37F2880A}" type="parTrans" cxnId="{41E70123-8BE2-4162-81A8-E0CBFED1B886}">
      <dgm:prSet/>
      <dgm:spPr/>
      <dgm:t>
        <a:bodyPr/>
        <a:lstStyle/>
        <a:p>
          <a:endParaRPr lang="es-PE"/>
        </a:p>
      </dgm:t>
    </dgm:pt>
    <dgm:pt modelId="{C5D0A306-E29B-443C-87A3-42E83C27595D}" type="sibTrans" cxnId="{41E70123-8BE2-4162-81A8-E0CBFED1B886}">
      <dgm:prSet/>
      <dgm:spPr/>
      <dgm:t>
        <a:bodyPr/>
        <a:lstStyle/>
        <a:p>
          <a:endParaRPr lang="es-PE"/>
        </a:p>
      </dgm:t>
    </dgm:pt>
    <dgm:pt modelId="{6B00BDC6-DFF6-4F14-86E1-E5B08A1CBFD2}">
      <dgm:prSet custT="1"/>
      <dgm:spPr/>
      <dgm:t>
        <a:bodyPr/>
        <a:lstStyle/>
        <a:p>
          <a:r>
            <a:rPr lang="es-PE" altLang="es-PE" sz="1200" dirty="0" smtClean="0">
              <a:solidFill>
                <a:schemeClr val="tx1"/>
              </a:solidFill>
              <a:latin typeface="+mj-lt"/>
            </a:rPr>
            <a:t>Efectuar la programación cumpliendo con los estándares.</a:t>
          </a:r>
        </a:p>
      </dgm:t>
    </dgm:pt>
    <dgm:pt modelId="{EF8EED6A-430F-451D-B950-BD714A9E9622}" type="parTrans" cxnId="{07C9A9BE-BE78-4689-BB55-3568E4E20D97}">
      <dgm:prSet/>
      <dgm:spPr/>
      <dgm:t>
        <a:bodyPr/>
        <a:lstStyle/>
        <a:p>
          <a:endParaRPr lang="es-PE"/>
        </a:p>
      </dgm:t>
    </dgm:pt>
    <dgm:pt modelId="{10B41CD3-7B90-4AA2-A10C-4CCA55BE5835}" type="sibTrans" cxnId="{07C9A9BE-BE78-4689-BB55-3568E4E20D97}">
      <dgm:prSet/>
      <dgm:spPr/>
      <dgm:t>
        <a:bodyPr/>
        <a:lstStyle/>
        <a:p>
          <a:endParaRPr lang="es-PE"/>
        </a:p>
      </dgm:t>
    </dgm:pt>
    <dgm:pt modelId="{8548025E-DA45-4C8F-A61F-EC14A372FDBF}">
      <dgm:prSet custT="1"/>
      <dgm:spPr/>
      <dgm:t>
        <a:bodyPr/>
        <a:lstStyle/>
        <a:p>
          <a:r>
            <a:rPr lang="es-PE" altLang="es-PE" sz="1200" dirty="0" smtClean="0">
              <a:solidFill>
                <a:schemeClr val="tx1"/>
              </a:solidFill>
              <a:latin typeface="+mj-lt"/>
            </a:rPr>
            <a:t>Elaborar la documentación técnica del sistema.</a:t>
          </a:r>
        </a:p>
      </dgm:t>
    </dgm:pt>
    <dgm:pt modelId="{8D3E899E-F111-4D35-B11D-4265BED4B4CB}" type="parTrans" cxnId="{1593D05C-DEAA-49AD-AB93-4D861ACCD63F}">
      <dgm:prSet/>
      <dgm:spPr/>
      <dgm:t>
        <a:bodyPr/>
        <a:lstStyle/>
        <a:p>
          <a:endParaRPr lang="es-PE"/>
        </a:p>
      </dgm:t>
    </dgm:pt>
    <dgm:pt modelId="{FDD1A15B-ACC3-46AB-8320-448E47E3AE37}" type="sibTrans" cxnId="{1593D05C-DEAA-49AD-AB93-4D861ACCD63F}">
      <dgm:prSet/>
      <dgm:spPr/>
      <dgm:t>
        <a:bodyPr/>
        <a:lstStyle/>
        <a:p>
          <a:endParaRPr lang="es-PE"/>
        </a:p>
      </dgm:t>
    </dgm:pt>
    <dgm:pt modelId="{A28E7703-CCD5-4086-B41A-C1DB1B706891}">
      <dgm:prSet custT="1"/>
      <dgm:spPr/>
      <dgm:t>
        <a:bodyPr/>
        <a:lstStyle/>
        <a:p>
          <a:r>
            <a:rPr lang="es-PE" altLang="es-PE" sz="1200" dirty="0" smtClean="0">
              <a:solidFill>
                <a:schemeClr val="tx1"/>
              </a:solidFill>
              <a:latin typeface="+mj-lt"/>
            </a:rPr>
            <a:t>Participar en la definición del Documento Prototipo del sistema.</a:t>
          </a:r>
        </a:p>
      </dgm:t>
    </dgm:pt>
    <dgm:pt modelId="{D9FC0184-018D-4802-AD72-641ED8DE8C29}" type="parTrans" cxnId="{3320446E-03B2-44CC-81B4-4F10C89BA083}">
      <dgm:prSet/>
      <dgm:spPr/>
      <dgm:t>
        <a:bodyPr/>
        <a:lstStyle/>
        <a:p>
          <a:endParaRPr lang="es-PE"/>
        </a:p>
      </dgm:t>
    </dgm:pt>
    <dgm:pt modelId="{7F210987-25DF-4199-812A-769118570BD4}" type="sibTrans" cxnId="{3320446E-03B2-44CC-81B4-4F10C89BA083}">
      <dgm:prSet/>
      <dgm:spPr/>
      <dgm:t>
        <a:bodyPr/>
        <a:lstStyle/>
        <a:p>
          <a:endParaRPr lang="es-PE"/>
        </a:p>
      </dgm:t>
    </dgm:pt>
    <dgm:pt modelId="{E26B3D5F-BB70-45EF-8B30-15935A14367D}">
      <dgm:prSet custT="1"/>
      <dgm:spPr/>
      <dgm:t>
        <a:bodyPr/>
        <a:lstStyle/>
        <a:p>
          <a:r>
            <a:rPr lang="es-PE" altLang="es-PE" sz="1200" dirty="0" smtClean="0">
              <a:solidFill>
                <a:schemeClr val="tx1"/>
              </a:solidFill>
              <a:latin typeface="+mj-lt"/>
            </a:rPr>
            <a:t>Otras actividades que el jefe de proyecto le asigne.</a:t>
          </a:r>
        </a:p>
      </dgm:t>
    </dgm:pt>
    <dgm:pt modelId="{E2B785A7-4C2B-4746-A30D-A82D38C8ED72}" type="parTrans" cxnId="{6A843F04-307F-489B-949F-065BC00A5F8A}">
      <dgm:prSet/>
      <dgm:spPr/>
      <dgm:t>
        <a:bodyPr/>
        <a:lstStyle/>
        <a:p>
          <a:endParaRPr lang="es-PE"/>
        </a:p>
      </dgm:t>
    </dgm:pt>
    <dgm:pt modelId="{8ABA302B-2FFA-460C-9FC3-5A18B4EC8C7A}" type="sibTrans" cxnId="{6A843F04-307F-489B-949F-065BC00A5F8A}">
      <dgm:prSet/>
      <dgm:spPr/>
      <dgm:t>
        <a:bodyPr/>
        <a:lstStyle/>
        <a:p>
          <a:endParaRPr lang="es-PE"/>
        </a:p>
      </dgm:t>
    </dgm:pt>
    <dgm:pt modelId="{51E6EBE6-9404-4771-BFD3-3B27C002BFE4}">
      <dgm:prSet custT="1"/>
      <dgm:spPr/>
      <dgm:t>
        <a:bodyPr/>
        <a:lstStyle/>
        <a:p>
          <a:pPr marL="87313" indent="-87313"/>
          <a:r>
            <a:rPr lang="es-PE" altLang="es-PE" sz="1200" dirty="0" smtClean="0">
              <a:solidFill>
                <a:schemeClr val="tx1"/>
              </a:solidFill>
              <a:latin typeface="+mj-lt"/>
            </a:rPr>
            <a:t>Informar de cualquier inconveniente en el proceso de construcción que pueda surgir.</a:t>
          </a:r>
        </a:p>
      </dgm:t>
    </dgm:pt>
    <dgm:pt modelId="{E36D3483-80B6-402A-A038-066D9F3692D4}" type="parTrans" cxnId="{973FA3D9-E367-4E2C-A14E-F0A87A2129AD}">
      <dgm:prSet/>
      <dgm:spPr/>
      <dgm:t>
        <a:bodyPr/>
        <a:lstStyle/>
        <a:p>
          <a:endParaRPr lang="es-PE"/>
        </a:p>
      </dgm:t>
    </dgm:pt>
    <dgm:pt modelId="{859EDB45-2623-4950-AC85-E9D08A5E6100}" type="sibTrans" cxnId="{973FA3D9-E367-4E2C-A14E-F0A87A2129AD}">
      <dgm:prSet/>
      <dgm:spPr/>
      <dgm:t>
        <a:bodyPr/>
        <a:lstStyle/>
        <a:p>
          <a:endParaRPr lang="es-PE"/>
        </a:p>
      </dgm:t>
    </dgm:pt>
    <dgm:pt modelId="{1C743015-66A0-4E24-916A-57ECD5319D70}">
      <dgm:prSet custT="1"/>
      <dgm:spPr/>
      <dgm:t>
        <a:bodyPr/>
        <a:lstStyle/>
        <a:p>
          <a:r>
            <a:rPr lang="es-PE" altLang="es-PE" sz="1200" dirty="0" smtClean="0">
              <a:solidFill>
                <a:schemeClr val="tx1"/>
              </a:solidFill>
              <a:latin typeface="+mj-lt"/>
            </a:rPr>
            <a:t>Informar al Jefe de Proyecto sobre el avance de las actividades de actualización de manuales y sobre problemas funcionales encontrados durante la actualización de la documentación del aplicativo.</a:t>
          </a:r>
        </a:p>
      </dgm:t>
    </dgm:pt>
    <dgm:pt modelId="{C009FC0F-7B82-4120-9511-558DFAB4C85B}" type="parTrans" cxnId="{5CA6D56D-4EB4-4D6C-8D44-21391CE9E63C}">
      <dgm:prSet/>
      <dgm:spPr/>
      <dgm:t>
        <a:bodyPr/>
        <a:lstStyle/>
        <a:p>
          <a:endParaRPr lang="es-PE"/>
        </a:p>
      </dgm:t>
    </dgm:pt>
    <dgm:pt modelId="{623D7CA9-BE66-4A01-915C-D46D2B7A3479}" type="sibTrans" cxnId="{5CA6D56D-4EB4-4D6C-8D44-21391CE9E63C}">
      <dgm:prSet/>
      <dgm:spPr/>
      <dgm:t>
        <a:bodyPr/>
        <a:lstStyle/>
        <a:p>
          <a:endParaRPr lang="es-PE"/>
        </a:p>
      </dgm:t>
    </dgm:pt>
    <dgm:pt modelId="{5AB3B5A0-FCB3-499B-BB65-B2CDFC94A87E}">
      <dgm:prSet custT="1"/>
      <dgm:spPr/>
      <dgm:t>
        <a:bodyPr/>
        <a:lstStyle/>
        <a:p>
          <a:r>
            <a:rPr lang="es-PE" altLang="es-PE" sz="1200" dirty="0" smtClean="0">
              <a:solidFill>
                <a:schemeClr val="tx1"/>
              </a:solidFill>
              <a:latin typeface="+mj-lt"/>
            </a:rPr>
            <a:t>Brindar soporte en las tareas de documentación que el Jefe de Proyectos le asigne.</a:t>
          </a:r>
        </a:p>
      </dgm:t>
    </dgm:pt>
    <dgm:pt modelId="{1438674D-B4F4-477A-963B-695014BFFC01}" type="parTrans" cxnId="{BFACFA64-B1B4-4823-B0A3-A4CEAECFE737}">
      <dgm:prSet/>
      <dgm:spPr/>
      <dgm:t>
        <a:bodyPr/>
        <a:lstStyle/>
        <a:p>
          <a:endParaRPr lang="es-PE"/>
        </a:p>
      </dgm:t>
    </dgm:pt>
    <dgm:pt modelId="{9F89D098-A0D5-40FD-9DC0-2D28D95E84D9}" type="sibTrans" cxnId="{BFACFA64-B1B4-4823-B0A3-A4CEAECFE737}">
      <dgm:prSet/>
      <dgm:spPr/>
      <dgm:t>
        <a:bodyPr/>
        <a:lstStyle/>
        <a:p>
          <a:endParaRPr lang="es-PE"/>
        </a:p>
      </dgm:t>
    </dgm:pt>
    <dgm:pt modelId="{27C0545D-21E1-4D87-9C70-9B164632F5FE}">
      <dgm:prSet custT="1"/>
      <dgm:spPr/>
      <dgm:t>
        <a:bodyPr/>
        <a:lstStyle/>
        <a:p>
          <a:r>
            <a:rPr lang="es-PE" sz="1200" dirty="0" smtClean="0">
              <a:latin typeface="+mj-lt"/>
            </a:rPr>
            <a:t>Elección de Entorno de Desarrollo y Verificación de la funcionalidad y rendimiento del Hardware Disponible</a:t>
          </a:r>
        </a:p>
      </dgm:t>
    </dgm:pt>
    <dgm:pt modelId="{29154C3D-AB76-4827-BE79-47019E59217E}" type="parTrans" cxnId="{A022C3AC-7E8B-4843-A13E-477BFB1DF445}">
      <dgm:prSet/>
      <dgm:spPr/>
      <dgm:t>
        <a:bodyPr/>
        <a:lstStyle/>
        <a:p>
          <a:endParaRPr lang="es-PE"/>
        </a:p>
      </dgm:t>
    </dgm:pt>
    <dgm:pt modelId="{A7278615-BBAB-42B8-A877-BCCE5725DA76}" type="sibTrans" cxnId="{A022C3AC-7E8B-4843-A13E-477BFB1DF445}">
      <dgm:prSet/>
      <dgm:spPr/>
      <dgm:t>
        <a:bodyPr/>
        <a:lstStyle/>
        <a:p>
          <a:endParaRPr lang="es-PE"/>
        </a:p>
      </dgm:t>
    </dgm:pt>
    <dgm:pt modelId="{F6C33D35-E9A4-4BC8-B34B-3C838877C58B}" type="pres">
      <dgm:prSet presAssocID="{5C797779-C81B-43F3-8423-A700598B2677}" presName="Name0" presStyleCnt="0">
        <dgm:presLayoutVars>
          <dgm:dir/>
          <dgm:animLvl val="lvl"/>
          <dgm:resizeHandles val="exact"/>
        </dgm:presLayoutVars>
      </dgm:prSet>
      <dgm:spPr/>
      <dgm:t>
        <a:bodyPr/>
        <a:lstStyle/>
        <a:p>
          <a:endParaRPr lang="es-PE"/>
        </a:p>
      </dgm:t>
    </dgm:pt>
    <dgm:pt modelId="{AB898A08-95DB-40D9-A3D0-F2DF70757586}" type="pres">
      <dgm:prSet presAssocID="{6B39907D-F20D-4C28-BC3D-FE4D86D767F5}" presName="linNode" presStyleCnt="0"/>
      <dgm:spPr/>
    </dgm:pt>
    <dgm:pt modelId="{8CC325B9-FE1B-4789-9E50-400E884AD525}" type="pres">
      <dgm:prSet presAssocID="{6B39907D-F20D-4C28-BC3D-FE4D86D767F5}" presName="parentText" presStyleLbl="node1" presStyleIdx="0" presStyleCnt="4" custScaleX="56666" custScaleY="83533">
        <dgm:presLayoutVars>
          <dgm:chMax val="1"/>
          <dgm:bulletEnabled val="1"/>
        </dgm:presLayoutVars>
      </dgm:prSet>
      <dgm:spPr/>
      <dgm:t>
        <a:bodyPr/>
        <a:lstStyle/>
        <a:p>
          <a:endParaRPr lang="es-PE"/>
        </a:p>
      </dgm:t>
    </dgm:pt>
    <dgm:pt modelId="{55A4A5BB-6FD8-475A-835C-B4EB380A1BDF}" type="pres">
      <dgm:prSet presAssocID="{6B39907D-F20D-4C28-BC3D-FE4D86D767F5}" presName="descendantText" presStyleLbl="alignAccFollowNode1" presStyleIdx="0" presStyleCnt="4" custScaleX="130496" custScaleY="88866" custLinFactNeighborX="1064" custLinFactNeighborY="568">
        <dgm:presLayoutVars>
          <dgm:bulletEnabled val="1"/>
        </dgm:presLayoutVars>
      </dgm:prSet>
      <dgm:spPr/>
      <dgm:t>
        <a:bodyPr/>
        <a:lstStyle/>
        <a:p>
          <a:endParaRPr lang="es-PE"/>
        </a:p>
      </dgm:t>
    </dgm:pt>
    <dgm:pt modelId="{82F35A99-2F87-4142-87FB-CEFEE3E3B710}" type="pres">
      <dgm:prSet presAssocID="{2284A0CD-EB66-4B22-8455-0956E716E68E}" presName="sp" presStyleCnt="0"/>
      <dgm:spPr/>
    </dgm:pt>
    <dgm:pt modelId="{034A6B5F-73B0-486F-8565-41A9EEB953FD}" type="pres">
      <dgm:prSet presAssocID="{2DA36621-5AD9-43CE-974E-D6F11CA97388}" presName="linNode" presStyleCnt="0"/>
      <dgm:spPr/>
    </dgm:pt>
    <dgm:pt modelId="{26EEAA25-729A-4075-87DC-0DA13F9B7FA1}" type="pres">
      <dgm:prSet presAssocID="{2DA36621-5AD9-43CE-974E-D6F11CA97388}" presName="parentText" presStyleLbl="node1" presStyleIdx="1" presStyleCnt="4" custScaleX="56839" custScaleY="63156">
        <dgm:presLayoutVars>
          <dgm:chMax val="1"/>
          <dgm:bulletEnabled val="1"/>
        </dgm:presLayoutVars>
      </dgm:prSet>
      <dgm:spPr/>
      <dgm:t>
        <a:bodyPr/>
        <a:lstStyle/>
        <a:p>
          <a:endParaRPr lang="es-PE"/>
        </a:p>
      </dgm:t>
    </dgm:pt>
    <dgm:pt modelId="{90FF61B1-8C9B-462F-B4E1-EA95A07D6F86}" type="pres">
      <dgm:prSet presAssocID="{2DA36621-5AD9-43CE-974E-D6F11CA97388}" presName="descendantText" presStyleLbl="alignAccFollowNode1" presStyleIdx="1" presStyleCnt="4" custScaleX="130932" custScaleY="73157" custLinFactNeighborX="-1078" custLinFactNeighborY="1928">
        <dgm:presLayoutVars>
          <dgm:bulletEnabled val="1"/>
        </dgm:presLayoutVars>
      </dgm:prSet>
      <dgm:spPr/>
      <dgm:t>
        <a:bodyPr/>
        <a:lstStyle/>
        <a:p>
          <a:endParaRPr lang="es-PE"/>
        </a:p>
      </dgm:t>
    </dgm:pt>
    <dgm:pt modelId="{6B870B2D-0418-4BFC-9853-9EB29FE570FB}" type="pres">
      <dgm:prSet presAssocID="{7F85B649-8D87-4C46-8400-47D1CD9CF92C}" presName="sp" presStyleCnt="0"/>
      <dgm:spPr/>
    </dgm:pt>
    <dgm:pt modelId="{1151F235-FE60-4900-ACAB-0DF6D3077193}" type="pres">
      <dgm:prSet presAssocID="{98EAEFBA-6B1B-41FF-9ECF-E0BE9858B206}" presName="linNode" presStyleCnt="0"/>
      <dgm:spPr/>
    </dgm:pt>
    <dgm:pt modelId="{4F1584CA-B33D-4DB0-9C34-1ECED7CFA1C5}" type="pres">
      <dgm:prSet presAssocID="{98EAEFBA-6B1B-41FF-9ECF-E0BE9858B206}" presName="parentText" presStyleLbl="node1" presStyleIdx="2" presStyleCnt="4" custScaleX="56627" custScaleY="65703">
        <dgm:presLayoutVars>
          <dgm:chMax val="1"/>
          <dgm:bulletEnabled val="1"/>
        </dgm:presLayoutVars>
      </dgm:prSet>
      <dgm:spPr/>
      <dgm:t>
        <a:bodyPr/>
        <a:lstStyle/>
        <a:p>
          <a:endParaRPr lang="es-PE"/>
        </a:p>
      </dgm:t>
    </dgm:pt>
    <dgm:pt modelId="{606E3E56-5C5B-4E6D-B3B5-731FAFDC0CDE}" type="pres">
      <dgm:prSet presAssocID="{98EAEFBA-6B1B-41FF-9ECF-E0BE9858B206}" presName="descendantText" presStyleLbl="alignAccFollowNode1" presStyleIdx="2" presStyleCnt="4" custScaleX="130459" custScaleY="81389">
        <dgm:presLayoutVars>
          <dgm:bulletEnabled val="1"/>
        </dgm:presLayoutVars>
      </dgm:prSet>
      <dgm:spPr/>
      <dgm:t>
        <a:bodyPr/>
        <a:lstStyle/>
        <a:p>
          <a:endParaRPr lang="es-PE"/>
        </a:p>
      </dgm:t>
    </dgm:pt>
    <dgm:pt modelId="{46C214F1-BC2E-4149-955C-53B49C571DE1}" type="pres">
      <dgm:prSet presAssocID="{D8278C2F-629A-4595-B7DF-8DF27587E636}" presName="sp" presStyleCnt="0"/>
      <dgm:spPr/>
    </dgm:pt>
    <dgm:pt modelId="{D5B635E4-8A8A-4209-880A-A706A33EB8D5}" type="pres">
      <dgm:prSet presAssocID="{ACCA13B9-031D-4126-B460-6A7ED494DC1B}" presName="linNode" presStyleCnt="0"/>
      <dgm:spPr/>
    </dgm:pt>
    <dgm:pt modelId="{0C172A3D-1747-485F-A12F-621E60BDAD9E}" type="pres">
      <dgm:prSet presAssocID="{ACCA13B9-031D-4126-B460-6A7ED494DC1B}" presName="parentText" presStyleLbl="node1" presStyleIdx="3" presStyleCnt="4" custScaleX="57840" custScaleY="58695">
        <dgm:presLayoutVars>
          <dgm:chMax val="1"/>
          <dgm:bulletEnabled val="1"/>
        </dgm:presLayoutVars>
      </dgm:prSet>
      <dgm:spPr/>
      <dgm:t>
        <a:bodyPr/>
        <a:lstStyle/>
        <a:p>
          <a:endParaRPr lang="es-PE"/>
        </a:p>
      </dgm:t>
    </dgm:pt>
    <dgm:pt modelId="{50E57063-BAFE-4849-B27F-45AB6336F242}" type="pres">
      <dgm:prSet presAssocID="{ACCA13B9-031D-4126-B460-6A7ED494DC1B}" presName="descendantText" presStyleLbl="alignAccFollowNode1" presStyleIdx="3" presStyleCnt="4" custScaleX="133137" custScaleY="66366">
        <dgm:presLayoutVars>
          <dgm:bulletEnabled val="1"/>
        </dgm:presLayoutVars>
      </dgm:prSet>
      <dgm:spPr/>
      <dgm:t>
        <a:bodyPr/>
        <a:lstStyle/>
        <a:p>
          <a:endParaRPr lang="es-PE"/>
        </a:p>
      </dgm:t>
    </dgm:pt>
  </dgm:ptLst>
  <dgm:cxnLst>
    <dgm:cxn modelId="{114A5DC0-418F-4E4A-AB59-015A07EFCB8D}" type="presOf" srcId="{51E6EBE6-9404-4771-BFD3-3B27C002BFE4}" destId="{90FF61B1-8C9B-462F-B4E1-EA95A07D6F86}" srcOrd="0" destOrd="1" presId="urn:microsoft.com/office/officeart/2005/8/layout/vList5"/>
    <dgm:cxn modelId="{8B9D4D11-3E4F-4AA8-9526-988EBF290F58}" type="presOf" srcId="{5C797779-C81B-43F3-8423-A700598B2677}" destId="{F6C33D35-E9A4-4BC8-B34B-3C838877C58B}" srcOrd="0" destOrd="0" presId="urn:microsoft.com/office/officeart/2005/8/layout/vList5"/>
    <dgm:cxn modelId="{BFACFA64-B1B4-4823-B0A3-A4CEAECFE737}" srcId="{98EAEFBA-6B1B-41FF-9ECF-E0BE9858B206}" destId="{5AB3B5A0-FCB3-499B-BB65-B2CDFC94A87E}" srcOrd="2" destOrd="0" parTransId="{1438674D-B4F4-477A-963B-695014BFFC01}" sibTransId="{9F89D098-A0D5-40FD-9DC0-2D28D95E84D9}"/>
    <dgm:cxn modelId="{6823EBEF-3F23-47BC-9AF9-C93985541682}" type="presOf" srcId="{1C743015-66A0-4E24-916A-57ECD5319D70}" destId="{606E3E56-5C5B-4E6D-B3B5-731FAFDC0CDE}" srcOrd="0" destOrd="1" presId="urn:microsoft.com/office/officeart/2005/8/layout/vList5"/>
    <dgm:cxn modelId="{A3DEA26B-DB29-4139-8435-EB1200B60BC6}" srcId="{5C797779-C81B-43F3-8423-A700598B2677}" destId="{ACCA13B9-031D-4126-B460-6A7ED494DC1B}" srcOrd="3" destOrd="0" parTransId="{353FCA3C-F188-4DBA-B2D1-04DD0170E8BD}" sibTransId="{15D1A88D-399A-44CE-AA6E-8E77065C2E13}"/>
    <dgm:cxn modelId="{F82869A6-2508-4DA8-8962-0DCF892FB0E6}" type="presOf" srcId="{E26B3D5F-BB70-45EF-8B30-15935A14367D}" destId="{55A4A5BB-6FD8-475A-835C-B4EB380A1BDF}" srcOrd="0" destOrd="4" presId="urn:microsoft.com/office/officeart/2005/8/layout/vList5"/>
    <dgm:cxn modelId="{247B7FC1-D3C0-4BF8-9CF5-DC12E238193A}" type="presOf" srcId="{E3D32605-2223-480D-B69E-759FB6DB1567}" destId="{55A4A5BB-6FD8-475A-835C-B4EB380A1BDF}" srcOrd="0" destOrd="0" presId="urn:microsoft.com/office/officeart/2005/8/layout/vList5"/>
    <dgm:cxn modelId="{07C9A9BE-BE78-4689-BB55-3568E4E20D97}" srcId="{6B39907D-F20D-4C28-BC3D-FE4D86D767F5}" destId="{6B00BDC6-DFF6-4F14-86E1-E5B08A1CBFD2}" srcOrd="1" destOrd="0" parTransId="{EF8EED6A-430F-451D-B950-BD714A9E9622}" sibTransId="{10B41CD3-7B90-4AA2-A10C-4CCA55BE5835}"/>
    <dgm:cxn modelId="{F18A5050-4442-4210-BC43-C99231EDB16B}" type="presOf" srcId="{27C0545D-21E1-4D87-9C70-9B164632F5FE}" destId="{50E57063-BAFE-4849-B27F-45AB6336F242}" srcOrd="0" destOrd="1" presId="urn:microsoft.com/office/officeart/2005/8/layout/vList5"/>
    <dgm:cxn modelId="{FC61C1B3-86B8-429E-9FFA-90194004AAE3}" type="presOf" srcId="{2DA36621-5AD9-43CE-974E-D6F11CA97388}" destId="{26EEAA25-729A-4075-87DC-0DA13F9B7FA1}" srcOrd="0" destOrd="0" presId="urn:microsoft.com/office/officeart/2005/8/layout/vList5"/>
    <dgm:cxn modelId="{6A843F04-307F-489B-949F-065BC00A5F8A}" srcId="{6B39907D-F20D-4C28-BC3D-FE4D86D767F5}" destId="{E26B3D5F-BB70-45EF-8B30-15935A14367D}" srcOrd="4" destOrd="0" parTransId="{E2B785A7-4C2B-4746-A30D-A82D38C8ED72}" sibTransId="{8ABA302B-2FFA-460C-9FC3-5A18B4EC8C7A}"/>
    <dgm:cxn modelId="{43E00D63-DCE7-4C1B-9EBD-F507EA687DA3}" srcId="{5C797779-C81B-43F3-8423-A700598B2677}" destId="{98EAEFBA-6B1B-41FF-9ECF-E0BE9858B206}" srcOrd="2" destOrd="0" parTransId="{7F7786B2-3C8E-4549-B3E1-B6320AF93840}" sibTransId="{D8278C2F-629A-4595-B7DF-8DF27587E636}"/>
    <dgm:cxn modelId="{5B407760-515A-40BF-8E5F-96EEA7E9966A}" srcId="{6B39907D-F20D-4C28-BC3D-FE4D86D767F5}" destId="{E3D32605-2223-480D-B69E-759FB6DB1567}" srcOrd="0" destOrd="0" parTransId="{97ADC7D8-32DF-4CAB-9261-5C1B54988A31}" sibTransId="{59122947-FA5D-44A6-9920-F97B0E2507F3}"/>
    <dgm:cxn modelId="{EDE3C237-634C-4C19-BBD9-0A4642164A70}" type="presOf" srcId="{8548025E-DA45-4C8F-A61F-EC14A372FDBF}" destId="{55A4A5BB-6FD8-475A-835C-B4EB380A1BDF}" srcOrd="0" destOrd="2" presId="urn:microsoft.com/office/officeart/2005/8/layout/vList5"/>
    <dgm:cxn modelId="{0C10762A-5E1D-4599-81EA-66CD1B39865D}" type="presOf" srcId="{ACCA13B9-031D-4126-B460-6A7ED494DC1B}" destId="{0C172A3D-1747-485F-A12F-621E60BDAD9E}" srcOrd="0" destOrd="0" presId="urn:microsoft.com/office/officeart/2005/8/layout/vList5"/>
    <dgm:cxn modelId="{DECB9C99-8048-42E7-9287-9E2696B41CBE}" srcId="{5C797779-C81B-43F3-8423-A700598B2677}" destId="{6B39907D-F20D-4C28-BC3D-FE4D86D767F5}" srcOrd="0" destOrd="0" parTransId="{748BEFB8-AE60-490B-8488-0A00E0B45F02}" sibTransId="{2284A0CD-EB66-4B22-8455-0956E716E68E}"/>
    <dgm:cxn modelId="{2024E178-5634-4D98-863A-6227396DEC70}" type="presOf" srcId="{912786C0-1A5C-4994-B17A-49C3EA2CD46C}" destId="{50E57063-BAFE-4849-B27F-45AB6336F242}" srcOrd="0" destOrd="0" presId="urn:microsoft.com/office/officeart/2005/8/layout/vList5"/>
    <dgm:cxn modelId="{1593D05C-DEAA-49AD-AB93-4D861ACCD63F}" srcId="{6B39907D-F20D-4C28-BC3D-FE4D86D767F5}" destId="{8548025E-DA45-4C8F-A61F-EC14A372FDBF}" srcOrd="2" destOrd="0" parTransId="{8D3E899E-F111-4D35-B11D-4265BED4B4CB}" sibTransId="{FDD1A15B-ACC3-46AB-8320-448E47E3AE37}"/>
    <dgm:cxn modelId="{AC14E21F-C546-432D-B292-869235A62537}" type="presOf" srcId="{98EAEFBA-6B1B-41FF-9ECF-E0BE9858B206}" destId="{4F1584CA-B33D-4DB0-9C34-1ECED7CFA1C5}" srcOrd="0" destOrd="0" presId="urn:microsoft.com/office/officeart/2005/8/layout/vList5"/>
    <dgm:cxn modelId="{A022C3AC-7E8B-4843-A13E-477BFB1DF445}" srcId="{ACCA13B9-031D-4126-B460-6A7ED494DC1B}" destId="{27C0545D-21E1-4D87-9C70-9B164632F5FE}" srcOrd="1" destOrd="0" parTransId="{29154C3D-AB76-4827-BE79-47019E59217E}" sibTransId="{A7278615-BBAB-42B8-A877-BCCE5725DA76}"/>
    <dgm:cxn modelId="{5CA6D56D-4EB4-4D6C-8D44-21391CE9E63C}" srcId="{98EAEFBA-6B1B-41FF-9ECF-E0BE9858B206}" destId="{1C743015-66A0-4E24-916A-57ECD5319D70}" srcOrd="1" destOrd="0" parTransId="{C009FC0F-7B82-4120-9511-558DFAB4C85B}" sibTransId="{623D7CA9-BE66-4A01-915C-D46D2B7A3479}"/>
    <dgm:cxn modelId="{3320446E-03B2-44CC-81B4-4F10C89BA083}" srcId="{6B39907D-F20D-4C28-BC3D-FE4D86D767F5}" destId="{A28E7703-CCD5-4086-B41A-C1DB1B706891}" srcOrd="3" destOrd="0" parTransId="{D9FC0184-018D-4802-AD72-641ED8DE8C29}" sibTransId="{7F210987-25DF-4199-812A-769118570BD4}"/>
    <dgm:cxn modelId="{23765BDA-5BF7-4FA9-A8DE-3DD4C7706429}" srcId="{98EAEFBA-6B1B-41FF-9ECF-E0BE9858B206}" destId="{E6903C73-8DCB-4035-A9C3-F0717B48D13E}" srcOrd="0" destOrd="0" parTransId="{975554EB-176A-4182-AB67-69ED2B02DA03}" sibTransId="{D64BA345-7D81-4E30-81BC-BBF0C4E8A3D8}"/>
    <dgm:cxn modelId="{765BE305-C590-4F1E-9D08-C92CA1E8D8F7}" type="presOf" srcId="{6B39907D-F20D-4C28-BC3D-FE4D86D767F5}" destId="{8CC325B9-FE1B-4789-9E50-400E884AD525}" srcOrd="0" destOrd="0" presId="urn:microsoft.com/office/officeart/2005/8/layout/vList5"/>
    <dgm:cxn modelId="{583184CD-5D2C-4274-822E-D85D52C9D44E}" type="presOf" srcId="{7074DA97-B849-4BFE-B9C8-2251A2A095F7}" destId="{90FF61B1-8C9B-462F-B4E1-EA95A07D6F86}" srcOrd="0" destOrd="0" presId="urn:microsoft.com/office/officeart/2005/8/layout/vList5"/>
    <dgm:cxn modelId="{973FA3D9-E367-4E2C-A14E-F0A87A2129AD}" srcId="{2DA36621-5AD9-43CE-974E-D6F11CA97388}" destId="{51E6EBE6-9404-4771-BFD3-3B27C002BFE4}" srcOrd="1" destOrd="0" parTransId="{E36D3483-80B6-402A-A038-066D9F3692D4}" sibTransId="{859EDB45-2623-4950-AC85-E9D08A5E6100}"/>
    <dgm:cxn modelId="{C129051E-0F1C-4F72-9A90-D08C6CE38B5D}" type="presOf" srcId="{6B00BDC6-DFF6-4F14-86E1-E5B08A1CBFD2}" destId="{55A4A5BB-6FD8-475A-835C-B4EB380A1BDF}" srcOrd="0" destOrd="1" presId="urn:microsoft.com/office/officeart/2005/8/layout/vList5"/>
    <dgm:cxn modelId="{0970423E-38BF-4CEB-9865-E55B92F8E5FC}" type="presOf" srcId="{E6903C73-8DCB-4035-A9C3-F0717B48D13E}" destId="{606E3E56-5C5B-4E6D-B3B5-731FAFDC0CDE}" srcOrd="0" destOrd="0" presId="urn:microsoft.com/office/officeart/2005/8/layout/vList5"/>
    <dgm:cxn modelId="{9C1051C5-A328-4CFB-9974-CD1008A25B22}" type="presOf" srcId="{A28E7703-CCD5-4086-B41A-C1DB1B706891}" destId="{55A4A5BB-6FD8-475A-835C-B4EB380A1BDF}" srcOrd="0" destOrd="3" presId="urn:microsoft.com/office/officeart/2005/8/layout/vList5"/>
    <dgm:cxn modelId="{DFDDD0F7-24BE-4C28-9ABD-E96658C95677}" srcId="{2DA36621-5AD9-43CE-974E-D6F11CA97388}" destId="{7074DA97-B849-4BFE-B9C8-2251A2A095F7}" srcOrd="0" destOrd="0" parTransId="{1F7BCBF4-E74D-4A33-8BD5-70D7559B5B20}" sibTransId="{AC3E9007-C5F9-4B5E-AD84-0C150F814ECB}"/>
    <dgm:cxn modelId="{41E70123-8BE2-4162-81A8-E0CBFED1B886}" srcId="{ACCA13B9-031D-4126-B460-6A7ED494DC1B}" destId="{912786C0-1A5C-4994-B17A-49C3EA2CD46C}" srcOrd="0" destOrd="0" parTransId="{2CC0A6A4-3743-4D4D-BDCF-B51C37F2880A}" sibTransId="{C5D0A306-E29B-443C-87A3-42E83C27595D}"/>
    <dgm:cxn modelId="{79958704-559F-4A1F-9CB4-B9A5A7D1689A}" type="presOf" srcId="{5AB3B5A0-FCB3-499B-BB65-B2CDFC94A87E}" destId="{606E3E56-5C5B-4E6D-B3B5-731FAFDC0CDE}" srcOrd="0" destOrd="2" presId="urn:microsoft.com/office/officeart/2005/8/layout/vList5"/>
    <dgm:cxn modelId="{039ADF45-69CB-48DA-861A-F9B3C049FF7F}" srcId="{5C797779-C81B-43F3-8423-A700598B2677}" destId="{2DA36621-5AD9-43CE-974E-D6F11CA97388}" srcOrd="1" destOrd="0" parTransId="{A13BD8B3-D15A-4AE1-B5DC-A23D683691CC}" sibTransId="{7F85B649-8D87-4C46-8400-47D1CD9CF92C}"/>
    <dgm:cxn modelId="{8A313236-4C2F-4081-9B27-782D6D603B9A}" type="presParOf" srcId="{F6C33D35-E9A4-4BC8-B34B-3C838877C58B}" destId="{AB898A08-95DB-40D9-A3D0-F2DF70757586}" srcOrd="0" destOrd="0" presId="urn:microsoft.com/office/officeart/2005/8/layout/vList5"/>
    <dgm:cxn modelId="{C3D90666-BDA2-499A-B563-BC69A360E367}" type="presParOf" srcId="{AB898A08-95DB-40D9-A3D0-F2DF70757586}" destId="{8CC325B9-FE1B-4789-9E50-400E884AD525}" srcOrd="0" destOrd="0" presId="urn:microsoft.com/office/officeart/2005/8/layout/vList5"/>
    <dgm:cxn modelId="{4D1C29AB-2844-4F1D-80BD-F96D4B84CB16}" type="presParOf" srcId="{AB898A08-95DB-40D9-A3D0-F2DF70757586}" destId="{55A4A5BB-6FD8-475A-835C-B4EB380A1BDF}" srcOrd="1" destOrd="0" presId="urn:microsoft.com/office/officeart/2005/8/layout/vList5"/>
    <dgm:cxn modelId="{F2968BBF-E6B1-4DC0-BFD3-0E7A3C01602F}" type="presParOf" srcId="{F6C33D35-E9A4-4BC8-B34B-3C838877C58B}" destId="{82F35A99-2F87-4142-87FB-CEFEE3E3B710}" srcOrd="1" destOrd="0" presId="urn:microsoft.com/office/officeart/2005/8/layout/vList5"/>
    <dgm:cxn modelId="{948023A1-9268-4EF1-9D3B-1CC4A99937AB}" type="presParOf" srcId="{F6C33D35-E9A4-4BC8-B34B-3C838877C58B}" destId="{034A6B5F-73B0-486F-8565-41A9EEB953FD}" srcOrd="2" destOrd="0" presId="urn:microsoft.com/office/officeart/2005/8/layout/vList5"/>
    <dgm:cxn modelId="{06C948CF-490F-43A2-8F51-B91961EB790C}" type="presParOf" srcId="{034A6B5F-73B0-486F-8565-41A9EEB953FD}" destId="{26EEAA25-729A-4075-87DC-0DA13F9B7FA1}" srcOrd="0" destOrd="0" presId="urn:microsoft.com/office/officeart/2005/8/layout/vList5"/>
    <dgm:cxn modelId="{AA83F01F-5A6B-431B-9C67-21C47117F1C2}" type="presParOf" srcId="{034A6B5F-73B0-486F-8565-41A9EEB953FD}" destId="{90FF61B1-8C9B-462F-B4E1-EA95A07D6F86}" srcOrd="1" destOrd="0" presId="urn:microsoft.com/office/officeart/2005/8/layout/vList5"/>
    <dgm:cxn modelId="{357A3220-04EB-458B-ACFA-70403B5F1D2C}" type="presParOf" srcId="{F6C33D35-E9A4-4BC8-B34B-3C838877C58B}" destId="{6B870B2D-0418-4BFC-9853-9EB29FE570FB}" srcOrd="3" destOrd="0" presId="urn:microsoft.com/office/officeart/2005/8/layout/vList5"/>
    <dgm:cxn modelId="{08709E74-D8ED-4161-AAB3-C99900B48351}" type="presParOf" srcId="{F6C33D35-E9A4-4BC8-B34B-3C838877C58B}" destId="{1151F235-FE60-4900-ACAB-0DF6D3077193}" srcOrd="4" destOrd="0" presId="urn:microsoft.com/office/officeart/2005/8/layout/vList5"/>
    <dgm:cxn modelId="{E0B938CC-88D5-40AD-9EC2-8827F0C7A1A4}" type="presParOf" srcId="{1151F235-FE60-4900-ACAB-0DF6D3077193}" destId="{4F1584CA-B33D-4DB0-9C34-1ECED7CFA1C5}" srcOrd="0" destOrd="0" presId="urn:microsoft.com/office/officeart/2005/8/layout/vList5"/>
    <dgm:cxn modelId="{D0A385B9-2C97-45DE-A00E-2393E37BB69C}" type="presParOf" srcId="{1151F235-FE60-4900-ACAB-0DF6D3077193}" destId="{606E3E56-5C5B-4E6D-B3B5-731FAFDC0CDE}" srcOrd="1" destOrd="0" presId="urn:microsoft.com/office/officeart/2005/8/layout/vList5"/>
    <dgm:cxn modelId="{82971E3C-D190-4610-BA62-A32249E1727C}" type="presParOf" srcId="{F6C33D35-E9A4-4BC8-B34B-3C838877C58B}" destId="{46C214F1-BC2E-4149-955C-53B49C571DE1}" srcOrd="5" destOrd="0" presId="urn:microsoft.com/office/officeart/2005/8/layout/vList5"/>
    <dgm:cxn modelId="{069C0F39-48BB-4C63-BBEB-74552BF60C27}" type="presParOf" srcId="{F6C33D35-E9A4-4BC8-B34B-3C838877C58B}" destId="{D5B635E4-8A8A-4209-880A-A706A33EB8D5}" srcOrd="6" destOrd="0" presId="urn:microsoft.com/office/officeart/2005/8/layout/vList5"/>
    <dgm:cxn modelId="{5840DCC3-E73B-44A2-9C3C-08D35486C3F7}" type="presParOf" srcId="{D5B635E4-8A8A-4209-880A-A706A33EB8D5}" destId="{0C172A3D-1747-485F-A12F-621E60BDAD9E}" srcOrd="0" destOrd="0" presId="urn:microsoft.com/office/officeart/2005/8/layout/vList5"/>
    <dgm:cxn modelId="{66D79BB0-BB0F-4B9D-9AEA-15ACDB9DDAE4}" type="presParOf" srcId="{D5B635E4-8A8A-4209-880A-A706A33EB8D5}" destId="{50E57063-BAFE-4849-B27F-45AB6336F24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4A5BB-6FD8-475A-835C-B4EB380A1BDF}">
      <dsp:nvSpPr>
        <dsp:cNvPr id="0" name=""/>
        <dsp:cNvSpPr/>
      </dsp:nvSpPr>
      <dsp:spPr>
        <a:xfrm rot="5400000">
          <a:off x="4685602" y="-2988215"/>
          <a:ext cx="963377" cy="694185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77850">
            <a:lnSpc>
              <a:spcPct val="90000"/>
            </a:lnSpc>
            <a:spcBef>
              <a:spcPct val="0"/>
            </a:spcBef>
            <a:spcAft>
              <a:spcPct val="15000"/>
            </a:spcAft>
            <a:buChar char="••"/>
          </a:pPr>
          <a:r>
            <a:rPr lang="es-ES" altLang="es-PE" sz="1300" kern="1200" dirty="0" smtClean="0">
              <a:solidFill>
                <a:schemeClr val="tx1"/>
              </a:solidFill>
              <a:latin typeface="+mj-lt"/>
            </a:rPr>
            <a:t>Revisa y aprueba el Plan de Gestión del Proyecto</a:t>
          </a:r>
          <a:endParaRPr lang="es-PE" sz="1300" kern="1200" dirty="0">
            <a:solidFill>
              <a:schemeClr val="tx1"/>
            </a:solidFill>
            <a:latin typeface="+mj-lt"/>
          </a:endParaRPr>
        </a:p>
        <a:p>
          <a:pPr marL="114300" lvl="1" indent="-114300" algn="just" defTabSz="577850">
            <a:lnSpc>
              <a:spcPct val="90000"/>
            </a:lnSpc>
            <a:spcBef>
              <a:spcPct val="0"/>
            </a:spcBef>
            <a:spcAft>
              <a:spcPct val="15000"/>
            </a:spcAft>
            <a:buChar char="••"/>
          </a:pPr>
          <a:r>
            <a:rPr lang="es-ES" altLang="es-PE" sz="1300" kern="1200" dirty="0" smtClean="0">
              <a:solidFill>
                <a:schemeClr val="tx1"/>
              </a:solidFill>
              <a:latin typeface="+mj-lt"/>
            </a:rPr>
            <a:t>Participa en el </a:t>
          </a:r>
          <a:r>
            <a:rPr lang="es-ES" altLang="es-PE" sz="1300" kern="1200" dirty="0" err="1" smtClean="0">
              <a:solidFill>
                <a:schemeClr val="tx1"/>
              </a:solidFill>
              <a:latin typeface="+mj-lt"/>
            </a:rPr>
            <a:t>kick</a:t>
          </a:r>
          <a:r>
            <a:rPr lang="es-ES" altLang="es-PE" sz="1300" kern="1200" dirty="0" smtClean="0">
              <a:solidFill>
                <a:schemeClr val="tx1"/>
              </a:solidFill>
              <a:latin typeface="+mj-lt"/>
            </a:rPr>
            <a:t> off meeting externo .</a:t>
          </a:r>
          <a:endParaRPr lang="es-ES" altLang="es-PE" sz="1300" kern="1200" dirty="0">
            <a:solidFill>
              <a:schemeClr val="tx1"/>
            </a:solidFill>
            <a:latin typeface="+mj-lt"/>
          </a:endParaRPr>
        </a:p>
        <a:p>
          <a:pPr marL="114300" lvl="1" indent="-114300" algn="just" defTabSz="577850">
            <a:lnSpc>
              <a:spcPct val="90000"/>
            </a:lnSpc>
            <a:spcBef>
              <a:spcPct val="0"/>
            </a:spcBef>
            <a:spcAft>
              <a:spcPct val="15000"/>
            </a:spcAft>
            <a:buChar char="••"/>
          </a:pPr>
          <a:r>
            <a:rPr lang="es-ES" altLang="es-PE" sz="1300" kern="1200" dirty="0" smtClean="0">
              <a:solidFill>
                <a:schemeClr val="tx1"/>
              </a:solidFill>
              <a:latin typeface="+mj-lt"/>
            </a:rPr>
            <a:t>Coordina conjuntamente con Jefe de Proyecto los aspectos que desea resolver mediante el Proyecto.</a:t>
          </a:r>
          <a:endParaRPr lang="es-ES" altLang="es-PE" sz="1300" kern="1200" dirty="0">
            <a:solidFill>
              <a:schemeClr val="tx1"/>
            </a:solidFill>
            <a:latin typeface="+mj-lt"/>
          </a:endParaRPr>
        </a:p>
      </dsp:txBody>
      <dsp:txXfrm rot="-5400000">
        <a:off x="1696364" y="48051"/>
        <a:ext cx="6894825" cy="869321"/>
      </dsp:txXfrm>
    </dsp:sp>
    <dsp:sp modelId="{8CC325B9-FE1B-4789-9E50-400E884AD525}">
      <dsp:nvSpPr>
        <dsp:cNvPr id="0" name=""/>
        <dsp:cNvSpPr/>
      </dsp:nvSpPr>
      <dsp:spPr>
        <a:xfrm>
          <a:off x="765" y="2603"/>
          <a:ext cx="1695599" cy="960216"/>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Gestor de la Demanda “Cliente”</a:t>
          </a:r>
          <a:endParaRPr lang="es-PE" sz="1600" b="1" kern="1200" dirty="0">
            <a:effectLst>
              <a:outerShdw blurRad="38100" dist="38100" dir="2700000" algn="tl">
                <a:srgbClr val="000000">
                  <a:alpha val="43137"/>
                </a:srgbClr>
              </a:outerShdw>
            </a:effectLst>
          </a:endParaRPr>
        </a:p>
      </dsp:txBody>
      <dsp:txXfrm>
        <a:off x="47639" y="49477"/>
        <a:ext cx="1601851" cy="866468"/>
      </dsp:txXfrm>
    </dsp:sp>
    <dsp:sp modelId="{90FF61B1-8C9B-462F-B4E1-EA95A07D6F86}">
      <dsp:nvSpPr>
        <dsp:cNvPr id="0" name=""/>
        <dsp:cNvSpPr/>
      </dsp:nvSpPr>
      <dsp:spPr>
        <a:xfrm rot="5400000">
          <a:off x="4421551" y="-1513490"/>
          <a:ext cx="1493453" cy="694383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just" defTabSz="533400">
            <a:lnSpc>
              <a:spcPct val="90000"/>
            </a:lnSpc>
            <a:spcBef>
              <a:spcPct val="0"/>
            </a:spcBef>
            <a:spcAft>
              <a:spcPct val="15000"/>
            </a:spcAft>
            <a:buChar char="••"/>
          </a:pPr>
          <a:r>
            <a:rPr lang="es-PE" sz="1200" kern="1200" dirty="0" smtClean="0">
              <a:solidFill>
                <a:schemeClr val="tx1"/>
              </a:solidFill>
              <a:latin typeface="+mj-lt"/>
            </a:rPr>
            <a:t>Supervisar en forma directa la ejecución de Plan detallado del Proyecto.</a:t>
          </a:r>
          <a:endParaRPr lang="es-PE" sz="1200" kern="1200" dirty="0">
            <a:solidFill>
              <a:schemeClr val="tx1"/>
            </a:solidFill>
            <a:latin typeface="+mj-lt"/>
          </a:endParaRP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Asignar </a:t>
          </a:r>
          <a:r>
            <a:rPr lang="es-PE" sz="1200" kern="1200" dirty="0">
              <a:solidFill>
                <a:schemeClr val="tx1"/>
              </a:solidFill>
              <a:latin typeface="+mj-lt"/>
            </a:rPr>
            <a:t>los recursos al Proyecto.</a:t>
          </a: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Controlar </a:t>
          </a:r>
          <a:r>
            <a:rPr lang="es-PE" sz="1200" kern="1200" dirty="0">
              <a:solidFill>
                <a:schemeClr val="tx1"/>
              </a:solidFill>
              <a:latin typeface="+mj-lt"/>
            </a:rPr>
            <a:t>que el Proyecto se lleve a cabo en los plazos previstos y con la calidad adecuada (que cumpla todas las revisiones internas y externas de calidad).</a:t>
          </a: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Revisar </a:t>
          </a:r>
          <a:r>
            <a:rPr lang="es-PE" sz="1200" kern="1200" dirty="0">
              <a:solidFill>
                <a:schemeClr val="tx1"/>
              </a:solidFill>
              <a:latin typeface="+mj-lt"/>
            </a:rPr>
            <a:t>y aprobar el Plan de Proyecto.</a:t>
          </a: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 </a:t>
          </a:r>
          <a:r>
            <a:rPr lang="es-PE" sz="1200" kern="1200" dirty="0">
              <a:solidFill>
                <a:schemeClr val="tx1"/>
              </a:solidFill>
              <a:latin typeface="+mj-lt"/>
            </a:rPr>
            <a:t>Identificar problemas, riesgos y tomar acciones de forma preventiva.</a:t>
          </a:r>
        </a:p>
      </dsp:txBody>
      <dsp:txXfrm rot="-5400000">
        <a:off x="1696361" y="1284604"/>
        <a:ext cx="6870929" cy="1347645"/>
      </dsp:txXfrm>
    </dsp:sp>
    <dsp:sp modelId="{26EEAA25-729A-4075-87DC-0DA13F9B7FA1}">
      <dsp:nvSpPr>
        <dsp:cNvPr id="0" name=""/>
        <dsp:cNvSpPr/>
      </dsp:nvSpPr>
      <dsp:spPr>
        <a:xfrm>
          <a:off x="765" y="1038887"/>
          <a:ext cx="1695596" cy="1839077"/>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Jefe de Proyecto</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EJR-SOFT</a:t>
          </a:r>
          <a:endParaRPr lang="es-PE" sz="1600" b="1" kern="1200" dirty="0">
            <a:effectLst>
              <a:outerShdw blurRad="38100" dist="38100" dir="2700000" algn="tl">
                <a:srgbClr val="000000">
                  <a:alpha val="43137"/>
                </a:srgbClr>
              </a:outerShdw>
            </a:effectLst>
          </a:endParaRPr>
        </a:p>
      </dsp:txBody>
      <dsp:txXfrm>
        <a:off x="83537" y="1121659"/>
        <a:ext cx="1530052" cy="1673533"/>
      </dsp:txXfrm>
    </dsp:sp>
    <dsp:sp modelId="{606E3E56-5C5B-4E6D-B3B5-731FAFDC0CDE}">
      <dsp:nvSpPr>
        <dsp:cNvPr id="0" name=""/>
        <dsp:cNvSpPr/>
      </dsp:nvSpPr>
      <dsp:spPr>
        <a:xfrm rot="5400000">
          <a:off x="4391686" y="313564"/>
          <a:ext cx="1549241" cy="6939885"/>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Tomar requerimientos de cliente y poder bajar a un mayor nivel de detalle a efectos de elaborar la aplicación a la medida.</a:t>
          </a:r>
          <a:endParaRPr lang="es-PE" sz="1300" kern="1200" dirty="0">
            <a:solidFill>
              <a:schemeClr val="tx1"/>
            </a:solidFill>
            <a:latin typeface="+mj-lt"/>
          </a:endParaRP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Saber </a:t>
          </a:r>
          <a:r>
            <a:rPr lang="es-PE" sz="1300" kern="1200" dirty="0">
              <a:solidFill>
                <a:schemeClr val="tx1"/>
              </a:solidFill>
              <a:latin typeface="+mj-lt"/>
            </a:rPr>
            <a:t>detectar, en la medida de lo posible,  eventuales omisiones en los requerimientos del cliente.</a:t>
          </a: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Validar/Obtener </a:t>
          </a:r>
          <a:r>
            <a:rPr lang="es-PE" sz="1300" kern="1200" dirty="0">
              <a:solidFill>
                <a:schemeClr val="tx1"/>
              </a:solidFill>
              <a:latin typeface="+mj-lt"/>
            </a:rPr>
            <a:t>la aprobación de las definiciones del usuario.</a:t>
          </a: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Verificar </a:t>
          </a:r>
          <a:r>
            <a:rPr lang="es-PE" sz="1300" kern="1200" dirty="0">
              <a:solidFill>
                <a:schemeClr val="tx1"/>
              </a:solidFill>
              <a:latin typeface="+mj-lt"/>
            </a:rPr>
            <a:t>el cumplimiento de los requerimientos desde el punto de vista del usuario.</a:t>
          </a:r>
        </a:p>
      </dsp:txBody>
      <dsp:txXfrm rot="-5400000">
        <a:off x="1696364" y="3084514"/>
        <a:ext cx="6864257" cy="1397985"/>
      </dsp:txXfrm>
    </dsp:sp>
    <dsp:sp modelId="{4F1584CA-B33D-4DB0-9C34-1ECED7CFA1C5}">
      <dsp:nvSpPr>
        <dsp:cNvPr id="0" name=""/>
        <dsp:cNvSpPr/>
      </dsp:nvSpPr>
      <dsp:spPr>
        <a:xfrm>
          <a:off x="765" y="2952452"/>
          <a:ext cx="1695599" cy="1662110"/>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Funcional</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EJR-SOFT</a:t>
          </a:r>
          <a:endParaRPr lang="es-PE" sz="1600" b="1" kern="1200" dirty="0">
            <a:effectLst>
              <a:outerShdw blurRad="38100" dist="38100" dir="2700000" algn="tl">
                <a:srgbClr val="000000">
                  <a:alpha val="43137"/>
                </a:srgbClr>
              </a:outerShdw>
            </a:effectLst>
          </a:endParaRPr>
        </a:p>
      </dsp:txBody>
      <dsp:txXfrm>
        <a:off x="81903" y="3033590"/>
        <a:ext cx="1533323" cy="1499834"/>
      </dsp:txXfrm>
    </dsp:sp>
    <dsp:sp modelId="{50E57063-BAFE-4849-B27F-45AB6336F242}">
      <dsp:nvSpPr>
        <dsp:cNvPr id="0" name=""/>
        <dsp:cNvSpPr/>
      </dsp:nvSpPr>
      <dsp:spPr>
        <a:xfrm rot="5400000">
          <a:off x="4539291" y="1886590"/>
          <a:ext cx="1252662" cy="6938539"/>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PE" sz="1300" kern="1200" dirty="0" smtClean="0">
              <a:latin typeface="+mj-lt"/>
            </a:rPr>
            <a:t>Analizar el control de calidad del desarrollo de la aplicación</a:t>
          </a:r>
          <a:endParaRPr lang="es-PE" sz="1300" kern="1200" dirty="0">
            <a:latin typeface="+mj-lt"/>
          </a:endParaRPr>
        </a:p>
        <a:p>
          <a:pPr marL="114300" lvl="1" indent="-114300" algn="l" defTabSz="577850">
            <a:lnSpc>
              <a:spcPct val="90000"/>
            </a:lnSpc>
            <a:spcBef>
              <a:spcPct val="0"/>
            </a:spcBef>
            <a:spcAft>
              <a:spcPct val="15000"/>
            </a:spcAft>
            <a:buChar char="••"/>
          </a:pPr>
          <a:r>
            <a:rPr lang="es-PE" sz="1300" kern="1200" dirty="0" smtClean="0">
              <a:latin typeface="+mj-lt"/>
            </a:rPr>
            <a:t>Proponer y optimizar puntos de control en el desarrollo de la Aplicación</a:t>
          </a:r>
        </a:p>
        <a:p>
          <a:pPr marL="114300" lvl="1" indent="-114300" algn="l" defTabSz="577850">
            <a:lnSpc>
              <a:spcPct val="90000"/>
            </a:lnSpc>
            <a:spcBef>
              <a:spcPct val="0"/>
            </a:spcBef>
            <a:spcAft>
              <a:spcPct val="15000"/>
            </a:spcAft>
            <a:buChar char="••"/>
          </a:pPr>
          <a:r>
            <a:rPr lang="es-PE" sz="1300" kern="1200" dirty="0" smtClean="0">
              <a:latin typeface="+mj-lt"/>
            </a:rPr>
            <a:t>Garantizar el cumplimiento de las normas y estándares de calidad pertinentes con el fin de garantizar la eficacia del desarrollo de la aplicación.</a:t>
          </a:r>
        </a:p>
        <a:p>
          <a:pPr marL="114300" lvl="1" indent="-114300" algn="l" defTabSz="577850">
            <a:lnSpc>
              <a:spcPct val="90000"/>
            </a:lnSpc>
            <a:spcBef>
              <a:spcPct val="0"/>
            </a:spcBef>
            <a:spcAft>
              <a:spcPct val="15000"/>
            </a:spcAft>
            <a:buChar char="••"/>
          </a:pPr>
          <a:r>
            <a:rPr lang="es-PE" sz="1300" kern="1200" dirty="0" smtClean="0">
              <a:latin typeface="+mj-lt"/>
            </a:rPr>
            <a:t>Realizar auditorías de calidad durante el desarrollo de la aplicación.</a:t>
          </a:r>
        </a:p>
      </dsp:txBody>
      <dsp:txXfrm rot="-5400000">
        <a:off x="1696353" y="4790678"/>
        <a:ext cx="6877389" cy="1130362"/>
      </dsp:txXfrm>
    </dsp:sp>
    <dsp:sp modelId="{0C172A3D-1747-485F-A12F-621E60BDAD9E}">
      <dsp:nvSpPr>
        <dsp:cNvPr id="0" name=""/>
        <dsp:cNvSpPr/>
      </dsp:nvSpPr>
      <dsp:spPr>
        <a:xfrm>
          <a:off x="765" y="4689049"/>
          <a:ext cx="1695587" cy="1333621"/>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de Calidad</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EJR-SOFT</a:t>
          </a:r>
          <a:endParaRPr lang="es-PE" sz="1600" b="1" kern="1200" dirty="0">
            <a:effectLst>
              <a:outerShdw blurRad="38100" dist="38100" dir="2700000" algn="tl">
                <a:srgbClr val="000000">
                  <a:alpha val="43137"/>
                </a:srgbClr>
              </a:outerShdw>
            </a:effectLst>
          </a:endParaRPr>
        </a:p>
      </dsp:txBody>
      <dsp:txXfrm>
        <a:off x="65867" y="4754151"/>
        <a:ext cx="1565383" cy="12034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4A5BB-6FD8-475A-835C-B4EB380A1BDF}">
      <dsp:nvSpPr>
        <dsp:cNvPr id="0" name=""/>
        <dsp:cNvSpPr/>
      </dsp:nvSpPr>
      <dsp:spPr>
        <a:xfrm rot="5400000">
          <a:off x="4422492" y="-2579377"/>
          <a:ext cx="1495080" cy="694185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s-PE" altLang="es-PE" sz="1200" kern="1200" dirty="0" smtClean="0">
              <a:solidFill>
                <a:schemeClr val="tx1"/>
              </a:solidFill>
              <a:latin typeface="+mj-lt"/>
            </a:rPr>
            <a:t>Participar en el diseño técnico del sistema.</a:t>
          </a:r>
          <a:endParaRPr lang="es-PE" sz="1200" kern="1200" dirty="0">
            <a:solidFill>
              <a:schemeClr val="tx1"/>
            </a:solidFill>
            <a:latin typeface="+mj-lt"/>
          </a:endParaRP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Efectuar la programación cumpliendo con los estándares.</a:t>
          </a: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Elaborar la documentación técnica del sistema.</a:t>
          </a: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Participar en la definición del Documento Prototipo del sistema.</a:t>
          </a: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Otras actividades que el jefe de proyecto le asigne.</a:t>
          </a:r>
        </a:p>
      </dsp:txBody>
      <dsp:txXfrm rot="-5400000">
        <a:off x="1699106" y="216993"/>
        <a:ext cx="6868869" cy="1349112"/>
      </dsp:txXfrm>
    </dsp:sp>
    <dsp:sp modelId="{8CC325B9-FE1B-4789-9E50-400E884AD525}">
      <dsp:nvSpPr>
        <dsp:cNvPr id="0" name=""/>
        <dsp:cNvSpPr/>
      </dsp:nvSpPr>
      <dsp:spPr>
        <a:xfrm>
          <a:off x="765" y="3644"/>
          <a:ext cx="1695599" cy="1756697"/>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Programador</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 SOFT</a:t>
          </a:r>
          <a:endParaRPr lang="es-PE" sz="1600" b="1" kern="1200" dirty="0">
            <a:effectLst>
              <a:outerShdw blurRad="38100" dist="38100" dir="2700000" algn="tl">
                <a:srgbClr val="000000">
                  <a:alpha val="43137"/>
                </a:srgbClr>
              </a:outerShdw>
            </a:effectLst>
          </a:endParaRPr>
        </a:p>
      </dsp:txBody>
      <dsp:txXfrm>
        <a:off x="83537" y="86416"/>
        <a:ext cx="1530055" cy="1591153"/>
      </dsp:txXfrm>
    </dsp:sp>
    <dsp:sp modelId="{90FF61B1-8C9B-462F-B4E1-EA95A07D6F86}">
      <dsp:nvSpPr>
        <dsp:cNvPr id="0" name=""/>
        <dsp:cNvSpPr/>
      </dsp:nvSpPr>
      <dsp:spPr>
        <a:xfrm rot="5400000">
          <a:off x="4520723" y="-909903"/>
          <a:ext cx="1230792" cy="694383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87313" lvl="1" indent="-87313" algn="just" defTabSz="533400">
            <a:lnSpc>
              <a:spcPct val="90000"/>
            </a:lnSpc>
            <a:spcBef>
              <a:spcPct val="0"/>
            </a:spcBef>
            <a:spcAft>
              <a:spcPct val="15000"/>
            </a:spcAft>
            <a:buChar char="••"/>
          </a:pPr>
          <a:r>
            <a:rPr lang="es-PE" altLang="es-PE" sz="1200" kern="1200" dirty="0" smtClean="0">
              <a:solidFill>
                <a:schemeClr val="tx1"/>
              </a:solidFill>
              <a:latin typeface="+mj-lt"/>
            </a:rPr>
            <a:t>Codificar los algoritmos recibidos del Analista Programador, con comentarios y según metodologías propuestas.</a:t>
          </a:r>
          <a:endParaRPr lang="es-PE" sz="1200" kern="1200" dirty="0">
            <a:solidFill>
              <a:schemeClr val="tx1"/>
            </a:solidFill>
            <a:latin typeface="+mj-lt"/>
          </a:endParaRPr>
        </a:p>
        <a:p>
          <a:pPr marL="87313" lvl="1" indent="-87313" algn="l" defTabSz="533400">
            <a:lnSpc>
              <a:spcPct val="90000"/>
            </a:lnSpc>
            <a:spcBef>
              <a:spcPct val="0"/>
            </a:spcBef>
            <a:spcAft>
              <a:spcPct val="15000"/>
            </a:spcAft>
            <a:buChar char="••"/>
          </a:pPr>
          <a:r>
            <a:rPr lang="es-PE" altLang="es-PE" sz="1200" kern="1200" dirty="0" smtClean="0">
              <a:solidFill>
                <a:schemeClr val="tx1"/>
              </a:solidFill>
              <a:latin typeface="+mj-lt"/>
            </a:rPr>
            <a:t>Informar de cualquier inconveniente en el proceso de construcción que pueda surgir.</a:t>
          </a:r>
        </a:p>
      </dsp:txBody>
      <dsp:txXfrm rot="-5400000">
        <a:off x="1664203" y="2006699"/>
        <a:ext cx="6883751" cy="1110628"/>
      </dsp:txXfrm>
    </dsp:sp>
    <dsp:sp modelId="{26EEAA25-729A-4075-87DC-0DA13F9B7FA1}">
      <dsp:nvSpPr>
        <dsp:cNvPr id="0" name=""/>
        <dsp:cNvSpPr/>
      </dsp:nvSpPr>
      <dsp:spPr>
        <a:xfrm>
          <a:off x="765" y="1865491"/>
          <a:ext cx="1695596" cy="1328169"/>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Programador</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 SOFT</a:t>
          </a:r>
          <a:endParaRPr lang="es-PE" sz="1600" b="1" kern="1200" dirty="0">
            <a:effectLst>
              <a:outerShdw blurRad="38100" dist="38100" dir="2700000" algn="tl">
                <a:srgbClr val="000000">
                  <a:alpha val="43137"/>
                </a:srgbClr>
              </a:outerShdw>
            </a:effectLst>
          </a:endParaRPr>
        </a:p>
      </dsp:txBody>
      <dsp:txXfrm>
        <a:off x="65601" y="1930327"/>
        <a:ext cx="1565924" cy="1198497"/>
      </dsp:txXfrm>
    </dsp:sp>
    <dsp:sp modelId="{606E3E56-5C5B-4E6D-B3B5-731FAFDC0CDE}">
      <dsp:nvSpPr>
        <dsp:cNvPr id="0" name=""/>
        <dsp:cNvSpPr/>
      </dsp:nvSpPr>
      <dsp:spPr>
        <a:xfrm rot="5400000">
          <a:off x="4480496" y="519735"/>
          <a:ext cx="1369287" cy="6939885"/>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s-PE" altLang="es-PE" sz="1200" kern="1200" dirty="0" smtClean="0">
              <a:solidFill>
                <a:schemeClr val="tx1"/>
              </a:solidFill>
              <a:latin typeface="+mj-lt"/>
            </a:rPr>
            <a:t>Elaborar y/o actualizar los manuales  y otros documentos relacionados con la aplicación teniendo en cuenta los estándares establecidos por MST E.I.R.L.</a:t>
          </a:r>
          <a:endParaRPr lang="es-PE" sz="1200" kern="1200" dirty="0">
            <a:solidFill>
              <a:schemeClr val="tx1"/>
            </a:solidFill>
            <a:latin typeface="+mj-lt"/>
          </a:endParaRP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Informar al Jefe de Proyecto sobre el avance de las actividades de actualización de manuales y sobre problemas funcionales encontrados durante la actualización de la documentación del aplicativo.</a:t>
          </a: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Brindar soporte en las tareas de documentación que el Jefe de Proyectos le asigne.</a:t>
          </a:r>
        </a:p>
      </dsp:txBody>
      <dsp:txXfrm rot="-5400000">
        <a:off x="1695198" y="3371877"/>
        <a:ext cx="6873042" cy="1235601"/>
      </dsp:txXfrm>
    </dsp:sp>
    <dsp:sp modelId="{4F1584CA-B33D-4DB0-9C34-1ECED7CFA1C5}">
      <dsp:nvSpPr>
        <dsp:cNvPr id="0" name=""/>
        <dsp:cNvSpPr/>
      </dsp:nvSpPr>
      <dsp:spPr>
        <a:xfrm>
          <a:off x="765" y="3298811"/>
          <a:ext cx="1694432" cy="1381733"/>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Documentador</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EJR-SOFT</a:t>
          </a:r>
          <a:endParaRPr lang="es-PE" sz="1600" b="1" kern="1200" dirty="0">
            <a:effectLst>
              <a:outerShdw blurRad="38100" dist="38100" dir="2700000" algn="tl">
                <a:srgbClr val="000000">
                  <a:alpha val="43137"/>
                </a:srgbClr>
              </a:outerShdw>
            </a:effectLst>
          </a:endParaRPr>
        </a:p>
      </dsp:txBody>
      <dsp:txXfrm>
        <a:off x="68216" y="3366262"/>
        <a:ext cx="1559530" cy="1246831"/>
      </dsp:txXfrm>
    </dsp:sp>
    <dsp:sp modelId="{50E57063-BAFE-4849-B27F-45AB6336F242}">
      <dsp:nvSpPr>
        <dsp:cNvPr id="0" name=""/>
        <dsp:cNvSpPr/>
      </dsp:nvSpPr>
      <dsp:spPr>
        <a:xfrm rot="5400000">
          <a:off x="4607351" y="1933602"/>
          <a:ext cx="1116540" cy="6938539"/>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s-PE" sz="1200" kern="1200" dirty="0" smtClean="0">
              <a:latin typeface="+mj-lt"/>
            </a:rPr>
            <a:t>Realizar Seguimiento de las Fases de Desarrollo de Software según la metodología de CASCADA.</a:t>
          </a:r>
          <a:endParaRPr lang="es-PE" sz="1200" kern="1200" dirty="0">
            <a:latin typeface="+mj-lt"/>
          </a:endParaRPr>
        </a:p>
        <a:p>
          <a:pPr marL="114300" lvl="1" indent="-114300" algn="l" defTabSz="533400">
            <a:lnSpc>
              <a:spcPct val="90000"/>
            </a:lnSpc>
            <a:spcBef>
              <a:spcPct val="0"/>
            </a:spcBef>
            <a:spcAft>
              <a:spcPct val="15000"/>
            </a:spcAft>
            <a:buChar char="••"/>
          </a:pPr>
          <a:r>
            <a:rPr lang="es-PE" sz="1200" kern="1200" dirty="0" smtClean="0">
              <a:latin typeface="+mj-lt"/>
            </a:rPr>
            <a:t>Elección de Entorno de Desarrollo y Verificación de la funcionalidad y rendimiento del Hardware Disponible</a:t>
          </a:r>
        </a:p>
      </dsp:txBody>
      <dsp:txXfrm rot="-5400000">
        <a:off x="1696352" y="4899107"/>
        <a:ext cx="6884034" cy="1007530"/>
      </dsp:txXfrm>
    </dsp:sp>
    <dsp:sp modelId="{0C172A3D-1747-485F-A12F-621E60BDAD9E}">
      <dsp:nvSpPr>
        <dsp:cNvPr id="0" name=""/>
        <dsp:cNvSpPr/>
      </dsp:nvSpPr>
      <dsp:spPr>
        <a:xfrm>
          <a:off x="765" y="4785694"/>
          <a:ext cx="1695587" cy="1234355"/>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Gestor de la Configuración</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 SOFT</a:t>
          </a:r>
          <a:endParaRPr lang="es-PE" sz="1600" b="1" kern="1200" dirty="0">
            <a:effectLst>
              <a:outerShdw blurRad="38100" dist="38100" dir="2700000" algn="tl">
                <a:srgbClr val="000000">
                  <a:alpha val="43137"/>
                </a:srgbClr>
              </a:outerShdw>
            </a:effectLst>
          </a:endParaRPr>
        </a:p>
      </dsp:txBody>
      <dsp:txXfrm>
        <a:off x="61021" y="4845950"/>
        <a:ext cx="1575075" cy="111384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99C03-A70A-4B29-84B2-81DDC41A991A}" type="datetimeFigureOut">
              <a:rPr lang="es-PE" smtClean="0"/>
              <a:t>11/09/2019</a:t>
            </a:fld>
            <a:endParaRPr lang="es-PE"/>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0ACA2-53CC-41A9-8A9C-96BBFE1501B5}" type="slidenum">
              <a:rPr lang="es-PE" smtClean="0"/>
              <a:t>‹Nº›</a:t>
            </a:fld>
            <a:endParaRPr lang="es-PE"/>
          </a:p>
        </p:txBody>
      </p:sp>
    </p:spTree>
    <p:extLst>
      <p:ext uri="{BB962C8B-B14F-4D97-AF65-F5344CB8AC3E}">
        <p14:creationId xmlns:p14="http://schemas.microsoft.com/office/powerpoint/2010/main" val="3739469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7</a:t>
            </a:fld>
            <a:endParaRPr lang="es-PE"/>
          </a:p>
        </p:txBody>
      </p:sp>
    </p:spTree>
    <p:extLst>
      <p:ext uri="{BB962C8B-B14F-4D97-AF65-F5344CB8AC3E}">
        <p14:creationId xmlns:p14="http://schemas.microsoft.com/office/powerpoint/2010/main" val="167531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22</a:t>
            </a:fld>
            <a:endParaRPr lang="es-PE"/>
          </a:p>
        </p:txBody>
      </p:sp>
    </p:spTree>
    <p:extLst>
      <p:ext uri="{BB962C8B-B14F-4D97-AF65-F5344CB8AC3E}">
        <p14:creationId xmlns:p14="http://schemas.microsoft.com/office/powerpoint/2010/main" val="320532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23</a:t>
            </a:fld>
            <a:endParaRPr lang="es-PE"/>
          </a:p>
        </p:txBody>
      </p:sp>
    </p:spTree>
    <p:extLst>
      <p:ext uri="{BB962C8B-B14F-4D97-AF65-F5344CB8AC3E}">
        <p14:creationId xmlns:p14="http://schemas.microsoft.com/office/powerpoint/2010/main" val="3542051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25</a:t>
            </a:fld>
            <a:endParaRPr lang="es-PE"/>
          </a:p>
        </p:txBody>
      </p:sp>
    </p:spTree>
    <p:extLst>
      <p:ext uri="{BB962C8B-B14F-4D97-AF65-F5344CB8AC3E}">
        <p14:creationId xmlns:p14="http://schemas.microsoft.com/office/powerpoint/2010/main" val="3912582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26</a:t>
            </a:fld>
            <a:endParaRPr lang="es-PE"/>
          </a:p>
        </p:txBody>
      </p:sp>
    </p:spTree>
    <p:extLst>
      <p:ext uri="{BB962C8B-B14F-4D97-AF65-F5344CB8AC3E}">
        <p14:creationId xmlns:p14="http://schemas.microsoft.com/office/powerpoint/2010/main" val="2852172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27</a:t>
            </a:fld>
            <a:endParaRPr lang="es-PE"/>
          </a:p>
        </p:txBody>
      </p:sp>
    </p:spTree>
    <p:extLst>
      <p:ext uri="{BB962C8B-B14F-4D97-AF65-F5344CB8AC3E}">
        <p14:creationId xmlns:p14="http://schemas.microsoft.com/office/powerpoint/2010/main" val="4120900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28</a:t>
            </a:fld>
            <a:endParaRPr lang="es-PE"/>
          </a:p>
        </p:txBody>
      </p:sp>
    </p:spTree>
    <p:extLst>
      <p:ext uri="{BB962C8B-B14F-4D97-AF65-F5344CB8AC3E}">
        <p14:creationId xmlns:p14="http://schemas.microsoft.com/office/powerpoint/2010/main" val="25192896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30</a:t>
            </a:fld>
            <a:endParaRPr lang="es-PE"/>
          </a:p>
        </p:txBody>
      </p:sp>
    </p:spTree>
    <p:extLst>
      <p:ext uri="{BB962C8B-B14F-4D97-AF65-F5344CB8AC3E}">
        <p14:creationId xmlns:p14="http://schemas.microsoft.com/office/powerpoint/2010/main" val="21828324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31</a:t>
            </a:fld>
            <a:endParaRPr lang="es-PE"/>
          </a:p>
        </p:txBody>
      </p:sp>
    </p:spTree>
    <p:extLst>
      <p:ext uri="{BB962C8B-B14F-4D97-AF65-F5344CB8AC3E}">
        <p14:creationId xmlns:p14="http://schemas.microsoft.com/office/powerpoint/2010/main" val="13181957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33</a:t>
            </a:fld>
            <a:endParaRPr lang="es-PE"/>
          </a:p>
        </p:txBody>
      </p:sp>
    </p:spTree>
    <p:extLst>
      <p:ext uri="{BB962C8B-B14F-4D97-AF65-F5344CB8AC3E}">
        <p14:creationId xmlns:p14="http://schemas.microsoft.com/office/powerpoint/2010/main" val="31919020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35</a:t>
            </a:fld>
            <a:endParaRPr lang="es-PE"/>
          </a:p>
        </p:txBody>
      </p:sp>
    </p:spTree>
    <p:extLst>
      <p:ext uri="{BB962C8B-B14F-4D97-AF65-F5344CB8AC3E}">
        <p14:creationId xmlns:p14="http://schemas.microsoft.com/office/powerpoint/2010/main" val="3817341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8</a:t>
            </a:fld>
            <a:endParaRPr lang="es-PE"/>
          </a:p>
        </p:txBody>
      </p:sp>
    </p:spTree>
    <p:extLst>
      <p:ext uri="{BB962C8B-B14F-4D97-AF65-F5344CB8AC3E}">
        <p14:creationId xmlns:p14="http://schemas.microsoft.com/office/powerpoint/2010/main" val="2401034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37</a:t>
            </a:fld>
            <a:endParaRPr lang="es-PE"/>
          </a:p>
        </p:txBody>
      </p:sp>
    </p:spTree>
    <p:extLst>
      <p:ext uri="{BB962C8B-B14F-4D97-AF65-F5344CB8AC3E}">
        <p14:creationId xmlns:p14="http://schemas.microsoft.com/office/powerpoint/2010/main" val="2258815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10</a:t>
            </a:fld>
            <a:endParaRPr lang="es-PE"/>
          </a:p>
        </p:txBody>
      </p:sp>
    </p:spTree>
    <p:extLst>
      <p:ext uri="{BB962C8B-B14F-4D97-AF65-F5344CB8AC3E}">
        <p14:creationId xmlns:p14="http://schemas.microsoft.com/office/powerpoint/2010/main" val="2300518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11</a:t>
            </a:fld>
            <a:endParaRPr lang="es-PE"/>
          </a:p>
        </p:txBody>
      </p:sp>
    </p:spTree>
    <p:extLst>
      <p:ext uri="{BB962C8B-B14F-4D97-AF65-F5344CB8AC3E}">
        <p14:creationId xmlns:p14="http://schemas.microsoft.com/office/powerpoint/2010/main" val="1017581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13</a:t>
            </a:fld>
            <a:endParaRPr lang="es-PE"/>
          </a:p>
        </p:txBody>
      </p:sp>
    </p:spTree>
    <p:extLst>
      <p:ext uri="{BB962C8B-B14F-4D97-AF65-F5344CB8AC3E}">
        <p14:creationId xmlns:p14="http://schemas.microsoft.com/office/powerpoint/2010/main" val="1596427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16</a:t>
            </a:fld>
            <a:endParaRPr lang="es-PE"/>
          </a:p>
        </p:txBody>
      </p:sp>
    </p:spTree>
    <p:extLst>
      <p:ext uri="{BB962C8B-B14F-4D97-AF65-F5344CB8AC3E}">
        <p14:creationId xmlns:p14="http://schemas.microsoft.com/office/powerpoint/2010/main" val="1431705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17</a:t>
            </a:fld>
            <a:endParaRPr lang="es-PE"/>
          </a:p>
        </p:txBody>
      </p:sp>
    </p:spTree>
    <p:extLst>
      <p:ext uri="{BB962C8B-B14F-4D97-AF65-F5344CB8AC3E}">
        <p14:creationId xmlns:p14="http://schemas.microsoft.com/office/powerpoint/2010/main" val="3475374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19</a:t>
            </a:fld>
            <a:endParaRPr lang="es-PE"/>
          </a:p>
        </p:txBody>
      </p:sp>
    </p:spTree>
    <p:extLst>
      <p:ext uri="{BB962C8B-B14F-4D97-AF65-F5344CB8AC3E}">
        <p14:creationId xmlns:p14="http://schemas.microsoft.com/office/powerpoint/2010/main" val="1389826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20</a:t>
            </a:fld>
            <a:endParaRPr lang="es-PE"/>
          </a:p>
        </p:txBody>
      </p:sp>
    </p:spTree>
    <p:extLst>
      <p:ext uri="{BB962C8B-B14F-4D97-AF65-F5344CB8AC3E}">
        <p14:creationId xmlns:p14="http://schemas.microsoft.com/office/powerpoint/2010/main" val="528953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9/11/2019</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‹Nº›</a:t>
            </a:fld>
            <a:endParaRPr lang="en-US" dirty="0"/>
          </a:p>
        </p:txBody>
      </p:sp>
      <p:sp>
        <p:nvSpPr>
          <p:cNvPr id="9" name="Footer Placeholder 8"/>
          <p:cNvSpPr>
            <a:spLocks noGrp="1"/>
          </p:cNvSpPr>
          <p:nvPr>
            <p:ph type="ftr" sz="quarter" idx="12"/>
          </p:nvPr>
        </p:nvSpPr>
        <p:spPr/>
        <p:txBody>
          <a:bodyPr/>
          <a:lstStyle/>
          <a:p>
            <a:r>
              <a:rPr lang="en-US"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9/11/2019</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9/11/2019</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9/11/2019</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9CAEA93-55E7-4DA9-90C2-089A26EEFEC4}" type="datetime1">
              <a:rPr lang="en-US" smtClean="0"/>
              <a:t>9/11/2019</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9/11/2019</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F7EAEB24-CE78-465C-A726-91D0868FA48F}" type="datetime1">
              <a:rPr lang="en-US" smtClean="0"/>
              <a:t>9/11/2019</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‹Nº›</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9/11/2019</a:t>
            </a:fld>
            <a:endParaRPr lang="en-US"/>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9/11/2019</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18BBB94-68E6-4675-A946-F1C5994EDBD7}" type="datetime1">
              <a:rPr lang="en-US" smtClean="0"/>
              <a:t>9/11/2019</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3B8377-21E3-4835-B75D-4E2847E2750F}" type="datetime1">
              <a:rPr lang="en-US" smtClean="0"/>
              <a:t>9/11/2019</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9/11/2019</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‹Nº›</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30.xml"/><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slide" Target="slide25.xml"/><Relationship Id="rId4" Type="http://schemas.openxmlformats.org/officeDocument/2006/relationships/slide" Target="slide19.xml"/><Relationship Id="rId9"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slide" Target="slide22.xml"/><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slide" Target="slide19.xml"/><Relationship Id="rId5" Type="http://schemas.openxmlformats.org/officeDocument/2006/relationships/image" Target="../media/image10.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slide" Target="slide16.xml"/><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slide" Target="slide16.xml"/><Relationship Id="rId5" Type="http://schemas.openxmlformats.org/officeDocument/2006/relationships/image" Target="../media/image6.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216C5678-EE20-4FA5-88E2-6E0BD67A2E26}" type="datetime1">
              <a:rPr lang="en-US" smtClean="0"/>
              <a:t>9/11/2019</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a:t>
            </a:fld>
            <a:endParaRPr lang="en-US" dirty="0"/>
          </a:p>
        </p:txBody>
      </p:sp>
      <p:sp>
        <p:nvSpPr>
          <p:cNvPr id="9" name="2 Subtítulo"/>
          <p:cNvSpPr txBox="1">
            <a:spLocks/>
          </p:cNvSpPr>
          <p:nvPr/>
        </p:nvSpPr>
        <p:spPr>
          <a:xfrm>
            <a:off x="797" y="2412119"/>
            <a:ext cx="9144000" cy="159294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spcBef>
                <a:spcPts val="0"/>
              </a:spcBef>
            </a:pPr>
            <a:r>
              <a:rPr lang="es-PE" sz="7000" dirty="0" smtClean="0">
                <a:solidFill>
                  <a:schemeClr val="tx2"/>
                </a:solidFill>
                <a:effectLst>
                  <a:outerShdw blurRad="63500" dist="38100" dir="5400000" algn="t" rotWithShape="0">
                    <a:prstClr val="black">
                      <a:alpha val="25000"/>
                    </a:prstClr>
                  </a:outerShdw>
                </a:effectLst>
                <a:latin typeface="+mn-lt"/>
                <a:ea typeface="+mj-ea"/>
                <a:cs typeface="+mj-cs"/>
              </a:rPr>
              <a:t>FACTURA DIGITAL PARA PYMES</a:t>
            </a:r>
            <a:endParaRPr lang="es-PE" sz="7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endParaRPr lang="es-PE" sz="25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11" name="5 Marcador de pie de página"/>
          <p:cNvSpPr>
            <a:spLocks noGrp="1"/>
          </p:cNvSpPr>
          <p:nvPr>
            <p:ph type="ftr" sz="quarter" idx="12"/>
          </p:nvPr>
        </p:nvSpPr>
        <p:spPr>
          <a:xfrm>
            <a:off x="659165" y="6356350"/>
            <a:ext cx="3624803" cy="365125"/>
          </a:xfrm>
        </p:spPr>
        <p:txBody>
          <a:bodyPr/>
          <a:lstStyle/>
          <a:p>
            <a:r>
              <a:rPr lang="en-US" dirty="0" smtClean="0"/>
              <a:t>PP_FDPYMES_V1.0_2019</a:t>
            </a:r>
            <a:endParaRPr lang="en-US"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977498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10</a:t>
            </a:fld>
            <a:endParaRPr lang="en-US" dirty="0"/>
          </a:p>
        </p:txBody>
      </p:sp>
      <p:graphicFrame>
        <p:nvGraphicFramePr>
          <p:cNvPr id="2" name="Diagrama 1"/>
          <p:cNvGraphicFramePr/>
          <p:nvPr>
            <p:extLst>
              <p:ext uri="{D42A27DB-BD31-4B8C-83A1-F6EECF244321}">
                <p14:modId xmlns:p14="http://schemas.microsoft.com/office/powerpoint/2010/main" val="3751621205"/>
              </p:ext>
            </p:extLst>
          </p:nvPr>
        </p:nvGraphicFramePr>
        <p:xfrm>
          <a:off x="251520" y="332656"/>
          <a:ext cx="8640960" cy="6023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9/11/2019</a:t>
            </a:fld>
            <a:endParaRPr lang="en-US" dirty="0"/>
          </a:p>
        </p:txBody>
      </p:sp>
    </p:spTree>
    <p:extLst>
      <p:ext uri="{BB962C8B-B14F-4D97-AF65-F5344CB8AC3E}">
        <p14:creationId xmlns:p14="http://schemas.microsoft.com/office/powerpoint/2010/main" val="11915862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11</a:t>
            </a:fld>
            <a:endParaRPr lang="en-US" dirty="0"/>
          </a:p>
        </p:txBody>
      </p:sp>
      <p:graphicFrame>
        <p:nvGraphicFramePr>
          <p:cNvPr id="2" name="Diagrama 1"/>
          <p:cNvGraphicFramePr/>
          <p:nvPr>
            <p:extLst>
              <p:ext uri="{D42A27DB-BD31-4B8C-83A1-F6EECF244321}">
                <p14:modId xmlns:p14="http://schemas.microsoft.com/office/powerpoint/2010/main" val="1525978376"/>
              </p:ext>
            </p:extLst>
          </p:nvPr>
        </p:nvGraphicFramePr>
        <p:xfrm>
          <a:off x="251520" y="332656"/>
          <a:ext cx="8640960" cy="6023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9/11/2019</a:t>
            </a:fld>
            <a:endParaRPr lang="en-US" dirty="0"/>
          </a:p>
        </p:txBody>
      </p:sp>
    </p:spTree>
    <p:extLst>
      <p:ext uri="{BB962C8B-B14F-4D97-AF65-F5344CB8AC3E}">
        <p14:creationId xmlns:p14="http://schemas.microsoft.com/office/powerpoint/2010/main" val="42492301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4</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ENTRADAS Y SALIDAS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9/11/2019</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12</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1117332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13</a:t>
            </a:fld>
            <a:endParaRPr lang="en-US" dirty="0"/>
          </a:p>
        </p:txBody>
      </p:sp>
      <p:sp>
        <p:nvSpPr>
          <p:cNvPr id="3" name="Flecha a la derecha con bandas 2"/>
          <p:cNvSpPr/>
          <p:nvPr/>
        </p:nvSpPr>
        <p:spPr>
          <a:xfrm>
            <a:off x="107504" y="2564904"/>
            <a:ext cx="3019535" cy="2664296"/>
          </a:xfrm>
          <a:prstGeom prst="stripedRightArrow">
            <a:avLst>
              <a:gd name="adj1" fmla="val 50000"/>
              <a:gd name="adj2" fmla="val 47830"/>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Entradas: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Ficha de datos</a:t>
            </a:r>
          </a:p>
          <a:p>
            <a:pPr marL="92075" indent="-92075" defTabSz="1793875">
              <a:buFont typeface="Arial" panose="020B0604020202020204" pitchFamily="34" charset="0"/>
              <a:buChar char="•"/>
            </a:pPr>
            <a:r>
              <a:rPr lang="es-ES" sz="1600" b="1" dirty="0" smtClean="0">
                <a:effectLst>
                  <a:outerShdw blurRad="38100" dist="38100" dir="2700000" algn="tl">
                    <a:srgbClr val="000000">
                      <a:alpha val="43137"/>
                    </a:srgbClr>
                  </a:outerShdw>
                </a:effectLst>
              </a:rPr>
              <a:t>Propuesta aprobada</a:t>
            </a:r>
            <a:endParaRPr lang="es-PE" sz="1600" b="1" dirty="0">
              <a:effectLst>
                <a:outerShdw blurRad="38100" dist="38100" dir="2700000" algn="tl">
                  <a:srgbClr val="000000">
                    <a:alpha val="43137"/>
                  </a:srgbClr>
                </a:outerShdw>
              </a:effectLst>
            </a:endParaRPr>
          </a:p>
        </p:txBody>
      </p:sp>
      <p:sp>
        <p:nvSpPr>
          <p:cNvPr id="7" name="Flecha a la derecha con bandas 6"/>
          <p:cNvSpPr/>
          <p:nvPr/>
        </p:nvSpPr>
        <p:spPr>
          <a:xfrm>
            <a:off x="5940152" y="2564904"/>
            <a:ext cx="3019535" cy="2664296"/>
          </a:xfrm>
          <a:prstGeom prst="stripedRightArrow">
            <a:avLst>
              <a:gd name="adj1" fmla="val 50000"/>
              <a:gd name="adj2" fmla="val 47830"/>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Salidas: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Plan de Proyecto</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Entregables comprometidos</a:t>
            </a:r>
            <a:endParaRPr lang="es-PE" sz="1600" b="1" dirty="0">
              <a:effectLst>
                <a:outerShdw blurRad="38100" dist="38100" dir="2700000" algn="tl">
                  <a:srgbClr val="000000">
                    <a:alpha val="43137"/>
                  </a:srgbClr>
                </a:outerShdw>
              </a:effectLst>
            </a:endParaRPr>
          </a:p>
        </p:txBody>
      </p:sp>
      <p:sp>
        <p:nvSpPr>
          <p:cNvPr id="4" name="Rectángulo redondeado 3"/>
          <p:cNvSpPr/>
          <p:nvPr/>
        </p:nvSpPr>
        <p:spPr>
          <a:xfrm>
            <a:off x="3345463" y="2960948"/>
            <a:ext cx="2376264" cy="1872208"/>
          </a:xfrm>
          <a:prstGeom prst="roundRect">
            <a:avLst/>
          </a:prstGeom>
          <a:scene3d>
            <a:camera prst="orthographicFront"/>
            <a:lightRig rig="threePt" dir="t"/>
          </a:scene3d>
          <a:sp3d>
            <a:bevelT w="165100" prst="coolSlant"/>
          </a:sp3d>
        </p:spPr>
        <p:style>
          <a:lnRef idx="1">
            <a:schemeClr val="dk1"/>
          </a:lnRef>
          <a:fillRef idx="2">
            <a:schemeClr val="dk1"/>
          </a:fillRef>
          <a:effectRef idx="1">
            <a:schemeClr val="dk1"/>
          </a:effectRef>
          <a:fontRef idx="minor">
            <a:schemeClr val="dk1"/>
          </a:fontRef>
        </p:style>
        <p:txBody>
          <a:bodyPr rtlCol="0" anchor="ctr"/>
          <a:lstStyle/>
          <a:p>
            <a:pPr algn="ctr"/>
            <a:r>
              <a:rPr lang="es-ES" sz="2400" b="1" dirty="0" smtClean="0">
                <a:effectLst>
                  <a:outerShdw blurRad="38100" dist="38100" dir="2700000" algn="tl">
                    <a:srgbClr val="000000">
                      <a:alpha val="43137"/>
                    </a:srgbClr>
                  </a:outerShdw>
                </a:effectLst>
              </a:rPr>
              <a:t>Proceso de Gestión de Proyecto</a:t>
            </a:r>
            <a:endParaRPr lang="es-PE" sz="24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595263"/>
          </a:xfrm>
        </p:spPr>
        <p:txBody>
          <a:bodyPr/>
          <a:lstStyle/>
          <a:p>
            <a:r>
              <a:rPr lang="es-PE" sz="4800" u="sng" dirty="0" smtClean="0"/>
              <a:t>ENTRADAS Y SALIDAS</a:t>
            </a:r>
            <a:br>
              <a:rPr lang="es-PE" sz="4800" u="sng" dirty="0" smtClean="0"/>
            </a:br>
            <a:r>
              <a:rPr lang="es-PE" sz="4800" u="sng" dirty="0" smtClean="0"/>
              <a:t> DEL PROCESO</a:t>
            </a:r>
            <a:endParaRPr lang="es-PE" sz="4800" u="sng"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9/11/2019</a:t>
            </a:fld>
            <a:endParaRPr lang="en-US" dirty="0"/>
          </a:p>
        </p:txBody>
      </p:sp>
    </p:spTree>
    <p:extLst>
      <p:ext uri="{BB962C8B-B14F-4D97-AF65-F5344CB8AC3E}">
        <p14:creationId xmlns:p14="http://schemas.microsoft.com/office/powerpoint/2010/main" val="2091833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PROCESO DE GESTIÓN DE PROYECTOS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9/11/2019</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6617545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5.1</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SUBPROCESOS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9/11/2019</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15</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118222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16</a:t>
            </a:fld>
            <a:endParaRPr lang="en-US" dirty="0"/>
          </a:p>
        </p:txBody>
      </p:sp>
      <p:grpSp>
        <p:nvGrpSpPr>
          <p:cNvPr id="10" name="Grupo 9"/>
          <p:cNvGrpSpPr/>
          <p:nvPr/>
        </p:nvGrpSpPr>
        <p:grpSpPr>
          <a:xfrm>
            <a:off x="35496" y="2109364"/>
            <a:ext cx="9252520" cy="4415980"/>
            <a:chOff x="192709" y="1882049"/>
            <a:chExt cx="11532998" cy="4415980"/>
          </a:xfrm>
        </p:grpSpPr>
        <p:grpSp>
          <p:nvGrpSpPr>
            <p:cNvPr id="11" name="Group 89"/>
            <p:cNvGrpSpPr>
              <a:grpSpLocks/>
            </p:cNvGrpSpPr>
            <p:nvPr/>
          </p:nvGrpSpPr>
          <p:grpSpPr bwMode="auto">
            <a:xfrm>
              <a:off x="7295007" y="1910020"/>
              <a:ext cx="1873460" cy="2446715"/>
              <a:chOff x="2216" y="1389"/>
              <a:chExt cx="751" cy="879"/>
            </a:xfrm>
          </p:grpSpPr>
          <p:sp>
            <p:nvSpPr>
              <p:cNvPr id="38" name="Rectangle 70"/>
              <p:cNvSpPr>
                <a:spLocks noChangeArrowheads="1"/>
              </p:cNvSpPr>
              <p:nvPr/>
            </p:nvSpPr>
            <p:spPr bwMode="auto">
              <a:xfrm>
                <a:off x="2216" y="1546"/>
                <a:ext cx="751"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a:hlinkClick r:id="rId3" action="ppaction://hlinksldjump"/>
                  </a:rPr>
                  <a:t>CIERRE</a:t>
                </a:r>
                <a:endParaRPr lang="es-ES" altLang="es-PE" sz="1300" b="1" dirty="0"/>
              </a:p>
            </p:txBody>
          </p:sp>
          <p:sp>
            <p:nvSpPr>
              <p:cNvPr id="39" name="Rectangle 71"/>
              <p:cNvSpPr>
                <a:spLocks noChangeArrowheads="1"/>
              </p:cNvSpPr>
              <p:nvPr/>
            </p:nvSpPr>
            <p:spPr bwMode="auto">
              <a:xfrm>
                <a:off x="2216" y="1389"/>
                <a:ext cx="751"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(3) Jefe de Proyecto</a:t>
                </a:r>
                <a:endParaRPr lang="es-ES" altLang="es-PE" sz="12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16" y="1959"/>
                <a:ext cx="751" cy="30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Acta de Cierre de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Acta de Relatorio de Proyecto</a:t>
                </a:r>
              </a:p>
            </p:txBody>
          </p:sp>
        </p:grpSp>
        <p:cxnSp>
          <p:nvCxnSpPr>
            <p:cNvPr id="12" name="AutoShape 103"/>
            <p:cNvCxnSpPr>
              <a:cxnSpLocks noChangeShapeType="1"/>
              <a:stCxn id="31" idx="3"/>
              <a:endCxn id="24" idx="1"/>
            </p:cNvCxnSpPr>
            <p:nvPr/>
          </p:nvCxnSpPr>
          <p:spPr bwMode="auto">
            <a:xfrm>
              <a:off x="1372594" y="2911943"/>
              <a:ext cx="314077" cy="7321"/>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2908269" y="1882049"/>
              <a:ext cx="1861908" cy="3112282"/>
              <a:chOff x="647" y="1389"/>
              <a:chExt cx="745" cy="1094"/>
            </a:xfrm>
          </p:grpSpPr>
          <p:sp>
            <p:nvSpPr>
              <p:cNvPr id="35" name="Rectangle 125"/>
              <p:cNvSpPr>
                <a:spLocks noChangeArrowheads="1"/>
              </p:cNvSpPr>
              <p:nvPr/>
            </p:nvSpPr>
            <p:spPr bwMode="auto">
              <a:xfrm>
                <a:off x="647" y="1546"/>
                <a:ext cx="745"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300" b="1" dirty="0">
                    <a:hlinkClick r:id="rId4" action="ppaction://hlinksldjump"/>
                  </a:rPr>
                  <a:t>PLANIFICACIÓN</a:t>
                </a:r>
                <a:endParaRPr lang="es-ES" altLang="es-PE" sz="1300" b="1" dirty="0"/>
              </a:p>
            </p:txBody>
          </p:sp>
          <p:sp>
            <p:nvSpPr>
              <p:cNvPr id="36" name="Rectangle 126"/>
              <p:cNvSpPr>
                <a:spLocks noChangeArrowheads="1"/>
              </p:cNvSpPr>
              <p:nvPr/>
            </p:nvSpPr>
            <p:spPr bwMode="auto">
              <a:xfrm>
                <a:off x="647" y="1389"/>
                <a:ext cx="745"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Jefe de Proyecto</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959"/>
                <a:ext cx="745" cy="524"/>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Plan del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Cronograma del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Lista de Requerimientos</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Riesgos del Proyecto.</a:t>
                </a:r>
              </a:p>
            </p:txBody>
          </p:sp>
        </p:grpSp>
        <p:cxnSp>
          <p:nvCxnSpPr>
            <p:cNvPr id="14" name="AutoShape 131"/>
            <p:cNvCxnSpPr>
              <a:cxnSpLocks noChangeShapeType="1"/>
              <a:stCxn id="35" idx="3"/>
              <a:endCxn id="32" idx="1"/>
            </p:cNvCxnSpPr>
            <p:nvPr/>
          </p:nvCxnSpPr>
          <p:spPr bwMode="auto">
            <a:xfrm>
              <a:off x="4770178" y="2916158"/>
              <a:ext cx="287995" cy="5672"/>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35" idx="1"/>
            </p:cNvCxnSpPr>
            <p:nvPr/>
          </p:nvCxnSpPr>
          <p:spPr bwMode="auto">
            <a:xfrm flipV="1">
              <a:off x="2660361" y="2916158"/>
              <a:ext cx="247908" cy="3106"/>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058173" y="1910020"/>
              <a:ext cx="1956122" cy="3084141"/>
              <a:chOff x="2204" y="1389"/>
              <a:chExt cx="723" cy="1108"/>
            </a:xfrm>
          </p:grpSpPr>
          <p:sp>
            <p:nvSpPr>
              <p:cNvPr id="32" name="Rectangle 161"/>
              <p:cNvSpPr>
                <a:spLocks noChangeArrowheads="1"/>
              </p:cNvSpPr>
              <p:nvPr/>
            </p:nvSpPr>
            <p:spPr bwMode="auto">
              <a:xfrm>
                <a:off x="2204" y="1546"/>
                <a:ext cx="723"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hlinkClick r:id="rId5" action="ppaction://hlinksldjump"/>
                  </a:rPr>
                  <a:t>EJECUCIÓN, SEGUIMIENTO Y CONTROL</a:t>
                </a:r>
                <a:endParaRPr lang="es-ES" altLang="es-PE" sz="1300" b="1" dirty="0"/>
              </a:p>
            </p:txBody>
          </p:sp>
          <p:sp>
            <p:nvSpPr>
              <p:cNvPr id="33" name="Rectangle 162"/>
              <p:cNvSpPr>
                <a:spLocks noChangeArrowheads="1"/>
              </p:cNvSpPr>
              <p:nvPr/>
            </p:nvSpPr>
            <p:spPr bwMode="auto">
              <a:xfrm>
                <a:off x="2204" y="1389"/>
                <a:ext cx="723"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Jefe de Proyecto</a:t>
                </a:r>
                <a:endParaRPr lang="es-ES" altLang="es-PE" sz="1200" b="1" dirty="0">
                  <a:solidFill>
                    <a:schemeClr val="bg1"/>
                  </a:solidFill>
                </a:endParaRPr>
              </a:p>
            </p:txBody>
          </p:sp>
          <p:sp>
            <p:nvSpPr>
              <p:cNvPr id="34" name="Rectangle 163"/>
              <p:cNvSpPr>
                <a:spLocks noChangeArrowheads="1"/>
              </p:cNvSpPr>
              <p:nvPr/>
            </p:nvSpPr>
            <p:spPr bwMode="auto">
              <a:xfrm>
                <a:off x="2204" y="1959"/>
                <a:ext cx="723" cy="538"/>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Reunión Interna</a:t>
                </a:r>
              </a:p>
              <a:p>
                <a:pPr marL="173038" indent="-79375">
                  <a:buFont typeface="Arial" panose="020B0604020202020204" pitchFamily="34" charset="0"/>
                  <a:buChar char="•"/>
                </a:pPr>
                <a:r>
                  <a:rPr lang="es-PE" altLang="es-PE" sz="1200" b="1" dirty="0" err="1" smtClean="0">
                    <a:solidFill>
                      <a:schemeClr val="bg1"/>
                    </a:solidFill>
                    <a:latin typeface="Arial" panose="020B0604020202020204" pitchFamily="34" charset="0"/>
                  </a:rPr>
                  <a:t>Kick</a:t>
                </a:r>
                <a:r>
                  <a:rPr lang="es-PE" altLang="es-PE" sz="1200" b="1" dirty="0" smtClean="0">
                    <a:solidFill>
                      <a:schemeClr val="bg1"/>
                    </a:solidFill>
                    <a:latin typeface="Arial" panose="020B0604020202020204" pitchFamily="34" charset="0"/>
                  </a:rPr>
                  <a:t> </a:t>
                </a:r>
                <a:r>
                  <a:rPr lang="es-PE" altLang="es-PE" sz="1200" b="1" dirty="0">
                    <a:solidFill>
                      <a:schemeClr val="bg1"/>
                    </a:solidFill>
                    <a:latin typeface="Arial" panose="020B0604020202020204" pitchFamily="34" charset="0"/>
                  </a:rPr>
                  <a:t>Off Externo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Documentos de Gestión</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Actas de Reunión</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Aceptación de Entregables</a:t>
                </a:r>
              </a:p>
            </p:txBody>
          </p:sp>
        </p:grpSp>
        <p:cxnSp>
          <p:nvCxnSpPr>
            <p:cNvPr id="17" name="AutoShape 166"/>
            <p:cNvCxnSpPr>
              <a:cxnSpLocks noChangeShapeType="1"/>
              <a:stCxn id="32" idx="3"/>
              <a:endCxn id="38" idx="1"/>
            </p:cNvCxnSpPr>
            <p:nvPr/>
          </p:nvCxnSpPr>
          <p:spPr bwMode="auto">
            <a:xfrm>
              <a:off x="7014295" y="2921830"/>
              <a:ext cx="280714" cy="0"/>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40" idx="2"/>
              <a:endCxn id="26" idx="1"/>
            </p:cNvCxnSpPr>
            <p:nvPr/>
          </p:nvCxnSpPr>
          <p:spPr bwMode="auto">
            <a:xfrm rot="16200000" flipH="1">
              <a:off x="7934017" y="4654454"/>
              <a:ext cx="872454" cy="277014"/>
            </a:xfrm>
            <a:prstGeom prst="bentConnector2">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28" idx="1"/>
            </p:cNvCxnSpPr>
            <p:nvPr/>
          </p:nvCxnSpPr>
          <p:spPr bwMode="auto">
            <a:xfrm flipV="1">
              <a:off x="9783430" y="5224790"/>
              <a:ext cx="471646" cy="4399"/>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192709" y="2437961"/>
              <a:ext cx="1179885" cy="1191899"/>
              <a:chOff x="705412" y="2882027"/>
              <a:chExt cx="1179885" cy="1191899"/>
            </a:xfrm>
          </p:grpSpPr>
          <p:sp>
            <p:nvSpPr>
              <p:cNvPr id="30" name="Rectangle 109"/>
              <p:cNvSpPr>
                <a:spLocks noChangeArrowheads="1"/>
              </p:cNvSpPr>
              <p:nvPr/>
            </p:nvSpPr>
            <p:spPr bwMode="auto">
              <a:xfrm>
                <a:off x="705412" y="3855468"/>
                <a:ext cx="1179885"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CLIENTE</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6"/>
              <a:stretch>
                <a:fillRect/>
              </a:stretch>
            </p:blipFill>
            <p:spPr>
              <a:xfrm>
                <a:off x="783690" y="2882027"/>
                <a:ext cx="1101607" cy="947964"/>
              </a:xfrm>
              <a:prstGeom prst="rect">
                <a:avLst/>
              </a:prstGeom>
            </p:spPr>
          </p:pic>
        </p:grpSp>
        <p:grpSp>
          <p:nvGrpSpPr>
            <p:cNvPr id="21" name="Grupo 20"/>
            <p:cNvGrpSpPr/>
            <p:nvPr/>
          </p:nvGrpSpPr>
          <p:grpSpPr>
            <a:xfrm>
              <a:off x="9571565" y="4584754"/>
              <a:ext cx="2154142" cy="1621639"/>
              <a:chOff x="9007619" y="3120737"/>
              <a:chExt cx="2154142" cy="1621639"/>
            </a:xfrm>
          </p:grpSpPr>
          <p:pic>
            <p:nvPicPr>
              <p:cNvPr id="28" name="Imagen 27"/>
              <p:cNvPicPr>
                <a:picLocks noChangeAspect="1"/>
              </p:cNvPicPr>
              <p:nvPr/>
            </p:nvPicPr>
            <p:blipFill>
              <a:blip r:embed="rId7"/>
              <a:stretch>
                <a:fillRect/>
              </a:stretch>
            </p:blipFill>
            <p:spPr>
              <a:xfrm>
                <a:off x="9691130" y="3120737"/>
                <a:ext cx="1111608" cy="1280071"/>
              </a:xfrm>
              <a:prstGeom prst="rect">
                <a:avLst/>
              </a:prstGeom>
              <a:effectLst>
                <a:outerShdw blurRad="50800" dist="38100" dir="2700000" algn="tl" rotWithShape="0">
                  <a:prstClr val="black">
                    <a:alpha val="40000"/>
                  </a:prstClr>
                </a:outerShdw>
              </a:effectLst>
            </p:spPr>
          </p:pic>
          <p:sp>
            <p:nvSpPr>
              <p:cNvPr id="29" name="Rectangle 200"/>
              <p:cNvSpPr>
                <a:spLocks noChangeArrowheads="1"/>
              </p:cNvSpPr>
              <p:nvPr/>
            </p:nvSpPr>
            <p:spPr bwMode="auto">
              <a:xfrm>
                <a:off x="9007619" y="4400808"/>
                <a:ext cx="2154142"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GESTOR DE LA CONFIGURACIÓN</a:t>
                </a:r>
                <a:endParaRPr lang="es-ES" altLang="es-PE" sz="1000" b="1" dirty="0">
                  <a:latin typeface="Arial Black" panose="020B0A04020102020204" pitchFamily="34" charset="0"/>
                </a:endParaRPr>
              </a:p>
            </p:txBody>
          </p:sp>
        </p:grpSp>
        <p:grpSp>
          <p:nvGrpSpPr>
            <p:cNvPr id="22" name="Grupo 21"/>
            <p:cNvGrpSpPr/>
            <p:nvPr/>
          </p:nvGrpSpPr>
          <p:grpSpPr>
            <a:xfrm>
              <a:off x="8180983" y="4717874"/>
              <a:ext cx="1943375" cy="1580155"/>
              <a:chOff x="5652897" y="4838868"/>
              <a:chExt cx="1943375" cy="1580155"/>
            </a:xfrm>
          </p:grpSpPr>
          <p:pic>
            <p:nvPicPr>
              <p:cNvPr id="26" name="Picture 6" descr="http://static.freepik.com/free-photo/database-add_318-11186.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464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ARCHIVOS DE PROYECTO</a:t>
                </a:r>
                <a:br>
                  <a:rPr lang="es-ES" altLang="es-PE" sz="1000" b="1" dirty="0" smtClean="0">
                    <a:latin typeface="Arial Black" panose="020B0A04020102020204" pitchFamily="34" charset="0"/>
                  </a:rPr>
                </a:br>
                <a:r>
                  <a:rPr lang="es-ES" altLang="es-PE" sz="1000" b="1" dirty="0" smtClean="0">
                    <a:latin typeface="Arial Black" panose="020B0A04020102020204" pitchFamily="34" charset="0"/>
                  </a:rPr>
                  <a:t>GitHub</a:t>
                </a:r>
                <a:endParaRPr lang="es-ES" altLang="es-PE" sz="1000" b="1" dirty="0">
                  <a:latin typeface="Arial Black" panose="020B0A04020102020204" pitchFamily="34" charset="0"/>
                </a:endParaRPr>
              </a:p>
            </p:txBody>
          </p:sp>
        </p:grpSp>
        <p:grpSp>
          <p:nvGrpSpPr>
            <p:cNvPr id="23" name="Grupo 22"/>
            <p:cNvGrpSpPr/>
            <p:nvPr/>
          </p:nvGrpSpPr>
          <p:grpSpPr>
            <a:xfrm>
              <a:off x="1254476" y="2452474"/>
              <a:ext cx="1764910" cy="1204832"/>
              <a:chOff x="1018218" y="4675809"/>
              <a:chExt cx="1764910" cy="1204832"/>
            </a:xfrm>
          </p:grpSpPr>
          <p:pic>
            <p:nvPicPr>
              <p:cNvPr id="24" name="Imagen 23"/>
              <p:cNvPicPr>
                <a:picLocks noChangeAspect="1"/>
              </p:cNvPicPr>
              <p:nvPr/>
            </p:nvPicPr>
            <p:blipFill>
              <a:blip r:embed="rId9"/>
              <a:stretch>
                <a:fillRect/>
              </a:stretch>
            </p:blipFill>
            <p:spPr>
              <a:xfrm>
                <a:off x="1450412" y="4675809"/>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grpSp>
      <p:sp>
        <p:nvSpPr>
          <p:cNvPr id="57" name="1 Título"/>
          <p:cNvSpPr>
            <a:spLocks noGrp="1"/>
          </p:cNvSpPr>
          <p:nvPr>
            <p:ph type="ctrTitle"/>
          </p:nvPr>
        </p:nvSpPr>
        <p:spPr>
          <a:xfrm>
            <a:off x="0" y="177553"/>
            <a:ext cx="9144000" cy="1486821"/>
          </a:xfrm>
        </p:spPr>
        <p:txBody>
          <a:bodyPr/>
          <a:lstStyle/>
          <a:p>
            <a:r>
              <a:rPr lang="es-PE" sz="4400" u="sng" dirty="0" smtClean="0"/>
              <a:t>SUBPROCESOS DEL PROCESO DE GESTIÓN DE PROYECTOS</a:t>
            </a:r>
            <a:endParaRPr lang="es-PE" sz="4400" u="sng" dirty="0"/>
          </a:p>
        </p:txBody>
      </p:sp>
      <p:sp>
        <p:nvSpPr>
          <p:cNvPr id="62"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Tree>
    <p:extLst>
      <p:ext uri="{BB962C8B-B14F-4D97-AF65-F5344CB8AC3E}">
        <p14:creationId xmlns:p14="http://schemas.microsoft.com/office/powerpoint/2010/main" val="23063862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734145039"/>
              </p:ext>
            </p:extLst>
          </p:nvPr>
        </p:nvGraphicFramePr>
        <p:xfrm>
          <a:off x="179512" y="309746"/>
          <a:ext cx="8784977" cy="6071582"/>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3888432">
                  <a:extLst>
                    <a:ext uri="{9D8B030D-6E8A-4147-A177-3AD203B41FA5}">
                      <a16:colId xmlns:a16="http://schemas.microsoft.com/office/drawing/2014/main" val="20003"/>
                    </a:ext>
                  </a:extLst>
                </a:gridCol>
                <a:gridCol w="2232249">
                  <a:extLst>
                    <a:ext uri="{9D8B030D-6E8A-4147-A177-3AD203B41FA5}">
                      <a16:colId xmlns:a16="http://schemas.microsoft.com/office/drawing/2014/main"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tx2">
                        <a:lumMod val="75000"/>
                      </a:schemeClr>
                    </a:solidFill>
                  </a:tcPr>
                </a:tc>
                <a:extLst>
                  <a:ext uri="{0D108BD9-81ED-4DB2-BD59-A6C34878D82A}">
                    <a16:rowId xmlns:a16="http://schemas.microsoft.com/office/drawing/2014/main" val="10000"/>
                  </a:ext>
                </a:extLst>
              </a:tr>
              <a:tr h="750783">
                <a:tc>
                  <a:txBody>
                    <a:bodyPr/>
                    <a:lstStyle/>
                    <a:p>
                      <a:pPr algn="ctr"/>
                      <a:r>
                        <a:rPr lang="es-PE" sz="1200" b="1" dirty="0" smtClean="0">
                          <a:latin typeface="+mj-lt"/>
                          <a:ea typeface="Verdana" panose="020B0604030504040204" pitchFamily="34" charset="0"/>
                          <a:cs typeface="Verdana" panose="020B0604030504040204" pitchFamily="34" charset="0"/>
                        </a:rPr>
                        <a:t>1</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Planificación</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En esta etapa se crea el Plan del Proyecto, el cual debe ser aprobado por el cliente a través de un Acta de Reunión, dando así conformidad al plan y objetivos para el inicio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 existir observaciones al Plan, estas quedaran registradas en un acta de reunión.</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Plan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WBS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Cronograma de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Acta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LMR</a:t>
                      </a:r>
                    </a:p>
                  </a:txBody>
                  <a:tcPr marT="45726" marB="45726" anchor="ctr" horzOverflow="overflow"/>
                </a:tc>
                <a:extLst>
                  <a:ext uri="{0D108BD9-81ED-4DB2-BD59-A6C34878D82A}">
                    <a16:rowId xmlns:a16="http://schemas.microsoft.com/office/drawing/2014/main" val="10001"/>
                  </a:ext>
                </a:extLst>
              </a:tr>
              <a:tr h="614848">
                <a:tc>
                  <a:txBody>
                    <a:bodyPr/>
                    <a:lstStyle/>
                    <a:p>
                      <a:pPr algn="ctr"/>
                      <a:r>
                        <a:rPr lang="es-PE" sz="1200" b="1" dirty="0" smtClean="0">
                          <a:latin typeface="+mj-lt"/>
                          <a:ea typeface="Verdana" panose="020B0604030504040204" pitchFamily="34" charset="0"/>
                          <a:cs typeface="Verdana" panose="020B0604030504040204" pitchFamily="34" charset="0"/>
                        </a:rPr>
                        <a:t>2</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Ejecución, Seguimiento y Control </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se ejecuta el “Plan del Proyecto”  y se realizan las actividades de seguimiento sobre lo planificado.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realiza la asignación de trabajo quincenal al equipo de trabajo.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Los Analistas realizan el trabajo encomendado.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seguimiento se realiza bajo el esquema de reuniones internas, efectuándose el control de cambios al Plan del Proyecto de ser necesario.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Lidera la Reunión Interna antes de hacer entrega de lo Avances al Cliente.</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LMR</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Informe de actividades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Solicitud de cambios a requerimientos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Matriz de entregables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Informe Quincenal</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Seguimiento a cronogramas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reuniones</a:t>
                      </a:r>
                    </a:p>
                  </a:txBody>
                  <a:tcPr marT="45726" marB="45726" anchor="ctr" horzOverflow="overflow"/>
                </a:tc>
                <a:extLst>
                  <a:ext uri="{0D108BD9-81ED-4DB2-BD59-A6C34878D82A}">
                    <a16:rowId xmlns:a16="http://schemas.microsoft.com/office/drawing/2014/main" val="10002"/>
                  </a:ext>
                </a:extLst>
              </a:tr>
              <a:tr h="614848">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3</a:t>
                      </a:r>
                      <a:endParaRPr lang="es-PE" sz="1200" kern="1200" dirty="0">
                        <a:solidFill>
                          <a:schemeClr val="dk1"/>
                        </a:solidFill>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691" marB="4569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Cierre del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691" marB="45691"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se elabora el acta de aceptación y cierre del Proyecto, el cual debe ser aprobada por el cliente(Manuel Sáenz).</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en Acta de Relatorio todo lo que se aprendió del proyecto y cuales son las fortalezas que debemos priorizar para posteriores trabajos .</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archivan todos los entregables del proyecto y se hace la entrega al Gestor de la Configuración.</a:t>
                      </a:r>
                    </a:p>
                  </a:txBody>
                  <a:tcPr marT="45691" marB="45691"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Actas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Relatorio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Matriz de entregables</a:t>
                      </a:r>
                    </a:p>
                  </a:txBody>
                  <a:tcPr marT="45691" marB="45691" anchor="ctr" horzOverflow="overflow"/>
                </a:tc>
                <a:extLst>
                  <a:ext uri="{0D108BD9-81ED-4DB2-BD59-A6C34878D82A}">
                    <a16:rowId xmlns:a16="http://schemas.microsoft.com/office/drawing/2014/main" val="10003"/>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9/11/2019</a:t>
            </a:fld>
            <a:endParaRPr lang="en-US" dirty="0"/>
          </a:p>
        </p:txBody>
      </p:sp>
      <p:sp>
        <p:nvSpPr>
          <p:cNvPr id="8" name="AutoShape 59"/>
          <p:cNvSpPr>
            <a:spLocks noChangeArrowheads="1"/>
          </p:cNvSpPr>
          <p:nvPr/>
        </p:nvSpPr>
        <p:spPr bwMode="auto">
          <a:xfrm>
            <a:off x="6516216" y="6434138"/>
            <a:ext cx="1008063" cy="287337"/>
          </a:xfrm>
          <a:prstGeom prst="flowChartAlternateProcess">
            <a:avLst/>
          </a:prstGeom>
          <a:solidFill>
            <a:schemeClr val="tx2"/>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FF0000"/>
                </a:solidFill>
                <a:hlinkClick r:id="rId3" action="ppaction://hlinksldjump"/>
              </a:rPr>
              <a:t>CONTINUAR</a:t>
            </a:r>
            <a:endParaRPr lang="es-ES" altLang="es-PE" sz="1200" dirty="0">
              <a:solidFill>
                <a:srgbClr val="FF0000"/>
              </a:solidFill>
            </a:endParaRPr>
          </a:p>
        </p:txBody>
      </p:sp>
    </p:spTree>
    <p:extLst>
      <p:ext uri="{BB962C8B-B14F-4D97-AF65-F5344CB8AC3E}">
        <p14:creationId xmlns:p14="http://schemas.microsoft.com/office/powerpoint/2010/main" val="11638000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(PLANIFICACIÓN)</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9/11/2019</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18</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241912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19</a:t>
            </a:fld>
            <a:endParaRPr lang="en-US" dirty="0"/>
          </a:p>
        </p:txBody>
      </p:sp>
      <p:grpSp>
        <p:nvGrpSpPr>
          <p:cNvPr id="11" name="Group 89"/>
          <p:cNvGrpSpPr>
            <a:grpSpLocks/>
          </p:cNvGrpSpPr>
          <p:nvPr/>
        </p:nvGrpSpPr>
        <p:grpSpPr bwMode="auto">
          <a:xfrm>
            <a:off x="4365134" y="4452563"/>
            <a:ext cx="1192071" cy="1564339"/>
            <a:chOff x="2216" y="1389"/>
            <a:chExt cx="751" cy="562"/>
          </a:xfrm>
        </p:grpSpPr>
        <p:sp>
          <p:nvSpPr>
            <p:cNvPr id="38"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CONFORMIDAD AL PLAN DE PROYECTO</a:t>
              </a:r>
              <a:endParaRPr lang="es-ES" altLang="es-PE" sz="1100" b="1" dirty="0"/>
            </a:p>
          </p:txBody>
        </p:sp>
        <p:sp>
          <p:nvSpPr>
            <p:cNvPr id="39" name="Rectangle 71"/>
            <p:cNvSpPr>
              <a:spLocks noChangeArrowheads="1"/>
            </p:cNvSpPr>
            <p:nvPr/>
          </p:nvSpPr>
          <p:spPr bwMode="auto">
            <a:xfrm>
              <a:off x="2216" y="1389"/>
              <a:ext cx="751" cy="151"/>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a:solidFill>
                    <a:schemeClr val="bg1"/>
                  </a:solidFill>
                  <a:latin typeface="Arial" panose="020B0604020202020204" pitchFamily="34" charset="0"/>
                </a:rPr>
                <a:t>(3) </a:t>
              </a:r>
              <a:r>
                <a:rPr lang="es-PE" altLang="es-PE" sz="1100" b="1" dirty="0" smtClean="0">
                  <a:solidFill>
                    <a:schemeClr val="bg1"/>
                  </a:solidFill>
                  <a:latin typeface="Arial" panose="020B0604020202020204" pitchFamily="34" charset="0"/>
                </a:rPr>
                <a:t>Gestor de la Demanda</a:t>
              </a:r>
              <a:endParaRPr lang="es-ES" altLang="es-PE" sz="11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16" y="1800"/>
              <a:ext cx="751" cy="151"/>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Aceptación de Entregables</a:t>
              </a:r>
            </a:p>
          </p:txBody>
        </p:sp>
      </p:grpSp>
      <p:cxnSp>
        <p:nvCxnSpPr>
          <p:cNvPr id="12" name="AutoShape 103"/>
          <p:cNvCxnSpPr>
            <a:cxnSpLocks noChangeShapeType="1"/>
            <a:stCxn id="30" idx="2"/>
            <a:endCxn id="24" idx="0"/>
          </p:cNvCxnSpPr>
          <p:nvPr/>
        </p:nvCxnSpPr>
        <p:spPr bwMode="auto">
          <a:xfrm>
            <a:off x="557445" y="2852552"/>
            <a:ext cx="1489" cy="206883"/>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1115616" y="2852936"/>
            <a:ext cx="1411047" cy="2062715"/>
            <a:chOff x="647" y="1389"/>
            <a:chExt cx="915" cy="535"/>
          </a:xfrm>
        </p:grpSpPr>
        <p:sp>
          <p:nvSpPr>
            <p:cNvPr id="35" name="Rectangle 125"/>
            <p:cNvSpPr>
              <a:spLocks noChangeArrowheads="1"/>
            </p:cNvSpPr>
            <p:nvPr/>
          </p:nvSpPr>
          <p:spPr bwMode="auto">
            <a:xfrm>
              <a:off x="647" y="1482"/>
              <a:ext cx="915" cy="119"/>
            </a:xfrm>
            <a:prstGeom prst="rect">
              <a:avLst/>
            </a:prstGeom>
            <a:solidFill>
              <a:schemeClr val="accent6">
                <a:lumMod val="7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100" b="1" dirty="0" smtClean="0">
                  <a:hlinkClick r:id="rId3" action="ppaction://hlinksldjump"/>
                </a:rPr>
                <a:t>PLANEAMIENTO</a:t>
              </a:r>
              <a:endParaRPr lang="es-ES" altLang="es-PE" sz="1100" b="1" dirty="0"/>
            </a:p>
          </p:txBody>
        </p:sp>
        <p:sp>
          <p:nvSpPr>
            <p:cNvPr id="36" name="Rectangle 126"/>
            <p:cNvSpPr>
              <a:spLocks noChangeArrowheads="1"/>
            </p:cNvSpPr>
            <p:nvPr/>
          </p:nvSpPr>
          <p:spPr bwMode="auto">
            <a:xfrm>
              <a:off x="647" y="1389"/>
              <a:ext cx="915" cy="9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a:solidFill>
                    <a:schemeClr val="bg1"/>
                  </a:solidFill>
                  <a:latin typeface="Arial" panose="020B0604020202020204" pitchFamily="34" charset="0"/>
                </a:rPr>
                <a:t>(</a:t>
              </a:r>
              <a:r>
                <a:rPr lang="es-PE" altLang="es-PE" sz="1100" b="1" dirty="0" smtClean="0">
                  <a:solidFill>
                    <a:schemeClr val="bg1"/>
                  </a:solidFill>
                  <a:latin typeface="Arial" panose="020B0604020202020204" pitchFamily="34" charset="0"/>
                </a:rPr>
                <a:t>1) Analista Funcional</a:t>
              </a:r>
              <a:endParaRPr lang="es-ES" altLang="es-PE" sz="11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601"/>
              <a:ext cx="915" cy="32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Plan del Proyecto</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Cronograma de Proyecto</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Registro de Riesgos</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Lista de Requerimientos</a:t>
              </a:r>
            </a:p>
          </p:txBody>
        </p:sp>
      </p:grpSp>
      <p:cxnSp>
        <p:nvCxnSpPr>
          <p:cNvPr id="14" name="AutoShape 131"/>
          <p:cNvCxnSpPr>
            <a:cxnSpLocks noChangeShapeType="1"/>
            <a:stCxn id="35" idx="3"/>
            <a:endCxn id="32" idx="1"/>
          </p:cNvCxnSpPr>
          <p:nvPr/>
        </p:nvCxnSpPr>
        <p:spPr bwMode="auto">
          <a:xfrm flipV="1">
            <a:off x="2526663" y="3438867"/>
            <a:ext cx="245137" cy="2039"/>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35" idx="1"/>
          </p:cNvCxnSpPr>
          <p:nvPr/>
        </p:nvCxnSpPr>
        <p:spPr bwMode="auto">
          <a:xfrm flipV="1">
            <a:off x="879336" y="3440906"/>
            <a:ext cx="236280" cy="1449"/>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2771800" y="2852937"/>
            <a:ext cx="1569328" cy="1255368"/>
            <a:chOff x="2204" y="1389"/>
            <a:chExt cx="723" cy="451"/>
          </a:xfrm>
        </p:grpSpPr>
        <p:sp>
          <p:nvSpPr>
            <p:cNvPr id="32" name="Rectangle 161"/>
            <p:cNvSpPr>
              <a:spLocks noChangeArrowheads="1"/>
            </p:cNvSpPr>
            <p:nvPr/>
          </p:nvSpPr>
          <p:spPr bwMode="auto">
            <a:xfrm>
              <a:off x="2204" y="1516"/>
              <a:ext cx="723" cy="167"/>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REVISIÓN, AJUSTES</a:t>
              </a:r>
              <a:endParaRPr lang="es-ES" altLang="es-PE" sz="1100" b="1" dirty="0"/>
            </a:p>
          </p:txBody>
        </p:sp>
        <p:sp>
          <p:nvSpPr>
            <p:cNvPr id="33" name="Rectangle 162"/>
            <p:cNvSpPr>
              <a:spLocks noChangeArrowheads="1"/>
            </p:cNvSpPr>
            <p:nvPr/>
          </p:nvSpPr>
          <p:spPr bwMode="auto">
            <a:xfrm>
              <a:off x="2204" y="1389"/>
              <a:ext cx="723" cy="127"/>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100" b="1" dirty="0">
                  <a:solidFill>
                    <a:schemeClr val="bg1"/>
                  </a:solidFill>
                </a:rPr>
                <a:t>(2) </a:t>
              </a:r>
              <a:r>
                <a:rPr lang="es-PE" altLang="es-PE" sz="1100" b="1" dirty="0" smtClean="0">
                  <a:solidFill>
                    <a:schemeClr val="bg1"/>
                  </a:solidFill>
                </a:rPr>
                <a:t>Gestor de la Demanda</a:t>
              </a:r>
              <a:endParaRPr lang="es-ES" altLang="es-PE" sz="1100" b="1" dirty="0">
                <a:solidFill>
                  <a:schemeClr val="bg1"/>
                </a:solidFill>
              </a:endParaRPr>
            </a:p>
          </p:txBody>
        </p:sp>
        <p:sp>
          <p:nvSpPr>
            <p:cNvPr id="34" name="Rectangle 163"/>
            <p:cNvSpPr>
              <a:spLocks noChangeArrowheads="1"/>
            </p:cNvSpPr>
            <p:nvPr/>
          </p:nvSpPr>
          <p:spPr bwMode="auto">
            <a:xfrm>
              <a:off x="2204" y="1682"/>
              <a:ext cx="723" cy="158"/>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Aceptación </a:t>
              </a:r>
              <a:r>
                <a:rPr lang="es-PE" altLang="es-PE" sz="1100" b="1" dirty="0">
                  <a:solidFill>
                    <a:schemeClr val="bg1"/>
                  </a:solidFill>
                  <a:latin typeface="Arial" panose="020B0604020202020204" pitchFamily="34" charset="0"/>
                </a:rPr>
                <a:t>de Entregables</a:t>
              </a:r>
            </a:p>
          </p:txBody>
        </p:sp>
      </p:grpSp>
      <p:cxnSp>
        <p:nvCxnSpPr>
          <p:cNvPr id="17" name="AutoShape 166"/>
          <p:cNvCxnSpPr>
            <a:cxnSpLocks noChangeShapeType="1"/>
            <a:stCxn id="34" idx="2"/>
            <a:endCxn id="50" idx="0"/>
          </p:cNvCxnSpPr>
          <p:nvPr/>
        </p:nvCxnSpPr>
        <p:spPr bwMode="auto">
          <a:xfrm flipH="1">
            <a:off x="3552654" y="4109568"/>
            <a:ext cx="3810" cy="600336"/>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50" idx="1"/>
            <a:endCxn id="37" idx="2"/>
          </p:cNvCxnSpPr>
          <p:nvPr/>
        </p:nvCxnSpPr>
        <p:spPr bwMode="auto">
          <a:xfrm rot="10800000">
            <a:off x="1821140" y="4915652"/>
            <a:ext cx="1126426" cy="318165"/>
          </a:xfrm>
          <a:prstGeom prst="bentConnector2">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6512" y="1700808"/>
            <a:ext cx="1187913" cy="1151744"/>
            <a:chOff x="454504" y="2882027"/>
            <a:chExt cx="1686718" cy="1311994"/>
          </a:xfrm>
        </p:grpSpPr>
        <p:sp>
          <p:nvSpPr>
            <p:cNvPr id="30" name="Rectangle 109"/>
            <p:cNvSpPr>
              <a:spLocks noChangeArrowheads="1"/>
            </p:cNvSpPr>
            <p:nvPr/>
          </p:nvSpPr>
          <p:spPr bwMode="auto">
            <a:xfrm>
              <a:off x="454504" y="3855467"/>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4"/>
            <a:stretch>
              <a:fillRect/>
            </a:stretch>
          </p:blipFill>
          <p:spPr>
            <a:xfrm>
              <a:off x="783690" y="2882027"/>
              <a:ext cx="1101607" cy="947964"/>
            </a:xfrm>
            <a:prstGeom prst="rect">
              <a:avLst/>
            </a:prstGeom>
          </p:spPr>
        </p:pic>
      </p:grpSp>
      <p:grpSp>
        <p:nvGrpSpPr>
          <p:cNvPr id="23" name="Grupo 22"/>
          <p:cNvGrpSpPr/>
          <p:nvPr/>
        </p:nvGrpSpPr>
        <p:grpSpPr>
          <a:xfrm>
            <a:off x="-45903" y="3059435"/>
            <a:ext cx="1161519" cy="986284"/>
            <a:chOff x="1018218" y="4678333"/>
            <a:chExt cx="1764910" cy="1202308"/>
          </a:xfrm>
        </p:grpSpPr>
        <p:pic>
          <p:nvPicPr>
            <p:cNvPr id="24" name="Imagen 23"/>
            <p:cNvPicPr>
              <a:picLocks noChangeAspect="1"/>
            </p:cNvPicPr>
            <p:nvPr/>
          </p:nvPicPr>
          <p:blipFill>
            <a:blip r:embed="rId5"/>
            <a:stretch>
              <a:fillRect/>
            </a:stretch>
          </p:blipFill>
          <p:spPr>
            <a:xfrm>
              <a:off x="1450412" y="4678333"/>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sp>
        <p:nvSpPr>
          <p:cNvPr id="57" name="1 Título"/>
          <p:cNvSpPr>
            <a:spLocks noGrp="1"/>
          </p:cNvSpPr>
          <p:nvPr>
            <p:ph type="ctrTitle"/>
          </p:nvPr>
        </p:nvSpPr>
        <p:spPr>
          <a:xfrm>
            <a:off x="-1" y="177553"/>
            <a:ext cx="9183997" cy="1486821"/>
          </a:xfrm>
        </p:spPr>
        <p:txBody>
          <a:bodyPr/>
          <a:lstStyle/>
          <a:p>
            <a:r>
              <a:rPr lang="es-PE" sz="4400" u="sng" dirty="0" smtClean="0"/>
              <a:t>SUBPROCESO </a:t>
            </a:r>
            <a:r>
              <a:rPr lang="es-PE" sz="4400" u="sng" dirty="0"/>
              <a:t>DE PLANIFICACIÓN</a:t>
            </a:r>
          </a:p>
        </p:txBody>
      </p:sp>
      <p:sp>
        <p:nvSpPr>
          <p:cNvPr id="41"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50" name="AutoShape 92"/>
          <p:cNvSpPr>
            <a:spLocks noChangeArrowheads="1"/>
          </p:cNvSpPr>
          <p:nvPr/>
        </p:nvSpPr>
        <p:spPr bwMode="auto">
          <a:xfrm>
            <a:off x="2947566" y="4709904"/>
            <a:ext cx="1210175" cy="1047823"/>
          </a:xfrm>
          <a:prstGeom prst="diamond">
            <a:avLst/>
          </a:prstGeom>
          <a:noFill/>
          <a:ln w="25400">
            <a:solidFill>
              <a:schemeClr val="accent5">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000" b="1" dirty="0" smtClean="0">
                <a:solidFill>
                  <a:srgbClr val="000066"/>
                </a:solidFill>
              </a:rPr>
              <a:t>APROBADO</a:t>
            </a:r>
            <a:endParaRPr lang="es-ES" altLang="es-PE" sz="1000" b="1" dirty="0">
              <a:solidFill>
                <a:srgbClr val="000066"/>
              </a:solidFill>
            </a:endParaRPr>
          </a:p>
        </p:txBody>
      </p:sp>
      <p:grpSp>
        <p:nvGrpSpPr>
          <p:cNvPr id="88" name="Group 89"/>
          <p:cNvGrpSpPr>
            <a:grpSpLocks/>
          </p:cNvGrpSpPr>
          <p:nvPr/>
        </p:nvGrpSpPr>
        <p:grpSpPr bwMode="auto">
          <a:xfrm>
            <a:off x="5796136" y="4448386"/>
            <a:ext cx="963303" cy="1568516"/>
            <a:chOff x="2216" y="1389"/>
            <a:chExt cx="751" cy="446"/>
          </a:xfrm>
        </p:grpSpPr>
        <p:sp>
          <p:nvSpPr>
            <p:cNvPr id="89" name="Rectangle 70"/>
            <p:cNvSpPr>
              <a:spLocks noChangeArrowheads="1"/>
            </p:cNvSpPr>
            <p:nvPr/>
          </p:nvSpPr>
          <p:spPr bwMode="auto">
            <a:xfrm>
              <a:off x="2216" y="1512"/>
              <a:ext cx="751" cy="20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REUNIÓN INTERNA</a:t>
              </a:r>
              <a:endParaRPr lang="es-ES" altLang="es-PE" sz="1100" b="1" dirty="0"/>
            </a:p>
          </p:txBody>
        </p:sp>
        <p:sp>
          <p:nvSpPr>
            <p:cNvPr id="90" name="Rectangle 71"/>
            <p:cNvSpPr>
              <a:spLocks noChangeArrowheads="1"/>
            </p:cNvSpPr>
            <p:nvPr/>
          </p:nvSpPr>
          <p:spPr bwMode="auto">
            <a:xfrm>
              <a:off x="2216" y="1389"/>
              <a:ext cx="751" cy="12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(4) Analista Funcional</a:t>
              </a:r>
              <a:endParaRPr lang="es-ES" altLang="es-PE" sz="1100" b="1" dirty="0">
                <a:solidFill>
                  <a:schemeClr val="bg1"/>
                </a:solidFill>
                <a:latin typeface="Arial" panose="020B0604020202020204" pitchFamily="34" charset="0"/>
              </a:endParaRPr>
            </a:p>
          </p:txBody>
        </p:sp>
        <p:sp>
          <p:nvSpPr>
            <p:cNvPr id="91" name="Rectangle 72"/>
            <p:cNvSpPr>
              <a:spLocks noChangeArrowheads="1"/>
            </p:cNvSpPr>
            <p:nvPr/>
          </p:nvSpPr>
          <p:spPr bwMode="auto">
            <a:xfrm>
              <a:off x="2216" y="1715"/>
              <a:ext cx="751" cy="120"/>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Acta de Reunión</a:t>
              </a:r>
              <a:endParaRPr lang="es-PE" altLang="es-PE" sz="1100" b="1" dirty="0">
                <a:solidFill>
                  <a:schemeClr val="bg1"/>
                </a:solidFill>
                <a:latin typeface="Arial" panose="020B0604020202020204" pitchFamily="34" charset="0"/>
              </a:endParaRPr>
            </a:p>
          </p:txBody>
        </p:sp>
      </p:grpSp>
      <p:grpSp>
        <p:nvGrpSpPr>
          <p:cNvPr id="92" name="Group 89"/>
          <p:cNvGrpSpPr>
            <a:grpSpLocks/>
          </p:cNvGrpSpPr>
          <p:nvPr/>
        </p:nvGrpSpPr>
        <p:grpSpPr bwMode="auto">
          <a:xfrm>
            <a:off x="6993073" y="4437112"/>
            <a:ext cx="963303" cy="1754358"/>
            <a:chOff x="2216" y="1389"/>
            <a:chExt cx="751" cy="420"/>
          </a:xfrm>
        </p:grpSpPr>
        <p:sp>
          <p:nvSpPr>
            <p:cNvPr id="93" name="Rectangle 70"/>
            <p:cNvSpPr>
              <a:spLocks noChangeArrowheads="1"/>
            </p:cNvSpPr>
            <p:nvPr/>
          </p:nvSpPr>
          <p:spPr bwMode="auto">
            <a:xfrm>
              <a:off x="2216" y="1496"/>
              <a:ext cx="751" cy="171"/>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KICK OFF MEETING EXTERNO</a:t>
              </a:r>
              <a:endParaRPr lang="es-ES" altLang="es-PE" sz="1100" b="1" dirty="0"/>
            </a:p>
          </p:txBody>
        </p:sp>
        <p:sp>
          <p:nvSpPr>
            <p:cNvPr id="94" name="Rectangle 71"/>
            <p:cNvSpPr>
              <a:spLocks noChangeArrowheads="1"/>
            </p:cNvSpPr>
            <p:nvPr/>
          </p:nvSpPr>
          <p:spPr bwMode="auto">
            <a:xfrm>
              <a:off x="2216" y="1389"/>
              <a:ext cx="751" cy="107"/>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(5) Jefe de Proyecto</a:t>
              </a:r>
              <a:endParaRPr lang="es-ES" altLang="es-PE" sz="1100" b="1" dirty="0">
                <a:solidFill>
                  <a:schemeClr val="bg1"/>
                </a:solidFill>
                <a:latin typeface="Arial" panose="020B0604020202020204" pitchFamily="34" charset="0"/>
              </a:endParaRPr>
            </a:p>
          </p:txBody>
        </p:sp>
        <p:sp>
          <p:nvSpPr>
            <p:cNvPr id="95" name="Rectangle 72"/>
            <p:cNvSpPr>
              <a:spLocks noChangeArrowheads="1"/>
            </p:cNvSpPr>
            <p:nvPr/>
          </p:nvSpPr>
          <p:spPr bwMode="auto">
            <a:xfrm>
              <a:off x="2216" y="1666"/>
              <a:ext cx="751" cy="14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Acta de Reunión Mensual</a:t>
              </a:r>
              <a:endParaRPr lang="es-PE" altLang="es-PE" sz="1100" b="1" dirty="0">
                <a:solidFill>
                  <a:schemeClr val="bg1"/>
                </a:solidFill>
                <a:latin typeface="Arial" panose="020B0604020202020204" pitchFamily="34" charset="0"/>
              </a:endParaRPr>
            </a:p>
          </p:txBody>
        </p:sp>
      </p:grpSp>
      <p:cxnSp>
        <p:nvCxnSpPr>
          <p:cNvPr id="96" name="AutoShape 131"/>
          <p:cNvCxnSpPr>
            <a:cxnSpLocks noChangeShapeType="1"/>
            <a:stCxn id="50" idx="3"/>
            <a:endCxn id="38" idx="1"/>
          </p:cNvCxnSpPr>
          <p:nvPr/>
        </p:nvCxnSpPr>
        <p:spPr bwMode="auto">
          <a:xfrm>
            <a:off x="4157741" y="5233816"/>
            <a:ext cx="207393" cy="91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00" name="AutoShape 131"/>
          <p:cNvCxnSpPr>
            <a:cxnSpLocks noChangeShapeType="1"/>
            <a:stCxn id="38" idx="3"/>
            <a:endCxn id="89" idx="1"/>
          </p:cNvCxnSpPr>
          <p:nvPr/>
        </p:nvCxnSpPr>
        <p:spPr bwMode="auto">
          <a:xfrm>
            <a:off x="5557205" y="5234733"/>
            <a:ext cx="238931" cy="318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03" name="AutoShape 131"/>
          <p:cNvCxnSpPr>
            <a:cxnSpLocks noChangeShapeType="1"/>
            <a:stCxn id="89" idx="3"/>
            <a:endCxn id="93" idx="1"/>
          </p:cNvCxnSpPr>
          <p:nvPr/>
        </p:nvCxnSpPr>
        <p:spPr bwMode="auto">
          <a:xfrm>
            <a:off x="6759439" y="5237920"/>
            <a:ext cx="233634" cy="3273"/>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64" name="AutoShape 131"/>
          <p:cNvCxnSpPr>
            <a:cxnSpLocks noChangeShapeType="1"/>
            <a:stCxn id="93" idx="3"/>
            <a:endCxn id="1028" idx="1"/>
          </p:cNvCxnSpPr>
          <p:nvPr/>
        </p:nvCxnSpPr>
        <p:spPr bwMode="auto">
          <a:xfrm>
            <a:off x="7956376" y="5241193"/>
            <a:ext cx="245137" cy="3316"/>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67" name="Grupo 166"/>
          <p:cNvGrpSpPr/>
          <p:nvPr/>
        </p:nvGrpSpPr>
        <p:grpSpPr>
          <a:xfrm>
            <a:off x="7903418" y="2986041"/>
            <a:ext cx="1280579" cy="1123527"/>
            <a:chOff x="5749267" y="2344290"/>
            <a:chExt cx="1559102" cy="1367892"/>
          </a:xfrm>
        </p:grpSpPr>
        <p:pic>
          <p:nvPicPr>
            <p:cNvPr id="1026" name="Picture 2" descr="http://findicons.com/files/icons/2219/dot_pictograms/128/arrow_lef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5988216" y="2344290"/>
              <a:ext cx="1057145" cy="1057146"/>
            </a:xfrm>
            <a:prstGeom prst="rect">
              <a:avLst/>
            </a:prstGeom>
            <a:noFill/>
            <a:extLst>
              <a:ext uri="{909E8E84-426E-40DD-AFC4-6F175D3DCCD1}">
                <a14:hiddenFill xmlns:a14="http://schemas.microsoft.com/office/drawing/2010/main">
                  <a:solidFill>
                    <a:srgbClr val="FFFFFF"/>
                  </a:solidFill>
                </a14:hiddenFill>
              </a:ext>
            </a:extLst>
          </p:spPr>
        </p:pic>
        <p:sp>
          <p:nvSpPr>
            <p:cNvPr id="168" name="Rectangle 195"/>
            <p:cNvSpPr>
              <a:spLocks noChangeArrowheads="1"/>
            </p:cNvSpPr>
            <p:nvPr/>
          </p:nvSpPr>
          <p:spPr bwMode="auto">
            <a:xfrm>
              <a:off x="5749267" y="3250516"/>
              <a:ext cx="155910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cxnSp>
        <p:nvCxnSpPr>
          <p:cNvPr id="170" name="AutoShape 131"/>
          <p:cNvCxnSpPr>
            <a:cxnSpLocks noChangeShapeType="1"/>
            <a:stCxn id="1028" idx="0"/>
            <a:endCxn id="168" idx="2"/>
          </p:cNvCxnSpPr>
          <p:nvPr/>
        </p:nvCxnSpPr>
        <p:spPr bwMode="auto">
          <a:xfrm flipV="1">
            <a:off x="8543278" y="4109568"/>
            <a:ext cx="430" cy="744352"/>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74" name="Grupo 173"/>
          <p:cNvGrpSpPr/>
          <p:nvPr/>
        </p:nvGrpSpPr>
        <p:grpSpPr>
          <a:xfrm>
            <a:off x="7962518" y="4853920"/>
            <a:ext cx="1161519" cy="1105051"/>
            <a:chOff x="6076136" y="2374471"/>
            <a:chExt cx="1161519" cy="1105051"/>
          </a:xfrm>
        </p:grpSpPr>
        <p:sp>
          <p:nvSpPr>
            <p:cNvPr id="163" name="Rectangle 204"/>
            <p:cNvSpPr>
              <a:spLocks noChangeArrowheads="1"/>
            </p:cNvSpPr>
            <p:nvPr/>
          </p:nvSpPr>
          <p:spPr bwMode="auto">
            <a:xfrm>
              <a:off x="6076136" y="3140968"/>
              <a:ext cx="1161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1028" name="Picture 4" descr="https://conceptdraw.com/a2326c3/p10/preview/256/pict--file-office-pictograms---vector-stencils-library.png--draw-diagram-flowchart-example.png"/>
            <p:cNvPicPr>
              <a:picLocks noChangeAspect="1" noChangeArrowheads="1"/>
            </p:cNvPicPr>
            <p:nvPr/>
          </p:nvPicPr>
          <p:blipFill rotWithShape="1">
            <a:blip r:embed="rId7">
              <a:extLst>
                <a:ext uri="{28A0092B-C50C-407E-A947-70E740481C1C}">
                  <a14:useLocalDpi xmlns:a14="http://schemas.microsoft.com/office/drawing/2010/main" val="0"/>
                </a:ext>
              </a:extLst>
            </a:blip>
            <a:srcRect l="18273" t="12358" r="19713" b="12358"/>
            <a:stretch/>
          </p:blipFill>
          <p:spPr bwMode="auto">
            <a:xfrm>
              <a:off x="6315131" y="2374471"/>
              <a:ext cx="683530" cy="781178"/>
            </a:xfrm>
            <a:prstGeom prst="rect">
              <a:avLst/>
            </a:prstGeom>
            <a:noFill/>
            <a:extLst>
              <a:ext uri="{909E8E84-426E-40DD-AFC4-6F175D3DCCD1}">
                <a14:hiddenFill xmlns:a14="http://schemas.microsoft.com/office/drawing/2010/main">
                  <a:solidFill>
                    <a:srgbClr val="FFFFFF"/>
                  </a:solidFill>
                </a14:hiddenFill>
              </a:ext>
            </a:extLst>
          </p:spPr>
        </p:pic>
      </p:grpSp>
      <p:sp>
        <p:nvSpPr>
          <p:cNvPr id="181" name="Text Box 47"/>
          <p:cNvSpPr txBox="1">
            <a:spLocks noChangeArrowheads="1"/>
          </p:cNvSpPr>
          <p:nvPr/>
        </p:nvSpPr>
        <p:spPr bwMode="auto">
          <a:xfrm>
            <a:off x="4016195" y="4956883"/>
            <a:ext cx="443829"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smtClean="0">
                <a:solidFill>
                  <a:srgbClr val="000066"/>
                </a:solidFill>
              </a:rPr>
              <a:t>SI</a:t>
            </a:r>
            <a:endParaRPr lang="es-ES" altLang="es-PE" sz="1200" b="1" dirty="0">
              <a:solidFill>
                <a:srgbClr val="000066"/>
              </a:solidFill>
            </a:endParaRPr>
          </a:p>
        </p:txBody>
      </p:sp>
      <p:sp>
        <p:nvSpPr>
          <p:cNvPr id="182" name="Text Box 47"/>
          <p:cNvSpPr txBox="1">
            <a:spLocks noChangeArrowheads="1"/>
          </p:cNvSpPr>
          <p:nvPr/>
        </p:nvSpPr>
        <p:spPr bwMode="auto">
          <a:xfrm>
            <a:off x="2592992" y="4973491"/>
            <a:ext cx="443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200" b="1" dirty="0" smtClean="0">
                <a:solidFill>
                  <a:srgbClr val="000066"/>
                </a:solidFill>
              </a:rPr>
              <a:t>NO</a:t>
            </a:r>
            <a:endParaRPr lang="es-ES" altLang="es-PE" sz="1200" b="1" dirty="0">
              <a:solidFill>
                <a:srgbClr val="000066"/>
              </a:solidFill>
            </a:endParaRPr>
          </a:p>
        </p:txBody>
      </p:sp>
      <p:sp>
        <p:nvSpPr>
          <p:cNvPr id="51"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ysClr val="windowText" lastClr="000000"/>
                </a:solidFill>
                <a:hlinkClick r:id="rId8" action="ppaction://hlinksldjump"/>
              </a:rPr>
              <a:t>REGRESAR</a:t>
            </a:r>
            <a:endParaRPr lang="es-ES" altLang="es-PE" sz="1200" dirty="0">
              <a:solidFill>
                <a:sysClr val="windowText" lastClr="000000"/>
              </a:solidFill>
            </a:endParaRPr>
          </a:p>
        </p:txBody>
      </p:sp>
    </p:spTree>
    <p:extLst>
      <p:ext uri="{BB962C8B-B14F-4D97-AF65-F5344CB8AC3E}">
        <p14:creationId xmlns:p14="http://schemas.microsoft.com/office/powerpoint/2010/main" val="519467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241920"/>
            <a:ext cx="9144000" cy="4123184"/>
          </a:xfrm>
        </p:spPr>
        <p:txBody>
          <a:bodyPr/>
          <a:lstStyle/>
          <a:p>
            <a:r>
              <a:rPr lang="es-ES" sz="6300" dirty="0" smtClean="0"/>
              <a:t>PROCESO DE GESTIÓN DEL PROYECTO</a:t>
            </a:r>
            <a:endParaRPr lang="es-PE" sz="6300"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a:t>PP_FDPYMES_V1.0_2019</a:t>
            </a:r>
            <a:endParaRPr lang="en-US" dirty="0"/>
          </a:p>
        </p:txBody>
      </p:sp>
      <p:sp>
        <p:nvSpPr>
          <p:cNvPr id="9"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9/11/2019</a:t>
            </a:fld>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191865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20</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599282130"/>
              </p:ext>
            </p:extLst>
          </p:nvPr>
        </p:nvGraphicFramePr>
        <p:xfrm>
          <a:off x="179512" y="644556"/>
          <a:ext cx="8784977" cy="4663488"/>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3888432">
                  <a:extLst>
                    <a:ext uri="{9D8B030D-6E8A-4147-A177-3AD203B41FA5}">
                      <a16:colId xmlns:a16="http://schemas.microsoft.com/office/drawing/2014/main" val="20003"/>
                    </a:ext>
                  </a:extLst>
                </a:gridCol>
                <a:gridCol w="1872209">
                  <a:extLst>
                    <a:ext uri="{9D8B030D-6E8A-4147-A177-3AD203B41FA5}">
                      <a16:colId xmlns:a16="http://schemas.microsoft.com/office/drawing/2014/main"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Planeamiento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objetivo del Analista</a:t>
                      </a:r>
                      <a:r>
                        <a:rPr lang="es-ES" sz="1200" kern="1200" baseline="0" dirty="0" smtClean="0">
                          <a:solidFill>
                            <a:schemeClr val="dk1"/>
                          </a:solidFill>
                          <a:latin typeface="+mj-lt"/>
                          <a:ea typeface="Verdana" panose="020B0604030504040204" pitchFamily="34" charset="0"/>
                          <a:cs typeface="Verdana" panose="020B0604030504040204" pitchFamily="34" charset="0"/>
                        </a:rPr>
                        <a:t> Funcional en </a:t>
                      </a:r>
                      <a:r>
                        <a:rPr lang="es-ES" sz="1200" kern="1200" dirty="0" smtClean="0">
                          <a:solidFill>
                            <a:schemeClr val="dk1"/>
                          </a:solidFill>
                          <a:latin typeface="+mj-lt"/>
                          <a:ea typeface="Verdana" panose="020B0604030504040204" pitchFamily="34" charset="0"/>
                          <a:cs typeface="Verdana" panose="020B0604030504040204" pitchFamily="34" charset="0"/>
                        </a:rPr>
                        <a:t>esta etapa en la colaboración en la elaboración del Plan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Coordina con Jefe de Proyecto algunas Actividades a llevar a cabo dentro de Cronograma.</a:t>
                      </a:r>
                    </a:p>
                  </a:txBody>
                  <a:tcPr marT="45726" marB="4572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de Plan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Cronograma de Actividades.</a:t>
                      </a:r>
                    </a:p>
                  </a:txBody>
                  <a:tcPr marT="45726" marB="45726" anchor="ctr" horzOverflow="overflow"/>
                </a:tc>
                <a:extLst>
                  <a:ext uri="{0D108BD9-81ED-4DB2-BD59-A6C34878D82A}">
                    <a16:rowId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Demanda</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”Cliente”</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Revisión, Ajustes</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el cliente conjuntamente con el Jefe de Proyecto y Analista Funcional acuerdan los puntos con respecto a la lista de requerimientos y demás observaciones que tenga el cliente para con 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Las Observaciones se registran en un Acta de Reunión.</a:t>
                      </a:r>
                    </a:p>
                  </a:txBody>
                  <a:tcPr marT="45726" marB="45726"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26" marB="45726" anchor="ctr" horzOverflow="overflow"/>
                </a:tc>
                <a:extLst>
                  <a:ext uri="{0D108BD9-81ED-4DB2-BD59-A6C34878D82A}">
                    <a16:rowId xmlns:a16="http://schemas.microsoft.com/office/drawing/2014/main"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Demanda</a:t>
                      </a:r>
                    </a:p>
                    <a:p>
                      <a:pPr marL="0" marR="0" lvl="0" indent="0" algn="ctr" defTabSz="457200" rtl="0" eaLnBrk="1" fontAlgn="base" latinLnBrk="0" hangingPunct="1">
                        <a:lnSpc>
                          <a:spcPct val="100000"/>
                        </a:lnSpc>
                        <a:spcBef>
                          <a:spcPct val="20000"/>
                        </a:spcBef>
                        <a:spcAft>
                          <a:spcPct val="0"/>
                        </a:spcAft>
                        <a:buClrTx/>
                        <a:buSzTx/>
                        <a:buFontTx/>
                        <a:buNone/>
                        <a:tabLst/>
                        <a:defRPr/>
                      </a:pPr>
                      <a:r>
                        <a:rPr lang="es-ES" sz="1200" b="1" kern="1200" dirty="0" smtClean="0">
                          <a:solidFill>
                            <a:schemeClr val="dk1"/>
                          </a:solidFill>
                          <a:latin typeface="+mj-lt"/>
                          <a:ea typeface="Verdana" panose="020B0604030504040204" pitchFamily="34" charset="0"/>
                          <a:cs typeface="Verdana" panose="020B0604030504040204" pitchFamily="34" charset="0"/>
                        </a:rPr>
                        <a:t>”Cliente”</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Conformidad al Plan de Gestión del Proyecto</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Cliente acepta o rechaza la elaboración del Proyecto luego queda en un Acta los acuerdos tomados con EJR-SOFT.</a:t>
                      </a:r>
                    </a:p>
                  </a:txBody>
                  <a:tcPr marT="45726" marB="45726"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26" marB="45726" anchor="ctr" horzOverflow="overflow"/>
                </a:tc>
                <a:extLst>
                  <a:ext uri="{0D108BD9-81ED-4DB2-BD59-A6C34878D82A}">
                    <a16:rowId xmlns:a16="http://schemas.microsoft.com/office/drawing/2014/main"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err="1" smtClean="0">
                          <a:solidFill>
                            <a:schemeClr val="dk1"/>
                          </a:solidFill>
                          <a:latin typeface="+mj-lt"/>
                          <a:ea typeface="Verdana" panose="020B0604030504040204" pitchFamily="34" charset="0"/>
                          <a:cs typeface="Verdana" panose="020B0604030504040204" pitchFamily="34" charset="0"/>
                        </a:rPr>
                        <a:t>Kick</a:t>
                      </a:r>
                      <a:r>
                        <a:rPr lang="es-PE" sz="1200" b="1" kern="1200" dirty="0" smtClean="0">
                          <a:solidFill>
                            <a:schemeClr val="dk1"/>
                          </a:solidFill>
                          <a:latin typeface="+mj-lt"/>
                          <a:ea typeface="Verdana" panose="020B0604030504040204" pitchFamily="34" charset="0"/>
                          <a:cs typeface="Verdana" panose="020B0604030504040204" pitchFamily="34" charset="0"/>
                        </a:rPr>
                        <a:t> off meeting - externo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reunión se informa al cliente sobre el proyecto y la estrategia para afrontarlo, se obtiene el compromiso y se explica el esquema de trabajo.</a:t>
                      </a:r>
                    </a:p>
                  </a:txBody>
                  <a:tcPr marT="45726" marB="45726"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Presentación </a:t>
                      </a:r>
                      <a:r>
                        <a:rPr lang="es-ES" sz="1200" kern="1200" dirty="0" err="1" smtClean="0">
                          <a:solidFill>
                            <a:schemeClr val="dk1"/>
                          </a:solidFill>
                          <a:latin typeface="+mj-lt"/>
                          <a:ea typeface="Verdana" panose="020B0604030504040204" pitchFamily="34" charset="0"/>
                          <a:cs typeface="Verdana" panose="020B0604030504040204" pitchFamily="34" charset="0"/>
                        </a:rPr>
                        <a:t>kick</a:t>
                      </a:r>
                      <a:r>
                        <a:rPr lang="es-ES" sz="1200" kern="1200" dirty="0" smtClean="0">
                          <a:solidFill>
                            <a:schemeClr val="dk1"/>
                          </a:solidFill>
                          <a:latin typeface="+mj-lt"/>
                          <a:ea typeface="Verdana" panose="020B0604030504040204" pitchFamily="34" charset="0"/>
                          <a:cs typeface="Verdana" panose="020B0604030504040204" pitchFamily="34" charset="0"/>
                        </a:rPr>
                        <a:t> off meeting – externo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26" marB="45726" anchor="ctr" horzOverflow="overflow"/>
                </a:tc>
                <a:extLst>
                  <a:ext uri="{0D108BD9-81ED-4DB2-BD59-A6C34878D82A}">
                    <a16:rowId xmlns:a16="http://schemas.microsoft.com/office/drawing/2014/main" val="10004"/>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9/11/2019</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7531888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TAREAS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(PLANIFICACIÓN)</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9/11/2019</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21</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829997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22</a:t>
            </a:fld>
            <a:endParaRPr lang="en-US" dirty="0"/>
          </a:p>
        </p:txBody>
      </p:sp>
      <p:sp>
        <p:nvSpPr>
          <p:cNvPr id="57" name="1 Título"/>
          <p:cNvSpPr>
            <a:spLocks noGrp="1"/>
          </p:cNvSpPr>
          <p:nvPr>
            <p:ph type="ctrTitle"/>
          </p:nvPr>
        </p:nvSpPr>
        <p:spPr>
          <a:xfrm>
            <a:off x="0" y="177553"/>
            <a:ext cx="9144000" cy="1486821"/>
          </a:xfrm>
        </p:spPr>
        <p:txBody>
          <a:bodyPr/>
          <a:lstStyle/>
          <a:p>
            <a:r>
              <a:rPr lang="es-ES" sz="4400" u="sng" dirty="0" smtClean="0"/>
              <a:t>TAREAS DE LA ACTIVIDAD DE PLANEAMIENTO</a:t>
            </a:r>
            <a:endParaRPr lang="es-PE" sz="4400" u="sng" dirty="0"/>
          </a:p>
        </p:txBody>
      </p:sp>
      <p:sp>
        <p:nvSpPr>
          <p:cNvPr id="41" name="5 Marcador de pie de página"/>
          <p:cNvSpPr>
            <a:spLocks noGrp="1"/>
          </p:cNvSpPr>
          <p:nvPr>
            <p:ph type="ftr" sz="quarter" idx="12"/>
          </p:nvPr>
        </p:nvSpPr>
        <p:spPr>
          <a:xfrm>
            <a:off x="659165" y="6356350"/>
            <a:ext cx="3624803" cy="365125"/>
          </a:xfrm>
        </p:spPr>
        <p:txBody>
          <a:bodyPr/>
          <a:lstStyle/>
          <a:p>
            <a:r>
              <a:rPr lang="en-US" dirty="0"/>
              <a:t>PGPROY_V1.0_2015</a:t>
            </a:r>
          </a:p>
        </p:txBody>
      </p:sp>
      <p:grpSp>
        <p:nvGrpSpPr>
          <p:cNvPr id="43" name="Grupo 42"/>
          <p:cNvGrpSpPr/>
          <p:nvPr/>
        </p:nvGrpSpPr>
        <p:grpSpPr>
          <a:xfrm>
            <a:off x="-45903" y="1891901"/>
            <a:ext cx="9154407" cy="4057379"/>
            <a:chOff x="-45903" y="1700808"/>
            <a:chExt cx="9154407" cy="4057379"/>
          </a:xfrm>
        </p:grpSpPr>
        <p:cxnSp>
          <p:nvCxnSpPr>
            <p:cNvPr id="12" name="AutoShape 103"/>
            <p:cNvCxnSpPr>
              <a:cxnSpLocks noChangeShapeType="1"/>
              <a:stCxn id="30" idx="2"/>
              <a:endCxn id="24" idx="0"/>
            </p:cNvCxnSpPr>
            <p:nvPr/>
          </p:nvCxnSpPr>
          <p:spPr bwMode="auto">
            <a:xfrm>
              <a:off x="557445" y="2852552"/>
              <a:ext cx="1489" cy="224509"/>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4" name="AutoShape 131"/>
            <p:cNvCxnSpPr>
              <a:cxnSpLocks noChangeShapeType="1"/>
              <a:stCxn id="52" idx="3"/>
              <a:endCxn id="56" idx="1"/>
            </p:cNvCxnSpPr>
            <p:nvPr/>
          </p:nvCxnSpPr>
          <p:spPr bwMode="auto">
            <a:xfrm>
              <a:off x="2379695" y="3463371"/>
              <a:ext cx="248089" cy="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52" idx="1"/>
            </p:cNvCxnSpPr>
            <p:nvPr/>
          </p:nvCxnSpPr>
          <p:spPr bwMode="auto">
            <a:xfrm>
              <a:off x="879336" y="3459981"/>
              <a:ext cx="308288" cy="339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7" name="AutoShape 166"/>
            <p:cNvCxnSpPr>
              <a:cxnSpLocks noChangeShapeType="1"/>
              <a:stCxn id="56" idx="3"/>
              <a:endCxn id="61" idx="1"/>
            </p:cNvCxnSpPr>
            <p:nvPr/>
          </p:nvCxnSpPr>
          <p:spPr bwMode="auto">
            <a:xfrm>
              <a:off x="3819855" y="3463371"/>
              <a:ext cx="248089" cy="7614"/>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6512" y="1700808"/>
              <a:ext cx="1187913" cy="1151744"/>
              <a:chOff x="454504" y="2882027"/>
              <a:chExt cx="1686718" cy="1311994"/>
            </a:xfrm>
          </p:grpSpPr>
          <p:sp>
            <p:nvSpPr>
              <p:cNvPr id="30" name="Rectangle 109"/>
              <p:cNvSpPr>
                <a:spLocks noChangeArrowheads="1"/>
              </p:cNvSpPr>
              <p:nvPr/>
            </p:nvSpPr>
            <p:spPr bwMode="auto">
              <a:xfrm>
                <a:off x="454504" y="3855467"/>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3"/>
              <a:stretch>
                <a:fillRect/>
              </a:stretch>
            </p:blipFill>
            <p:spPr>
              <a:xfrm>
                <a:off x="783690" y="2882027"/>
                <a:ext cx="1101607" cy="947964"/>
              </a:xfrm>
              <a:prstGeom prst="rect">
                <a:avLst/>
              </a:prstGeom>
            </p:spPr>
          </p:pic>
        </p:grpSp>
        <p:grpSp>
          <p:nvGrpSpPr>
            <p:cNvPr id="23" name="Grupo 22"/>
            <p:cNvGrpSpPr/>
            <p:nvPr/>
          </p:nvGrpSpPr>
          <p:grpSpPr>
            <a:xfrm>
              <a:off x="-45903" y="3077061"/>
              <a:ext cx="1161519" cy="986284"/>
              <a:chOff x="1018218" y="4678333"/>
              <a:chExt cx="1764910" cy="1202308"/>
            </a:xfrm>
          </p:grpSpPr>
          <p:pic>
            <p:nvPicPr>
              <p:cNvPr id="24" name="Imagen 23"/>
              <p:cNvPicPr>
                <a:picLocks noChangeAspect="1"/>
              </p:cNvPicPr>
              <p:nvPr/>
            </p:nvPicPr>
            <p:blipFill>
              <a:blip r:embed="rId4"/>
              <a:stretch>
                <a:fillRect/>
              </a:stretch>
            </p:blipFill>
            <p:spPr>
              <a:xfrm>
                <a:off x="1450412" y="4678333"/>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cxnSp>
          <p:nvCxnSpPr>
            <p:cNvPr id="96" name="AutoShape 131"/>
            <p:cNvCxnSpPr>
              <a:cxnSpLocks noChangeShapeType="1"/>
              <a:stCxn id="65" idx="3"/>
              <a:endCxn id="69" idx="1"/>
            </p:cNvCxnSpPr>
            <p:nvPr/>
          </p:nvCxnSpPr>
          <p:spPr bwMode="auto">
            <a:xfrm>
              <a:off x="6700175" y="3470985"/>
              <a:ext cx="220178" cy="12266"/>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00" name="AutoShape 131"/>
            <p:cNvCxnSpPr>
              <a:cxnSpLocks noChangeShapeType="1"/>
              <a:stCxn id="61" idx="3"/>
              <a:endCxn id="65" idx="1"/>
            </p:cNvCxnSpPr>
            <p:nvPr/>
          </p:nvCxnSpPr>
          <p:spPr bwMode="auto">
            <a:xfrm>
              <a:off x="5260015" y="3470985"/>
              <a:ext cx="248089" cy="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03" name="AutoShape 131"/>
            <p:cNvCxnSpPr>
              <a:cxnSpLocks noChangeShapeType="1"/>
              <a:stCxn id="71" idx="2"/>
              <a:endCxn id="1028" idx="0"/>
            </p:cNvCxnSpPr>
            <p:nvPr/>
          </p:nvCxnSpPr>
          <p:spPr bwMode="auto">
            <a:xfrm flipH="1">
              <a:off x="7470595" y="4253915"/>
              <a:ext cx="3774" cy="399221"/>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74" name="Grupo 173"/>
            <p:cNvGrpSpPr/>
            <p:nvPr/>
          </p:nvGrpSpPr>
          <p:grpSpPr>
            <a:xfrm>
              <a:off x="6866865" y="4653136"/>
              <a:ext cx="1161519" cy="1105051"/>
              <a:chOff x="5949928" y="2374471"/>
              <a:chExt cx="1161519" cy="1105051"/>
            </a:xfrm>
          </p:grpSpPr>
          <p:sp>
            <p:nvSpPr>
              <p:cNvPr id="163" name="Rectangle 204"/>
              <p:cNvSpPr>
                <a:spLocks noChangeArrowheads="1"/>
              </p:cNvSpPr>
              <p:nvPr/>
            </p:nvSpPr>
            <p:spPr bwMode="auto">
              <a:xfrm>
                <a:off x="5949928" y="3140968"/>
                <a:ext cx="1161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PLAN DE PROYECTO</a:t>
                </a:r>
                <a:endParaRPr lang="es-ES" altLang="es-PE" sz="1000" b="1" dirty="0">
                  <a:latin typeface="Arial Black" panose="020B0A04020102020204" pitchFamily="34" charset="0"/>
                </a:endParaRPr>
              </a:p>
            </p:txBody>
          </p:sp>
          <p:pic>
            <p:nvPicPr>
              <p:cNvPr id="1028" name="Picture 4" descr="https://conceptdraw.com/a2326c3/p10/preview/256/pict--file-office-pictograms---vector-stencils-library.png--draw-diagram-flowchart-example.png"/>
              <p:cNvPicPr>
                <a:picLocks noChangeAspect="1" noChangeArrowheads="1"/>
              </p:cNvPicPr>
              <p:nvPr/>
            </p:nvPicPr>
            <p:blipFill rotWithShape="1">
              <a:blip r:embed="rId5">
                <a:extLst>
                  <a:ext uri="{28A0092B-C50C-407E-A947-70E740481C1C}">
                    <a14:useLocalDpi xmlns:a14="http://schemas.microsoft.com/office/drawing/2010/main" val="0"/>
                  </a:ext>
                </a:extLst>
              </a:blip>
              <a:srcRect l="18273" t="12358" r="19713" b="12358"/>
              <a:stretch/>
            </p:blipFill>
            <p:spPr bwMode="auto">
              <a:xfrm>
                <a:off x="6211893" y="2374471"/>
                <a:ext cx="683530" cy="78117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Group 89"/>
            <p:cNvGrpSpPr>
              <a:grpSpLocks/>
            </p:cNvGrpSpPr>
            <p:nvPr/>
          </p:nvGrpSpPr>
          <p:grpSpPr bwMode="auto">
            <a:xfrm>
              <a:off x="1187624" y="2681201"/>
              <a:ext cx="1192071" cy="1564339"/>
              <a:chOff x="2216" y="1389"/>
              <a:chExt cx="751" cy="562"/>
            </a:xfrm>
          </p:grpSpPr>
          <p:sp>
            <p:nvSpPr>
              <p:cNvPr id="52"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DEFINIR ALCANCE DEL PROYECTO</a:t>
                </a:r>
                <a:endParaRPr lang="es-ES" altLang="es-PE" sz="1100" b="1" dirty="0"/>
              </a:p>
            </p:txBody>
          </p:sp>
          <p:sp>
            <p:nvSpPr>
              <p:cNvPr id="53"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(1) Analista Funcional</a:t>
                </a:r>
                <a:endParaRPr lang="es-ES" altLang="es-PE" sz="1100" b="1" dirty="0">
                  <a:solidFill>
                    <a:schemeClr val="bg1"/>
                  </a:solidFill>
                  <a:latin typeface="Arial" panose="020B0604020202020204" pitchFamily="34" charset="0"/>
                </a:endParaRPr>
              </a:p>
            </p:txBody>
          </p:sp>
          <p:sp>
            <p:nvSpPr>
              <p:cNvPr id="54"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smtClean="0">
                    <a:solidFill>
                      <a:schemeClr val="bg1"/>
                    </a:solidFill>
                    <a:latin typeface="Arial" panose="020B0604020202020204" pitchFamily="34" charset="0"/>
                  </a:rPr>
                  <a:t>Plantilla Plan de Proyecto</a:t>
                </a:r>
                <a:endParaRPr lang="es-PE" altLang="es-PE" sz="1200" b="1" dirty="0">
                  <a:solidFill>
                    <a:schemeClr val="bg1"/>
                  </a:solidFill>
                  <a:latin typeface="Arial" panose="020B0604020202020204" pitchFamily="34" charset="0"/>
                </a:endParaRPr>
              </a:p>
            </p:txBody>
          </p:sp>
        </p:grpSp>
        <p:grpSp>
          <p:nvGrpSpPr>
            <p:cNvPr id="55" name="Group 89"/>
            <p:cNvGrpSpPr>
              <a:grpSpLocks/>
            </p:cNvGrpSpPr>
            <p:nvPr/>
          </p:nvGrpSpPr>
          <p:grpSpPr bwMode="auto">
            <a:xfrm>
              <a:off x="2627784" y="2681201"/>
              <a:ext cx="1192071" cy="1564339"/>
              <a:chOff x="2216" y="1389"/>
              <a:chExt cx="751" cy="562"/>
            </a:xfrm>
          </p:grpSpPr>
          <p:sp>
            <p:nvSpPr>
              <p:cNvPr id="56"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ELABORACIÓN DEL CRONOGRAMA</a:t>
                </a:r>
                <a:endParaRPr lang="es-ES" altLang="es-PE" sz="1100" b="1" dirty="0"/>
              </a:p>
            </p:txBody>
          </p:sp>
          <p:sp>
            <p:nvSpPr>
              <p:cNvPr id="58"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(2) Analista Funcional</a:t>
                </a:r>
                <a:endParaRPr lang="es-ES" altLang="es-PE" sz="1100" b="1" dirty="0">
                  <a:solidFill>
                    <a:schemeClr val="bg1"/>
                  </a:solidFill>
                  <a:latin typeface="Arial" panose="020B0604020202020204" pitchFamily="34" charset="0"/>
                </a:endParaRPr>
              </a:p>
            </p:txBody>
          </p:sp>
          <p:sp>
            <p:nvSpPr>
              <p:cNvPr id="59"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Plantilla Plan de Proyecto</a:t>
                </a:r>
              </a:p>
            </p:txBody>
          </p:sp>
        </p:grpSp>
        <p:grpSp>
          <p:nvGrpSpPr>
            <p:cNvPr id="60" name="Group 89"/>
            <p:cNvGrpSpPr>
              <a:grpSpLocks/>
            </p:cNvGrpSpPr>
            <p:nvPr/>
          </p:nvGrpSpPr>
          <p:grpSpPr bwMode="auto">
            <a:xfrm>
              <a:off x="4067944" y="2688815"/>
              <a:ext cx="1192071" cy="1564339"/>
              <a:chOff x="2216" y="1389"/>
              <a:chExt cx="751" cy="562"/>
            </a:xfrm>
          </p:grpSpPr>
          <p:sp>
            <p:nvSpPr>
              <p:cNvPr id="61"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DEFINICIÓN DE ORGANIZACIÓN DEL PROYECTO</a:t>
                </a:r>
                <a:endParaRPr lang="es-ES" altLang="es-PE" sz="1100" b="1" dirty="0"/>
              </a:p>
            </p:txBody>
          </p:sp>
          <p:sp>
            <p:nvSpPr>
              <p:cNvPr id="62"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(3) Analista Funcional</a:t>
                </a:r>
                <a:endParaRPr lang="es-ES" altLang="es-PE" sz="1100" b="1" dirty="0">
                  <a:solidFill>
                    <a:schemeClr val="bg1"/>
                  </a:solidFill>
                  <a:latin typeface="Arial" panose="020B0604020202020204" pitchFamily="34" charset="0"/>
                </a:endParaRPr>
              </a:p>
            </p:txBody>
          </p:sp>
          <p:sp>
            <p:nvSpPr>
              <p:cNvPr id="63"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Plantilla Plan </a:t>
                </a:r>
              </a:p>
              <a:p>
                <a:pPr algn="ctr"/>
                <a:r>
                  <a:rPr lang="es-ES" altLang="es-PE" sz="1200" b="1" dirty="0" smtClean="0">
                    <a:solidFill>
                      <a:schemeClr val="bg1"/>
                    </a:solidFill>
                    <a:latin typeface="Arial" panose="020B0604020202020204" pitchFamily="34" charset="0"/>
                  </a:rPr>
                  <a:t>de Proyecto</a:t>
                </a:r>
                <a:endParaRPr lang="es-PE" altLang="es-PE" sz="1200" b="1" dirty="0">
                  <a:solidFill>
                    <a:schemeClr val="bg1"/>
                  </a:solidFill>
                  <a:latin typeface="Arial" panose="020B0604020202020204" pitchFamily="34" charset="0"/>
                </a:endParaRPr>
              </a:p>
            </p:txBody>
          </p:sp>
        </p:grpSp>
        <p:grpSp>
          <p:nvGrpSpPr>
            <p:cNvPr id="64" name="Group 89"/>
            <p:cNvGrpSpPr>
              <a:grpSpLocks/>
            </p:cNvGrpSpPr>
            <p:nvPr/>
          </p:nvGrpSpPr>
          <p:grpSpPr bwMode="auto">
            <a:xfrm>
              <a:off x="5508104" y="2688815"/>
              <a:ext cx="1192071" cy="1564339"/>
              <a:chOff x="2216" y="1389"/>
              <a:chExt cx="751" cy="562"/>
            </a:xfrm>
          </p:grpSpPr>
          <p:sp>
            <p:nvSpPr>
              <p:cNvPr id="65"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ELABORACIÓN DE  PLANES</a:t>
                </a:r>
              </a:p>
              <a:p>
                <a:pPr algn="ctr" eaLnBrk="1" hangingPunct="1">
                  <a:lnSpc>
                    <a:spcPct val="110000"/>
                  </a:lnSpc>
                </a:pPr>
                <a:r>
                  <a:rPr lang="es-ES" altLang="es-PE" sz="1100" b="1" dirty="0" smtClean="0"/>
                  <a:t>DE SOPORTE</a:t>
                </a:r>
                <a:endParaRPr lang="es-ES" altLang="es-PE" sz="1100" b="1" dirty="0"/>
              </a:p>
            </p:txBody>
          </p:sp>
          <p:sp>
            <p:nvSpPr>
              <p:cNvPr id="66"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(4) Analista Funcional</a:t>
                </a:r>
                <a:endParaRPr lang="es-ES" altLang="es-PE" sz="1100" b="1" dirty="0">
                  <a:solidFill>
                    <a:schemeClr val="bg1"/>
                  </a:solidFill>
                  <a:latin typeface="Arial" panose="020B0604020202020204" pitchFamily="34" charset="0"/>
                </a:endParaRPr>
              </a:p>
            </p:txBody>
          </p:sp>
          <p:sp>
            <p:nvSpPr>
              <p:cNvPr id="67"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Plantilla Plan</a:t>
                </a:r>
              </a:p>
              <a:p>
                <a:pPr algn="ctr"/>
                <a:r>
                  <a:rPr lang="es-ES" altLang="es-PE" sz="1200" b="1" dirty="0" smtClean="0">
                    <a:solidFill>
                      <a:schemeClr val="bg1"/>
                    </a:solidFill>
                    <a:latin typeface="Arial" panose="020B0604020202020204" pitchFamily="34" charset="0"/>
                  </a:rPr>
                  <a:t>de Proyecto</a:t>
                </a:r>
                <a:endParaRPr lang="es-PE" altLang="es-PE" sz="1200" b="1" dirty="0">
                  <a:solidFill>
                    <a:schemeClr val="bg1"/>
                  </a:solidFill>
                  <a:latin typeface="Arial" panose="020B0604020202020204" pitchFamily="34" charset="0"/>
                </a:endParaRPr>
              </a:p>
            </p:txBody>
          </p:sp>
        </p:grpSp>
        <p:grpSp>
          <p:nvGrpSpPr>
            <p:cNvPr id="68" name="Group 89"/>
            <p:cNvGrpSpPr>
              <a:grpSpLocks/>
            </p:cNvGrpSpPr>
            <p:nvPr/>
          </p:nvGrpSpPr>
          <p:grpSpPr bwMode="auto">
            <a:xfrm>
              <a:off x="6920353" y="2679170"/>
              <a:ext cx="1108031" cy="1574745"/>
              <a:chOff x="2216" y="1389"/>
              <a:chExt cx="751" cy="377"/>
            </a:xfrm>
          </p:grpSpPr>
          <p:sp>
            <p:nvSpPr>
              <p:cNvPr id="69" name="Rectangle 70"/>
              <p:cNvSpPr>
                <a:spLocks noChangeArrowheads="1"/>
              </p:cNvSpPr>
              <p:nvPr/>
            </p:nvSpPr>
            <p:spPr bwMode="auto">
              <a:xfrm>
                <a:off x="2216" y="1496"/>
                <a:ext cx="751" cy="171"/>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REVISIÓN Y AJUSTES</a:t>
                </a:r>
                <a:endParaRPr lang="es-ES" altLang="es-PE" sz="1100" b="1" dirty="0"/>
              </a:p>
            </p:txBody>
          </p:sp>
          <p:sp>
            <p:nvSpPr>
              <p:cNvPr id="70" name="Rectangle 71"/>
              <p:cNvSpPr>
                <a:spLocks noChangeArrowheads="1"/>
              </p:cNvSpPr>
              <p:nvPr/>
            </p:nvSpPr>
            <p:spPr bwMode="auto">
              <a:xfrm>
                <a:off x="2216" y="1389"/>
                <a:ext cx="751" cy="107"/>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(5) Jefe de Proyecto</a:t>
                </a:r>
                <a:endParaRPr lang="es-ES" altLang="es-PE" sz="1100" b="1" dirty="0">
                  <a:solidFill>
                    <a:schemeClr val="bg1"/>
                  </a:solidFill>
                  <a:latin typeface="Arial" panose="020B0604020202020204" pitchFamily="34" charset="0"/>
                </a:endParaRPr>
              </a:p>
            </p:txBody>
          </p:sp>
          <p:sp>
            <p:nvSpPr>
              <p:cNvPr id="71" name="Rectangle 72"/>
              <p:cNvSpPr>
                <a:spLocks noChangeArrowheads="1"/>
              </p:cNvSpPr>
              <p:nvPr/>
            </p:nvSpPr>
            <p:spPr bwMode="auto">
              <a:xfrm>
                <a:off x="2216" y="1666"/>
                <a:ext cx="751" cy="100"/>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Plantilla Plan </a:t>
                </a:r>
              </a:p>
              <a:p>
                <a:pPr algn="ctr"/>
                <a:r>
                  <a:rPr lang="es-PE" altLang="es-PE" sz="1100" b="1" dirty="0" smtClean="0">
                    <a:solidFill>
                      <a:schemeClr val="bg1"/>
                    </a:solidFill>
                    <a:latin typeface="Arial" panose="020B0604020202020204" pitchFamily="34" charset="0"/>
                  </a:rPr>
                  <a:t>de Proyecto</a:t>
                </a:r>
                <a:endParaRPr lang="es-PE" altLang="es-PE" sz="1100" b="1" dirty="0">
                  <a:solidFill>
                    <a:schemeClr val="bg1"/>
                  </a:solidFill>
                  <a:latin typeface="Arial" panose="020B0604020202020204" pitchFamily="34" charset="0"/>
                </a:endParaRPr>
              </a:p>
            </p:txBody>
          </p:sp>
        </p:grpSp>
        <p:grpSp>
          <p:nvGrpSpPr>
            <p:cNvPr id="83" name="Grupo 82"/>
            <p:cNvGrpSpPr/>
            <p:nvPr/>
          </p:nvGrpSpPr>
          <p:grpSpPr>
            <a:xfrm>
              <a:off x="7920591" y="4627636"/>
              <a:ext cx="1187913" cy="1114790"/>
              <a:chOff x="459120" y="2824451"/>
              <a:chExt cx="1686718" cy="1269898"/>
            </a:xfrm>
          </p:grpSpPr>
          <p:sp>
            <p:nvSpPr>
              <p:cNvPr id="84" name="Rectangle 109"/>
              <p:cNvSpPr>
                <a:spLocks noChangeArrowheads="1"/>
              </p:cNvSpPr>
              <p:nvPr/>
            </p:nvSpPr>
            <p:spPr bwMode="auto">
              <a:xfrm>
                <a:off x="459120" y="3755795"/>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85" name="Imagen 84"/>
              <p:cNvPicPr>
                <a:picLocks noChangeAspect="1"/>
              </p:cNvPicPr>
              <p:nvPr/>
            </p:nvPicPr>
            <p:blipFill>
              <a:blip r:embed="rId3"/>
              <a:stretch>
                <a:fillRect/>
              </a:stretch>
            </p:blipFill>
            <p:spPr>
              <a:xfrm>
                <a:off x="816664" y="2824451"/>
                <a:ext cx="1101607" cy="947963"/>
              </a:xfrm>
              <a:prstGeom prst="rect">
                <a:avLst/>
              </a:prstGeom>
            </p:spPr>
          </p:pic>
        </p:grpSp>
        <p:cxnSp>
          <p:nvCxnSpPr>
            <p:cNvPr id="86" name="AutoShape 131"/>
            <p:cNvCxnSpPr>
              <a:cxnSpLocks noChangeShapeType="1"/>
              <a:stCxn id="1028" idx="3"/>
              <a:endCxn id="85" idx="1"/>
            </p:cNvCxnSpPr>
            <p:nvPr/>
          </p:nvCxnSpPr>
          <p:spPr bwMode="auto">
            <a:xfrm>
              <a:off x="7812360" y="5043725"/>
              <a:ext cx="360040" cy="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sp>
        <p:nvSpPr>
          <p:cNvPr id="46"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0599979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23</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18354572"/>
              </p:ext>
            </p:extLst>
          </p:nvPr>
        </p:nvGraphicFramePr>
        <p:xfrm>
          <a:off x="179512" y="332656"/>
          <a:ext cx="8784977" cy="5888676"/>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3888432">
                  <a:extLst>
                    <a:ext uri="{9D8B030D-6E8A-4147-A177-3AD203B41FA5}">
                      <a16:colId xmlns:a16="http://schemas.microsoft.com/office/drawing/2014/main" val="20003"/>
                    </a:ext>
                  </a:extLst>
                </a:gridCol>
                <a:gridCol w="1872209">
                  <a:extLst>
                    <a:ext uri="{9D8B030D-6E8A-4147-A177-3AD203B41FA5}">
                      <a16:colId xmlns:a16="http://schemas.microsoft.com/office/drawing/2014/main"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6">
                        <a:lumMod val="50000"/>
                      </a:schemeClr>
                    </a:solidFill>
                  </a:tcPr>
                </a:tc>
                <a:extLst>
                  <a:ext uri="{0D108BD9-81ED-4DB2-BD59-A6C34878D82A}">
                    <a16:rowId xmlns:a16="http://schemas.microsoft.com/office/drawing/2014/main"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defRPr/>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smtClean="0">
                          <a:solidFill>
                            <a:schemeClr val="dk1"/>
                          </a:solidFill>
                          <a:latin typeface="+mj-lt"/>
                          <a:ea typeface="Verdana" panose="020B0604030504040204" pitchFamily="34" charset="0"/>
                          <a:cs typeface="Verdana" panose="020B0604030504040204" pitchFamily="34" charset="0"/>
                        </a:rPr>
                        <a:t>Definir alcance del proyecto</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alcance del proyecto se define mediante el acuerdo de un conjunto de entregables del proyecto (Documento de análisis, Documento de Plan de pruebas, etc.), según las actividades involucradas en el Proceso de Gestión de Proyecto. En esta actividad se actualiza el artefacto Lista Maestra de Requerimientos de acuerdo a la información que se levantará en reuniones de coordinación.</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WBS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Matriz de entregables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LMR</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extLst>
                  <a:ext uri="{0D108BD9-81ED-4DB2-BD59-A6C34878D82A}">
                    <a16:rowId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r>
                        <a:rPr lang="es-PE" sz="1200" b="1" kern="1200" baseline="0" dirty="0" smtClean="0">
                          <a:solidFill>
                            <a:schemeClr val="dk1"/>
                          </a:solidFill>
                          <a:latin typeface="+mj-lt"/>
                          <a:ea typeface="Verdana" panose="020B0604030504040204" pitchFamily="34" charset="0"/>
                          <a:cs typeface="Verdana" panose="020B0604030504040204" pitchFamily="34" charset="0"/>
                        </a:rPr>
                        <a:t>, </a:t>
                      </a: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Elaboración de cronograma</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Primero se genera el cronograma detallado tomando como base la plantilla predefinida. </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de cronograma de proyecto </a:t>
                      </a:r>
                    </a:p>
                  </a:txBody>
                  <a:tcPr marT="45714" marB="45714" anchor="ctr" horzOverflow="overflow"/>
                </a:tc>
                <a:extLst>
                  <a:ext uri="{0D108BD9-81ED-4DB2-BD59-A6C34878D82A}">
                    <a16:rowId xmlns:a16="http://schemas.microsoft.com/office/drawing/2014/main"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3</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Definición de la organización del proyecto</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Definición de los responsables de la ejecución del proyecto. </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Sección del Plan de Gestión del Proyecto.</a:t>
                      </a:r>
                    </a:p>
                  </a:txBody>
                  <a:tcPr marT="45714" marB="45714" anchor="ctr" horzOverflow="overflow"/>
                </a:tc>
                <a:extLst>
                  <a:ext uri="{0D108BD9-81ED-4DB2-BD59-A6C34878D82A}">
                    <a16:rowId xmlns:a16="http://schemas.microsoft.com/office/drawing/2014/main"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Elaboración de los planes de soporte</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definen los planes de soporte: gestión de riesgos, gestión de comunicaciones, gestión integrada de proyectos, gestión de la configuración, gestión de requerimientos de cambios, gestión de calidad, gestión de seguimiento del proyecto, gestión del cronograma y otros.</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Secciones de la plantilla Plan de Gestión del Proyecto.</a:t>
                      </a:r>
                    </a:p>
                  </a:txBody>
                  <a:tcPr marT="45714" marB="45714" anchor="ctr" horzOverflow="overflow"/>
                </a:tc>
                <a:extLst>
                  <a:ext uri="{0D108BD9-81ED-4DB2-BD59-A6C34878D82A}">
                    <a16:rowId xmlns:a16="http://schemas.microsoft.com/office/drawing/2014/main" val="10004"/>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n-U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Revisión y Ajustes</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el Coordinador Empresa revisa el Plan del Proyecto conjuntamente con el analista líder, quedando evidenciado en acta de reunión incluyendo las observaciones identificadas.</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acta de reunión</a:t>
                      </a:r>
                    </a:p>
                  </a:txBody>
                  <a:tcPr marT="45714" marB="45714" anchor="ctr" horzOverflow="overflow"/>
                </a:tc>
                <a:extLst>
                  <a:ext uri="{0D108BD9-81ED-4DB2-BD59-A6C34878D82A}">
                    <a16:rowId xmlns:a16="http://schemas.microsoft.com/office/drawing/2014/main" val="10005"/>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9/11/2019</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13731885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(EJECUCIÓN, SEGUIMIENTO Y CONTRÓL)</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9/11/2019</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8893727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25</a:t>
            </a:fld>
            <a:endParaRPr lang="en-US" dirty="0"/>
          </a:p>
        </p:txBody>
      </p:sp>
      <p:sp>
        <p:nvSpPr>
          <p:cNvPr id="41" name="5 Marcador de pie de página"/>
          <p:cNvSpPr>
            <a:spLocks noGrp="1"/>
          </p:cNvSpPr>
          <p:nvPr>
            <p:ph type="ftr" sz="quarter" idx="12"/>
          </p:nvPr>
        </p:nvSpPr>
        <p:spPr>
          <a:xfrm>
            <a:off x="659165" y="6356350"/>
            <a:ext cx="3624803" cy="365125"/>
          </a:xfrm>
        </p:spPr>
        <p:txBody>
          <a:bodyPr/>
          <a:lstStyle/>
          <a:p>
            <a:r>
              <a:rPr lang="en-US" dirty="0"/>
              <a:t>PGPROY_V1.0_2015</a:t>
            </a:r>
          </a:p>
        </p:txBody>
      </p:sp>
      <p:grpSp>
        <p:nvGrpSpPr>
          <p:cNvPr id="23" name="Grupo 22"/>
          <p:cNvGrpSpPr/>
          <p:nvPr/>
        </p:nvGrpSpPr>
        <p:grpSpPr>
          <a:xfrm>
            <a:off x="-36512" y="1556792"/>
            <a:ext cx="9217024" cy="5229402"/>
            <a:chOff x="-1201681" y="157021"/>
            <a:chExt cx="10886249" cy="6176459"/>
          </a:xfrm>
        </p:grpSpPr>
        <p:grpSp>
          <p:nvGrpSpPr>
            <p:cNvPr id="10" name="Grupo 9"/>
            <p:cNvGrpSpPr/>
            <p:nvPr/>
          </p:nvGrpSpPr>
          <p:grpSpPr>
            <a:xfrm>
              <a:off x="-1201681" y="157021"/>
              <a:ext cx="10886249" cy="6176459"/>
              <a:chOff x="274482" y="1640867"/>
              <a:chExt cx="10886249" cy="6176459"/>
            </a:xfrm>
          </p:grpSpPr>
          <p:grpSp>
            <p:nvGrpSpPr>
              <p:cNvPr id="46" name="Grupo 45"/>
              <p:cNvGrpSpPr/>
              <p:nvPr/>
            </p:nvGrpSpPr>
            <p:grpSpPr>
              <a:xfrm>
                <a:off x="274482" y="3582445"/>
                <a:ext cx="1656185" cy="1206001"/>
                <a:chOff x="5691595" y="2344289"/>
                <a:chExt cx="2016402" cy="1468303"/>
              </a:xfrm>
            </p:grpSpPr>
            <p:pic>
              <p:nvPicPr>
                <p:cNvPr id="47" name="Picture 2" descr="http://findicons.com/files/icons/2219/dot_pictograms/128/arrow_lef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209329" y="2344289"/>
                  <a:ext cx="1057145" cy="105714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8" name="Rectangle 195"/>
                <p:cNvSpPr>
                  <a:spLocks noChangeArrowheads="1"/>
                </p:cNvSpPr>
                <p:nvPr/>
              </p:nvSpPr>
              <p:spPr bwMode="auto">
                <a:xfrm>
                  <a:off x="5691595" y="3250517"/>
                  <a:ext cx="2016402" cy="5620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grpSp>
            <p:nvGrpSpPr>
              <p:cNvPr id="49" name="Grupo 48"/>
              <p:cNvGrpSpPr/>
              <p:nvPr/>
            </p:nvGrpSpPr>
            <p:grpSpPr>
              <a:xfrm>
                <a:off x="1149649" y="2462233"/>
                <a:ext cx="1161519" cy="1105051"/>
                <a:chOff x="6220153" y="2374471"/>
                <a:chExt cx="1161519" cy="1105051"/>
              </a:xfrm>
            </p:grpSpPr>
            <p:sp>
              <p:nvSpPr>
                <p:cNvPr id="50" name="Rectangle 204"/>
                <p:cNvSpPr>
                  <a:spLocks noChangeArrowheads="1"/>
                </p:cNvSpPr>
                <p:nvPr/>
              </p:nvSpPr>
              <p:spPr bwMode="auto">
                <a:xfrm>
                  <a:off x="6220153" y="3140968"/>
                  <a:ext cx="1161519"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72" name="Picture 4" descr="https://conceptdraw.com/a2326c3/p10/preview/256/pict--file-office-pictograms---vector-stencils-library.png--draw-diagram-flowchart-exampl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8273" t="12358" r="19713" b="12358"/>
                <a:stretch/>
              </p:blipFill>
              <p:spPr bwMode="auto">
                <a:xfrm>
                  <a:off x="6459148" y="2374471"/>
                  <a:ext cx="683530" cy="78117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73" name="Grupo 72"/>
              <p:cNvGrpSpPr/>
              <p:nvPr/>
            </p:nvGrpSpPr>
            <p:grpSpPr>
              <a:xfrm>
                <a:off x="1149648" y="5060253"/>
                <a:ext cx="1161519" cy="1105051"/>
                <a:chOff x="6220153" y="2374471"/>
                <a:chExt cx="1161519" cy="1105051"/>
              </a:xfrm>
            </p:grpSpPr>
            <p:sp>
              <p:nvSpPr>
                <p:cNvPr id="74" name="Rectangle 204"/>
                <p:cNvSpPr>
                  <a:spLocks noChangeArrowheads="1"/>
                </p:cNvSpPr>
                <p:nvPr/>
              </p:nvSpPr>
              <p:spPr bwMode="auto">
                <a:xfrm>
                  <a:off x="6220153" y="3140968"/>
                  <a:ext cx="1161519"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75" name="Picture 4" descr="https://conceptdraw.com/a2326c3/p10/preview/256/pict--file-office-pictograms---vector-stencils-library.png--draw-diagram-flowchart-exampl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8273" t="12358" r="19713" b="12358"/>
                <a:stretch/>
              </p:blipFill>
              <p:spPr bwMode="auto">
                <a:xfrm>
                  <a:off x="6459148" y="2374471"/>
                  <a:ext cx="683530" cy="781178"/>
                </a:xfrm>
                <a:prstGeom prst="rect">
                  <a:avLst/>
                </a:prstGeom>
                <a:noFill/>
                <a:ln>
                  <a:noFill/>
                </a:ln>
                <a:extLst>
                  <a:ext uri="{909E8E84-426E-40DD-AFC4-6F175D3DCCD1}">
                    <a14:hiddenFill xmlns:a14="http://schemas.microsoft.com/office/drawing/2010/main">
                      <a:solidFill>
                        <a:srgbClr val="FFFFFF"/>
                      </a:solidFill>
                    </a14:hiddenFill>
                  </a:ext>
                </a:extLst>
              </p:spPr>
            </p:pic>
          </p:grpSp>
          <p:cxnSp>
            <p:nvCxnSpPr>
              <p:cNvPr id="77" name="AutoShape 197"/>
              <p:cNvCxnSpPr>
                <a:cxnSpLocks noChangeShapeType="1"/>
                <a:stCxn id="47" idx="0"/>
                <a:endCxn id="72" idx="1"/>
              </p:cNvCxnSpPr>
              <p:nvPr/>
            </p:nvCxnSpPr>
            <p:spPr bwMode="auto">
              <a:xfrm rot="5400000" flipH="1" flipV="1">
                <a:off x="896447" y="3090248"/>
                <a:ext cx="729622" cy="254772"/>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78" name="AutoShape 197"/>
              <p:cNvCxnSpPr>
                <a:cxnSpLocks noChangeShapeType="1"/>
                <a:stCxn id="48" idx="2"/>
                <a:endCxn id="75" idx="1"/>
              </p:cNvCxnSpPr>
              <p:nvPr/>
            </p:nvCxnSpPr>
            <p:spPr bwMode="auto">
              <a:xfrm rot="16200000" flipH="1">
                <a:off x="914412" y="4976609"/>
                <a:ext cx="662396" cy="286068"/>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sp>
            <p:nvSpPr>
              <p:cNvPr id="79" name="AutoShape 92"/>
              <p:cNvSpPr>
                <a:spLocks noChangeArrowheads="1"/>
              </p:cNvSpPr>
              <p:nvPr/>
            </p:nvSpPr>
            <p:spPr bwMode="auto">
              <a:xfrm rot="2791213">
                <a:off x="2198273" y="3930197"/>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80" name="AutoShape 197"/>
              <p:cNvCxnSpPr>
                <a:cxnSpLocks noChangeShapeType="1"/>
                <a:stCxn id="72" idx="3"/>
                <a:endCxn id="79" idx="1"/>
              </p:cNvCxnSpPr>
              <p:nvPr/>
            </p:nvCxnSpPr>
            <p:spPr bwMode="auto">
              <a:xfrm>
                <a:off x="2072174" y="2852822"/>
                <a:ext cx="182297" cy="1126814"/>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81" name="AutoShape 197"/>
              <p:cNvCxnSpPr>
                <a:cxnSpLocks noChangeShapeType="1"/>
                <a:stCxn id="75" idx="3"/>
                <a:endCxn id="79" idx="3"/>
              </p:cNvCxnSpPr>
              <p:nvPr/>
            </p:nvCxnSpPr>
            <p:spPr bwMode="auto">
              <a:xfrm flipV="1">
                <a:off x="2072173" y="4234361"/>
                <a:ext cx="175538" cy="1216481"/>
              </a:xfrm>
              <a:prstGeom prst="bentConnector3">
                <a:avLst>
                  <a:gd name="adj1" fmla="val 9961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82" name="AutoShape 159"/>
              <p:cNvCxnSpPr>
                <a:cxnSpLocks noChangeShapeType="1"/>
                <a:stCxn id="79" idx="5"/>
                <a:endCxn id="88" idx="1"/>
              </p:cNvCxnSpPr>
              <p:nvPr/>
            </p:nvCxnSpPr>
            <p:spPr bwMode="auto">
              <a:xfrm flipV="1">
                <a:off x="2378454" y="4109150"/>
                <a:ext cx="212908" cy="1229"/>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87" name="Group 89"/>
              <p:cNvGrpSpPr>
                <a:grpSpLocks/>
              </p:cNvGrpSpPr>
              <p:nvPr/>
            </p:nvGrpSpPr>
            <p:grpSpPr bwMode="auto">
              <a:xfrm>
                <a:off x="2591363" y="3319144"/>
                <a:ext cx="1165402" cy="2457092"/>
                <a:chOff x="2172" y="1389"/>
                <a:chExt cx="751" cy="776"/>
              </a:xfrm>
            </p:grpSpPr>
            <p:sp>
              <p:nvSpPr>
                <p:cNvPr id="88" name="Rectangle 70"/>
                <p:cNvSpPr>
                  <a:spLocks noChangeArrowheads="1"/>
                </p:cNvSpPr>
                <p:nvPr/>
              </p:nvSpPr>
              <p:spPr bwMode="auto">
                <a:xfrm>
                  <a:off x="2172"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GENERACIÓN DE INFORME DE ESTADO</a:t>
                  </a:r>
                  <a:endParaRPr lang="es-ES" altLang="es-PE" sz="1100" b="1" dirty="0"/>
                </a:p>
              </p:txBody>
            </p:sp>
            <p:sp>
              <p:nvSpPr>
                <p:cNvPr id="89" name="Rectangle 71"/>
                <p:cNvSpPr>
                  <a:spLocks noChangeArrowheads="1"/>
                </p:cNvSpPr>
                <p:nvPr/>
              </p:nvSpPr>
              <p:spPr bwMode="auto">
                <a:xfrm>
                  <a:off x="2172"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(3) Analista Funcional</a:t>
                  </a:r>
                  <a:endParaRPr lang="es-ES" altLang="es-PE" sz="1000" b="1" dirty="0">
                    <a:solidFill>
                      <a:schemeClr val="bg1"/>
                    </a:solidFill>
                    <a:latin typeface="Arial" panose="020B0604020202020204" pitchFamily="34" charset="0"/>
                  </a:endParaRPr>
                </a:p>
              </p:txBody>
            </p:sp>
            <p:sp>
              <p:nvSpPr>
                <p:cNvPr id="90" name="Rectangle 72"/>
                <p:cNvSpPr>
                  <a:spLocks noChangeArrowheads="1"/>
                </p:cNvSpPr>
                <p:nvPr/>
              </p:nvSpPr>
              <p:spPr bwMode="auto">
                <a:xfrm>
                  <a:off x="2172" y="1737"/>
                  <a:ext cx="751" cy="428"/>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182563" indent="-88900">
                    <a:buFont typeface="Arial" panose="020B0604020202020204" pitchFamily="34" charset="0"/>
                    <a:buChar char="•"/>
                  </a:pPr>
                  <a:r>
                    <a:rPr lang="es-PE" altLang="es-PE" sz="1000" b="1" dirty="0" smtClean="0">
                      <a:solidFill>
                        <a:schemeClr val="bg1"/>
                      </a:solidFill>
                      <a:latin typeface="Arial" panose="020B0604020202020204" pitchFamily="34" charset="0"/>
                    </a:rPr>
                    <a:t>Informe Quincenal</a:t>
                  </a:r>
                </a:p>
                <a:p>
                  <a:pPr marL="182563" indent="-88900">
                    <a:buFont typeface="Arial" panose="020B0604020202020204" pitchFamily="34" charset="0"/>
                    <a:buChar char="•"/>
                  </a:pPr>
                  <a:r>
                    <a:rPr lang="es-ES" altLang="es-PE" sz="1000" b="1" dirty="0" smtClean="0">
                      <a:solidFill>
                        <a:schemeClr val="bg1"/>
                      </a:solidFill>
                      <a:latin typeface="Arial" panose="020B0604020202020204" pitchFamily="34" charset="0"/>
                    </a:rPr>
                    <a:t>Cronograma de Actividades</a:t>
                  </a:r>
                </a:p>
                <a:p>
                  <a:pPr marL="182563" indent="-88900">
                    <a:buFont typeface="Arial" panose="020B0604020202020204" pitchFamily="34" charset="0"/>
                    <a:buChar char="•"/>
                  </a:pPr>
                  <a:r>
                    <a:rPr lang="es-ES" altLang="es-PE" sz="1000" b="1" dirty="0" smtClean="0">
                      <a:solidFill>
                        <a:schemeClr val="bg1"/>
                      </a:solidFill>
                      <a:latin typeface="Arial" panose="020B0604020202020204" pitchFamily="34" charset="0"/>
                    </a:rPr>
                    <a:t>Plan de Proyecto</a:t>
                  </a:r>
                  <a:endParaRPr lang="es-PE" altLang="es-PE" sz="1000" b="1" dirty="0">
                    <a:solidFill>
                      <a:schemeClr val="bg1"/>
                    </a:solidFill>
                    <a:latin typeface="Arial" panose="020B0604020202020204" pitchFamily="34" charset="0"/>
                  </a:endParaRPr>
                </a:p>
              </p:txBody>
            </p:sp>
          </p:grpSp>
          <p:grpSp>
            <p:nvGrpSpPr>
              <p:cNvPr id="91" name="Group 89"/>
              <p:cNvGrpSpPr>
                <a:grpSpLocks/>
              </p:cNvGrpSpPr>
              <p:nvPr/>
            </p:nvGrpSpPr>
            <p:grpSpPr bwMode="auto">
              <a:xfrm>
                <a:off x="3960289" y="3321126"/>
                <a:ext cx="1165402" cy="1580012"/>
                <a:chOff x="2155" y="1389"/>
                <a:chExt cx="751" cy="499"/>
              </a:xfrm>
            </p:grpSpPr>
            <p:sp>
              <p:nvSpPr>
                <p:cNvPr id="92" name="Rectangle 70"/>
                <p:cNvSpPr>
                  <a:spLocks noChangeArrowheads="1"/>
                </p:cNvSpPr>
                <p:nvPr/>
              </p:nvSpPr>
              <p:spPr bwMode="auto">
                <a:xfrm>
                  <a:off x="2155"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REVISIÓN DE INFORMES DE ESTADO</a:t>
                  </a:r>
                  <a:endParaRPr lang="es-ES" altLang="es-PE" sz="1000" b="1" dirty="0"/>
                </a:p>
              </p:txBody>
            </p:sp>
            <p:sp>
              <p:nvSpPr>
                <p:cNvPr id="93" name="Rectangle 71"/>
                <p:cNvSpPr>
                  <a:spLocks noChangeArrowheads="1"/>
                </p:cNvSpPr>
                <p:nvPr/>
              </p:nvSpPr>
              <p:spPr bwMode="auto">
                <a:xfrm>
                  <a:off x="2155"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(4) Jefe de Proyecto</a:t>
                  </a:r>
                  <a:endParaRPr lang="es-ES" altLang="es-PE" sz="1000" b="1" dirty="0">
                    <a:solidFill>
                      <a:schemeClr val="bg1"/>
                    </a:solidFill>
                    <a:latin typeface="Arial" panose="020B0604020202020204" pitchFamily="34" charset="0"/>
                  </a:endParaRPr>
                </a:p>
              </p:txBody>
            </p:sp>
            <p:sp>
              <p:nvSpPr>
                <p:cNvPr id="94" name="Rectangle 72"/>
                <p:cNvSpPr>
                  <a:spLocks noChangeArrowheads="1"/>
                </p:cNvSpPr>
                <p:nvPr/>
              </p:nvSpPr>
              <p:spPr bwMode="auto">
                <a:xfrm>
                  <a:off x="2155"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cxnSp>
            <p:nvCxnSpPr>
              <p:cNvPr id="95" name="AutoShape 103"/>
              <p:cNvCxnSpPr>
                <a:cxnSpLocks noChangeShapeType="1"/>
                <a:stCxn id="88" idx="3"/>
                <a:endCxn id="92" idx="1"/>
              </p:cNvCxnSpPr>
              <p:nvPr/>
            </p:nvCxnSpPr>
            <p:spPr bwMode="auto">
              <a:xfrm>
                <a:off x="3756765" y="4109150"/>
                <a:ext cx="203525" cy="198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98" name="Group 89"/>
              <p:cNvGrpSpPr>
                <a:grpSpLocks/>
              </p:cNvGrpSpPr>
              <p:nvPr/>
            </p:nvGrpSpPr>
            <p:grpSpPr bwMode="auto">
              <a:xfrm>
                <a:off x="5818877" y="3332136"/>
                <a:ext cx="1165402" cy="1580012"/>
                <a:chOff x="2100" y="1389"/>
                <a:chExt cx="751" cy="499"/>
              </a:xfrm>
            </p:grpSpPr>
            <p:sp>
              <p:nvSpPr>
                <p:cNvPr id="99" name="Rectangle 70"/>
                <p:cNvSpPr>
                  <a:spLocks noChangeArrowheads="1"/>
                </p:cNvSpPr>
                <p:nvPr/>
              </p:nvSpPr>
              <p:spPr bwMode="auto">
                <a:xfrm>
                  <a:off x="2100"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COMITÉ OPERATIVO</a:t>
                  </a:r>
                  <a:endParaRPr lang="es-ES" altLang="es-PE" sz="1000" b="1" dirty="0"/>
                </a:p>
              </p:txBody>
            </p:sp>
            <p:sp>
              <p:nvSpPr>
                <p:cNvPr id="101" name="Rectangle 71"/>
                <p:cNvSpPr>
                  <a:spLocks noChangeArrowheads="1"/>
                </p:cNvSpPr>
                <p:nvPr/>
              </p:nvSpPr>
              <p:spPr bwMode="auto">
                <a:xfrm>
                  <a:off x="2100"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(5) Jefe de Proyecto</a:t>
                  </a:r>
                  <a:endParaRPr lang="es-ES" altLang="es-PE" sz="1000" b="1" dirty="0">
                    <a:solidFill>
                      <a:schemeClr val="bg1"/>
                    </a:solidFill>
                    <a:latin typeface="Arial" panose="020B0604020202020204" pitchFamily="34" charset="0"/>
                  </a:endParaRPr>
                </a:p>
              </p:txBody>
            </p:sp>
            <p:sp>
              <p:nvSpPr>
                <p:cNvPr id="102" name="Rectangle 72"/>
                <p:cNvSpPr>
                  <a:spLocks noChangeArrowheads="1"/>
                </p:cNvSpPr>
                <p:nvPr/>
              </p:nvSpPr>
              <p:spPr bwMode="auto">
                <a:xfrm>
                  <a:off x="2100"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grpSp>
            <p:nvGrpSpPr>
              <p:cNvPr id="104" name="Group 89"/>
              <p:cNvGrpSpPr>
                <a:grpSpLocks/>
              </p:cNvGrpSpPr>
              <p:nvPr/>
            </p:nvGrpSpPr>
            <p:grpSpPr bwMode="auto">
              <a:xfrm>
                <a:off x="5832134" y="5183380"/>
                <a:ext cx="1165402" cy="1580012"/>
                <a:chOff x="2093" y="1389"/>
                <a:chExt cx="751" cy="499"/>
              </a:xfrm>
            </p:grpSpPr>
            <p:sp>
              <p:nvSpPr>
                <p:cNvPr id="105" name="Rectangle 70"/>
                <p:cNvSpPr>
                  <a:spLocks noChangeArrowheads="1"/>
                </p:cNvSpPr>
                <p:nvPr/>
              </p:nvSpPr>
              <p:spPr bwMode="auto">
                <a:xfrm>
                  <a:off x="2093"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COMITÉ OPERATIVO</a:t>
                  </a:r>
                  <a:endParaRPr lang="es-ES" altLang="es-PE" sz="1100" b="1" dirty="0"/>
                </a:p>
              </p:txBody>
            </p:sp>
            <p:sp>
              <p:nvSpPr>
                <p:cNvPr id="106" name="Rectangle 71"/>
                <p:cNvSpPr>
                  <a:spLocks noChangeArrowheads="1"/>
                </p:cNvSpPr>
                <p:nvPr/>
              </p:nvSpPr>
              <p:spPr bwMode="auto">
                <a:xfrm>
                  <a:off x="2093"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(6) Analista Funcional</a:t>
                  </a:r>
                  <a:endParaRPr lang="es-ES" altLang="es-PE" sz="1000" b="1" dirty="0">
                    <a:solidFill>
                      <a:schemeClr val="bg1"/>
                    </a:solidFill>
                    <a:latin typeface="Arial" panose="020B0604020202020204" pitchFamily="34" charset="0"/>
                  </a:endParaRPr>
                </a:p>
              </p:txBody>
            </p:sp>
            <p:sp>
              <p:nvSpPr>
                <p:cNvPr id="107" name="Rectangle 72"/>
                <p:cNvSpPr>
                  <a:spLocks noChangeArrowheads="1"/>
                </p:cNvSpPr>
                <p:nvPr/>
              </p:nvSpPr>
              <p:spPr bwMode="auto">
                <a:xfrm>
                  <a:off x="2093"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Acta de Reunión</a:t>
                  </a:r>
                  <a:endParaRPr lang="es-PE" altLang="es-PE" sz="1200" b="1" dirty="0">
                    <a:solidFill>
                      <a:schemeClr val="bg1"/>
                    </a:solidFill>
                    <a:latin typeface="Arial" panose="020B0604020202020204" pitchFamily="34" charset="0"/>
                  </a:endParaRPr>
                </a:p>
              </p:txBody>
            </p:sp>
          </p:grpSp>
          <p:cxnSp>
            <p:nvCxnSpPr>
              <p:cNvPr id="108" name="AutoShape 197"/>
              <p:cNvCxnSpPr>
                <a:cxnSpLocks noChangeShapeType="1"/>
                <a:stCxn id="215" idx="4"/>
                <a:endCxn id="105" idx="1"/>
              </p:cNvCxnSpPr>
              <p:nvPr/>
            </p:nvCxnSpPr>
            <p:spPr bwMode="auto">
              <a:xfrm rot="10800000" flipH="1" flipV="1">
                <a:off x="5576048" y="4372724"/>
                <a:ext cx="256086" cy="1600662"/>
              </a:xfrm>
              <a:prstGeom prst="bentConnector3">
                <a:avLst>
                  <a:gd name="adj1" fmla="val -3957"/>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111" name="Group 89"/>
              <p:cNvGrpSpPr>
                <a:grpSpLocks/>
              </p:cNvGrpSpPr>
              <p:nvPr/>
            </p:nvGrpSpPr>
            <p:grpSpPr bwMode="auto">
              <a:xfrm>
                <a:off x="3946597" y="1646925"/>
                <a:ext cx="1165402" cy="1580012"/>
                <a:chOff x="2138" y="1389"/>
                <a:chExt cx="751" cy="499"/>
              </a:xfrm>
            </p:grpSpPr>
            <p:sp>
              <p:nvSpPr>
                <p:cNvPr id="112" name="Rectangle 70"/>
                <p:cNvSpPr>
                  <a:spLocks noChangeArrowheads="1"/>
                </p:cNvSpPr>
                <p:nvPr/>
              </p:nvSpPr>
              <p:spPr bwMode="auto">
                <a:xfrm>
                  <a:off x="2138"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ASIGNAR TRABAJO</a:t>
                  </a:r>
                  <a:endParaRPr lang="es-ES" altLang="es-PE" sz="1000" b="1" dirty="0"/>
                </a:p>
              </p:txBody>
            </p:sp>
            <p:sp>
              <p:nvSpPr>
                <p:cNvPr id="113" name="Rectangle 71"/>
                <p:cNvSpPr>
                  <a:spLocks noChangeArrowheads="1"/>
                </p:cNvSpPr>
                <p:nvPr/>
              </p:nvSpPr>
              <p:spPr bwMode="auto">
                <a:xfrm>
                  <a:off x="2138"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(1) Jefe de Proyecto</a:t>
                  </a:r>
                  <a:endParaRPr lang="es-ES" altLang="es-PE" sz="1000" b="1" dirty="0">
                    <a:solidFill>
                      <a:schemeClr val="bg1"/>
                    </a:solidFill>
                    <a:latin typeface="Arial" panose="020B0604020202020204" pitchFamily="34" charset="0"/>
                  </a:endParaRPr>
                </a:p>
              </p:txBody>
            </p:sp>
            <p:sp>
              <p:nvSpPr>
                <p:cNvPr id="114" name="Rectangle 72"/>
                <p:cNvSpPr>
                  <a:spLocks noChangeArrowheads="1"/>
                </p:cNvSpPr>
                <p:nvPr/>
              </p:nvSpPr>
              <p:spPr bwMode="auto">
                <a:xfrm>
                  <a:off x="2138"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Informe Quincenal</a:t>
                  </a:r>
                  <a:endParaRPr lang="es-PE" altLang="es-PE" sz="1000" b="1" dirty="0">
                    <a:solidFill>
                      <a:schemeClr val="bg1"/>
                    </a:solidFill>
                    <a:latin typeface="Arial" panose="020B0604020202020204" pitchFamily="34" charset="0"/>
                  </a:endParaRPr>
                </a:p>
              </p:txBody>
            </p:sp>
          </p:grpSp>
          <p:grpSp>
            <p:nvGrpSpPr>
              <p:cNvPr id="115" name="Group 89"/>
              <p:cNvGrpSpPr>
                <a:grpSpLocks/>
              </p:cNvGrpSpPr>
              <p:nvPr/>
            </p:nvGrpSpPr>
            <p:grpSpPr bwMode="auto">
              <a:xfrm>
                <a:off x="5819430" y="1640867"/>
                <a:ext cx="1165402" cy="1580012"/>
                <a:chOff x="2084" y="1389"/>
                <a:chExt cx="751" cy="499"/>
              </a:xfrm>
            </p:grpSpPr>
            <p:sp>
              <p:nvSpPr>
                <p:cNvPr id="116" name="Rectangle 70"/>
                <p:cNvSpPr>
                  <a:spLocks noChangeArrowheads="1"/>
                </p:cNvSpPr>
                <p:nvPr/>
              </p:nvSpPr>
              <p:spPr bwMode="auto">
                <a:xfrm>
                  <a:off x="2084"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EJECUTAR TRABAJO ASIGNADO</a:t>
                  </a:r>
                  <a:endParaRPr lang="es-ES" altLang="es-PE" sz="1000" b="1" dirty="0"/>
                </a:p>
              </p:txBody>
            </p:sp>
            <p:sp>
              <p:nvSpPr>
                <p:cNvPr id="117" name="Rectangle 71"/>
                <p:cNvSpPr>
                  <a:spLocks noChangeArrowheads="1"/>
                </p:cNvSpPr>
                <p:nvPr/>
              </p:nvSpPr>
              <p:spPr bwMode="auto">
                <a:xfrm>
                  <a:off x="2084"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(2) Equipo de Trabajo</a:t>
                  </a:r>
                  <a:endParaRPr lang="es-ES" altLang="es-PE" sz="1000" b="1" dirty="0">
                    <a:solidFill>
                      <a:schemeClr val="bg1"/>
                    </a:solidFill>
                    <a:latin typeface="Arial" panose="020B0604020202020204" pitchFamily="34" charset="0"/>
                  </a:endParaRPr>
                </a:p>
              </p:txBody>
            </p:sp>
            <p:sp>
              <p:nvSpPr>
                <p:cNvPr id="118" name="Rectangle 72"/>
                <p:cNvSpPr>
                  <a:spLocks noChangeArrowheads="1"/>
                </p:cNvSpPr>
                <p:nvPr/>
              </p:nvSpPr>
              <p:spPr bwMode="auto">
                <a:xfrm>
                  <a:off x="2084"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Informe Quincenal</a:t>
                  </a:r>
                  <a:endParaRPr lang="es-PE" altLang="es-PE" sz="1000" b="1" dirty="0">
                    <a:solidFill>
                      <a:schemeClr val="bg1"/>
                    </a:solidFill>
                    <a:latin typeface="Arial" panose="020B0604020202020204" pitchFamily="34" charset="0"/>
                  </a:endParaRPr>
                </a:p>
              </p:txBody>
            </p:sp>
          </p:grpSp>
          <p:cxnSp>
            <p:nvCxnSpPr>
              <p:cNvPr id="119" name="AutoShape 197"/>
              <p:cNvCxnSpPr>
                <a:cxnSpLocks noChangeShapeType="1"/>
                <a:stCxn id="79" idx="0"/>
                <a:endCxn id="112" idx="1"/>
              </p:cNvCxnSpPr>
              <p:nvPr/>
            </p:nvCxnSpPr>
            <p:spPr bwMode="auto">
              <a:xfrm flipV="1">
                <a:off x="2385215" y="2436931"/>
                <a:ext cx="1561383" cy="1418722"/>
              </a:xfrm>
              <a:prstGeom prst="bentConnector3">
                <a:avLst>
                  <a:gd name="adj1" fmla="val -1127"/>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23" name="AutoShape 197"/>
              <p:cNvCxnSpPr>
                <a:cxnSpLocks noChangeShapeType="1"/>
                <a:stCxn id="79" idx="4"/>
              </p:cNvCxnSpPr>
              <p:nvPr/>
            </p:nvCxnSpPr>
            <p:spPr bwMode="auto">
              <a:xfrm rot="10800000" flipH="1" flipV="1">
                <a:off x="2371693" y="4365104"/>
                <a:ext cx="1695946" cy="2662214"/>
              </a:xfrm>
              <a:prstGeom prst="bentConnector3">
                <a:avLst>
                  <a:gd name="adj1" fmla="val -116"/>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124" name="Group 89"/>
              <p:cNvGrpSpPr>
                <a:grpSpLocks/>
              </p:cNvGrpSpPr>
              <p:nvPr/>
            </p:nvGrpSpPr>
            <p:grpSpPr bwMode="auto">
              <a:xfrm>
                <a:off x="4067639" y="6237314"/>
                <a:ext cx="1413392" cy="1580012"/>
                <a:chOff x="2216" y="1389"/>
                <a:chExt cx="751" cy="499"/>
              </a:xfrm>
            </p:grpSpPr>
            <p:sp>
              <p:nvSpPr>
                <p:cNvPr id="125" name="Rectangle 70"/>
                <p:cNvSpPr>
                  <a:spLocks noChangeArrowheads="1"/>
                </p:cNvSpPr>
                <p:nvPr/>
              </p:nvSpPr>
              <p:spPr bwMode="auto">
                <a:xfrm>
                  <a:off x="2216"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PROCESAR CAMBIOS AL PROYECTO</a:t>
                  </a:r>
                  <a:endParaRPr lang="es-ES" altLang="es-PE" sz="1000" b="1" dirty="0"/>
                </a:p>
              </p:txBody>
            </p:sp>
            <p:sp>
              <p:nvSpPr>
                <p:cNvPr id="126" name="Rectangle 71"/>
                <p:cNvSpPr>
                  <a:spLocks noChangeArrowheads="1"/>
                </p:cNvSpPr>
                <p:nvPr/>
              </p:nvSpPr>
              <p:spPr bwMode="auto">
                <a:xfrm>
                  <a:off x="2216"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(9) Jefe de Proyecto</a:t>
                  </a:r>
                  <a:endParaRPr lang="es-ES" altLang="es-PE" sz="1000" b="1" dirty="0">
                    <a:solidFill>
                      <a:schemeClr val="bg1"/>
                    </a:solidFill>
                    <a:latin typeface="Arial" panose="020B0604020202020204" pitchFamily="34" charset="0"/>
                  </a:endParaRPr>
                </a:p>
              </p:txBody>
            </p:sp>
            <p:sp>
              <p:nvSpPr>
                <p:cNvPr id="127" name="Rectangle 72"/>
                <p:cNvSpPr>
                  <a:spLocks noChangeArrowheads="1"/>
                </p:cNvSpPr>
                <p:nvPr/>
              </p:nvSpPr>
              <p:spPr bwMode="auto">
                <a:xfrm>
                  <a:off x="2216"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Plan de Gestión del Proyecto</a:t>
                  </a:r>
                  <a:endParaRPr lang="es-PE" altLang="es-PE" sz="1000" b="1" dirty="0">
                    <a:solidFill>
                      <a:schemeClr val="bg1"/>
                    </a:solidFill>
                    <a:latin typeface="Arial" panose="020B0604020202020204" pitchFamily="34" charset="0"/>
                  </a:endParaRPr>
                </a:p>
              </p:txBody>
            </p:sp>
          </p:grpSp>
          <p:grpSp>
            <p:nvGrpSpPr>
              <p:cNvPr id="134" name="Group 89"/>
              <p:cNvGrpSpPr>
                <a:grpSpLocks/>
              </p:cNvGrpSpPr>
              <p:nvPr/>
            </p:nvGrpSpPr>
            <p:grpSpPr bwMode="auto">
              <a:xfrm>
                <a:off x="7402451" y="3332136"/>
                <a:ext cx="1165402" cy="1580012"/>
                <a:chOff x="2125" y="1389"/>
                <a:chExt cx="751" cy="499"/>
              </a:xfrm>
            </p:grpSpPr>
            <p:sp>
              <p:nvSpPr>
                <p:cNvPr id="135" name="Rectangle 70"/>
                <p:cNvSpPr>
                  <a:spLocks noChangeArrowheads="1"/>
                </p:cNvSpPr>
                <p:nvPr/>
              </p:nvSpPr>
              <p:spPr bwMode="auto">
                <a:xfrm>
                  <a:off x="2125"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SEGUIMIENTO DEL SERVICIO</a:t>
                  </a:r>
                  <a:endParaRPr lang="es-ES" altLang="es-PE" sz="1000" b="1" dirty="0"/>
                </a:p>
              </p:txBody>
            </p:sp>
            <p:sp>
              <p:nvSpPr>
                <p:cNvPr id="136" name="Rectangle 71"/>
                <p:cNvSpPr>
                  <a:spLocks noChangeArrowheads="1"/>
                </p:cNvSpPr>
                <p:nvPr/>
              </p:nvSpPr>
              <p:spPr bwMode="auto">
                <a:xfrm>
                  <a:off x="2125"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(7) Analista de Calidad</a:t>
                  </a:r>
                  <a:endParaRPr lang="es-ES" altLang="es-PE" sz="1000" b="1" dirty="0">
                    <a:solidFill>
                      <a:schemeClr val="bg1"/>
                    </a:solidFill>
                    <a:latin typeface="Arial" panose="020B0604020202020204" pitchFamily="34" charset="0"/>
                  </a:endParaRPr>
                </a:p>
              </p:txBody>
            </p:sp>
            <p:sp>
              <p:nvSpPr>
                <p:cNvPr id="137" name="Rectangle 72"/>
                <p:cNvSpPr>
                  <a:spLocks noChangeArrowheads="1"/>
                </p:cNvSpPr>
                <p:nvPr/>
              </p:nvSpPr>
              <p:spPr bwMode="auto">
                <a:xfrm>
                  <a:off x="2125"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Acta de Reunión</a:t>
                  </a:r>
                  <a:endParaRPr lang="es-PE" altLang="es-PE" sz="1000" b="1" dirty="0">
                    <a:solidFill>
                      <a:schemeClr val="bg1"/>
                    </a:solidFill>
                    <a:latin typeface="Arial" panose="020B0604020202020204" pitchFamily="34" charset="0"/>
                  </a:endParaRPr>
                </a:p>
              </p:txBody>
            </p:sp>
          </p:grpSp>
          <p:grpSp>
            <p:nvGrpSpPr>
              <p:cNvPr id="138" name="Group 89"/>
              <p:cNvGrpSpPr>
                <a:grpSpLocks/>
              </p:cNvGrpSpPr>
              <p:nvPr/>
            </p:nvGrpSpPr>
            <p:grpSpPr bwMode="auto">
              <a:xfrm>
                <a:off x="7416595" y="5177527"/>
                <a:ext cx="1165402" cy="1580012"/>
                <a:chOff x="2123" y="1380"/>
                <a:chExt cx="751" cy="499"/>
              </a:xfrm>
            </p:grpSpPr>
            <p:sp>
              <p:nvSpPr>
                <p:cNvPr id="139" name="Rectangle 70"/>
                <p:cNvSpPr>
                  <a:spLocks noChangeArrowheads="1"/>
                </p:cNvSpPr>
                <p:nvPr/>
              </p:nvSpPr>
              <p:spPr bwMode="auto">
                <a:xfrm>
                  <a:off x="2123" y="1531"/>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REUNIÓN INTERNA</a:t>
                  </a:r>
                  <a:endParaRPr lang="es-ES" altLang="es-PE" sz="1000" b="1" dirty="0"/>
                </a:p>
              </p:txBody>
            </p:sp>
            <p:sp>
              <p:nvSpPr>
                <p:cNvPr id="140" name="Rectangle 71"/>
                <p:cNvSpPr>
                  <a:spLocks noChangeArrowheads="1"/>
                </p:cNvSpPr>
                <p:nvPr/>
              </p:nvSpPr>
              <p:spPr bwMode="auto">
                <a:xfrm>
                  <a:off x="2123" y="1380"/>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(8) Jefe de Proyecto</a:t>
                  </a:r>
                  <a:endParaRPr lang="es-ES" altLang="es-PE" sz="1000" b="1" dirty="0">
                    <a:solidFill>
                      <a:schemeClr val="bg1"/>
                    </a:solidFill>
                    <a:latin typeface="Arial" panose="020B0604020202020204" pitchFamily="34" charset="0"/>
                  </a:endParaRPr>
                </a:p>
              </p:txBody>
            </p:sp>
            <p:sp>
              <p:nvSpPr>
                <p:cNvPr id="141" name="Rectangle 72"/>
                <p:cNvSpPr>
                  <a:spLocks noChangeArrowheads="1"/>
                </p:cNvSpPr>
                <p:nvPr/>
              </p:nvSpPr>
              <p:spPr bwMode="auto">
                <a:xfrm>
                  <a:off x="2123" y="1728"/>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cxnSp>
            <p:nvCxnSpPr>
              <p:cNvPr id="144" name="AutoShape 131"/>
              <p:cNvCxnSpPr>
                <a:cxnSpLocks noChangeShapeType="1"/>
                <a:stCxn id="105" idx="3"/>
                <a:endCxn id="135" idx="1"/>
              </p:cNvCxnSpPr>
              <p:nvPr/>
            </p:nvCxnSpPr>
            <p:spPr bwMode="auto">
              <a:xfrm flipV="1">
                <a:off x="6997536" y="4122142"/>
                <a:ext cx="404916" cy="1851244"/>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147" name="AutoShape 87"/>
              <p:cNvSpPr>
                <a:spLocks noChangeArrowheads="1"/>
              </p:cNvSpPr>
              <p:nvPr/>
            </p:nvSpPr>
            <p:spPr bwMode="auto">
              <a:xfrm rot="13591213">
                <a:off x="8637592" y="3941960"/>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151" name="AutoShape 131"/>
              <p:cNvCxnSpPr>
                <a:cxnSpLocks noChangeShapeType="1"/>
                <a:stCxn id="112" idx="3"/>
                <a:endCxn id="116" idx="1"/>
              </p:cNvCxnSpPr>
              <p:nvPr/>
            </p:nvCxnSpPr>
            <p:spPr bwMode="auto">
              <a:xfrm flipV="1">
                <a:off x="5111999" y="2430873"/>
                <a:ext cx="707430" cy="6058"/>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4" name="AutoShape 197"/>
              <p:cNvCxnSpPr>
                <a:cxnSpLocks noChangeShapeType="1"/>
                <a:stCxn id="99" idx="3"/>
                <a:endCxn id="147" idx="4"/>
              </p:cNvCxnSpPr>
              <p:nvPr/>
            </p:nvCxnSpPr>
            <p:spPr bwMode="auto">
              <a:xfrm flipV="1">
                <a:off x="6984279" y="3867416"/>
                <a:ext cx="1840255" cy="254726"/>
              </a:xfrm>
              <a:prstGeom prst="bentConnector5">
                <a:avLst>
                  <a:gd name="adj1" fmla="val 10218"/>
                  <a:gd name="adj2" fmla="val 405493"/>
                  <a:gd name="adj3" fmla="val 100591"/>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59" name="AutoShape 197"/>
              <p:cNvCxnSpPr>
                <a:cxnSpLocks noChangeShapeType="1"/>
                <a:stCxn id="139" idx="3"/>
                <a:endCxn id="147" idx="0"/>
              </p:cNvCxnSpPr>
              <p:nvPr/>
            </p:nvCxnSpPr>
            <p:spPr bwMode="auto">
              <a:xfrm flipV="1">
                <a:off x="8581997" y="4376867"/>
                <a:ext cx="229015" cy="1590666"/>
              </a:xfrm>
              <a:prstGeom prst="bentConnector3">
                <a:avLst>
                  <a:gd name="adj1" fmla="val 10070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sp>
            <p:nvSpPr>
              <p:cNvPr id="173" name="AutoShape 87"/>
              <p:cNvSpPr>
                <a:spLocks noChangeArrowheads="1"/>
              </p:cNvSpPr>
              <p:nvPr/>
            </p:nvSpPr>
            <p:spPr bwMode="auto">
              <a:xfrm rot="13591213">
                <a:off x="9141648" y="3939574"/>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175" name="AutoShape 131"/>
              <p:cNvCxnSpPr>
                <a:cxnSpLocks noChangeShapeType="1"/>
                <a:stCxn id="147" idx="2"/>
                <a:endCxn id="173" idx="5"/>
              </p:cNvCxnSpPr>
              <p:nvPr/>
            </p:nvCxnSpPr>
            <p:spPr bwMode="auto">
              <a:xfrm flipV="1">
                <a:off x="9072498" y="4119755"/>
                <a:ext cx="249331" cy="914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84" name="AutoShape 197"/>
              <p:cNvCxnSpPr>
                <a:cxnSpLocks noChangeShapeType="1"/>
                <a:stCxn id="125" idx="3"/>
                <a:endCxn id="173" idx="0"/>
              </p:cNvCxnSpPr>
              <p:nvPr/>
            </p:nvCxnSpPr>
            <p:spPr bwMode="auto">
              <a:xfrm flipV="1">
                <a:off x="5481031" y="4374481"/>
                <a:ext cx="3834037" cy="2652839"/>
              </a:xfrm>
              <a:prstGeom prst="bentConnector3">
                <a:avLst>
                  <a:gd name="adj1" fmla="val 9997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89" name="AutoShape 197"/>
              <p:cNvCxnSpPr>
                <a:cxnSpLocks noChangeShapeType="1"/>
                <a:stCxn id="116" idx="3"/>
                <a:endCxn id="173" idx="4"/>
              </p:cNvCxnSpPr>
              <p:nvPr/>
            </p:nvCxnSpPr>
            <p:spPr bwMode="auto">
              <a:xfrm>
                <a:off x="6984832" y="2430873"/>
                <a:ext cx="2343758" cy="1434157"/>
              </a:xfrm>
              <a:prstGeom prst="bentConnector3">
                <a:avLst>
                  <a:gd name="adj1" fmla="val 100433"/>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93" name="AutoShape 131"/>
              <p:cNvCxnSpPr>
                <a:cxnSpLocks noChangeShapeType="1"/>
                <a:stCxn id="173" idx="2"/>
                <a:endCxn id="196" idx="1"/>
              </p:cNvCxnSpPr>
              <p:nvPr/>
            </p:nvCxnSpPr>
            <p:spPr bwMode="auto">
              <a:xfrm flipV="1">
                <a:off x="9576554" y="4121497"/>
                <a:ext cx="273516" cy="5018"/>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56" name="Grupo 155"/>
              <p:cNvGrpSpPr/>
              <p:nvPr/>
            </p:nvGrpSpPr>
            <p:grpSpPr>
              <a:xfrm>
                <a:off x="9601629" y="3610182"/>
                <a:ext cx="1559102" cy="1530974"/>
                <a:chOff x="9758783" y="3653894"/>
                <a:chExt cx="1559102" cy="1530974"/>
              </a:xfrm>
            </p:grpSpPr>
            <p:pic>
              <p:nvPicPr>
                <p:cNvPr id="196"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10007224" y="3653894"/>
                  <a:ext cx="1022629" cy="1022629"/>
                </a:xfrm>
                <a:prstGeom prst="rect">
                  <a:avLst/>
                </a:prstGeom>
                <a:ln w="38100" cap="sq">
                  <a:solidFill>
                    <a:schemeClr val="accent5">
                      <a:lumMod val="50000"/>
                    </a:schemeClr>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97" name="Rectangle 195"/>
                <p:cNvSpPr>
                  <a:spLocks noChangeArrowheads="1"/>
                </p:cNvSpPr>
                <p:nvPr/>
              </p:nvSpPr>
              <p:spPr bwMode="auto">
                <a:xfrm>
                  <a:off x="9758783" y="4769370"/>
                  <a:ext cx="1559102" cy="41549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a:t>
                  </a:r>
                </a:p>
                <a:p>
                  <a:pPr algn="ctr" eaLnBrk="1" hangingPunct="1">
                    <a:lnSpc>
                      <a:spcPct val="80000"/>
                    </a:lnSpc>
                    <a:spcBef>
                      <a:spcPct val="50000"/>
                    </a:spcBef>
                  </a:pPr>
                  <a:r>
                    <a:rPr lang="es-ES" altLang="es-PE" sz="1000" b="1" dirty="0" smtClean="0">
                      <a:latin typeface="Arial Black" panose="020B0A04020102020204" pitchFamily="34" charset="0"/>
                    </a:rPr>
                    <a:t>DEL PROYECTO</a:t>
                  </a:r>
                  <a:endParaRPr lang="es-ES" altLang="es-PE" sz="1000" b="1" dirty="0">
                    <a:latin typeface="Arial Black" panose="020B0A04020102020204" pitchFamily="34" charset="0"/>
                  </a:endParaRPr>
                </a:p>
              </p:txBody>
            </p:sp>
          </p:grpSp>
          <p:grpSp>
            <p:nvGrpSpPr>
              <p:cNvPr id="200" name="Grupo 199"/>
              <p:cNvGrpSpPr/>
              <p:nvPr/>
            </p:nvGrpSpPr>
            <p:grpSpPr>
              <a:xfrm>
                <a:off x="9764602" y="5418537"/>
                <a:ext cx="1280579" cy="962796"/>
                <a:chOff x="5465105" y="2344287"/>
                <a:chExt cx="1559102" cy="1172201"/>
              </a:xfrm>
            </p:grpSpPr>
            <p:pic>
              <p:nvPicPr>
                <p:cNvPr id="201" name="Picture 2" descr="http://findicons.com/files/icons/2219/dot_pictograms/128/arrow_lef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698352" y="2344287"/>
                  <a:ext cx="1057145" cy="105714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2" name="Rectangle 195"/>
                <p:cNvSpPr>
                  <a:spLocks noChangeArrowheads="1"/>
                </p:cNvSpPr>
                <p:nvPr/>
              </p:nvSpPr>
              <p:spPr bwMode="auto">
                <a:xfrm>
                  <a:off x="5465105" y="3250516"/>
                  <a:ext cx="1559102" cy="2659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CIERRE</a:t>
                  </a:r>
                </a:p>
              </p:txBody>
            </p:sp>
          </p:grpSp>
          <p:cxnSp>
            <p:nvCxnSpPr>
              <p:cNvPr id="203" name="AutoShape 131"/>
              <p:cNvCxnSpPr>
                <a:cxnSpLocks noChangeShapeType="1"/>
                <a:stCxn id="197" idx="2"/>
                <a:endCxn id="201" idx="0"/>
              </p:cNvCxnSpPr>
              <p:nvPr/>
            </p:nvCxnSpPr>
            <p:spPr bwMode="auto">
              <a:xfrm>
                <a:off x="10381180" y="5141156"/>
                <a:ext cx="9147" cy="277381"/>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215" name="AutoShape 92"/>
              <p:cNvSpPr>
                <a:spLocks noChangeArrowheads="1"/>
              </p:cNvSpPr>
              <p:nvPr/>
            </p:nvSpPr>
            <p:spPr bwMode="auto">
              <a:xfrm rot="2791213">
                <a:off x="5402628" y="3937817"/>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218" name="AutoShape 103"/>
              <p:cNvCxnSpPr>
                <a:cxnSpLocks noChangeShapeType="1"/>
                <a:stCxn id="92" idx="3"/>
                <a:endCxn id="215" idx="2"/>
              </p:cNvCxnSpPr>
              <p:nvPr/>
            </p:nvCxnSpPr>
            <p:spPr bwMode="auto">
              <a:xfrm>
                <a:off x="5125691" y="4111132"/>
                <a:ext cx="202393" cy="107"/>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222" name="AutoShape 103"/>
              <p:cNvCxnSpPr>
                <a:cxnSpLocks noChangeShapeType="1"/>
                <a:stCxn id="215" idx="5"/>
                <a:endCxn id="99" idx="1"/>
              </p:cNvCxnSpPr>
              <p:nvPr/>
            </p:nvCxnSpPr>
            <p:spPr bwMode="auto">
              <a:xfrm>
                <a:off x="5582809" y="4117999"/>
                <a:ext cx="236067" cy="4143"/>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cxnSp>
          <p:nvCxnSpPr>
            <p:cNvPr id="97" name="AutoShape 131"/>
            <p:cNvCxnSpPr>
              <a:cxnSpLocks noChangeShapeType="1"/>
              <a:stCxn id="135" idx="3"/>
              <a:endCxn id="147" idx="5"/>
            </p:cNvCxnSpPr>
            <p:nvPr/>
          </p:nvCxnSpPr>
          <p:spPr bwMode="auto">
            <a:xfrm flipV="1">
              <a:off x="7091690" y="2638295"/>
              <a:ext cx="249920" cy="1"/>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cxnSp>
        <p:nvCxnSpPr>
          <p:cNvPr id="103" name="AutoShape 131"/>
          <p:cNvCxnSpPr>
            <a:cxnSpLocks noChangeShapeType="1"/>
            <a:stCxn id="105" idx="3"/>
            <a:endCxn id="139" idx="1"/>
          </p:cNvCxnSpPr>
          <p:nvPr/>
        </p:nvCxnSpPr>
        <p:spPr bwMode="auto">
          <a:xfrm flipV="1">
            <a:off x="5655674" y="5220036"/>
            <a:ext cx="354803" cy="495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121" name="1 Título"/>
          <p:cNvSpPr>
            <a:spLocks noGrp="1"/>
          </p:cNvSpPr>
          <p:nvPr>
            <p:ph type="ctrTitle"/>
          </p:nvPr>
        </p:nvSpPr>
        <p:spPr>
          <a:xfrm>
            <a:off x="0" y="-2037"/>
            <a:ext cx="9144000" cy="1486821"/>
          </a:xfrm>
        </p:spPr>
        <p:txBody>
          <a:bodyPr/>
          <a:lstStyle/>
          <a:p>
            <a:r>
              <a:rPr lang="es-PE" sz="4400" u="sng" dirty="0" smtClean="0"/>
              <a:t>SUBPROCESO EJECUCIÓN, SEGUIMIENTO Y CONTROL</a:t>
            </a:r>
            <a:endParaRPr lang="es-PE" sz="4400" u="sng" dirty="0"/>
          </a:p>
        </p:txBody>
      </p:sp>
      <p:sp>
        <p:nvSpPr>
          <p:cNvPr id="122" name="AutoShape 59"/>
          <p:cNvSpPr>
            <a:spLocks noChangeArrowheads="1"/>
          </p:cNvSpPr>
          <p:nvPr/>
        </p:nvSpPr>
        <p:spPr bwMode="auto">
          <a:xfrm>
            <a:off x="7062756" y="6395243"/>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38004667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26</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657738513"/>
              </p:ext>
            </p:extLst>
          </p:nvPr>
        </p:nvGraphicFramePr>
        <p:xfrm>
          <a:off x="179512" y="548680"/>
          <a:ext cx="8784977" cy="5559528"/>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3888432">
                  <a:extLst>
                    <a:ext uri="{9D8B030D-6E8A-4147-A177-3AD203B41FA5}">
                      <a16:colId xmlns:a16="http://schemas.microsoft.com/office/drawing/2014/main" val="20003"/>
                    </a:ext>
                  </a:extLst>
                </a:gridCol>
                <a:gridCol w="1872209">
                  <a:extLst>
                    <a:ext uri="{9D8B030D-6E8A-4147-A177-3AD203B41FA5}">
                      <a16:colId xmlns:a16="http://schemas.microsoft.com/office/drawing/2014/main"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smtClean="0">
                          <a:solidFill>
                            <a:schemeClr val="dk1"/>
                          </a:solidFill>
                          <a:latin typeface="+mj-lt"/>
                          <a:ea typeface="Verdana" panose="020B0604030504040204" pitchFamily="34" charset="0"/>
                          <a:cs typeface="Verdana" panose="020B0604030504040204" pitchFamily="34" charset="0"/>
                        </a:rPr>
                        <a:t>Asignar Trabajo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prepara las tareas a asignar a los diferentes tipos de miembros de equipo de trabajo guiándose de las reuniones internas.</a:t>
                      </a:r>
                    </a:p>
                  </a:txBody>
                  <a:tcPr marT="45716" marB="4571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de Reunión Interna</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de Reunión Interna</a:t>
                      </a:r>
                    </a:p>
                  </a:txBody>
                  <a:tcPr marT="45716" marB="45716" anchor="ctr" horzOverflow="overflow"/>
                </a:tc>
                <a:extLst>
                  <a:ext uri="{0D108BD9-81ED-4DB2-BD59-A6C34878D82A}">
                    <a16:rowId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Equipo de Trabajo</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Ejecutar trabajo asignado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equipo realiza el trabajo que se le asigno produciendo así los entregables a presentar respetando las fechas comprometidas.</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La aceptación de todo tipo de entregables se realizara mediante Actas firmadas por cada uno de los asistentes las reuniones establecidas por el Jefe de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Cada miembro de  equipo deberá terminar en el tiempo establecido sus tareas correspondientes y de no hacerlo es su deber informar a su inmediato superior de los posibles problemas a resolver.</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Cada mes se llevaran a cabo </a:t>
                      </a:r>
                      <a:r>
                        <a:rPr lang="es-ES" sz="1200" kern="1200" dirty="0" err="1" smtClean="0">
                          <a:solidFill>
                            <a:schemeClr val="dk1"/>
                          </a:solidFill>
                          <a:latin typeface="+mj-lt"/>
                          <a:ea typeface="Verdana" panose="020B0604030504040204" pitchFamily="34" charset="0"/>
                          <a:cs typeface="Verdana" panose="020B0604030504040204" pitchFamily="34" charset="0"/>
                        </a:rPr>
                        <a:t>Kick</a:t>
                      </a:r>
                      <a:r>
                        <a:rPr lang="es-ES" sz="1200" kern="1200" dirty="0" smtClean="0">
                          <a:solidFill>
                            <a:schemeClr val="dk1"/>
                          </a:solidFill>
                          <a:latin typeface="+mj-lt"/>
                          <a:ea typeface="Verdana" panose="020B0604030504040204" pitchFamily="34" charset="0"/>
                          <a:cs typeface="Verdana" panose="020B0604030504040204" pitchFamily="34" charset="0"/>
                        </a:rPr>
                        <a:t> Off Meeting Externos con el cliente para presentar los entregables establecidos.</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Actas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s-ES" sz="1200" kern="1200" dirty="0" smtClean="0">
                          <a:solidFill>
                            <a:schemeClr val="dk1"/>
                          </a:solidFill>
                          <a:latin typeface="+mj-lt"/>
                          <a:ea typeface="Verdana" panose="020B0604030504040204" pitchFamily="34" charset="0"/>
                          <a:cs typeface="Verdana" panose="020B0604030504040204" pitchFamily="34" charset="0"/>
                        </a:rPr>
                        <a:t>Plantilla de Reunión Interna</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s-ES" sz="1200" kern="1200" dirty="0" smtClean="0">
                          <a:solidFill>
                            <a:schemeClr val="dk1"/>
                          </a:solidFill>
                          <a:latin typeface="+mj-lt"/>
                          <a:ea typeface="Verdana" panose="020B0604030504040204" pitchFamily="34" charset="0"/>
                          <a:cs typeface="Verdana" panose="020B0604030504040204" pitchFamily="34" charset="0"/>
                        </a:rPr>
                        <a:t>Plantilla de Riesgos.</a:t>
                      </a:r>
                    </a:p>
                  </a:txBody>
                  <a:tcPr marT="45716" marB="45716" anchor="ctr" horzOverflow="overflow"/>
                </a:tc>
                <a:extLst>
                  <a:ext uri="{0D108BD9-81ED-4DB2-BD59-A6C34878D82A}">
                    <a16:rowId xmlns:a16="http://schemas.microsoft.com/office/drawing/2014/main"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3</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Generación de Informe de Estado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verifica que los procesos y documentos cumplan con los estándares establecidos.</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Tablero de Métricas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 Quincenal</a:t>
                      </a:r>
                    </a:p>
                  </a:txBody>
                  <a:tcPr marT="45716" marB="45716" anchor="ctr" horzOverflow="overflow"/>
                </a:tc>
                <a:extLst>
                  <a:ext uri="{0D108BD9-81ED-4DB2-BD59-A6C34878D82A}">
                    <a16:rowId xmlns:a16="http://schemas.microsoft.com/office/drawing/2014/main" val="10003"/>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Tree>
    <p:extLst>
      <p:ext uri="{BB962C8B-B14F-4D97-AF65-F5344CB8AC3E}">
        <p14:creationId xmlns:p14="http://schemas.microsoft.com/office/powerpoint/2010/main" val="19601006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086957311"/>
              </p:ext>
            </p:extLst>
          </p:nvPr>
        </p:nvGraphicFramePr>
        <p:xfrm>
          <a:off x="179512" y="548680"/>
          <a:ext cx="8784977" cy="5541288"/>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4536504">
                  <a:extLst>
                    <a:ext uri="{9D8B030D-6E8A-4147-A177-3AD203B41FA5}">
                      <a16:colId xmlns:a16="http://schemas.microsoft.com/office/drawing/2014/main" val="20003"/>
                    </a:ext>
                  </a:extLst>
                </a:gridCol>
                <a:gridCol w="1584177">
                  <a:extLst>
                    <a:ext uri="{9D8B030D-6E8A-4147-A177-3AD203B41FA5}">
                      <a16:colId xmlns:a16="http://schemas.microsoft.com/office/drawing/2014/main"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 </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Revisión de Informes de Estado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prepara la agenda de reuniones internas para revisar el estado de los procesos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Verifica que los documentos e informes se hayan llevado a cabo respetando las fechas establecidas en el Cronograma de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y Gestor de Configuración están en obligación de presentar la información y situación de las diversas fases de proceso cuando la situación lo requiera y de manera obligatoria cada quince días.</a:t>
                      </a:r>
                    </a:p>
                    <a:p>
                      <a:pPr marL="0" marR="0" lvl="0" indent="0" algn="just" defTabSz="457200" rtl="0" eaLnBrk="1" fontAlgn="base" latinLnBrk="0" hangingPunct="1">
                        <a:lnSpc>
                          <a:spcPct val="100000"/>
                        </a:lnSpc>
                        <a:spcBef>
                          <a:spcPct val="20000"/>
                        </a:spcBef>
                        <a:spcAft>
                          <a:spcPct val="0"/>
                        </a:spcAft>
                        <a:buClrTx/>
                        <a:buSzTx/>
                        <a:buFontTx/>
                        <a:buNone/>
                        <a:tabLst/>
                        <a:defRPr/>
                      </a:pPr>
                      <a:r>
                        <a:rPr lang="es-ES" sz="1200" kern="1200" dirty="0" smtClean="0">
                          <a:solidFill>
                            <a:schemeClr val="dk1"/>
                          </a:solidFill>
                          <a:latin typeface="+mj-lt"/>
                          <a:ea typeface="Verdana" panose="020B0604030504040204" pitchFamily="34" charset="0"/>
                          <a:cs typeface="Verdana" panose="020B0604030504040204" pitchFamily="34" charset="0"/>
                        </a:rPr>
                        <a:t>Luego, el Jefe de la Empresa consolida la información expuesta por los Analistas , en un solo informe a nivel de coordinación y se actualizan de requerirse, los artefactos de gestión por proyecto (riesgos, pendientes, métricas). </a:t>
                      </a:r>
                    </a:p>
                  </a:txBody>
                  <a:tcPr marT="45726" marB="45726"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Tablero de métricas de la coordinación.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Acta de Reunión.</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26" marB="45726" horzOverflow="overflow"/>
                </a:tc>
                <a:extLst>
                  <a:ext uri="{0D108BD9-81ED-4DB2-BD59-A6C34878D82A}">
                    <a16:rowId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5</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100" b="1" kern="1200" dirty="0" smtClean="0">
                          <a:solidFill>
                            <a:schemeClr val="dk1"/>
                          </a:solidFill>
                          <a:latin typeface="+mj-lt"/>
                          <a:ea typeface="Verdana" panose="020B0604030504040204" pitchFamily="34" charset="0"/>
                          <a:cs typeface="Verdana" panose="020B0604030504040204" pitchFamily="34" charset="0"/>
                        </a:rPr>
                        <a:t>Documentador</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Comité Operativo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Documentador</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en comunicación con el Jefe de Proyecto prepara la agenda de acuerdo al Cronograma de Actividades y registra y/o actualiza la reunión en el cuadro de seguimiento de reuniones y prepara el acta de reunión preliminar a ser revisada por el comité operativo (incluye al cliente). De requerirse la presentación de status del proyecto, este será el Informe de Estado modificado considerando las secciones de interés para el cliente.</a:t>
                      </a:r>
                    </a:p>
                    <a:p>
                      <a:pPr marL="0" marR="0" lvl="0" indent="0" algn="just" defTabSz="457200" rtl="0" eaLnBrk="1" fontAlgn="base" latinLnBrk="0" hangingPunct="1">
                        <a:lnSpc>
                          <a:spcPct val="100000"/>
                        </a:lnSpc>
                        <a:spcBef>
                          <a:spcPct val="20000"/>
                        </a:spcBef>
                        <a:spcAft>
                          <a:spcPct val="0"/>
                        </a:spcAft>
                        <a:buClrTx/>
                        <a:buSzTx/>
                        <a:buFontTx/>
                        <a:buNone/>
                        <a:tabLst/>
                        <a:defRPr/>
                      </a:pPr>
                      <a:r>
                        <a:rPr lang="es-ES" sz="1200" kern="1200" dirty="0" smtClean="0">
                          <a:solidFill>
                            <a:schemeClr val="dk1"/>
                          </a:solidFill>
                          <a:latin typeface="+mj-lt"/>
                          <a:ea typeface="Verdana" panose="020B0604030504040204" pitchFamily="34" charset="0"/>
                          <a:cs typeface="Verdana" panose="020B0604030504040204" pitchFamily="34" charset="0"/>
                        </a:rPr>
                        <a:t>En la reunión se presenta y revisa con el cliente, el acta de reunión preliminar. Es de frecuencia mensual. Se actualizaran las plantillas que correspondan según sea el resultado de la reunión.</a:t>
                      </a:r>
                    </a:p>
                  </a:txBody>
                  <a:tcPr marT="45726" marB="45726"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Cuadro de seguimiento a reuniones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Registro de riesgos actualizado.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Cronograma de Actividades </a:t>
                      </a:r>
                    </a:p>
                  </a:txBody>
                  <a:tcPr marT="45726" marB="45726" horzOverflow="overflow"/>
                </a:tc>
                <a:extLst>
                  <a:ext uri="{0D108BD9-81ED-4DB2-BD59-A6C34878D82A}">
                    <a16:rowId xmlns:a16="http://schemas.microsoft.com/office/drawing/2014/main" val="10002"/>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Tree>
    <p:extLst>
      <p:ext uri="{BB962C8B-B14F-4D97-AF65-F5344CB8AC3E}">
        <p14:creationId xmlns:p14="http://schemas.microsoft.com/office/powerpoint/2010/main" val="19259588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28</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974322068"/>
              </p:ext>
            </p:extLst>
          </p:nvPr>
        </p:nvGraphicFramePr>
        <p:xfrm>
          <a:off x="179512" y="548680"/>
          <a:ext cx="8784977" cy="4686108"/>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3888432">
                  <a:extLst>
                    <a:ext uri="{9D8B030D-6E8A-4147-A177-3AD203B41FA5}">
                      <a16:colId xmlns:a16="http://schemas.microsoft.com/office/drawing/2014/main" val="20003"/>
                    </a:ext>
                  </a:extLst>
                </a:gridCol>
                <a:gridCol w="1872209">
                  <a:extLst>
                    <a:ext uri="{9D8B030D-6E8A-4147-A177-3AD203B41FA5}">
                      <a16:colId xmlns:a16="http://schemas.microsoft.com/office/drawing/2014/main"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Comité</a:t>
                      </a:r>
                      <a:r>
                        <a:rPr lang="es-ES" sz="1200" b="1" kern="1200" baseline="0" dirty="0" smtClean="0">
                          <a:solidFill>
                            <a:schemeClr val="dk1"/>
                          </a:solidFill>
                          <a:latin typeface="+mj-lt"/>
                          <a:ea typeface="Verdana" panose="020B0604030504040204" pitchFamily="34" charset="0"/>
                          <a:cs typeface="Verdana" panose="020B0604030504040204" pitchFamily="34" charset="0"/>
                        </a:rPr>
                        <a:t> Operativo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Reunión de Equipo de Trabajo</a:t>
                      </a:r>
                    </a:p>
                  </a:txBody>
                  <a:tcPr marT="45718" marB="45718" anchor="ctr" horzOverflow="overflow"/>
                </a:tc>
                <a:tc>
                  <a:txBody>
                    <a:bodyPr/>
                    <a:lstStyle/>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se reúne con los coordinadores con el objetivo de analizar el servicio desde la perspectiva de cada proyecto.</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Los analistas</a:t>
                      </a:r>
                      <a:r>
                        <a:rPr lang="es-PE" sz="1200" kern="1200" baseline="0" dirty="0" smtClean="0">
                          <a:solidFill>
                            <a:schemeClr val="dk1"/>
                          </a:solidFill>
                          <a:latin typeface="+mj-lt"/>
                          <a:ea typeface="Verdana" panose="020B0604030504040204" pitchFamily="34" charset="0"/>
                          <a:cs typeface="Verdana" panose="020B0604030504040204" pitchFamily="34" charset="0"/>
                        </a:rPr>
                        <a:t> informan </a:t>
                      </a:r>
                      <a:r>
                        <a:rPr lang="es-PE" sz="1200" kern="1200" dirty="0" smtClean="0">
                          <a:solidFill>
                            <a:schemeClr val="dk1"/>
                          </a:solidFill>
                          <a:latin typeface="+mj-lt"/>
                          <a:ea typeface="Verdana" panose="020B0604030504040204" pitchFamily="34" charset="0"/>
                          <a:cs typeface="Verdana" panose="020B0604030504040204" pitchFamily="34" charset="0"/>
                        </a:rPr>
                        <a:t>sobre </a:t>
                      </a:r>
                      <a:r>
                        <a:rPr lang="es-ES" sz="1200" kern="1200" dirty="0" smtClean="0">
                          <a:solidFill>
                            <a:schemeClr val="dk1"/>
                          </a:solidFill>
                          <a:latin typeface="+mj-lt"/>
                          <a:ea typeface="Verdana" panose="020B0604030504040204" pitchFamily="34" charset="0"/>
                          <a:cs typeface="Verdana" panose="020B0604030504040204" pitchFamily="34" charset="0"/>
                        </a:rPr>
                        <a:t>la situación del proyecto y riesgos presentados, de forma semanal y/o cuando la situación lo requiera.</a:t>
                      </a:r>
                    </a:p>
                  </a:txBody>
                  <a:tcPr marT="45718" marB="45718"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 Quincenal</a:t>
                      </a:r>
                    </a:p>
                  </a:txBody>
                  <a:tcPr marT="45718" marB="45718" anchor="ctr" horzOverflow="overflow"/>
                </a:tc>
                <a:extLst>
                  <a:ext uri="{0D108BD9-81ED-4DB2-BD59-A6C34878D82A}">
                    <a16:rowId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7</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Seguimiento del servicio</a:t>
                      </a:r>
                    </a:p>
                  </a:txBody>
                  <a:tcPr marT="45718" marB="45718"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Esta reunión es de frecuencia quincenalmente o a requerimiento de</a:t>
                      </a:r>
                      <a:r>
                        <a:rPr lang="es-ES" sz="1200" b="0" kern="1200" baseline="0" dirty="0" smtClean="0">
                          <a:solidFill>
                            <a:schemeClr val="dk1"/>
                          </a:solidFill>
                          <a:latin typeface="+mj-lt"/>
                          <a:ea typeface="Verdana" panose="020B0604030504040204" pitchFamily="34" charset="0"/>
                          <a:cs typeface="Verdana" panose="020B0604030504040204" pitchFamily="34" charset="0"/>
                        </a:rPr>
                        <a:t> Jefe de Proyecto</a:t>
                      </a:r>
                      <a:r>
                        <a:rPr lang="es-ES" sz="1200" b="0" kern="1200" dirty="0" smtClean="0">
                          <a:solidFill>
                            <a:schemeClr val="dk1"/>
                          </a:solidFill>
                          <a:latin typeface="+mj-lt"/>
                          <a:ea typeface="Verdana" panose="020B0604030504040204" pitchFamily="34" charset="0"/>
                          <a:cs typeface="Verdana" panose="020B0604030504040204" pitchFamily="34" charset="0"/>
                        </a:rPr>
                        <a:t>.</a:t>
                      </a:r>
                    </a:p>
                  </a:txBody>
                  <a:tcPr marT="45718" marB="45718"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18" marB="45718" anchor="ctr" horzOverflow="overflow"/>
                </a:tc>
                <a:extLst>
                  <a:ext uri="{0D108BD9-81ED-4DB2-BD59-A6C34878D82A}">
                    <a16:rowId xmlns:a16="http://schemas.microsoft.com/office/drawing/2014/main"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8</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Reunión del Comité</a:t>
                      </a:r>
                    </a:p>
                  </a:txBody>
                  <a:tcPr marT="45712" marB="4571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El Analista de calidad se reúne quincenalmente con Analista Programador, Gestor de Configuración y Jefe de Proyecto en conjunto  para revisar la información que corresponde a métricas, riesgos, pendientes por resolver y problemas a solucionar.</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La información obtenida es valida para todo el Equipo de Trabajo</a:t>
                      </a:r>
                    </a:p>
                  </a:txBody>
                  <a:tcPr marT="45712" marB="45712"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Tablero de métricas del servicio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Registro de riesgos del servicio.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12" marB="45712" anchor="ctr" horzOverflow="overflow"/>
                </a:tc>
                <a:extLst>
                  <a:ext uri="{0D108BD9-81ED-4DB2-BD59-A6C34878D82A}">
                    <a16:rowId xmlns:a16="http://schemas.microsoft.com/office/drawing/2014/main"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9</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100" b="1" kern="1200" dirty="0" smtClean="0">
                          <a:solidFill>
                            <a:schemeClr val="dk1"/>
                          </a:solidFill>
                          <a:latin typeface="+mj-lt"/>
                          <a:ea typeface="Verdana" panose="020B0604030504040204" pitchFamily="34" charset="0"/>
                          <a:cs typeface="Verdana" panose="020B0604030504040204" pitchFamily="34" charset="0"/>
                        </a:rPr>
                        <a:t>Gestor de la Configuración</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Procesar cambios al proyecto</a:t>
                      </a:r>
                    </a:p>
                  </a:txBody>
                  <a:tcPr marT="45712" marB="4571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El cambio se procesa según el Proceso de cambios de configuración y de requerimientos.</a:t>
                      </a:r>
                    </a:p>
                  </a:txBody>
                  <a:tcPr marT="45712" marB="45712"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Solicitud de cambios a requerimientos </a:t>
                      </a:r>
                    </a:p>
                  </a:txBody>
                  <a:tcPr marT="45712" marB="45712" anchor="ctr" horzOverflow="overflow"/>
                </a:tc>
                <a:extLst>
                  <a:ext uri="{0D108BD9-81ED-4DB2-BD59-A6C34878D82A}">
                    <a16:rowId xmlns:a16="http://schemas.microsoft.com/office/drawing/2014/main" val="10004"/>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9107488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(CIERRE)</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9/11/2019</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29</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5140549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563888" y="1412776"/>
            <a:ext cx="5580112" cy="5184576"/>
          </a:xfrm>
        </p:spPr>
        <p:txBody>
          <a:bodyPr>
            <a:noAutofit/>
          </a:bodyPr>
          <a:lstStyle/>
          <a:p>
            <a:pPr marL="457200" indent="-457200" algn="l">
              <a:buFont typeface="+mj-lt"/>
              <a:buAutoNum type="arabicPeriod"/>
            </a:pPr>
            <a:r>
              <a:rPr lang="es-PE" sz="2500" dirty="0">
                <a:solidFill>
                  <a:schemeClr val="tx1"/>
                </a:solidFill>
              </a:rPr>
              <a:t>Objetivo y alcance del proceso</a:t>
            </a:r>
          </a:p>
          <a:p>
            <a:pPr marL="457200" indent="-457200" algn="l">
              <a:buFont typeface="+mj-lt"/>
              <a:buAutoNum type="arabicPeriod"/>
            </a:pPr>
            <a:r>
              <a:rPr lang="es-PE" sz="2500" dirty="0">
                <a:solidFill>
                  <a:schemeClr val="tx1"/>
                </a:solidFill>
              </a:rPr>
              <a:t>Términos y definiciones</a:t>
            </a:r>
          </a:p>
          <a:p>
            <a:pPr marL="457200" indent="-457200" algn="l">
              <a:buFont typeface="+mj-lt"/>
              <a:buAutoNum type="arabicPeriod"/>
            </a:pPr>
            <a:r>
              <a:rPr lang="es-PE" sz="2500" dirty="0">
                <a:solidFill>
                  <a:schemeClr val="tx1"/>
                </a:solidFill>
              </a:rPr>
              <a:t>Roles y responsabilidades</a:t>
            </a:r>
          </a:p>
          <a:p>
            <a:pPr marL="457200" indent="-457200" algn="l">
              <a:buFont typeface="+mj-lt"/>
              <a:buAutoNum type="arabicPeriod"/>
            </a:pPr>
            <a:r>
              <a:rPr lang="es-PE" sz="2500" dirty="0">
                <a:solidFill>
                  <a:schemeClr val="tx1"/>
                </a:solidFill>
              </a:rPr>
              <a:t>Entradas y salidas del proceso</a:t>
            </a:r>
          </a:p>
          <a:p>
            <a:pPr marL="457200" indent="-457200" algn="l">
              <a:buFont typeface="+mj-lt"/>
              <a:buAutoNum type="arabicPeriod"/>
            </a:pPr>
            <a:r>
              <a:rPr lang="es-PE" sz="2500" dirty="0">
                <a:solidFill>
                  <a:schemeClr val="tx1"/>
                </a:solidFill>
              </a:rPr>
              <a:t>Descripción del proceso</a:t>
            </a:r>
          </a:p>
          <a:p>
            <a:pPr lvl="1" algn="l"/>
            <a:r>
              <a:rPr lang="es-PE" sz="2000" dirty="0" smtClean="0">
                <a:solidFill>
                  <a:schemeClr val="tx1"/>
                </a:solidFill>
              </a:rPr>
              <a:t>5.1 Subprocesos</a:t>
            </a:r>
          </a:p>
          <a:p>
            <a:pPr lvl="1" algn="l"/>
            <a:r>
              <a:rPr lang="es-ES" sz="2000" dirty="0" smtClean="0">
                <a:solidFill>
                  <a:schemeClr val="tx1"/>
                </a:solidFill>
              </a:rPr>
              <a:t>5.2 </a:t>
            </a:r>
            <a:r>
              <a:rPr lang="es-PE" sz="2000" dirty="0" smtClean="0">
                <a:solidFill>
                  <a:schemeClr val="tx1"/>
                </a:solidFill>
              </a:rPr>
              <a:t>Actividades</a:t>
            </a:r>
          </a:p>
          <a:p>
            <a:pPr lvl="1" algn="l"/>
            <a:r>
              <a:rPr lang="es-ES" sz="2000" dirty="0" smtClean="0">
                <a:solidFill>
                  <a:schemeClr val="tx1"/>
                </a:solidFill>
              </a:rPr>
              <a:t>5.3 </a:t>
            </a:r>
            <a:r>
              <a:rPr lang="es-PE" sz="2000" dirty="0" smtClean="0">
                <a:solidFill>
                  <a:schemeClr val="tx1"/>
                </a:solidFill>
              </a:rPr>
              <a:t>Tareas</a:t>
            </a:r>
            <a:endParaRPr lang="es-PE" sz="2000" dirty="0">
              <a:solidFill>
                <a:schemeClr val="tx1"/>
              </a:solidFill>
            </a:endParaRPr>
          </a:p>
          <a:p>
            <a:pPr marL="457200" indent="-457200" algn="l">
              <a:buFont typeface="+mj-lt"/>
              <a:buAutoNum type="arabicPeriod"/>
            </a:pPr>
            <a:r>
              <a:rPr lang="es-PE" sz="2500" dirty="0" smtClean="0">
                <a:solidFill>
                  <a:schemeClr val="tx1"/>
                </a:solidFill>
              </a:rPr>
              <a:t>Métricas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Artefactos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Historial </a:t>
            </a:r>
            <a:r>
              <a:rPr lang="es-PE" sz="2500" dirty="0">
                <a:solidFill>
                  <a:schemeClr val="tx1"/>
                </a:solidFill>
              </a:rPr>
              <a:t>de revisiones</a:t>
            </a: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a:t>
            </a:fld>
            <a:endParaRPr lang="en-US" dirty="0"/>
          </a:p>
        </p:txBody>
      </p:sp>
      <p:sp>
        <p:nvSpPr>
          <p:cNvPr id="9" name="1 Título"/>
          <p:cNvSpPr>
            <a:spLocks noGrp="1"/>
          </p:cNvSpPr>
          <p:nvPr>
            <p:ph type="ctrTitle"/>
          </p:nvPr>
        </p:nvSpPr>
        <p:spPr>
          <a:xfrm>
            <a:off x="0" y="0"/>
            <a:ext cx="9144000" cy="1052736"/>
          </a:xfrm>
        </p:spPr>
        <p:txBody>
          <a:bodyPr/>
          <a:lstStyle/>
          <a:p>
            <a:r>
              <a:rPr lang="es-PE" sz="5000" u="sng" dirty="0" smtClean="0"/>
              <a:t>CONTENIDO</a:t>
            </a:r>
            <a:endParaRPr lang="es-PE" sz="5000" u="sng" dirty="0"/>
          </a:p>
        </p:txBody>
      </p:sp>
      <p:pic>
        <p:nvPicPr>
          <p:cNvPr id="2056" name="Picture 8" descr="https://lh4.ggpht.com/eszW_Kht6k8cH0-c9vhbYpPmNd9-Jh-xC3uB7muXdjNeWIoDLeD7F9eDrpGioDhHM94J=w300"/>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0441" r="6034"/>
          <a:stretch/>
        </p:blipFill>
        <p:spPr bwMode="auto">
          <a:xfrm>
            <a:off x="0" y="1571554"/>
            <a:ext cx="3563888" cy="4266821"/>
          </a:xfrm>
          <a:prstGeom prst="rect">
            <a:avLst/>
          </a:prstGeom>
          <a:noFill/>
          <a:effectLst/>
          <a:extLst>
            <a:ext uri="{909E8E84-426E-40DD-AFC4-6F175D3DCCD1}">
              <a14:hiddenFill xmlns:a14="http://schemas.microsoft.com/office/drawing/2010/main">
                <a:solidFill>
                  <a:srgbClr val="FFFFFF"/>
                </a:solidFill>
              </a14:hiddenFill>
            </a:ext>
          </a:extLst>
        </p:spPr>
      </p:pic>
      <p:sp>
        <p:nvSpPr>
          <p:cNvPr id="15" name="3 Marcador de fecha"/>
          <p:cNvSpPr txBox="1">
            <a:spLocks/>
          </p:cNvSpPr>
          <p:nvPr/>
        </p:nvSpPr>
        <p:spPr>
          <a:xfrm>
            <a:off x="6363347" y="6356350"/>
            <a:ext cx="2085975" cy="365125"/>
          </a:xfrm>
          <a:prstGeom prst="rect">
            <a:avLst/>
          </a:prstGeom>
        </p:spPr>
        <p:txBody>
          <a:bodyPr vert="horz" lIns="91440" tIns="45720" rIns="45720" bIns="45720" rtlCol="0" anchor="ctr"/>
          <a:lstStyle>
            <a:defPPr>
              <a:defRPr lang="en-US"/>
            </a:defPPr>
            <a:lvl1pPr marL="0" algn="r" defTabSz="914400" rtl="0" eaLnBrk="1" latinLnBrk="0" hangingPunct="1">
              <a:defRPr sz="1200" kern="1200">
                <a:solidFill>
                  <a:schemeClr val="tx1">
                    <a:lumMod val="65000"/>
                    <a:lumOff val="35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6C5678-EE20-4FA5-88E2-6E0BD67A2E26}" type="datetime1">
              <a:rPr lang="en-US" smtClean="0"/>
              <a:pPr/>
              <a:t>9/11/2019</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Tree>
    <p:extLst>
      <p:ext uri="{BB962C8B-B14F-4D97-AF65-F5344CB8AC3E}">
        <p14:creationId xmlns:p14="http://schemas.microsoft.com/office/powerpoint/2010/main" val="31536216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30</a:t>
            </a:fld>
            <a:endParaRPr lang="en-US" dirty="0"/>
          </a:p>
        </p:txBody>
      </p:sp>
      <p:sp>
        <p:nvSpPr>
          <p:cNvPr id="57" name="1 Título"/>
          <p:cNvSpPr>
            <a:spLocks noGrp="1"/>
          </p:cNvSpPr>
          <p:nvPr>
            <p:ph type="ctrTitle"/>
          </p:nvPr>
        </p:nvSpPr>
        <p:spPr>
          <a:xfrm>
            <a:off x="0" y="177553"/>
            <a:ext cx="9144000" cy="900161"/>
          </a:xfrm>
        </p:spPr>
        <p:txBody>
          <a:bodyPr/>
          <a:lstStyle/>
          <a:p>
            <a:r>
              <a:rPr lang="es-PE" sz="4400" u="sng" dirty="0"/>
              <a:t>SUBPROCESO DE CIERRE</a:t>
            </a:r>
          </a:p>
        </p:txBody>
      </p:sp>
      <p:sp>
        <p:nvSpPr>
          <p:cNvPr id="41" name="5 Marcador de pie de página"/>
          <p:cNvSpPr>
            <a:spLocks noGrp="1"/>
          </p:cNvSpPr>
          <p:nvPr>
            <p:ph type="ftr" sz="quarter" idx="12"/>
          </p:nvPr>
        </p:nvSpPr>
        <p:spPr>
          <a:xfrm>
            <a:off x="659165" y="6356350"/>
            <a:ext cx="3624803" cy="365125"/>
          </a:xfrm>
        </p:spPr>
        <p:txBody>
          <a:bodyPr/>
          <a:lstStyle/>
          <a:p>
            <a:r>
              <a:rPr lang="en-US" dirty="0"/>
              <a:t>PGPROY_V1.0_2015</a:t>
            </a:r>
          </a:p>
        </p:txBody>
      </p:sp>
      <p:grpSp>
        <p:nvGrpSpPr>
          <p:cNvPr id="61" name="Grupo 60"/>
          <p:cNvGrpSpPr/>
          <p:nvPr/>
        </p:nvGrpSpPr>
        <p:grpSpPr>
          <a:xfrm>
            <a:off x="35496" y="1880386"/>
            <a:ext cx="9001000" cy="4356926"/>
            <a:chOff x="-36512" y="2109365"/>
            <a:chExt cx="9001000" cy="4356926"/>
          </a:xfrm>
        </p:grpSpPr>
        <p:grpSp>
          <p:nvGrpSpPr>
            <p:cNvPr id="49" name="Grupo 48"/>
            <p:cNvGrpSpPr/>
            <p:nvPr/>
          </p:nvGrpSpPr>
          <p:grpSpPr>
            <a:xfrm>
              <a:off x="6060272" y="5060125"/>
              <a:ext cx="1320040" cy="1296225"/>
              <a:chOff x="5982365" y="5088275"/>
              <a:chExt cx="1320040" cy="1296225"/>
            </a:xfrm>
          </p:grpSpPr>
          <p:pic>
            <p:nvPicPr>
              <p:cNvPr id="46" name="Picture 6" descr="http://static.freepik.com/free-photo/database-add_318-11186.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tretch/>
            </p:blipFill>
            <p:spPr bwMode="auto">
              <a:xfrm>
                <a:off x="6192712" y="5088275"/>
                <a:ext cx="865826" cy="8658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7" name="Rectangle 195"/>
              <p:cNvSpPr>
                <a:spLocks noChangeArrowheads="1"/>
              </p:cNvSpPr>
              <p:nvPr/>
            </p:nvSpPr>
            <p:spPr bwMode="auto">
              <a:xfrm>
                <a:off x="5982365" y="6032712"/>
                <a:ext cx="1320040" cy="35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 DEL PROYECTO</a:t>
                </a:r>
                <a:endParaRPr lang="es-ES" altLang="es-PE" sz="1000" b="1" dirty="0">
                  <a:latin typeface="Arial Black" panose="020B0A04020102020204" pitchFamily="34" charset="0"/>
                </a:endParaRPr>
              </a:p>
            </p:txBody>
          </p:sp>
        </p:grpSp>
        <p:grpSp>
          <p:nvGrpSpPr>
            <p:cNvPr id="55" name="Grupo 54"/>
            <p:cNvGrpSpPr/>
            <p:nvPr/>
          </p:nvGrpSpPr>
          <p:grpSpPr>
            <a:xfrm>
              <a:off x="-36512" y="2109365"/>
              <a:ext cx="9001000" cy="4356926"/>
              <a:chOff x="-108519" y="2109365"/>
              <a:chExt cx="9001000" cy="4356926"/>
            </a:xfrm>
          </p:grpSpPr>
          <p:grpSp>
            <p:nvGrpSpPr>
              <p:cNvPr id="2" name="Grupo 1"/>
              <p:cNvGrpSpPr/>
              <p:nvPr/>
            </p:nvGrpSpPr>
            <p:grpSpPr>
              <a:xfrm>
                <a:off x="-108519" y="2780928"/>
                <a:ext cx="1293716" cy="1109737"/>
                <a:chOff x="35497" y="3213630"/>
                <a:chExt cx="1293716" cy="1109737"/>
              </a:xfrm>
            </p:grpSpPr>
            <p:pic>
              <p:nvPicPr>
                <p:cNvPr id="42" name="Picture 2" descr="http://findicons.com/files/icons/2219/dot_pictograms/128/arrow_lef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23528" y="3213630"/>
                  <a:ext cx="735155" cy="735156"/>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195"/>
                <p:cNvSpPr>
                  <a:spLocks noChangeArrowheads="1"/>
                </p:cNvSpPr>
                <p:nvPr/>
              </p:nvSpPr>
              <p:spPr bwMode="auto">
                <a:xfrm>
                  <a:off x="35497" y="3861702"/>
                  <a:ext cx="12937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grpSp>
            <p:nvGrpSpPr>
              <p:cNvPr id="4" name="Grupo 3"/>
              <p:cNvGrpSpPr/>
              <p:nvPr/>
            </p:nvGrpSpPr>
            <p:grpSpPr>
              <a:xfrm>
                <a:off x="1019712" y="2708839"/>
                <a:ext cx="1320040" cy="1296225"/>
                <a:chOff x="7860472" y="3224145"/>
                <a:chExt cx="1320040" cy="1296225"/>
              </a:xfrm>
            </p:grpSpPr>
            <p:pic>
              <p:nvPicPr>
                <p:cNvPr id="44" name="Picture 6" descr="http://static.freepik.com/free-photo/database-add_318-11186.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tretch/>
              </p:blipFill>
              <p:spPr bwMode="auto">
                <a:xfrm>
                  <a:off x="8070819" y="3224145"/>
                  <a:ext cx="865826" cy="8658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5" name="Rectangle 195"/>
                <p:cNvSpPr>
                  <a:spLocks noChangeArrowheads="1"/>
                </p:cNvSpPr>
                <p:nvPr/>
              </p:nvSpPr>
              <p:spPr bwMode="auto">
                <a:xfrm>
                  <a:off x="7860472" y="4168582"/>
                  <a:ext cx="1320040" cy="35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 DEL PROYECTO</a:t>
                  </a:r>
                  <a:endParaRPr lang="es-ES" altLang="es-PE" sz="1000" b="1" dirty="0">
                    <a:latin typeface="Arial Black" panose="020B0A04020102020204" pitchFamily="34" charset="0"/>
                  </a:endParaRPr>
                </a:p>
              </p:txBody>
            </p:sp>
          </p:grpSp>
          <p:grpSp>
            <p:nvGrpSpPr>
              <p:cNvPr id="50" name="Grupo 49"/>
              <p:cNvGrpSpPr/>
              <p:nvPr/>
            </p:nvGrpSpPr>
            <p:grpSpPr>
              <a:xfrm>
                <a:off x="914667" y="2109365"/>
                <a:ext cx="7977814" cy="4356926"/>
                <a:chOff x="914667" y="2109365"/>
                <a:chExt cx="7977814" cy="4356926"/>
              </a:xfrm>
            </p:grpSpPr>
            <p:grpSp>
              <p:nvGrpSpPr>
                <p:cNvPr id="10" name="Grupo 9"/>
                <p:cNvGrpSpPr/>
                <p:nvPr/>
              </p:nvGrpSpPr>
              <p:grpSpPr>
                <a:xfrm>
                  <a:off x="914667" y="2109365"/>
                  <a:ext cx="7977814" cy="4356926"/>
                  <a:chOff x="1288571" y="1882050"/>
                  <a:chExt cx="9944113" cy="4356926"/>
                </a:xfrm>
              </p:grpSpPr>
              <p:grpSp>
                <p:nvGrpSpPr>
                  <p:cNvPr id="11" name="Group 89"/>
                  <p:cNvGrpSpPr>
                    <a:grpSpLocks/>
                  </p:cNvGrpSpPr>
                  <p:nvPr/>
                </p:nvGrpSpPr>
                <p:grpSpPr bwMode="auto">
                  <a:xfrm>
                    <a:off x="7474619" y="1904454"/>
                    <a:ext cx="1873460" cy="2123827"/>
                    <a:chOff x="2288" y="1387"/>
                    <a:chExt cx="751" cy="763"/>
                  </a:xfrm>
                </p:grpSpPr>
                <p:sp>
                  <p:nvSpPr>
                    <p:cNvPr id="38" name="Rectangle 70"/>
                    <p:cNvSpPr>
                      <a:spLocks noChangeArrowheads="1"/>
                    </p:cNvSpPr>
                    <p:nvPr/>
                  </p:nvSpPr>
                  <p:spPr bwMode="auto">
                    <a:xfrm>
                      <a:off x="2288" y="1544"/>
                      <a:ext cx="751"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t>GENERAR BASELINES</a:t>
                      </a:r>
                      <a:endParaRPr lang="es-ES" altLang="es-PE" sz="1300" b="1" dirty="0"/>
                    </a:p>
                  </p:txBody>
                </p:sp>
                <p:sp>
                  <p:nvSpPr>
                    <p:cNvPr id="39" name="Rectangle 71"/>
                    <p:cNvSpPr>
                      <a:spLocks noChangeArrowheads="1"/>
                    </p:cNvSpPr>
                    <p:nvPr/>
                  </p:nvSpPr>
                  <p:spPr bwMode="auto">
                    <a:xfrm>
                      <a:off x="2288" y="1387"/>
                      <a:ext cx="751"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(3) </a:t>
                      </a:r>
                      <a:r>
                        <a:rPr lang="es-PE" altLang="es-PE" sz="1200" b="1" dirty="0" smtClean="0">
                          <a:solidFill>
                            <a:schemeClr val="bg1"/>
                          </a:solidFill>
                          <a:latin typeface="Arial" panose="020B0604020202020204" pitchFamily="34" charset="0"/>
                        </a:rPr>
                        <a:t>Gestor de la Configuración</a:t>
                      </a:r>
                      <a:endParaRPr lang="es-ES" altLang="es-PE" sz="12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88" y="1957"/>
                      <a:ext cx="751" cy="193"/>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Matriz de Entregables</a:t>
                      </a:r>
                      <a:endParaRPr lang="es-PE" altLang="es-PE" sz="1200" b="1" dirty="0">
                        <a:solidFill>
                          <a:schemeClr val="bg1"/>
                        </a:solidFill>
                        <a:latin typeface="Arial" panose="020B0604020202020204" pitchFamily="34" charset="0"/>
                      </a:endParaRPr>
                    </a:p>
                  </p:txBody>
                </p:sp>
              </p:grpSp>
              <p:cxnSp>
                <p:nvCxnSpPr>
                  <p:cNvPr id="12" name="AutoShape 103"/>
                  <p:cNvCxnSpPr>
                    <a:cxnSpLocks noChangeShapeType="1"/>
                    <a:stCxn id="42" idx="1"/>
                    <a:endCxn id="44" idx="1"/>
                  </p:cNvCxnSpPr>
                  <p:nvPr/>
                </p:nvCxnSpPr>
                <p:spPr bwMode="auto">
                  <a:xfrm flipV="1">
                    <a:off x="1288571" y="2914437"/>
                    <a:ext cx="393127" cy="6754"/>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3088214" y="1882050"/>
                    <a:ext cx="1861908" cy="2150718"/>
                    <a:chOff x="719" y="1389"/>
                    <a:chExt cx="745" cy="756"/>
                  </a:xfrm>
                </p:grpSpPr>
                <p:sp>
                  <p:nvSpPr>
                    <p:cNvPr id="35" name="Rectangle 125"/>
                    <p:cNvSpPr>
                      <a:spLocks noChangeArrowheads="1"/>
                    </p:cNvSpPr>
                    <p:nvPr/>
                  </p:nvSpPr>
                  <p:spPr bwMode="auto">
                    <a:xfrm>
                      <a:off x="719" y="1546"/>
                      <a:ext cx="745"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300" b="1" dirty="0" smtClean="0"/>
                        <a:t>ELABORAR</a:t>
                      </a:r>
                    </a:p>
                    <a:p>
                      <a:pPr algn="ctr" eaLnBrk="1" hangingPunct="1"/>
                      <a:r>
                        <a:rPr lang="es-PE" altLang="es-PE" sz="1300" b="1" dirty="0" smtClean="0"/>
                        <a:t>ACTA DE ACEPTACIÓN Y CIERRE DE PROYECTO</a:t>
                      </a:r>
                      <a:endParaRPr lang="es-ES" altLang="es-PE" sz="1300" b="1" dirty="0"/>
                    </a:p>
                  </p:txBody>
                </p:sp>
                <p:sp>
                  <p:nvSpPr>
                    <p:cNvPr id="36" name="Rectangle 126"/>
                    <p:cNvSpPr>
                      <a:spLocks noChangeArrowheads="1"/>
                    </p:cNvSpPr>
                    <p:nvPr/>
                  </p:nvSpPr>
                  <p:spPr bwMode="auto">
                    <a:xfrm>
                      <a:off x="719" y="1389"/>
                      <a:ext cx="745"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a:t>
                      </a:r>
                      <a:r>
                        <a:rPr lang="es-PE" altLang="es-PE" sz="1200" b="1" dirty="0" smtClean="0">
                          <a:solidFill>
                            <a:schemeClr val="bg1"/>
                          </a:solidFill>
                          <a:latin typeface="Arial" panose="020B0604020202020204" pitchFamily="34" charset="0"/>
                        </a:rPr>
                        <a:t>1) Analista Funcional</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719" y="1959"/>
                      <a:ext cx="745" cy="186"/>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PE" altLang="es-PE" sz="1200" b="1" dirty="0" smtClean="0">
                          <a:solidFill>
                            <a:schemeClr val="bg1"/>
                          </a:solidFill>
                          <a:latin typeface="Arial" panose="020B0604020202020204" pitchFamily="34" charset="0"/>
                        </a:rPr>
                        <a:t>Acta de cierre de proyecto</a:t>
                      </a:r>
                      <a:endParaRPr lang="es-PE" altLang="es-PE" sz="1200" b="1" dirty="0">
                        <a:solidFill>
                          <a:schemeClr val="bg1"/>
                        </a:solidFill>
                        <a:latin typeface="Arial" panose="020B0604020202020204" pitchFamily="34" charset="0"/>
                      </a:endParaRPr>
                    </a:p>
                  </p:txBody>
                </p:sp>
              </p:grpSp>
              <p:cxnSp>
                <p:nvCxnSpPr>
                  <p:cNvPr id="14" name="AutoShape 131"/>
                  <p:cNvCxnSpPr>
                    <a:cxnSpLocks noChangeShapeType="1"/>
                    <a:stCxn id="35" idx="3"/>
                    <a:endCxn id="32" idx="1"/>
                  </p:cNvCxnSpPr>
                  <p:nvPr/>
                </p:nvCxnSpPr>
                <p:spPr bwMode="auto">
                  <a:xfrm>
                    <a:off x="4950123" y="2916159"/>
                    <a:ext cx="267675" cy="10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4" idx="3"/>
                    <a:endCxn id="35" idx="1"/>
                  </p:cNvCxnSpPr>
                  <p:nvPr/>
                </p:nvCxnSpPr>
                <p:spPr bwMode="auto">
                  <a:xfrm>
                    <a:off x="2760925" y="2914437"/>
                    <a:ext cx="327290" cy="172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217798" y="1904452"/>
                    <a:ext cx="1956122" cy="2123826"/>
                    <a:chOff x="2263" y="1387"/>
                    <a:chExt cx="723" cy="763"/>
                  </a:xfrm>
                </p:grpSpPr>
                <p:sp>
                  <p:nvSpPr>
                    <p:cNvPr id="32" name="Rectangle 161"/>
                    <p:cNvSpPr>
                      <a:spLocks noChangeArrowheads="1"/>
                    </p:cNvSpPr>
                    <p:nvPr/>
                  </p:nvSpPr>
                  <p:spPr bwMode="auto">
                    <a:xfrm>
                      <a:off x="2263" y="1544"/>
                      <a:ext cx="723"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t>ELABORAR Y REVISAR RELATORIO DEL PROYECTO</a:t>
                      </a:r>
                      <a:endParaRPr lang="es-ES" altLang="es-PE" sz="1300" b="1" dirty="0"/>
                    </a:p>
                  </p:txBody>
                </p:sp>
                <p:sp>
                  <p:nvSpPr>
                    <p:cNvPr id="33" name="Rectangle 162"/>
                    <p:cNvSpPr>
                      <a:spLocks noChangeArrowheads="1"/>
                    </p:cNvSpPr>
                    <p:nvPr/>
                  </p:nvSpPr>
                  <p:spPr bwMode="auto">
                    <a:xfrm>
                      <a:off x="2263" y="1387"/>
                      <a:ext cx="723"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Analista Funcional</a:t>
                      </a:r>
                      <a:endParaRPr lang="es-ES" altLang="es-PE" sz="1200" b="1" dirty="0">
                        <a:solidFill>
                          <a:schemeClr val="bg1"/>
                        </a:solidFill>
                      </a:endParaRPr>
                    </a:p>
                  </p:txBody>
                </p:sp>
                <p:sp>
                  <p:nvSpPr>
                    <p:cNvPr id="34" name="Rectangle 163"/>
                    <p:cNvSpPr>
                      <a:spLocks noChangeArrowheads="1"/>
                    </p:cNvSpPr>
                    <p:nvPr/>
                  </p:nvSpPr>
                  <p:spPr bwMode="auto">
                    <a:xfrm>
                      <a:off x="2263" y="1957"/>
                      <a:ext cx="723" cy="193"/>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Relatorio de Proyecto</a:t>
                      </a:r>
                      <a:endParaRPr lang="es-PE" altLang="es-PE" sz="1200" b="1" dirty="0">
                        <a:solidFill>
                          <a:schemeClr val="bg1"/>
                        </a:solidFill>
                        <a:latin typeface="Arial" panose="020B0604020202020204" pitchFamily="34" charset="0"/>
                      </a:endParaRPr>
                    </a:p>
                  </p:txBody>
                </p:sp>
              </p:grpSp>
              <p:cxnSp>
                <p:nvCxnSpPr>
                  <p:cNvPr id="17" name="AutoShape 166"/>
                  <p:cNvCxnSpPr>
                    <a:cxnSpLocks noChangeShapeType="1"/>
                    <a:stCxn id="32" idx="3"/>
                    <a:endCxn id="38" idx="1"/>
                  </p:cNvCxnSpPr>
                  <p:nvPr/>
                </p:nvCxnSpPr>
                <p:spPr bwMode="auto">
                  <a:xfrm>
                    <a:off x="7173919" y="2916262"/>
                    <a:ext cx="300700" cy="3"/>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40" idx="2"/>
                    <a:endCxn id="46" idx="0"/>
                  </p:cNvCxnSpPr>
                  <p:nvPr/>
                </p:nvCxnSpPr>
                <p:spPr bwMode="auto">
                  <a:xfrm rot="16200000" flipH="1">
                    <a:off x="8010645" y="4428986"/>
                    <a:ext cx="804529" cy="3119"/>
                  </a:xfrm>
                  <a:prstGeom prst="bentConnector3">
                    <a:avLst>
                      <a:gd name="adj1" fmla="val 5000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46" idx="3"/>
                    <a:endCxn id="28" idx="1"/>
                  </p:cNvCxnSpPr>
                  <p:nvPr/>
                </p:nvCxnSpPr>
                <p:spPr bwMode="auto">
                  <a:xfrm flipV="1">
                    <a:off x="8954082" y="5260387"/>
                    <a:ext cx="807969" cy="533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21" name="Grupo 20"/>
                  <p:cNvGrpSpPr/>
                  <p:nvPr/>
                </p:nvGrpSpPr>
                <p:grpSpPr>
                  <a:xfrm>
                    <a:off x="9078542" y="4620351"/>
                    <a:ext cx="2154142" cy="1618625"/>
                    <a:chOff x="8514596" y="3156334"/>
                    <a:chExt cx="2154142" cy="1618625"/>
                  </a:xfrm>
                </p:grpSpPr>
                <p:pic>
                  <p:nvPicPr>
                    <p:cNvPr id="28" name="Imagen 27"/>
                    <p:cNvPicPr>
                      <a:picLocks noChangeAspect="1"/>
                    </p:cNvPicPr>
                    <p:nvPr/>
                  </p:nvPicPr>
                  <p:blipFill>
                    <a:blip r:embed="rId5"/>
                    <a:stretch>
                      <a:fillRect/>
                    </a:stretch>
                  </p:blipFill>
                  <p:spPr>
                    <a:xfrm>
                      <a:off x="9198104" y="3156334"/>
                      <a:ext cx="1111608" cy="1280071"/>
                    </a:xfrm>
                    <a:prstGeom prst="rect">
                      <a:avLst/>
                    </a:prstGeom>
                    <a:effectLst>
                      <a:outerShdw blurRad="50800" dist="38100" dir="2700000" algn="tl" rotWithShape="0">
                        <a:prstClr val="black">
                          <a:alpha val="40000"/>
                        </a:prstClr>
                      </a:outerShdw>
                    </a:effectLst>
                  </p:spPr>
                </p:pic>
                <p:sp>
                  <p:nvSpPr>
                    <p:cNvPr id="29" name="Rectangle 200"/>
                    <p:cNvSpPr>
                      <a:spLocks noChangeArrowheads="1"/>
                    </p:cNvSpPr>
                    <p:nvPr/>
                  </p:nvSpPr>
                  <p:spPr bwMode="auto">
                    <a:xfrm>
                      <a:off x="8514596" y="4436405"/>
                      <a:ext cx="21541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GERENCIA DE SERVICIO</a:t>
                      </a:r>
                      <a:r>
                        <a:rPr lang="es-ES" altLang="es-PE" sz="1000" b="1" dirty="0">
                          <a:latin typeface="Arial Black" panose="020B0A04020102020204" pitchFamily="34" charset="0"/>
                        </a:rPr>
                        <a:t> </a:t>
                      </a:r>
                      <a:r>
                        <a:rPr lang="es-ES" altLang="es-PE" sz="1000" b="1" dirty="0" smtClean="0">
                          <a:latin typeface="Arial Black" panose="020B0A04020102020204" pitchFamily="34" charset="0"/>
                        </a:rPr>
                        <a:t>EMPRESA</a:t>
                      </a:r>
                      <a:endParaRPr lang="es-ES" altLang="es-PE" sz="1000" b="1" dirty="0">
                        <a:latin typeface="Arial Black" panose="020B0A04020102020204" pitchFamily="34" charset="0"/>
                      </a:endParaRPr>
                    </a:p>
                  </p:txBody>
                </p:sp>
              </p:grpSp>
            </p:grpSp>
            <p:sp>
              <p:nvSpPr>
                <p:cNvPr id="51" name="Rectangle 200"/>
                <p:cNvSpPr>
                  <a:spLocks noChangeArrowheads="1"/>
                </p:cNvSpPr>
                <p:nvPr/>
              </p:nvSpPr>
              <p:spPr bwMode="auto">
                <a:xfrm>
                  <a:off x="7164288" y="4653136"/>
                  <a:ext cx="1728193"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Organización Interna</a:t>
                  </a:r>
                </a:p>
              </p:txBody>
            </p:sp>
          </p:grpSp>
        </p:grpSp>
      </p:grpSp>
      <p:sp>
        <p:nvSpPr>
          <p:cNvPr id="63"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42140743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31</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417446519"/>
              </p:ext>
            </p:extLst>
          </p:nvPr>
        </p:nvGraphicFramePr>
        <p:xfrm>
          <a:off x="179512" y="548680"/>
          <a:ext cx="8784977" cy="5522868"/>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1512168">
                  <a:extLst>
                    <a:ext uri="{9D8B030D-6E8A-4147-A177-3AD203B41FA5}">
                      <a16:colId xmlns:a16="http://schemas.microsoft.com/office/drawing/2014/main" val="20002"/>
                    </a:ext>
                  </a:extLst>
                </a:gridCol>
                <a:gridCol w="4032448">
                  <a:extLst>
                    <a:ext uri="{9D8B030D-6E8A-4147-A177-3AD203B41FA5}">
                      <a16:colId xmlns:a16="http://schemas.microsoft.com/office/drawing/2014/main" val="20003"/>
                    </a:ext>
                  </a:extLst>
                </a:gridCol>
                <a:gridCol w="1728193">
                  <a:extLst>
                    <a:ext uri="{9D8B030D-6E8A-4147-A177-3AD203B41FA5}">
                      <a16:colId xmlns:a16="http://schemas.microsoft.com/office/drawing/2014/main"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a:t>
                      </a:r>
                      <a:r>
                        <a:rPr lang="es-ES" sz="1200" b="1" kern="1200" baseline="0" dirty="0" smtClean="0">
                          <a:solidFill>
                            <a:schemeClr val="dk1"/>
                          </a:solidFill>
                          <a:latin typeface="+mj-lt"/>
                          <a:ea typeface="Verdana" panose="020B0604030504040204" pitchFamily="34" charset="0"/>
                          <a:cs typeface="Verdana" panose="020B0604030504040204" pitchFamily="34" charset="0"/>
                        </a:rPr>
                        <a:t>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Elaborar acta de aceptación y cierre del proyecto</a:t>
                      </a: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elabora el acta de aceptación y cierre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revisa y acuerda</a:t>
                      </a:r>
                      <a:r>
                        <a:rPr lang="es-ES" sz="1200" kern="1200" baseline="0" dirty="0" smtClean="0">
                          <a:solidFill>
                            <a:schemeClr val="dk1"/>
                          </a:solidFill>
                          <a:latin typeface="+mj-lt"/>
                          <a:ea typeface="Verdana" panose="020B0604030504040204" pitchFamily="34" charset="0"/>
                          <a:cs typeface="Verdana" panose="020B0604030504040204" pitchFamily="34" charset="0"/>
                        </a:rPr>
                        <a:t> con el Analista de Calidad</a:t>
                      </a:r>
                      <a:r>
                        <a:rPr lang="es-ES" sz="1200" kern="1200" dirty="0" smtClean="0">
                          <a:solidFill>
                            <a:schemeClr val="dk1"/>
                          </a:solidFill>
                          <a:latin typeface="+mj-lt"/>
                          <a:ea typeface="Verdana" panose="020B0604030504040204" pitchFamily="34" charset="0"/>
                          <a:cs typeface="Verdana" panose="020B0604030504040204" pitchFamily="34" charset="0"/>
                        </a:rPr>
                        <a:t> la versión final del acta de aceptación y cierre que luego es entregada al cliente.</a:t>
                      </a: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Acta de cierre del proyecto</a:t>
                      </a:r>
                    </a:p>
                  </a:txBody>
                  <a:tcPr marT="45702" marB="45702" horzOverflow="overflow"/>
                </a:tc>
                <a:extLst>
                  <a:ext uri="{0D108BD9-81ED-4DB2-BD59-A6C34878D82A}">
                    <a16:rowId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Elaborar y revisar el relatorio del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elabora el relatorio del proyecto en base a la plantilla respectiva.</a:t>
                      </a:r>
                      <a:endParaRPr lang="es-ES"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relatorio del proyecto es presentado en la reunión de informe general del servicio.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Durante el relatorio se analiza el resultado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consignan las brechas entre los planes y los resultados reales.</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un resumen de las Lecciones Aprendidas, Buenos Ejemplos y Oportunidades de Mejora, que se han procesado en 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un resumen de la evaluación del personal y una encuesta de satisfacción del cliente.</a:t>
                      </a: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Relatorio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 Interna</a:t>
                      </a:r>
                    </a:p>
                  </a:txBody>
                  <a:tcPr marT="45702" marB="45702" horzOverflow="overflow"/>
                </a:tc>
                <a:extLst>
                  <a:ext uri="{0D108BD9-81ED-4DB2-BD59-A6C34878D82A}">
                    <a16:rowId xmlns:a16="http://schemas.microsoft.com/office/drawing/2014/main"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3</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Configuración</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Proceso de Gestión de Configuración - Realizar Control de Cambios a </a:t>
                      </a:r>
                      <a:r>
                        <a:rPr lang="es-ES" sz="1200" b="1" kern="1200" dirty="0" err="1" smtClean="0">
                          <a:solidFill>
                            <a:schemeClr val="dk1"/>
                          </a:solidFill>
                          <a:latin typeface="+mj-lt"/>
                          <a:ea typeface="Verdana" panose="020B0604030504040204" pitchFamily="34" charset="0"/>
                          <a:cs typeface="Verdana" panose="020B0604030504040204" pitchFamily="34" charset="0"/>
                        </a:rPr>
                        <a:t>Baselines</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Genera baselines de los entregables del proyecto de acuerdo al Proceso de Gestión de Configuración – Subproceso Realizar Control de Cambios a Baselines.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Matriz de entregables  </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Proceso de Gestión de configuración </a:t>
                      </a:r>
                    </a:p>
                  </a:txBody>
                  <a:tcPr marT="45702" marB="45702" horzOverflow="overflow"/>
                </a:tc>
                <a:extLst>
                  <a:ext uri="{0D108BD9-81ED-4DB2-BD59-A6C34878D82A}">
                    <a16:rowId xmlns:a16="http://schemas.microsoft.com/office/drawing/2014/main" val="10003"/>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42276247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6</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MÉTRICAS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9/11/2019</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32</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366010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33</a:t>
            </a:fld>
            <a:endParaRPr lang="en-US" dirty="0"/>
          </a:p>
        </p:txBody>
      </p:sp>
      <p:sp>
        <p:nvSpPr>
          <p:cNvPr id="4" name="Rectángulo redondeado 3"/>
          <p:cNvSpPr/>
          <p:nvPr/>
        </p:nvSpPr>
        <p:spPr>
          <a:xfrm>
            <a:off x="2446563" y="2840447"/>
            <a:ext cx="4250873" cy="18722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PE" sz="24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019199"/>
          </a:xfrm>
        </p:spPr>
        <p:txBody>
          <a:bodyPr/>
          <a:lstStyle/>
          <a:p>
            <a:r>
              <a:rPr lang="es-PE" sz="4800" u="sng" dirty="0" smtClean="0"/>
              <a:t>MÉTRICAS DEL PROCESO</a:t>
            </a:r>
            <a:endParaRPr lang="es-PE" sz="4800" u="sng"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9/11/2019</a:t>
            </a:fld>
            <a:endParaRPr lang="en-US" dirty="0"/>
          </a:p>
        </p:txBody>
      </p:sp>
      <p:sp>
        <p:nvSpPr>
          <p:cNvPr id="2" name="Recortar y redondear rectángulo de esquina sencilla 1"/>
          <p:cNvSpPr/>
          <p:nvPr/>
        </p:nvSpPr>
        <p:spPr>
          <a:xfrm>
            <a:off x="3095835" y="3236491"/>
            <a:ext cx="2952328" cy="1080120"/>
          </a:xfrm>
          <a:prstGeom prst="snip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b="1" dirty="0" smtClean="0">
                <a:effectLst>
                  <a:outerShdw blurRad="38100" dist="38100" dir="2700000" algn="tl">
                    <a:srgbClr val="000000">
                      <a:alpha val="43137"/>
                    </a:srgbClr>
                  </a:outerShdw>
                </a:effectLst>
              </a:rPr>
              <a:t>- Exposición al Riesgo</a:t>
            </a:r>
            <a:endParaRPr lang="es-PE"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46812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a:solidFill>
                  <a:schemeClr val="tx2"/>
                </a:solidFill>
                <a:effectLst>
                  <a:outerShdw blurRad="63500" dist="38100" dir="5400000" algn="t" rotWithShape="0">
                    <a:prstClr val="black">
                      <a:alpha val="25000"/>
                    </a:prstClr>
                  </a:outerShdw>
                </a:effectLst>
                <a:latin typeface="+mn-lt"/>
                <a:ea typeface="+mj-ea"/>
                <a:cs typeface="+mj-cs"/>
              </a:rPr>
              <a:t>7</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ARTEFACTOS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9/11/2019</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7372638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35</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graphicFrame>
        <p:nvGraphicFramePr>
          <p:cNvPr id="7" name="Group 310"/>
          <p:cNvGraphicFramePr>
            <a:graphicFrameLocks/>
          </p:cNvGraphicFramePr>
          <p:nvPr>
            <p:extLst>
              <p:ext uri="{D42A27DB-BD31-4B8C-83A1-F6EECF244321}">
                <p14:modId xmlns:p14="http://schemas.microsoft.com/office/powerpoint/2010/main" val="2919078897"/>
              </p:ext>
            </p:extLst>
          </p:nvPr>
        </p:nvGraphicFramePr>
        <p:xfrm>
          <a:off x="335079" y="548680"/>
          <a:ext cx="8459692" cy="4997247"/>
        </p:xfrm>
        <a:graphic>
          <a:graphicData uri="http://schemas.openxmlformats.org/drawingml/2006/table">
            <a:tbl>
              <a:tblPr/>
              <a:tblGrid>
                <a:gridCol w="502937">
                  <a:extLst>
                    <a:ext uri="{9D8B030D-6E8A-4147-A177-3AD203B41FA5}">
                      <a16:colId xmlns:a16="http://schemas.microsoft.com/office/drawing/2014/main" val="20000"/>
                    </a:ext>
                  </a:extLst>
                </a:gridCol>
                <a:gridCol w="4428363">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gridCol w="1296144">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1602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ARTEFACTO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SUPROCESO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ACTIVIDAD</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TAREA</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extLst>
                  <a:ext uri="{0D108BD9-81ED-4DB2-BD59-A6C34878D82A}">
                    <a16:rowId xmlns:a16="http://schemas.microsoft.com/office/drawing/2014/main" val="10000"/>
                  </a:ext>
                </a:extLst>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 de Gestión del Proyecto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4">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Inicio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3">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Planeamiento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1"/>
                  </a:ext>
                </a:extLst>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 WBS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2"/>
                  </a:ext>
                </a:extLst>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Cronograma de proyecto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3"/>
                  </a:ext>
                </a:extLst>
              </a:tr>
              <a:tr h="22629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4</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Presentación </a:t>
                      </a:r>
                      <a:r>
                        <a:rPr lang="es-ES" sz="1200" b="1" kern="1200" dirty="0" err="1" smtClean="0">
                          <a:solidFill>
                            <a:schemeClr val="dk1"/>
                          </a:solidFill>
                          <a:latin typeface="+mj-lt"/>
                          <a:ea typeface="Verdana" panose="020B0604030504040204" pitchFamily="34" charset="0"/>
                          <a:cs typeface="Verdana" panose="020B0604030504040204" pitchFamily="34" charset="0"/>
                        </a:rPr>
                        <a:t>kick</a:t>
                      </a:r>
                      <a:r>
                        <a:rPr lang="es-ES" sz="1200" b="1" kern="1200" dirty="0" smtClean="0">
                          <a:solidFill>
                            <a:schemeClr val="dk1"/>
                          </a:solidFill>
                          <a:latin typeface="+mj-lt"/>
                          <a:ea typeface="Verdana" panose="020B0604030504040204" pitchFamily="34" charset="0"/>
                          <a:cs typeface="Verdana" panose="020B0604030504040204" pitchFamily="34" charset="0"/>
                        </a:rPr>
                        <a:t> off meeting – externo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endParaRPr lang="es-PE"/>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4"/>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Matriz de entregables de proyectos internos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4">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Ejecución, seguimiento y control</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5"/>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Registro de riesgos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6"/>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7</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Seguimiento de cronogramas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7"/>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8</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Quincenal</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8"/>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9</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estado – Proyecto interno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5">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Ejecución, seguimiento y control</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9"/>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10</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estado Quincenal – Hoja de Trabajo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10"/>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11</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actividades</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11"/>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12</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Cronograma de Actividades</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12"/>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13</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13"/>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14</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Relatorio de proyecto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2">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Cierre</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14"/>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15</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cierre de proyecto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25473602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smtClean="0">
                <a:solidFill>
                  <a:schemeClr val="tx2"/>
                </a:solidFill>
                <a:effectLst>
                  <a:outerShdw blurRad="63500" dist="38100" dir="5400000" algn="t" rotWithShape="0">
                    <a:prstClr val="black">
                      <a:alpha val="25000"/>
                    </a:prstClr>
                  </a:outerShdw>
                </a:effectLst>
                <a:latin typeface="+mn-lt"/>
                <a:ea typeface="+mj-ea"/>
                <a:cs typeface="+mj-cs"/>
              </a:rPr>
              <a:t>8</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HISTORIAL DE REVISIONES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9/11/2019</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36</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5434463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455954251"/>
              </p:ext>
            </p:extLst>
          </p:nvPr>
        </p:nvGraphicFramePr>
        <p:xfrm>
          <a:off x="228113" y="1700808"/>
          <a:ext cx="8668624" cy="4282223"/>
        </p:xfrm>
        <a:graphic>
          <a:graphicData uri="http://schemas.openxmlformats.org/drawingml/2006/table">
            <a:tbl>
              <a:tblPr firstRow="1" bandRow="1">
                <a:tableStyleId>{073A0DAA-6AF3-43AB-8588-CEC1D06C72B9}</a:tableStyleId>
              </a:tblPr>
              <a:tblGrid>
                <a:gridCol w="208280">
                  <a:extLst>
                    <a:ext uri="{9D8B030D-6E8A-4147-A177-3AD203B41FA5}">
                      <a16:colId xmlns:a16="http://schemas.microsoft.com/office/drawing/2014/main" val="20000"/>
                    </a:ext>
                  </a:extLst>
                </a:gridCol>
                <a:gridCol w="870206">
                  <a:extLst>
                    <a:ext uri="{9D8B030D-6E8A-4147-A177-3AD203B41FA5}">
                      <a16:colId xmlns:a16="http://schemas.microsoft.com/office/drawing/2014/main" val="20001"/>
                    </a:ext>
                  </a:extLst>
                </a:gridCol>
                <a:gridCol w="1015241">
                  <a:extLst>
                    <a:ext uri="{9D8B030D-6E8A-4147-A177-3AD203B41FA5}">
                      <a16:colId xmlns:a16="http://schemas.microsoft.com/office/drawing/2014/main" val="20002"/>
                    </a:ext>
                  </a:extLst>
                </a:gridCol>
                <a:gridCol w="1860540">
                  <a:extLst>
                    <a:ext uri="{9D8B030D-6E8A-4147-A177-3AD203B41FA5}">
                      <a16:colId xmlns:a16="http://schemas.microsoft.com/office/drawing/2014/main" val="20003"/>
                    </a:ext>
                  </a:extLst>
                </a:gridCol>
                <a:gridCol w="1692861">
                  <a:extLst>
                    <a:ext uri="{9D8B030D-6E8A-4147-A177-3AD203B41FA5}">
                      <a16:colId xmlns:a16="http://schemas.microsoft.com/office/drawing/2014/main" val="20004"/>
                    </a:ext>
                  </a:extLst>
                </a:gridCol>
                <a:gridCol w="3021496">
                  <a:extLst>
                    <a:ext uri="{9D8B030D-6E8A-4147-A177-3AD203B41FA5}">
                      <a16:colId xmlns:a16="http://schemas.microsoft.com/office/drawing/2014/main" val="20005"/>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VERSIÓN</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FECHA</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AUTOR/ROL</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ESTADO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RESPONSABLE</a:t>
                      </a:r>
                      <a:r>
                        <a:rPr lang="es-ES" sz="1200" baseline="0" dirty="0" smtClean="0">
                          <a:latin typeface="+mj-lt"/>
                        </a:rPr>
                        <a:t> DE REVISIÓN Y/O APROBACIÓN/ROL</a:t>
                      </a:r>
                      <a:endParaRPr lang="es-PE" sz="1200" dirty="0">
                        <a:latin typeface="+mj-lt"/>
                      </a:endParaRPr>
                    </a:p>
                  </a:txBody>
                  <a:tcPr anchor="ctr">
                    <a:solidFill>
                      <a:schemeClr val="tx2">
                        <a:lumMod val="75000"/>
                      </a:schemeClr>
                    </a:solidFill>
                  </a:tcPr>
                </a:tc>
                <a:extLst>
                  <a:ext uri="{0D108BD9-81ED-4DB2-BD59-A6C34878D82A}">
                    <a16:rowId xmlns:a16="http://schemas.microsoft.com/office/drawing/2014/main"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1.0</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24/09/2015</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Julio Leonardo</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REVISIÓN</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extLst>
                  <a:ext uri="{0D108BD9-81ED-4DB2-BD59-A6C34878D82A}">
                    <a16:rowId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2</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extLst>
                  <a:ext uri="{0D108BD9-81ED-4DB2-BD59-A6C34878D82A}">
                    <a16:rowId xmlns:a16="http://schemas.microsoft.com/office/drawing/2014/main"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4</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val="10004"/>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val="10005"/>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val="10006"/>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1 Título"/>
          <p:cNvSpPr>
            <a:spLocks noGrp="1"/>
          </p:cNvSpPr>
          <p:nvPr>
            <p:ph type="ctrTitle"/>
          </p:nvPr>
        </p:nvSpPr>
        <p:spPr>
          <a:xfrm>
            <a:off x="251520" y="177553"/>
            <a:ext cx="8640960" cy="1019199"/>
          </a:xfrm>
        </p:spPr>
        <p:txBody>
          <a:bodyPr/>
          <a:lstStyle/>
          <a:p>
            <a:r>
              <a:rPr lang="es-PE" sz="4800" u="sng" dirty="0" smtClean="0"/>
              <a:t>HISTORIAL DE VERSIONES</a:t>
            </a:r>
            <a:endParaRPr lang="es-PE" sz="4800" u="sng" dirty="0"/>
          </a:p>
        </p:txBody>
      </p:sp>
    </p:spTree>
    <p:extLst>
      <p:ext uri="{BB962C8B-B14F-4D97-AF65-F5344CB8AC3E}">
        <p14:creationId xmlns:p14="http://schemas.microsoft.com/office/powerpoint/2010/main" val="1866341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a:solidFill>
                  <a:schemeClr val="tx2"/>
                </a:solidFill>
                <a:effectLst>
                  <a:outerShdw blurRad="63500" dist="38100" dir="5400000" algn="t" rotWithShape="0">
                    <a:prstClr val="black">
                      <a:alpha val="25000"/>
                    </a:prstClr>
                  </a:outerShdw>
                </a:effectLst>
                <a:latin typeface="+mn-lt"/>
                <a:ea typeface="+mj-ea"/>
                <a:cs typeface="+mj-cs"/>
              </a:rPr>
              <a:t>1</a:t>
            </a:r>
          </a:p>
          <a:p>
            <a:pPr>
              <a:spcBef>
                <a:spcPts val="0"/>
              </a:spcBef>
            </a:pPr>
            <a:r>
              <a:rPr lang="es-PE" sz="6000" dirty="0">
                <a:solidFill>
                  <a:schemeClr val="tx2"/>
                </a:solidFill>
                <a:effectLst>
                  <a:outerShdw blurRad="63500" dist="38100" dir="5400000" algn="t" rotWithShape="0">
                    <a:prstClr val="black">
                      <a:alpha val="25000"/>
                    </a:prstClr>
                  </a:outerShdw>
                </a:effectLst>
                <a:latin typeface="+mn-lt"/>
                <a:ea typeface="+mj-ea"/>
                <a:cs typeface="+mj-cs"/>
              </a:rPr>
              <a:t>OBJETIVO Y ALCANCE DEL PROCESO</a:t>
            </a:r>
          </a:p>
        </p:txBody>
      </p:sp>
      <p:sp>
        <p:nvSpPr>
          <p:cNvPr id="4" name="3 Marcador de fecha"/>
          <p:cNvSpPr>
            <a:spLocks noGrp="1"/>
          </p:cNvSpPr>
          <p:nvPr>
            <p:ph type="dt" sz="half" idx="10"/>
          </p:nvPr>
        </p:nvSpPr>
        <p:spPr/>
        <p:txBody>
          <a:bodyPr/>
          <a:lstStyle/>
          <a:p>
            <a:fld id="{216C5678-EE20-4FA5-88E2-6E0BD67A2E26}" type="datetime1">
              <a:rPr lang="en-US" smtClean="0"/>
              <a:t>9/11/2019</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123092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4503242" y="1782007"/>
            <a:ext cx="4533253" cy="4323308"/>
          </a:xfrm>
        </p:spPr>
        <p:txBody>
          <a:bodyPr>
            <a:noAutofit/>
          </a:bodyPr>
          <a:lstStyle/>
          <a:p>
            <a:pPr algn="just"/>
            <a:r>
              <a:rPr lang="es-PE" sz="2500" b="1" dirty="0">
                <a:solidFill>
                  <a:schemeClr val="tx1"/>
                </a:solidFill>
              </a:rPr>
              <a:t>Objetivo:</a:t>
            </a:r>
          </a:p>
          <a:p>
            <a:pPr algn="just"/>
            <a:r>
              <a:rPr lang="es-PE" dirty="0">
                <a:solidFill>
                  <a:schemeClr val="tx1"/>
                </a:solidFill>
              </a:rPr>
              <a:t>proveer a las Pymes de una nueva opción de Operadores Electrónicos con el sistema software </a:t>
            </a:r>
            <a:endParaRPr lang="es-PE" dirty="0" smtClean="0">
              <a:solidFill>
                <a:schemeClr val="tx1"/>
              </a:solidFill>
            </a:endParaRPr>
          </a:p>
          <a:p>
            <a:pPr algn="just"/>
            <a:r>
              <a:rPr lang="es-PE" sz="2500" b="1" dirty="0" smtClean="0">
                <a:solidFill>
                  <a:schemeClr val="tx1"/>
                </a:solidFill>
              </a:rPr>
              <a:t>Alcance</a:t>
            </a:r>
            <a:r>
              <a:rPr lang="es-PE" sz="2500" b="1" dirty="0">
                <a:solidFill>
                  <a:schemeClr val="tx1"/>
                </a:solidFill>
              </a:rPr>
              <a:t>:</a:t>
            </a:r>
          </a:p>
          <a:p>
            <a:pPr algn="just"/>
            <a:r>
              <a:rPr lang="es-PE" dirty="0">
                <a:solidFill>
                  <a:schemeClr val="tx1"/>
                </a:solidFill>
              </a:rPr>
              <a:t>Generar documentos de venta </a:t>
            </a:r>
            <a:r>
              <a:rPr lang="es-PE" dirty="0" smtClean="0">
                <a:solidFill>
                  <a:schemeClr val="tx1"/>
                </a:solidFill>
              </a:rPr>
              <a:t>principalmente la factura electrónica.</a:t>
            </a:r>
            <a:r>
              <a:rPr lang="es-PE" dirty="0" smtClean="0"/>
              <a:t> </a:t>
            </a:r>
            <a:endParaRPr lang="es-PE" sz="2500" dirty="0">
              <a:solidFill>
                <a:schemeClr val="tx1"/>
              </a:solidFill>
            </a:endParaRP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5</a:t>
            </a:fld>
            <a:endParaRPr lang="en-US" dirty="0"/>
          </a:p>
        </p:txBody>
      </p:sp>
      <p:sp>
        <p:nvSpPr>
          <p:cNvPr id="9" name="1 Título"/>
          <p:cNvSpPr>
            <a:spLocks noGrp="1"/>
          </p:cNvSpPr>
          <p:nvPr>
            <p:ph type="ctrTitle"/>
          </p:nvPr>
        </p:nvSpPr>
        <p:spPr>
          <a:xfrm>
            <a:off x="251520" y="177553"/>
            <a:ext cx="8640960" cy="1019199"/>
          </a:xfrm>
        </p:spPr>
        <p:txBody>
          <a:bodyPr/>
          <a:lstStyle/>
          <a:p>
            <a:r>
              <a:rPr lang="es-PE" sz="4800" u="sng" dirty="0" smtClean="0"/>
              <a:t>OBJETIVO Y ALCANCE</a:t>
            </a:r>
            <a:endParaRPr lang="es-PE" sz="4800" u="sng" dirty="0"/>
          </a:p>
        </p:txBody>
      </p:sp>
      <p:pic>
        <p:nvPicPr>
          <p:cNvPr id="7" name="Imagen 6"/>
          <p:cNvPicPr>
            <a:picLocks noChangeAspect="1"/>
          </p:cNvPicPr>
          <p:nvPr/>
        </p:nvPicPr>
        <p:blipFill>
          <a:blip r:embed="rId2"/>
          <a:stretch>
            <a:fillRect/>
          </a:stretch>
        </p:blipFill>
        <p:spPr>
          <a:xfrm>
            <a:off x="251520" y="1698823"/>
            <a:ext cx="4251723" cy="4657527"/>
          </a:xfrm>
          <a:prstGeom prst="rect">
            <a:avLst/>
          </a:prstGeom>
          <a:effectLst>
            <a:outerShdw blurRad="50800" dist="38100" dir="2700000" algn="tl" rotWithShape="0">
              <a:prstClr val="black">
                <a:alpha val="40000"/>
              </a:prstClr>
            </a:outerShdw>
          </a:effectLst>
        </p:spPr>
      </p:pic>
      <p:sp>
        <p:nvSpPr>
          <p:cNvPr id="10"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9/11/2019</a:t>
            </a:fld>
            <a:endParaRPr lang="en-US" dirty="0"/>
          </a:p>
        </p:txBody>
      </p:sp>
      <p:sp>
        <p:nvSpPr>
          <p:cNvPr id="11"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Tree>
    <p:extLst>
      <p:ext uri="{BB962C8B-B14F-4D97-AF65-F5344CB8AC3E}">
        <p14:creationId xmlns:p14="http://schemas.microsoft.com/office/powerpoint/2010/main" val="2728934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TÉRMINOS Y DEFINICIONES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9/11/2019</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6</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83058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434364190"/>
              </p:ext>
            </p:extLst>
          </p:nvPr>
        </p:nvGraphicFramePr>
        <p:xfrm>
          <a:off x="395536" y="332656"/>
          <a:ext cx="8424936" cy="5256582"/>
        </p:xfrm>
        <a:graphic>
          <a:graphicData uri="http://schemas.openxmlformats.org/drawingml/2006/table">
            <a:tbl>
              <a:tblPr firstRow="1" bandRow="1">
                <a:tableStyleId>{073A0DAA-6AF3-43AB-8588-CEC1D06C72B9}</a:tableStyleId>
              </a:tblPr>
              <a:tblGrid>
                <a:gridCol w="359678">
                  <a:extLst>
                    <a:ext uri="{9D8B030D-6E8A-4147-A177-3AD203B41FA5}">
                      <a16:colId xmlns:a16="http://schemas.microsoft.com/office/drawing/2014/main" val="20000"/>
                    </a:ext>
                  </a:extLst>
                </a:gridCol>
                <a:gridCol w="3816786">
                  <a:extLst>
                    <a:ext uri="{9D8B030D-6E8A-4147-A177-3AD203B41FA5}">
                      <a16:colId xmlns:a16="http://schemas.microsoft.com/office/drawing/2014/main" val="20001"/>
                    </a:ext>
                  </a:extLst>
                </a:gridCol>
                <a:gridCol w="4248472">
                  <a:extLst>
                    <a:ext uri="{9D8B030D-6E8A-4147-A177-3AD203B41FA5}">
                      <a16:colId xmlns:a16="http://schemas.microsoft.com/office/drawing/2014/main" val="20002"/>
                    </a:ext>
                  </a:extLst>
                </a:gridCol>
              </a:tblGrid>
              <a:tr h="739591">
                <a:tc>
                  <a:txBody>
                    <a:bodyPr/>
                    <a:lstStyle/>
                    <a:p>
                      <a:pPr algn="ctr"/>
                      <a:r>
                        <a:rPr lang="es-PE" sz="1700" dirty="0" smtClean="0">
                          <a:latin typeface="+mj-lt"/>
                        </a:rPr>
                        <a:t>#</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TÉRMINOS</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DEFINICIONES</a:t>
                      </a:r>
                      <a:endParaRPr lang="es-PE" sz="1700" dirty="0">
                        <a:latin typeface="+mj-lt"/>
                      </a:endParaRPr>
                    </a:p>
                  </a:txBody>
                  <a:tcPr anchor="ctr">
                    <a:solidFill>
                      <a:schemeClr val="tx2">
                        <a:lumMod val="75000"/>
                      </a:schemeClr>
                    </a:solidFill>
                  </a:tcPr>
                </a:tc>
                <a:extLst>
                  <a:ext uri="{0D108BD9-81ED-4DB2-BD59-A6C34878D82A}">
                    <a16:rowId xmlns:a16="http://schemas.microsoft.com/office/drawing/2014/main" val="10000"/>
                  </a:ext>
                </a:extLst>
              </a:tr>
              <a:tr h="1267321">
                <a:tc>
                  <a:txBody>
                    <a:bodyPr/>
                    <a:lstStyle/>
                    <a:p>
                      <a:pPr algn="ctr"/>
                      <a:r>
                        <a:rPr lang="es-PE" sz="1300" b="1" dirty="0" smtClean="0">
                          <a:latin typeface="+mj-lt"/>
                          <a:ea typeface="Verdana" panose="020B0604030504040204" pitchFamily="34" charset="0"/>
                          <a:cs typeface="Verdana" panose="020B0604030504040204" pitchFamily="34" charset="0"/>
                        </a:rPr>
                        <a:t>1</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2400" b="1" kern="1200" dirty="0" smtClean="0">
                          <a:solidFill>
                            <a:schemeClr val="dk1"/>
                          </a:solidFill>
                          <a:latin typeface="+mj-lt"/>
                          <a:ea typeface="Verdana" panose="020B0604030504040204" pitchFamily="34" charset="0"/>
                          <a:cs typeface="Verdana" panose="020B0604030504040204" pitchFamily="34" charset="0"/>
                        </a:rPr>
                        <a:t>ARI_FDPYMES_N1</a:t>
                      </a:r>
                      <a:endParaRPr lang="es-ES" sz="24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2400" kern="1200" dirty="0" smtClean="0">
                          <a:solidFill>
                            <a:schemeClr val="dk1"/>
                          </a:solidFill>
                          <a:latin typeface="+mj-lt"/>
                          <a:ea typeface="Verdana" panose="020B0604030504040204" pitchFamily="34" charset="0"/>
                          <a:cs typeface="Verdana" panose="020B0604030504040204" pitchFamily="34" charset="0"/>
                        </a:rPr>
                        <a:t>acta de revisión interna</a:t>
                      </a:r>
                      <a:endParaRPr lang="es-ES" sz="24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val="10001"/>
                  </a:ext>
                </a:extLst>
              </a:tr>
              <a:tr h="1037862">
                <a:tc>
                  <a:txBody>
                    <a:bodyPr/>
                    <a:lstStyle/>
                    <a:p>
                      <a:pPr algn="ctr"/>
                      <a:r>
                        <a:rPr lang="es-PE" sz="1300" b="1" dirty="0" smtClean="0">
                          <a:latin typeface="+mj-lt"/>
                          <a:ea typeface="Verdana" panose="020B0604030504040204" pitchFamily="34" charset="0"/>
                          <a:cs typeface="Verdana" panose="020B0604030504040204" pitchFamily="34" charset="0"/>
                        </a:rPr>
                        <a:t>2</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2400" b="1" kern="1200" dirty="0" smtClean="0">
                          <a:solidFill>
                            <a:schemeClr val="dk1"/>
                          </a:solidFill>
                          <a:latin typeface="+mj-lt"/>
                          <a:ea typeface="Verdana" panose="020B0604030504040204" pitchFamily="34" charset="0"/>
                          <a:cs typeface="Verdana" panose="020B0604030504040204" pitchFamily="34" charset="0"/>
                        </a:rPr>
                        <a:t>CPROY_V1.1_2019</a:t>
                      </a:r>
                      <a:endParaRPr lang="es-ES" sz="24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2400" kern="1200" dirty="0" smtClean="0">
                          <a:solidFill>
                            <a:schemeClr val="dk1"/>
                          </a:solidFill>
                          <a:latin typeface="+mj-lt"/>
                          <a:ea typeface="Verdana" panose="020B0604030504040204" pitchFamily="34" charset="0"/>
                          <a:cs typeface="Verdana" panose="020B0604030504040204" pitchFamily="34" charset="0"/>
                        </a:rPr>
                        <a:t>Cronograma</a:t>
                      </a:r>
                      <a:r>
                        <a:rPr lang="es-ES" sz="2400" kern="1200" baseline="0" dirty="0" smtClean="0">
                          <a:solidFill>
                            <a:schemeClr val="dk1"/>
                          </a:solidFill>
                          <a:latin typeface="+mj-lt"/>
                          <a:ea typeface="Verdana" panose="020B0604030504040204" pitchFamily="34" charset="0"/>
                          <a:cs typeface="Verdana" panose="020B0604030504040204" pitchFamily="34" charset="0"/>
                        </a:rPr>
                        <a:t> del proyecto</a:t>
                      </a:r>
                      <a:endParaRPr lang="es-ES" sz="24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val="10002"/>
                  </a:ext>
                </a:extLst>
              </a:tr>
              <a:tr h="1173946">
                <a:tc>
                  <a:txBody>
                    <a:bodyPr/>
                    <a:lstStyle/>
                    <a:p>
                      <a:pPr algn="ctr"/>
                      <a:r>
                        <a:rPr lang="es-PE" sz="1300" b="1" dirty="0" smtClean="0">
                          <a:latin typeface="+mj-lt"/>
                          <a:ea typeface="Verdana" panose="020B0604030504040204" pitchFamily="34" charset="0"/>
                          <a:cs typeface="Verdana" panose="020B0604030504040204" pitchFamily="34" charset="0"/>
                        </a:rPr>
                        <a:t>3</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2400" b="1" kern="1200" dirty="0" smtClean="0">
                          <a:solidFill>
                            <a:schemeClr val="dk1"/>
                          </a:solidFill>
                          <a:latin typeface="+mj-lt"/>
                          <a:ea typeface="Verdana" panose="020B0604030504040204" pitchFamily="34" charset="0"/>
                          <a:cs typeface="Verdana" panose="020B0604030504040204" pitchFamily="34" charset="0"/>
                        </a:rPr>
                        <a:t>PP_FDPYMES_v1.0_2019</a:t>
                      </a:r>
                      <a:endParaRPr lang="es-ES" sz="24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2400" kern="1200" dirty="0" smtClean="0">
                          <a:solidFill>
                            <a:schemeClr val="dk1"/>
                          </a:solidFill>
                          <a:latin typeface="+mj-lt"/>
                          <a:ea typeface="Verdana" panose="020B0604030504040204" pitchFamily="34" charset="0"/>
                          <a:cs typeface="Verdana" panose="020B0604030504040204" pitchFamily="34" charset="0"/>
                        </a:rPr>
                        <a:t>Plan del Proyecto</a:t>
                      </a:r>
                      <a:endParaRPr lang="es-ES" sz="24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val="10003"/>
                  </a:ext>
                </a:extLst>
              </a:tr>
              <a:tr h="1037862">
                <a:tc>
                  <a:txBody>
                    <a:bodyPr/>
                    <a:lstStyle/>
                    <a:p>
                      <a:pPr algn="ctr"/>
                      <a:r>
                        <a:rPr lang="es-PE" sz="1300" b="1" dirty="0" smtClean="0">
                          <a:latin typeface="+mj-lt"/>
                          <a:ea typeface="Verdana" panose="020B0604030504040204" pitchFamily="34" charset="0"/>
                          <a:cs typeface="Verdana" panose="020B0604030504040204" pitchFamily="34" charset="0"/>
                        </a:rPr>
                        <a:t>4</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2400" b="1" kern="1200" dirty="0" smtClean="0">
                          <a:solidFill>
                            <a:schemeClr val="dk1"/>
                          </a:solidFill>
                          <a:latin typeface="+mj-lt"/>
                          <a:ea typeface="Verdana" panose="020B0604030504040204" pitchFamily="34" charset="0"/>
                          <a:cs typeface="Verdana" panose="020B0604030504040204" pitchFamily="34" charset="0"/>
                        </a:rPr>
                        <a:t>RR_FDPYMES</a:t>
                      </a:r>
                      <a:endParaRPr lang="es-ES" sz="24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2400" kern="1200" dirty="0" smtClean="0">
                          <a:solidFill>
                            <a:schemeClr val="dk1"/>
                          </a:solidFill>
                          <a:latin typeface="+mj-lt"/>
                          <a:ea typeface="Verdana" panose="020B0604030504040204" pitchFamily="34" charset="0"/>
                          <a:cs typeface="Verdana" panose="020B0604030504040204" pitchFamily="34" charset="0"/>
                        </a:rPr>
                        <a:t>Registro</a:t>
                      </a:r>
                      <a:r>
                        <a:rPr lang="es-ES" sz="2400" kern="1200" baseline="0" dirty="0" smtClean="0">
                          <a:solidFill>
                            <a:schemeClr val="dk1"/>
                          </a:solidFill>
                          <a:latin typeface="+mj-lt"/>
                          <a:ea typeface="Verdana" panose="020B0604030504040204" pitchFamily="34" charset="0"/>
                          <a:cs typeface="Verdana" panose="020B0604030504040204" pitchFamily="34" charset="0"/>
                        </a:rPr>
                        <a:t> de riesgo</a:t>
                      </a:r>
                      <a:endParaRPr lang="es-ES" sz="24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val="10004"/>
                  </a:ext>
                </a:extLst>
              </a:tr>
            </a:tbl>
          </a:graphicData>
        </a:graphic>
      </p:graphicFrame>
      <p:sp>
        <p:nvSpPr>
          <p:cNvPr id="11"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12"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9/11/2019</a:t>
            </a:fld>
            <a:endParaRPr lang="en-US" dirty="0"/>
          </a:p>
        </p:txBody>
      </p:sp>
    </p:spTree>
    <p:extLst>
      <p:ext uri="{BB962C8B-B14F-4D97-AF65-F5344CB8AC3E}">
        <p14:creationId xmlns:p14="http://schemas.microsoft.com/office/powerpoint/2010/main" val="1045316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8</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085987067"/>
              </p:ext>
            </p:extLst>
          </p:nvPr>
        </p:nvGraphicFramePr>
        <p:xfrm>
          <a:off x="395536" y="332656"/>
          <a:ext cx="8424936" cy="5256582"/>
        </p:xfrm>
        <a:graphic>
          <a:graphicData uri="http://schemas.openxmlformats.org/drawingml/2006/table">
            <a:tbl>
              <a:tblPr firstRow="1" bandRow="1">
                <a:tableStyleId>{073A0DAA-6AF3-43AB-8588-CEC1D06C72B9}</a:tableStyleId>
              </a:tblPr>
              <a:tblGrid>
                <a:gridCol w="359678">
                  <a:extLst>
                    <a:ext uri="{9D8B030D-6E8A-4147-A177-3AD203B41FA5}">
                      <a16:colId xmlns:a16="http://schemas.microsoft.com/office/drawing/2014/main" val="20000"/>
                    </a:ext>
                  </a:extLst>
                </a:gridCol>
                <a:gridCol w="2160602">
                  <a:extLst>
                    <a:ext uri="{9D8B030D-6E8A-4147-A177-3AD203B41FA5}">
                      <a16:colId xmlns:a16="http://schemas.microsoft.com/office/drawing/2014/main" val="20001"/>
                    </a:ext>
                  </a:extLst>
                </a:gridCol>
                <a:gridCol w="5904656">
                  <a:extLst>
                    <a:ext uri="{9D8B030D-6E8A-4147-A177-3AD203B41FA5}">
                      <a16:colId xmlns:a16="http://schemas.microsoft.com/office/drawing/2014/main" val="20002"/>
                    </a:ext>
                  </a:extLst>
                </a:gridCol>
              </a:tblGrid>
              <a:tr h="739591">
                <a:tc>
                  <a:txBody>
                    <a:bodyPr/>
                    <a:lstStyle/>
                    <a:p>
                      <a:pPr algn="ctr"/>
                      <a:r>
                        <a:rPr lang="es-PE" sz="1700" dirty="0" smtClean="0">
                          <a:latin typeface="+mj-lt"/>
                        </a:rPr>
                        <a:t>#</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TÉRMINOS</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DEFINICIONES</a:t>
                      </a:r>
                      <a:endParaRPr lang="es-PE" sz="1700" dirty="0">
                        <a:latin typeface="+mj-lt"/>
                      </a:endParaRPr>
                    </a:p>
                  </a:txBody>
                  <a:tcPr anchor="ctr">
                    <a:solidFill>
                      <a:schemeClr val="tx2">
                        <a:lumMod val="75000"/>
                      </a:schemeClr>
                    </a:solidFill>
                  </a:tcPr>
                </a:tc>
                <a:extLst>
                  <a:ext uri="{0D108BD9-81ED-4DB2-BD59-A6C34878D82A}">
                    <a16:rowId xmlns:a16="http://schemas.microsoft.com/office/drawing/2014/main" val="10000"/>
                  </a:ext>
                </a:extLst>
              </a:tr>
              <a:tr h="1267321">
                <a:tc>
                  <a:txBody>
                    <a:bodyPr/>
                    <a:lstStyle/>
                    <a:p>
                      <a:pPr algn="ctr"/>
                      <a:r>
                        <a:rPr lang="es-PE" sz="1300" b="1" dirty="0" smtClean="0">
                          <a:latin typeface="+mj-lt"/>
                          <a:ea typeface="Verdana" panose="020B0604030504040204" pitchFamily="34" charset="0"/>
                          <a:cs typeface="Verdana" panose="020B0604030504040204" pitchFamily="34" charset="0"/>
                        </a:rPr>
                        <a:t>1</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300" b="1" kern="1200" dirty="0" smtClean="0">
                          <a:solidFill>
                            <a:schemeClr val="dk1"/>
                          </a:solidFill>
                          <a:latin typeface="+mj-lt"/>
                          <a:ea typeface="Verdana" panose="020B0604030504040204" pitchFamily="34" charset="0"/>
                          <a:cs typeface="Verdana" panose="020B0604030504040204" pitchFamily="34" charset="0"/>
                        </a:rPr>
                        <a:t>ARI_FDPYMES_N1</a:t>
                      </a:r>
                      <a:endParaRPr lang="es-ES" sz="13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Equipo de Trabajo de EJR-SOFT para la ejecución, verificación y avances del proyecto UTP-GPS-ALARM integrados por Jefe de Proyecto, Analista de Funcional, Analista Programador.</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val="10001"/>
                  </a:ext>
                </a:extLst>
              </a:tr>
              <a:tr h="1037862">
                <a:tc>
                  <a:txBody>
                    <a:bodyPr/>
                    <a:lstStyle/>
                    <a:p>
                      <a:pPr algn="ctr"/>
                      <a:r>
                        <a:rPr lang="es-PE" sz="1300" b="1" dirty="0" smtClean="0">
                          <a:latin typeface="+mj-lt"/>
                          <a:ea typeface="Verdana" panose="020B0604030504040204" pitchFamily="34" charset="0"/>
                          <a:cs typeface="Verdana" panose="020B0604030504040204" pitchFamily="34" charset="0"/>
                        </a:rPr>
                        <a:t>2</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CPROY_V1.1_2019</a:t>
                      </a:r>
                      <a:endParaRPr lang="es-ES" sz="13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Reunión de Jefe de Proyecto con todos los integrantes participes del Proyecto .</a:t>
                      </a:r>
                    </a:p>
                  </a:txBody>
                  <a:tcPr marT="45713" marB="45713" anchor="ctr" horzOverflow="overflow"/>
                </a:tc>
                <a:extLst>
                  <a:ext uri="{0D108BD9-81ED-4DB2-BD59-A6C34878D82A}">
                    <a16:rowId xmlns:a16="http://schemas.microsoft.com/office/drawing/2014/main" val="10002"/>
                  </a:ext>
                </a:extLst>
              </a:tr>
              <a:tr h="1173946">
                <a:tc>
                  <a:txBody>
                    <a:bodyPr/>
                    <a:lstStyle/>
                    <a:p>
                      <a:pPr algn="ctr"/>
                      <a:r>
                        <a:rPr lang="es-PE" sz="1300" b="1" dirty="0" smtClean="0">
                          <a:latin typeface="+mj-lt"/>
                          <a:ea typeface="Verdana" panose="020B0604030504040204" pitchFamily="34" charset="0"/>
                          <a:cs typeface="Verdana" panose="020B0604030504040204" pitchFamily="34" charset="0"/>
                        </a:rPr>
                        <a:t>3</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PP_FDPYMES_v1.0_2019</a:t>
                      </a:r>
                      <a:endParaRPr lang="es-ES" sz="13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Presentación de Proyecto en conjunto con el cliente (Manuel Sáenz) , donde se aprueba o rechaza los avances dados hasta la fecha de presentación.</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val="10003"/>
                  </a:ext>
                </a:extLst>
              </a:tr>
              <a:tr h="1037862">
                <a:tc>
                  <a:txBody>
                    <a:bodyPr/>
                    <a:lstStyle/>
                    <a:p>
                      <a:pPr algn="ctr"/>
                      <a:r>
                        <a:rPr lang="es-PE" sz="1300" b="1" dirty="0" smtClean="0">
                          <a:latin typeface="+mj-lt"/>
                          <a:ea typeface="Verdana" panose="020B0604030504040204" pitchFamily="34" charset="0"/>
                          <a:cs typeface="Verdana" panose="020B0604030504040204" pitchFamily="34" charset="0"/>
                        </a:rPr>
                        <a:t>4</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RR_FDPYMES</a:t>
                      </a:r>
                      <a:endParaRPr lang="es-ES" sz="13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Documento en el cual se establece al detalle todo el conjunto de procesos y pasos para el desarrollo del Proyecto.</a:t>
                      </a:r>
                    </a:p>
                  </a:txBody>
                  <a:tcPr marT="45713" marB="45713" anchor="ctr" horzOverflow="overflow"/>
                </a:tc>
                <a:extLst>
                  <a:ext uri="{0D108BD9-81ED-4DB2-BD59-A6C34878D82A}">
                    <a16:rowId xmlns:a16="http://schemas.microsoft.com/office/drawing/2014/main" val="10004"/>
                  </a:ext>
                </a:extLst>
              </a:tr>
            </a:tbl>
          </a:graphicData>
        </a:graphic>
      </p:graphicFrame>
      <p:sp>
        <p:nvSpPr>
          <p:cNvPr id="11"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12"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9/11/2019</a:t>
            </a:fld>
            <a:endParaRPr lang="en-US" dirty="0"/>
          </a:p>
        </p:txBody>
      </p:sp>
    </p:spTree>
    <p:extLst>
      <p:ext uri="{BB962C8B-B14F-4D97-AF65-F5344CB8AC3E}">
        <p14:creationId xmlns:p14="http://schemas.microsoft.com/office/powerpoint/2010/main" val="37722760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ROLES Y RESPONSABILIDADES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9/11/2019</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9</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671041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jecutivo">
  <a:themeElements>
    <a:clrScheme name="Personalizado 2">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FFFFFF"/>
      </a:hlink>
      <a:folHlink>
        <a:srgbClr val="FFFFFF"/>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1883</TotalTime>
  <Words>3091</Words>
  <Application>Microsoft Office PowerPoint</Application>
  <PresentationFormat>Presentación en pantalla (4:3)</PresentationFormat>
  <Paragraphs>667</Paragraphs>
  <Slides>37</Slides>
  <Notes>20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37</vt:i4>
      </vt:variant>
    </vt:vector>
  </HeadingPairs>
  <TitlesOfParts>
    <vt:vector size="45" baseType="lpstr">
      <vt:lpstr>Arial</vt:lpstr>
      <vt:lpstr>Arial Black</vt:lpstr>
      <vt:lpstr>Calibri</vt:lpstr>
      <vt:lpstr>Century Gothic</vt:lpstr>
      <vt:lpstr>Courier New</vt:lpstr>
      <vt:lpstr>Palatino Linotype</vt:lpstr>
      <vt:lpstr>Verdana</vt:lpstr>
      <vt:lpstr>Ejecutivo</vt:lpstr>
      <vt:lpstr>Presentación de PowerPoint</vt:lpstr>
      <vt:lpstr>PROCESO DE GESTIÓN DEL PROYECTO</vt:lpstr>
      <vt:lpstr>CONTENIDO</vt:lpstr>
      <vt:lpstr>Presentación de PowerPoint</vt:lpstr>
      <vt:lpstr>OBJETIVO Y ALCANCE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ENTRADAS Y SALIDAS  DEL PROCESO</vt:lpstr>
      <vt:lpstr>Presentación de PowerPoint</vt:lpstr>
      <vt:lpstr>Presentación de PowerPoint</vt:lpstr>
      <vt:lpstr>SUBPROCESOS DEL PROCESO DE GESTIÓN DE PROYECTOS</vt:lpstr>
      <vt:lpstr>Presentación de PowerPoint</vt:lpstr>
      <vt:lpstr>Presentación de PowerPoint</vt:lpstr>
      <vt:lpstr>SUBPROCESO DE PLANIFICACIÓN</vt:lpstr>
      <vt:lpstr>Presentación de PowerPoint</vt:lpstr>
      <vt:lpstr>Presentación de PowerPoint</vt:lpstr>
      <vt:lpstr>TAREAS DE LA ACTIVIDAD DE PLANEAMIENTO</vt:lpstr>
      <vt:lpstr>Presentación de PowerPoint</vt:lpstr>
      <vt:lpstr>Presentación de PowerPoint</vt:lpstr>
      <vt:lpstr>SUBPROCESO EJECUCIÓN, SEGUIMIENTO Y CONTROL</vt:lpstr>
      <vt:lpstr>Presentación de PowerPoint</vt:lpstr>
      <vt:lpstr>Presentación de PowerPoint</vt:lpstr>
      <vt:lpstr>Presentación de PowerPoint</vt:lpstr>
      <vt:lpstr>Presentación de PowerPoint</vt:lpstr>
      <vt:lpstr>SUBPROCESO DE CIERRE</vt:lpstr>
      <vt:lpstr>Presentación de PowerPoint</vt:lpstr>
      <vt:lpstr>Presentación de PowerPoint</vt:lpstr>
      <vt:lpstr>MÉTRICAS DEL PROCESO</vt:lpstr>
      <vt:lpstr>Presentación de PowerPoint</vt:lpstr>
      <vt:lpstr>Presentación de PowerPoint</vt:lpstr>
      <vt:lpstr>Presentación de PowerPoint</vt:lpstr>
      <vt:lpstr>HISTORIAL DE VERSIONES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ESTRUCTURADO</dc:title>
  <dc:creator>Shadow</dc:creator>
  <cp:lastModifiedBy>Luis Fernando Muñoz Guerra</cp:lastModifiedBy>
  <cp:revision>123</cp:revision>
  <dcterms:created xsi:type="dcterms:W3CDTF">2012-12-16T23:58:08Z</dcterms:created>
  <dcterms:modified xsi:type="dcterms:W3CDTF">2019-09-12T00:50:52Z</dcterms:modified>
</cp:coreProperties>
</file>