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handoutMasterIdLst>
    <p:handoutMasterId r:id="rId35"/>
  </p:handoutMasterIdLst>
  <p:sldIdLst>
    <p:sldId id="343" r:id="rId2"/>
    <p:sldId id="267" r:id="rId3"/>
    <p:sldId id="269" r:id="rId4"/>
    <p:sldId id="261" r:id="rId5"/>
    <p:sldId id="271" r:id="rId6"/>
    <p:sldId id="305" r:id="rId7"/>
    <p:sldId id="306" r:id="rId8"/>
    <p:sldId id="309" r:id="rId9"/>
    <p:sldId id="272" r:id="rId10"/>
    <p:sldId id="273" r:id="rId11"/>
    <p:sldId id="339" r:id="rId12"/>
    <p:sldId id="296" r:id="rId13"/>
    <p:sldId id="297" r:id="rId14"/>
    <p:sldId id="274" r:id="rId15"/>
    <p:sldId id="307" r:id="rId16"/>
    <p:sldId id="298" r:id="rId17"/>
    <p:sldId id="282" r:id="rId18"/>
    <p:sldId id="314" r:id="rId19"/>
    <p:sldId id="326" r:id="rId20"/>
    <p:sldId id="292" r:id="rId21"/>
    <p:sldId id="327" r:id="rId22"/>
    <p:sldId id="335" r:id="rId23"/>
    <p:sldId id="336" r:id="rId24"/>
    <p:sldId id="279" r:id="rId25"/>
    <p:sldId id="285" r:id="rId26"/>
    <p:sldId id="288" r:id="rId27"/>
    <p:sldId id="295" r:id="rId28"/>
    <p:sldId id="342" r:id="rId29"/>
    <p:sldId id="287" r:id="rId30"/>
    <p:sldId id="283" r:id="rId31"/>
    <p:sldId id="304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Fernando Muñoz Guerra" initials="LFMG" lastIdx="4" clrIdx="0">
    <p:extLst>
      <p:ext uri="{19B8F6BF-5375-455C-9EA6-DF929625EA0E}">
        <p15:presenceInfo xmlns:p15="http://schemas.microsoft.com/office/powerpoint/2012/main" userId="c4342124770eda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>
        <p:scale>
          <a:sx n="80" d="100"/>
          <a:sy n="80" d="100"/>
        </p:scale>
        <p:origin x="6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03.269" idx="1">
    <p:pos x="10" y="10"/>
    <p:text>CHEKLIST</p:text>
    <p:extLst>
      <p:ext uri="{C676402C-5697-4E1C-873F-D02D1690AC5C}">
        <p15:threadingInfo xmlns:p15="http://schemas.microsoft.com/office/powerpoint/2012/main" timeZoneBias="300"/>
      </p:ext>
    </p:extLst>
  </p:cm>
  <p:cm authorId="1" dt="2019-10-02T21:35:15.021" idx="2">
    <p:pos x="10" y="146"/>
    <p:text>3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45:15.864" idx="3">
    <p:pos x="744" y="2388"/>
    <p:text>rol definido en gestor de configuracion</p:text>
    <p:extLst>
      <p:ext uri="{C676402C-5697-4E1C-873F-D02D1690AC5C}">
        <p15:threadingInfo xmlns:p15="http://schemas.microsoft.com/office/powerpoint/2012/main" timeZoneBias="300"/>
      </p:ext>
    </p:extLst>
  </p:cm>
  <p:cm authorId="1" dt="2019-10-02T21:46:24.833" idx="4">
    <p:pos x="10" y="10"/>
    <p:text>LIC LISTA DE CONFIGURACION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20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22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28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31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32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10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69C81-9ABF-4CC6-A3B2-64C4404D071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4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F512-1508-4AAC-8AEA-BDBC9F23DA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3B37-705E-4260-AE73-A49568CF40A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6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2D2-29EA-4996-968E-AEDF8116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4300-6638-4F58-9E54-08648185B798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9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82DD-FA75-43B0-9A50-11BB257AEAB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56AC-CC22-4786-8BC7-F1E609518C5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9B00-C417-48F0-A388-3119DABEAED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C091-94C5-4E64-B90C-B3BF961A974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8DFA-7E70-4A4E-98CA-7E86A73F19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0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65CE-87B0-4E9C-AC92-205CD0A3416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99D9B00-C417-48F0-A388-3119DABEAED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0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41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3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51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52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4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7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5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7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70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2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8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67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9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9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64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5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6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6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76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77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8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9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80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1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2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83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4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5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86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88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89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0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1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2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93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5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96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97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9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0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01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3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4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05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6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8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09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1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2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13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5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1840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slide" Target="slide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21.xml"/><Relationship Id="rId7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8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9.xml"/><Relationship Id="rId3" Type="http://schemas.openxmlformats.org/officeDocument/2006/relationships/image" Target="../media/image2.jpg"/><Relationship Id="rId7" Type="http://schemas.openxmlformats.org/officeDocument/2006/relationships/slide" Target="slide12.xml"/><Relationship Id="rId12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4.xml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1527167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MX" sz="7000" dirty="0" smtClean="0">
                <a:solidFill>
                  <a:schemeClr val="bg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Factura Digital para PYMES</a:t>
            </a:r>
            <a:endParaRPr lang="es-PE" sz="2500" dirty="0">
              <a:solidFill>
                <a:schemeClr val="bg1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260648"/>
            <a:ext cx="1195779" cy="11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JEFE DE PROYECTO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</a:t>
            </a:r>
            <a:r>
              <a:rPr lang="es-PE" sz="1200" dirty="0" smtClean="0"/>
              <a:t> Factura para PYMES para </a:t>
            </a:r>
            <a:r>
              <a:rPr lang="es-PE" sz="1200" dirty="0"/>
              <a:t>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</a:t>
            </a:r>
            <a:r>
              <a:rPr lang="es-PE" sz="1400" b="1" dirty="0"/>
              <a:t>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</a:t>
            </a:r>
            <a:r>
              <a:rPr lang="es-PE" sz="1400" b="1" dirty="0" smtClean="0"/>
              <a:t>FUNCIONAL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</a:t>
            </a:r>
            <a:r>
              <a:rPr lang="es-PE" sz="1200" dirty="0" smtClean="0"/>
              <a:t>(</a:t>
            </a:r>
            <a:r>
              <a:rPr lang="es-PE" sz="1200" dirty="0" smtClean="0">
                <a:solidFill>
                  <a:srgbClr val="FF0000"/>
                </a:solidFill>
              </a:rPr>
              <a:t>ENTREGABLE RESPECTO ALA PRACTICA 1</a:t>
            </a:r>
            <a:r>
              <a:rPr lang="es-PE" sz="1200" dirty="0" smtClean="0"/>
              <a:t>) </a:t>
            </a:r>
            <a:r>
              <a:rPr lang="es-PE" sz="1200" dirty="0"/>
              <a:t>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versionamiento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proceso</a:t>
            </a: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Subprocesos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804862"/>
            <a:chOff x="2776" y="542"/>
            <a:chExt cx="696" cy="507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Informe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CHEKCLIST </a:t>
              </a:r>
              <a:r>
                <a:rPr lang="es-PE" sz="800" b="1" dirty="0">
                  <a:solidFill>
                    <a:srgbClr val="000066"/>
                  </a:solidFill>
                </a:rPr>
                <a:t>de auditoría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2741594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(One Drive),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Plan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GC(gestión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configuración)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719138"/>
            <a:chOff x="-23" y="1117"/>
            <a:chExt cx="696" cy="453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Proyectos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376738"/>
            <a:ext cx="9525" cy="361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6127903"/>
              </p:ext>
            </p:extLst>
          </p:nvPr>
        </p:nvGraphicFramePr>
        <p:xfrm>
          <a:off x="179388" y="1484313"/>
          <a:ext cx="8713787" cy="2812415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un Jefes de Proyecto en los formatos “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26.02.R09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Formato de Solicitud de Accesos.xls”.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26.02.R09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79512" y="2215183"/>
            <a:ext cx="8784976" cy="22175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Proceso de Gestión de Configuración</a:t>
            </a:r>
          </a:p>
        </p:txBody>
      </p:sp>
      <p:sp>
        <p:nvSpPr>
          <p:cNvPr id="118" name="CuadroTexto 3"/>
          <p:cNvSpPr txBox="1"/>
          <p:nvPr/>
        </p:nvSpPr>
        <p:spPr>
          <a:xfrm>
            <a:off x="1403646" y="404664"/>
            <a:ext cx="1584177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es-PE" kern="1200" dirty="0">
                <a:solidFill>
                  <a:srgbClr val="E36C0A"/>
                </a:solidFill>
                <a:effectLst/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Integral Development SAC</a:t>
            </a:r>
            <a:endParaRPr lang="es-PE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9" name="Imagen 118"/>
          <p:cNvPicPr/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" b="100000" l="0" r="100000">
                        <a14:foregroundMark x1="45349" y1="17891" x2="47820" y2="18211"/>
                        <a14:foregroundMark x1="43169" y1="25879" x2="43169" y2="25879"/>
                        <a14:foregroundMark x1="51308" y1="26677" x2="51308" y2="26677"/>
                        <a14:foregroundMark x1="39535" y1="36102" x2="39535" y2="36102"/>
                        <a14:foregroundMark x1="34884" y1="43770" x2="34884" y2="43770"/>
                        <a14:foregroundMark x1="43023" y1="44089" x2="43023" y2="44089"/>
                        <a14:foregroundMark x1="51453" y1="44089" x2="51453" y2="44089"/>
                        <a14:foregroundMark x1="55669" y1="34505" x2="55669" y2="34505"/>
                        <a14:foregroundMark x1="60174" y1="45847" x2="60174" y2="45847"/>
                        <a14:foregroundMark x1="40116" y1="69808" x2="40116" y2="69808"/>
                        <a14:foregroundMark x1="46802" y1="92013" x2="46802" y2="92013"/>
                        <a14:backgroundMark x1="2471" y1="639" x2="2326" y2="958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68" y="278778"/>
            <a:ext cx="1195779" cy="113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Descripción del proceso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 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 flipH="1">
            <a:off x="911796" y="3389313"/>
            <a:ext cx="35942" cy="2679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Lista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Ítems </a:t>
              </a:r>
              <a:r>
                <a:rPr lang="es-PE" sz="800" b="1" dirty="0">
                  <a:solidFill>
                    <a:srgbClr val="000066"/>
                  </a:solidFill>
                </a:rPr>
                <a:t>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Configuración(LIS)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264096" y="3657259"/>
            <a:ext cx="1355155" cy="1356066"/>
            <a:chOff x="2262" y="1355"/>
            <a:chExt cx="635" cy="760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62" y="1355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Repositorio (ONE DRIVE)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00357678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proceso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rgbClr val="A50021"/>
                </a:solidFill>
                <a:hlinkClick r:id="rId3" action="ppaction://hlinkfile"/>
              </a:rPr>
              <a:t>Índice de cambios en ítems de </a:t>
            </a:r>
            <a:r>
              <a:rPr lang="es-PE" sz="1600" b="1" dirty="0" smtClean="0">
                <a:solidFill>
                  <a:srgbClr val="A50021"/>
                </a:solidFill>
                <a:hlinkClick r:id="rId3" action="ppaction://hlinkfile"/>
              </a:rPr>
              <a:t>configuración</a:t>
            </a:r>
            <a:r>
              <a:rPr lang="es-PE" sz="1600" b="1" dirty="0" smtClean="0">
                <a:solidFill>
                  <a:srgbClr val="A50021"/>
                </a:solidFill>
              </a:rPr>
              <a:t>(UN EJEMPLO QUE ESTA EN CANVAS)</a:t>
            </a:r>
            <a:endParaRPr lang="es-ES" sz="1600" b="1" dirty="0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proceso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1556792"/>
            <a:ext cx="2592387" cy="482453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1840" y="1067965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b="1" dirty="0">
                <a:solidFill>
                  <a:schemeClr val="accent3"/>
                </a:solidFill>
                <a:hlinkClick r:id="rId4" action="ppaction://hlinksldjump"/>
              </a:rPr>
              <a:t>Objetivo y alcance del proceso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b="1" dirty="0">
                <a:solidFill>
                  <a:schemeClr val="accent3"/>
                </a:solidFill>
                <a:hlinkClick r:id="rId5" action="ppaction://hlinksldjump"/>
              </a:rPr>
              <a:t>Términos y definiciones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b="1" dirty="0">
                <a:solidFill>
                  <a:schemeClr val="accent3"/>
                </a:solidFill>
                <a:hlinkClick r:id="rId6" action="ppaction://hlinksldjump"/>
              </a:rPr>
              <a:t>Roles y responsabilidades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b="1" dirty="0">
                <a:solidFill>
                  <a:schemeClr val="accent3"/>
                </a:solidFill>
                <a:hlinkClick r:id="rId7" action="ppaction://hlinksldjump"/>
              </a:rPr>
              <a:t>Entradas y salidas del proceso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b="1" dirty="0">
                <a:solidFill>
                  <a:schemeClr val="accent3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	</a:t>
            </a:r>
            <a:r>
              <a:rPr lang="es-PE" sz="2400" b="1" dirty="0">
                <a:solidFill>
                  <a:schemeClr val="accent3"/>
                </a:solidFill>
                <a:hlinkClick r:id="rId8" action="ppaction://hlinksldjump"/>
              </a:rPr>
              <a:t>5.1 Subprocesos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	</a:t>
            </a:r>
            <a:r>
              <a:rPr lang="es-PE" sz="2400" b="1" dirty="0">
                <a:solidFill>
                  <a:schemeClr val="accent3"/>
                </a:solidFill>
                <a:hlinkClick r:id="rId9" action="ppaction://hlinksldjump"/>
              </a:rPr>
              <a:t>5.2 Actividades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	</a:t>
            </a:r>
            <a:r>
              <a:rPr lang="es-PE" sz="2400" b="1" dirty="0">
                <a:solidFill>
                  <a:schemeClr val="accent3"/>
                </a:solidFill>
                <a:hlinkClick r:id="rId10" action="ppaction://hlinksldjump"/>
              </a:rPr>
              <a:t>5.3 Tareas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6. </a:t>
            </a:r>
            <a:r>
              <a:rPr lang="es-PE" sz="2400" b="1" dirty="0">
                <a:solidFill>
                  <a:schemeClr val="accent3"/>
                </a:solidFill>
                <a:hlinkClick r:id="rId11" action="ppaction://hlinksldjump"/>
              </a:rPr>
              <a:t>Métricas del proceso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7. </a:t>
            </a:r>
            <a:r>
              <a:rPr lang="es-PE" sz="2400" b="1" dirty="0">
                <a:solidFill>
                  <a:schemeClr val="accent3"/>
                </a:solidFill>
                <a:hlinkClick r:id="rId12" action="ppaction://hlinksldjump"/>
              </a:rPr>
              <a:t>Artefactos del proceso</a:t>
            </a:r>
            <a:endParaRPr lang="es-PE" sz="2400" b="1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b="1" dirty="0">
                <a:solidFill>
                  <a:schemeClr val="accent3"/>
                </a:solidFill>
              </a:rPr>
              <a:t>8. </a:t>
            </a:r>
            <a:r>
              <a:rPr lang="es-PE" sz="2400" b="1" dirty="0">
                <a:solidFill>
                  <a:schemeClr val="accent3"/>
                </a:solidFill>
                <a:hlinkClick r:id="rId13" action="ppaction://hlinksldjump"/>
              </a:rPr>
              <a:t>Historial de revisiones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29461617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14-10-2019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01-09-2017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Anexo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>
                <a:ea typeface="ＭＳ Ｐゴシック" pitchFamily="112" charset="-128"/>
              </a:rPr>
              <a:t>Paleta de Íconos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228600" y="1844824"/>
            <a:ext cx="8915400" cy="26948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7544" y="2206389"/>
            <a:ext cx="8775700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smtClean="0">
                <a:ea typeface="ＭＳ Ｐゴシック" pitchFamily="112" charset="-128"/>
              </a:rPr>
              <a:t>Objetivos y Alcance del Proceso</a:t>
            </a:r>
            <a:endParaRPr lang="en-US" sz="6000" dirty="0">
              <a:ea typeface="ＭＳ Ｐゴシック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1700808"/>
            <a:ext cx="2628900" cy="4608512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2169377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</a:t>
            </a:r>
            <a:r>
              <a:rPr lang="es-ES" sz="1600" dirty="0" smtClean="0">
                <a:solidFill>
                  <a:srgbClr val="0066CC"/>
                </a:solidFill>
              </a:rPr>
              <a:t>del Proyecto Factura Digital para PYMES.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66CC"/>
                </a:solidFill>
              </a:rPr>
              <a:t>El alcance del proceso abarca todos los </a:t>
            </a:r>
            <a:r>
              <a:rPr lang="es-PE" sz="1600" dirty="0" smtClean="0">
                <a:solidFill>
                  <a:srgbClr val="0066CC"/>
                </a:solidFill>
              </a:rPr>
              <a:t>documentos que </a:t>
            </a:r>
            <a:r>
              <a:rPr lang="es-PE" sz="1600" dirty="0" err="1" smtClean="0">
                <a:solidFill>
                  <a:srgbClr val="0066CC"/>
                </a:solidFill>
              </a:rPr>
              <a:t>estan</a:t>
            </a:r>
            <a:r>
              <a:rPr lang="es-PE" sz="1600" dirty="0" smtClean="0">
                <a:solidFill>
                  <a:srgbClr val="0066CC"/>
                </a:solidFill>
              </a:rPr>
              <a:t> definidos en el Proyecto Factura Digital para PYMES.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23664" y="2327052"/>
            <a:ext cx="8915400" cy="2024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39936" y="2780928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smtClean="0">
                <a:ea typeface="ＭＳ Ｐゴシック" pitchFamily="112" charset="-128"/>
              </a:rPr>
              <a:t>Términos </a:t>
            </a:r>
            <a:r>
              <a:rPr lang="en-US" sz="6000" dirty="0">
                <a:ea typeface="ＭＳ Ｐゴシック" pitchFamily="112" charset="-128"/>
              </a:rPr>
              <a:t>y definiciones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4861528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Identifican de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baselines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cambios.(ONE DRIVE)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Software de Gestión de la Configuración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de la persona encargada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responsabilidades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8596</TotalTime>
  <Words>2692</Words>
  <Application>Microsoft Office PowerPoint</Application>
  <PresentationFormat>Presentación en pantalla (4:3)</PresentationFormat>
  <Paragraphs>390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Bahnschrift SemiBold Condensed</vt:lpstr>
      <vt:lpstr>Calibri</vt:lpstr>
      <vt:lpstr>Corbel</vt:lpstr>
      <vt:lpstr>Times New Roman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LUIS FERNANDO MU�OZ GUERRA</cp:lastModifiedBy>
  <cp:revision>482</cp:revision>
  <dcterms:created xsi:type="dcterms:W3CDTF">2008-06-17T21:38:12Z</dcterms:created>
  <dcterms:modified xsi:type="dcterms:W3CDTF">2019-10-14T20:56:38Z</dcterms:modified>
</cp:coreProperties>
</file>