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73" d="100"/>
          <a:sy n="73"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400" b="1" dirty="0" smtClean="0">
              <a:effectLst>
                <a:outerShdw blurRad="38100" dist="38100" dir="2700000" algn="tl">
                  <a:srgbClr val="000000">
                    <a:alpha val="43137"/>
                  </a:srgbClr>
                </a:outerShdw>
              </a:effectLst>
            </a:rPr>
            <a:t>INTEGRAL DEVELOPMENT SAC - IDSAC</a:t>
          </a:r>
          <a:endParaRPr lang="es-PE" sz="14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s-ES" sz="1400" b="1" kern="1200" dirty="0" smtClean="0">
              <a:effectLst>
                <a:outerShdw blurRad="38100" dist="38100" dir="2700000" algn="tl">
                  <a:srgbClr val="000000">
                    <a:alpha val="43137"/>
                  </a:srgbClr>
                </a:outerShdw>
              </a:effectLst>
            </a:rPr>
            <a:t>INTEGRAL DEVELOPMENT SAC - IDSAC</a:t>
          </a:r>
          <a:endParaRPr lang="es-PE" sz="14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9/10/2019</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10/9/2019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10/9/2019</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10/9/2019</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10/9/2019</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10/9/2019</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10/9/2019</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10/9/2019</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10/9/2019</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10/9/2019</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10/9/2019</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10/9/2019</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10/9/2019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7"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12" name="Imagen 1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1970" y="60833"/>
            <a:ext cx="1016000" cy="923925"/>
          </a:xfrm>
          <a:prstGeom prst="rect">
            <a:avLst/>
          </a:prstGeom>
        </p:spPr>
      </p:pic>
      <p:sp>
        <p:nvSpPr>
          <p:cNvPr id="14" name="Cuadro de texto 19"/>
          <p:cNvSpPr txBox="1"/>
          <p:nvPr/>
        </p:nvSpPr>
        <p:spPr>
          <a:xfrm>
            <a:off x="1643062" y="1812925"/>
            <a:ext cx="5857875" cy="32321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80000"/>
              </a:lnSpc>
              <a:spcAft>
                <a:spcPts val="0"/>
              </a:spcAft>
            </a:pPr>
            <a:r>
              <a:rPr lang="en-US" sz="3600" dirty="0">
                <a:solidFill>
                  <a:srgbClr val="D58209"/>
                </a:solidFill>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algn="ctr">
              <a:lnSpc>
                <a:spcPct val="80000"/>
              </a:lnSpc>
              <a:spcAft>
                <a:spcPts val="0"/>
              </a:spcAft>
            </a:pPr>
            <a:r>
              <a:rPr lang="es-PE" sz="6200" b="1" dirty="0">
                <a:solidFill>
                  <a:schemeClr val="tx1">
                    <a:lumMod val="75000"/>
                    <a:lumOff val="25000"/>
                  </a:schemeClr>
                </a:solidFill>
                <a:effectLst/>
                <a:latin typeface="Arial" panose="020B0604020202020204" pitchFamily="34" charset="0"/>
                <a:ea typeface="Arial" panose="020B0604020202020204" pitchFamily="34" charset="0"/>
              </a:rPr>
              <a:t>FACTURA DIGITAL PARA PYMES</a:t>
            </a:r>
            <a:endParaRPr lang="en-US" sz="1100" dirty="0">
              <a:solidFill>
                <a:schemeClr val="tx1">
                  <a:lumMod val="75000"/>
                  <a:lumOff val="25000"/>
                </a:schemeClr>
              </a:solidFill>
              <a:effectLst/>
              <a:latin typeface="Arial" panose="020B0604020202020204" pitchFamily="34" charset="0"/>
              <a:ea typeface="Arial" panose="020B0604020202020204" pitchFamily="34" charset="0"/>
            </a:endParaRPr>
          </a:p>
          <a:p>
            <a:pPr algn="ctr">
              <a:lnSpc>
                <a:spcPct val="80000"/>
              </a:lnSpc>
              <a:spcAft>
                <a:spcPts val="0"/>
              </a:spcAft>
            </a:pPr>
            <a:r>
              <a:rPr lang="es-PE" sz="6200" b="1" dirty="0">
                <a:solidFill>
                  <a:srgbClr val="244061"/>
                </a:solidFill>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solidFill>
                  <a:schemeClr val="tx1">
                    <a:lumMod val="75000"/>
                    <a:lumOff val="25000"/>
                  </a:schemeClr>
                </a:solidFill>
                <a:effectLst>
                  <a:outerShdw blurRad="38100" dist="38100" dir="2700000" algn="tl">
                    <a:srgbClr val="000000">
                      <a:alpha val="43137"/>
                    </a:srgbClr>
                  </a:outerShdw>
                </a:effectLst>
              </a:rPr>
              <a:t>Proceso de Aseguramiento de la calidad</a:t>
            </a:r>
            <a:endParaRPr lang="es-PE" sz="2200" b="1" dirty="0">
              <a:solidFill>
                <a:schemeClr val="tx1">
                  <a:lumMod val="75000"/>
                  <a:lumOff val="25000"/>
                </a:schemeClr>
              </a:solidFill>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solidFill>
                  <a:schemeClr val="tx1">
                    <a:lumMod val="75000"/>
                    <a:lumOff val="25000"/>
                  </a:schemeClr>
                </a:solidFill>
              </a:rPr>
              <a:t>ENTRADAS Y SALIDAS</a:t>
            </a:r>
            <a:br>
              <a:rPr lang="es-PE" sz="4800" u="sng" dirty="0" smtClean="0">
                <a:solidFill>
                  <a:schemeClr val="tx1">
                    <a:lumMod val="75000"/>
                    <a:lumOff val="25000"/>
                  </a:schemeClr>
                </a:solidFill>
              </a:rPr>
            </a:br>
            <a:r>
              <a:rPr lang="es-PE" sz="4800" u="sng" dirty="0" smtClean="0">
                <a:solidFill>
                  <a:schemeClr val="tx1">
                    <a:lumMod val="75000"/>
                    <a:lumOff val="25000"/>
                  </a:schemeClr>
                </a:solidFill>
              </a:rPr>
              <a:t> DEL PROCESO</a:t>
            </a:r>
            <a:endParaRPr lang="es-PE" sz="4800" u="sng" dirty="0">
              <a:solidFill>
                <a:schemeClr val="tx1">
                  <a:lumMod val="75000"/>
                  <a:lumOff val="25000"/>
                </a:schemeClr>
              </a:solidFill>
            </a:endParaRPr>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13"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10" name="Imagen 9"/>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p>
                <a:pPr algn="ctr">
                  <a:lnSpc>
                    <a:spcPct val="110000"/>
                  </a:lnSpc>
                </a:pPr>
                <a:r>
                  <a:rPr lang="es-PE" altLang="es-PE" sz="1300" b="1" dirty="0">
                    <a:solidFill>
                      <a:schemeClr val="bg1"/>
                    </a:solidFill>
                    <a:latin typeface="Arial" panose="020B0604020202020204" pitchFamily="34" charset="0"/>
                  </a:rPr>
                  <a:t>Planificación de Actividades de QA</a:t>
                </a:r>
                <a:endParaRPr lang="es-ES" altLang="es-PE" sz="1300" b="1" dirty="0">
                  <a:solidFill>
                    <a:schemeClr val="bg1"/>
                  </a:solidFill>
                  <a:latin typeface="Arial" panose="020B0604020202020204" pitchFamily="34" charset="0"/>
                </a:endParaRPr>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solidFill>
                  <a:schemeClr val="tx1">
                    <a:lumMod val="75000"/>
                    <a:lumOff val="25000"/>
                  </a:schemeClr>
                </a:solidFill>
              </a:rPr>
              <a:t>SUBPROCESOS DEL PROCESO DE ASEGURAMIENTO DE LA CALIDAD</a:t>
            </a:r>
            <a:endParaRPr lang="es-PE" sz="4400" u="sng" dirty="0">
              <a:solidFill>
                <a:schemeClr val="tx1">
                  <a:lumMod val="75000"/>
                  <a:lumOff val="25000"/>
                </a:schemeClr>
              </a:solidFill>
            </a:endParaRPr>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707624114"/>
              </p:ext>
            </p:extLst>
          </p:nvPr>
        </p:nvGraphicFramePr>
        <p:xfrm>
          <a:off x="179512" y="473168"/>
          <a:ext cx="8821002" cy="464516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976108">
                  <a:extLst>
                    <a:ext uri="{9D8B030D-6E8A-4147-A177-3AD203B41FA5}">
                      <a16:colId xmlns:a16="http://schemas.microsoft.com/office/drawing/2014/main" val="20001"/>
                    </a:ext>
                  </a:extLst>
                </a:gridCol>
                <a:gridCol w="111986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60162">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a:t>
                      </a:r>
                      <a:r>
                        <a:rPr lang="es-PE" sz="1200" kern="1200" dirty="0" err="1" smtClean="0">
                          <a:solidFill>
                            <a:schemeClr val="dk1"/>
                          </a:solidFill>
                          <a:latin typeface="+mj-lt"/>
                          <a:ea typeface="Verdana" panose="020B0604030504040204" pitchFamily="34" charset="0"/>
                          <a:cs typeface="Verdana" panose="020B0604030504040204" pitchFamily="34" charset="0"/>
                        </a:rPr>
                        <a:t>Trello</a:t>
                      </a:r>
                      <a:r>
                        <a:rPr lang="es-PE" sz="1200" kern="1200" dirty="0" smtClean="0">
                          <a:solidFill>
                            <a:schemeClr val="dk1"/>
                          </a:solidFill>
                          <a:latin typeface="+mj-lt"/>
                          <a:ea typeface="Verdana" panose="020B0604030504040204" pitchFamily="34" charset="0"/>
                          <a:cs typeface="Verdana" panose="020B0604030504040204" pitchFamily="34" charset="0"/>
                        </a:rPr>
                        <a:t> la ruta donde se encuentran los resultados de la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solidFill>
                  <a:schemeClr val="tx1">
                    <a:lumMod val="85000"/>
                    <a:lumOff val="15000"/>
                  </a:schemeClr>
                </a:solidFill>
              </a:rPr>
              <a:t>ACTIVIDADES DEL SUBPROCESO DE EJECUCIÓN DE PLAN DE QA</a:t>
            </a:r>
            <a:endParaRPr lang="es-PE" sz="4400" u="sng" dirty="0">
              <a:solidFill>
                <a:schemeClr val="tx1">
                  <a:lumMod val="85000"/>
                  <a:lumOff val="15000"/>
                </a:schemeClr>
              </a:solidFill>
            </a:endParaRPr>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783175975"/>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896544">
                  <a:extLst>
                    <a:ext uri="{9D8B030D-6E8A-4147-A177-3AD203B41FA5}">
                      <a16:colId xmlns:a16="http://schemas.microsoft.com/office/drawing/2014/main" val="20003"/>
                    </a:ext>
                  </a:extLst>
                </a:gridCol>
                <a:gridCol w="1224137">
                  <a:extLst>
                    <a:ext uri="{9D8B030D-6E8A-4147-A177-3AD203B41FA5}">
                      <a16:colId xmlns:a16="http://schemas.microsoft.com/office/drawing/2014/main"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contacta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solidFill>
                  <a:schemeClr val="tx1">
                    <a:lumMod val="75000"/>
                    <a:lumOff val="25000"/>
                  </a:schemeClr>
                </a:solidFill>
              </a:rPr>
              <a:t>PQA </a:t>
            </a:r>
            <a:br>
              <a:rPr lang="es-ES" sz="6300" dirty="0" smtClean="0">
                <a:solidFill>
                  <a:schemeClr val="tx1">
                    <a:lumMod val="75000"/>
                    <a:lumOff val="25000"/>
                  </a:schemeClr>
                </a:solidFill>
              </a:rPr>
            </a:br>
            <a:r>
              <a:rPr lang="es-ES" sz="6300" dirty="0" smtClean="0">
                <a:solidFill>
                  <a:schemeClr val="tx1">
                    <a:lumMod val="75000"/>
                    <a:lumOff val="25000"/>
                  </a:schemeClr>
                </a:solidFill>
              </a:rPr>
              <a:t>PROCESO DE ASEGURAMIENTO DE LA CALIDAD</a:t>
            </a:r>
            <a:endParaRPr lang="es-PE" sz="6300" dirty="0">
              <a:solidFill>
                <a:schemeClr val="tx1">
                  <a:lumMod val="75000"/>
                  <a:lumOff val="25000"/>
                </a:schemeClr>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10"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11" name="Imagen 10"/>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1970" y="60833"/>
            <a:ext cx="1016000" cy="923925"/>
          </a:xfrm>
          <a:prstGeom prst="rect">
            <a:avLst/>
          </a:prstGeom>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ONE DRIVE</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solidFill>
                  <a:schemeClr val="tx1">
                    <a:lumMod val="85000"/>
                    <a:lumOff val="15000"/>
                  </a:schemeClr>
                </a:solidFill>
              </a:rPr>
              <a:t>TAREAS DE LA ACTIVIDAD REALIZAR REVISIONES DE QA</a:t>
            </a:r>
            <a:endParaRPr lang="es-PE" sz="4400" u="sng" dirty="0">
              <a:solidFill>
                <a:schemeClr val="tx1">
                  <a:lumMod val="85000"/>
                  <a:lumOff val="15000"/>
                </a:schemeClr>
              </a:solidFill>
            </a:endParaRPr>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380823145"/>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val="20000"/>
                    </a:ext>
                  </a:extLst>
                </a:gridCol>
                <a:gridCol w="124965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397939">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a:t>
                      </a:r>
                      <a:r>
                        <a:rPr lang="es-PE" sz="1200" kern="1200" dirty="0" err="1" smtClean="0">
                          <a:solidFill>
                            <a:schemeClr val="dk1"/>
                          </a:solidFill>
                          <a:latin typeface="+mj-lt"/>
                          <a:ea typeface="Verdana" panose="020B0604030504040204" pitchFamily="34" charset="0"/>
                          <a:cs typeface="Verdana" panose="020B0604030504040204" pitchFamily="34" charset="0"/>
                        </a:rPr>
                        <a:t>Trello</a:t>
                      </a:r>
                      <a:r>
                        <a:rPr lang="es-PE" sz="1200" kern="1200" dirty="0" smtClean="0">
                          <a:solidFill>
                            <a:schemeClr val="dk1"/>
                          </a:solidFill>
                          <a:latin typeface="+mj-lt"/>
                          <a:ea typeface="Verdana" panose="020B0604030504040204" pitchFamily="34" charset="0"/>
                          <a:cs typeface="Verdana" panose="020B0604030504040204" pitchFamily="34" charset="0"/>
                        </a:rPr>
                        <a:t>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solidFill>
                  <a:schemeClr val="tx1">
                    <a:lumMod val="85000"/>
                    <a:lumOff val="15000"/>
                  </a:schemeClr>
                </a:solidFill>
              </a:rPr>
              <a:t>ACTIVIDADES DEL SUBPROCESO ELABORACIÓN DE INFORME DE RESULTADOS QA</a:t>
            </a:r>
            <a:endParaRPr lang="es-PE" sz="4400" u="sng" dirty="0">
              <a:solidFill>
                <a:schemeClr val="tx1">
                  <a:lumMod val="85000"/>
                  <a:lumOff val="15000"/>
                </a:schemeClr>
              </a:solidFill>
            </a:endParaRPr>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9"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764984901"/>
              </p:ext>
            </p:extLst>
          </p:nvPr>
        </p:nvGraphicFramePr>
        <p:xfrm>
          <a:off x="179512" y="548680"/>
          <a:ext cx="8815183" cy="488720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123188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52839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54343">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INTEGRAL DEVELOPMENT SAC - IDSAC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7"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solidFill>
                  <a:schemeClr val="tx1">
                    <a:lumMod val="85000"/>
                    <a:lumOff val="15000"/>
                  </a:schemeClr>
                </a:solidFill>
              </a:rPr>
              <a:t>MÉTRICAS DEL PROCESO</a:t>
            </a:r>
            <a:endParaRPr lang="es-PE" sz="4800" u="sng" dirty="0">
              <a:solidFill>
                <a:schemeClr val="tx1">
                  <a:lumMod val="85000"/>
                  <a:lumOff val="15000"/>
                </a:schemeClr>
              </a:solidFill>
            </a:endParaRPr>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2" name="Recortar y redondear rectángulo de esquina sencilla 1"/>
          <p:cNvSpPr/>
          <p:nvPr/>
        </p:nvSpPr>
        <p:spPr>
          <a:xfrm>
            <a:off x="2645786" y="2780928"/>
            <a:ext cx="3852427" cy="1535683"/>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val="20000"/>
                    </a:ext>
                  </a:extLst>
                </a:gridCol>
                <a:gridCol w="2797880">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270443">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solidFill>
                  <a:schemeClr val="tx1">
                    <a:lumMod val="75000"/>
                    <a:lumOff val="25000"/>
                  </a:schemeClr>
                </a:solidFill>
              </a:rPr>
              <a:t>CONTENIDO</a:t>
            </a:r>
            <a:endParaRPr lang="es-PE" sz="5000" u="sng" dirty="0">
              <a:solidFill>
                <a:schemeClr val="tx1">
                  <a:lumMod val="75000"/>
                  <a:lumOff val="25000"/>
                </a:schemeClr>
              </a:solidFill>
            </a:endParaRPr>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11"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12" name="Imagen 1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pic>
        <p:nvPicPr>
          <p:cNvPr id="2054" name="Picture 6" descr="https://www.facturacion-e.net/wp-content/uploads/2018/04/Facturaci%C3%B3n-Electr%C3%B3nica-Icono-300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13285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1">
                  <a:lumMod val="85000"/>
                  <a:lumOff val="1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639099869"/>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9/10/2019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Alexander </a:t>
                      </a:r>
                      <a:r>
                        <a:rPr lang="es-ES_tradnl" sz="1200" b="1" kern="1200" dirty="0" err="1" smtClean="0">
                          <a:solidFill>
                            <a:schemeClr val="dk1"/>
                          </a:solidFill>
                          <a:latin typeface="+mj-lt"/>
                          <a:ea typeface="Verdana" panose="020B0604030504040204" pitchFamily="34" charset="0"/>
                          <a:cs typeface="Verdana" panose="020B0604030504040204" pitchFamily="34" charset="0"/>
                        </a:rPr>
                        <a:t>Jave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Culminado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Luis</a:t>
                      </a:r>
                      <a:r>
                        <a:rPr lang="es-ES" sz="1200" b="1" kern="1200" baseline="0" dirty="0" smtClean="0">
                          <a:solidFill>
                            <a:schemeClr val="dk1"/>
                          </a:solidFill>
                          <a:latin typeface="+mj-lt"/>
                          <a:ea typeface="Verdana" panose="020B0604030504040204" pitchFamily="34" charset="0"/>
                          <a:cs typeface="Verdana" panose="020B0604030504040204" pitchFamily="34" charset="0"/>
                        </a:rPr>
                        <a:t> </a:t>
                      </a:r>
                      <a:r>
                        <a:rPr lang="es-ES" sz="1200" b="1" kern="1200" baseline="0" dirty="0" smtClean="0">
                          <a:solidFill>
                            <a:schemeClr val="dk1"/>
                          </a:solidFill>
                          <a:latin typeface="+mj-lt"/>
                          <a:ea typeface="Verdana" panose="020B0604030504040204" pitchFamily="34" charset="0"/>
                          <a:cs typeface="Verdana" panose="020B0604030504040204" pitchFamily="34" charset="0"/>
                        </a:rPr>
                        <a:t>Muñoz</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solidFill>
                  <a:schemeClr val="tx1">
                    <a:lumMod val="85000"/>
                    <a:lumOff val="15000"/>
                  </a:schemeClr>
                </a:solidFill>
              </a:rPr>
              <a:t>HISTORIAL DE VERSIONES</a:t>
            </a:r>
            <a:endParaRPr lang="es-PE" sz="4800" u="sng" dirty="0">
              <a:solidFill>
                <a:schemeClr val="tx1">
                  <a:lumMod val="85000"/>
                  <a:lumOff val="15000"/>
                </a:schemeClr>
              </a:solidFill>
            </a:endParaRPr>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pic>
        <p:nvPicPr>
          <p:cNvPr id="9" name="Imagen 8"/>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b="1" dirty="0">
                <a:solidFill>
                  <a:schemeClr val="tx1"/>
                </a:solidFill>
              </a:rPr>
              <a:t>Objetivo:</a:t>
            </a:r>
          </a:p>
          <a:p>
            <a:pPr algn="just"/>
            <a:r>
              <a:rPr lang="es-PE" dirty="0">
                <a:solidFill>
                  <a:schemeClr val="tx1"/>
                </a:solidFill>
              </a:rPr>
              <a:t>Definir </a:t>
            </a:r>
            <a:r>
              <a:rPr lang="es-PE" dirty="0" smtClean="0">
                <a:solidFill>
                  <a:schemeClr val="tx1"/>
                </a:solidFill>
              </a:rPr>
              <a:t>y establecer las actividades de aseguramiento de calidad a realizar, que asegure que el producto </a:t>
            </a:r>
            <a:r>
              <a:rPr lang="es-PE" dirty="0">
                <a:solidFill>
                  <a:schemeClr val="tx1"/>
                </a:solidFill>
              </a:rPr>
              <a:t>FACTURA DIGITAL PARA PYMES </a:t>
            </a:r>
            <a:r>
              <a:rPr lang="es-PE" dirty="0" smtClean="0">
                <a:solidFill>
                  <a:schemeClr val="tx1"/>
                </a:solidFill>
              </a:rPr>
              <a:t>de </a:t>
            </a:r>
            <a:r>
              <a:rPr lang="es-PE" dirty="0">
                <a:solidFill>
                  <a:schemeClr val="tx1"/>
                </a:solidFill>
              </a:rPr>
              <a:t>INTEGRAL DEVELOPMENT SAC - IDSAC </a:t>
            </a:r>
            <a:r>
              <a:rPr lang="es-PE" dirty="0" smtClean="0">
                <a:solidFill>
                  <a:schemeClr val="tx1"/>
                </a:solidFill>
              </a:rPr>
              <a:t>cumpla con los estándares de calidad establecidos con la metodología CMMI Nivel 2</a:t>
            </a:r>
            <a:endParaRPr lang="es-PE" dirty="0">
              <a:solidFill>
                <a:schemeClr val="tx1"/>
              </a:solidFill>
            </a:endParaRPr>
          </a:p>
          <a:p>
            <a:pPr algn="just"/>
            <a:r>
              <a:rPr lang="es-PE" b="1" dirty="0" smtClean="0">
                <a:solidFill>
                  <a:schemeClr val="tx1"/>
                </a:solidFill>
              </a:rPr>
              <a:t>Alcance</a:t>
            </a:r>
            <a:r>
              <a:rPr lang="es-PE" b="1" dirty="0">
                <a:solidFill>
                  <a:schemeClr val="tx1"/>
                </a:solidFill>
              </a:rPr>
              <a:t>:</a:t>
            </a:r>
          </a:p>
          <a:p>
            <a:pPr algn="just"/>
            <a:r>
              <a:rPr lang="es-PE" dirty="0" smtClean="0">
                <a:solidFill>
                  <a:schemeClr val="tx1"/>
                </a:solidFill>
              </a:rPr>
              <a:t>Esta gestión se aplica para los entregables pertenecientes al proyecto </a:t>
            </a:r>
            <a:r>
              <a:rPr lang="es-PE" dirty="0">
                <a:solidFill>
                  <a:schemeClr val="tx1"/>
                </a:solidFill>
              </a:rPr>
              <a:t>FACTURA DIGITAL PARA PYMES </a:t>
            </a:r>
            <a:r>
              <a:rPr lang="es-PE" dirty="0" smtClean="0">
                <a:solidFill>
                  <a:schemeClr val="tx1"/>
                </a:solidFill>
              </a:rPr>
              <a:t>desarrollado por </a:t>
            </a:r>
            <a:r>
              <a:rPr lang="es-PE" dirty="0">
                <a:solidFill>
                  <a:schemeClr val="tx1"/>
                </a:solidFill>
              </a:rPr>
              <a:t>INTEGRAL DEVELOPMENT SAC - IDSAC</a:t>
            </a:r>
            <a:r>
              <a:rPr lang="es-PE" sz="2500" dirty="0">
                <a:solidFill>
                  <a:schemeClr val="tx1"/>
                </a:solidFill>
              </a:rPr>
              <a:t>.</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solidFill>
                  <a:schemeClr val="tx1">
                    <a:lumMod val="75000"/>
                    <a:lumOff val="25000"/>
                  </a:schemeClr>
                </a:solidFill>
              </a:rPr>
              <a:t>OBJETIVO Y ALCANCE</a:t>
            </a:r>
            <a:endParaRPr lang="es-PE" sz="4800" u="sng" dirty="0">
              <a:solidFill>
                <a:schemeClr val="tx1">
                  <a:lumMod val="75000"/>
                  <a:lumOff val="25000"/>
                </a:schemeClr>
              </a:solidFill>
            </a:endParaRPr>
          </a:p>
        </p:txBody>
      </p:sp>
      <p:sp>
        <p:nvSpPr>
          <p:cNvPr id="7"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pic>
        <p:nvPicPr>
          <p:cNvPr id="11" name="Imagen 10"/>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124984545"/>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INTEGRAL DEVELOPMENT SAC - IDSAC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 INTEGRAL DEVELOPMENT SAC - IDSAC</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INTEGRAL DEVELOPMENT SAC - IDSAC.</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INTEGRAL DEVELOPMENT SAC - IDSAC</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val="10005"/>
                  </a:ext>
                </a:extLst>
              </a:tr>
            </a:tbl>
          </a:graphicData>
        </a:graphic>
      </p:graphicFrame>
      <p:sp>
        <p:nvSpPr>
          <p:cNvPr id="6"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
        <p:nvSpPr>
          <p:cNvPr id="7"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1">
                  <a:lumMod val="75000"/>
                  <a:lumOff val="25000"/>
                </a:schemeClr>
              </a:solidFill>
              <a:effectLst>
                <a:outerShdw blurRad="63500" dist="38100" dir="5400000" algn="t" rotWithShape="0">
                  <a:prstClr val="black">
                    <a:alpha val="25000"/>
                  </a:prstClr>
                </a:outerShdw>
              </a:effectLst>
              <a:latin typeface="+mn-lt"/>
              <a:ea typeface="+mj-ea"/>
              <a:cs typeface="+mj-cs"/>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
        <p:nvSpPr>
          <p:cNvPr id="9" name="5 Marcador de pie de página"/>
          <p:cNvSpPr>
            <a:spLocks noGrp="1"/>
          </p:cNvSpPr>
          <p:nvPr>
            <p:ph type="ftr" sz="quarter" idx="12"/>
          </p:nvPr>
        </p:nvSpPr>
        <p:spPr>
          <a:xfrm>
            <a:off x="659165" y="6356350"/>
            <a:ext cx="3624803" cy="365125"/>
          </a:xfrm>
        </p:spPr>
        <p:txBody>
          <a:bodyPr/>
          <a:lstStyle/>
          <a:p>
            <a:r>
              <a:rPr lang="en-US" dirty="0" smtClean="0"/>
              <a:t>PQA_V1.0_2019</a:t>
            </a:r>
            <a:endParaRPr lang="en-US" dirty="0"/>
          </a:p>
        </p:txBody>
      </p:sp>
      <p:pic>
        <p:nvPicPr>
          <p:cNvPr id="10" name="Imagen 9"/>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128000" y="64405"/>
            <a:ext cx="1016000" cy="923925"/>
          </a:xfrm>
          <a:prstGeom prst="rect">
            <a:avLst/>
          </a:prstGeom>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1441822009"/>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76243"/>
            <a:ext cx="3624803" cy="365125"/>
          </a:xfrm>
        </p:spPr>
        <p:txBody>
          <a:bodyPr/>
          <a:lstStyle/>
          <a:p>
            <a:r>
              <a:rPr lang="en-US" dirty="0" smtClean="0"/>
              <a:t>PQA_V1.0_2019</a:t>
            </a:r>
            <a:endParaRPr lang="en-US" dirty="0"/>
          </a:p>
        </p:txBody>
      </p:sp>
      <p:sp>
        <p:nvSpPr>
          <p:cNvPr id="8" name="3 Marcador de fecha"/>
          <p:cNvSpPr>
            <a:spLocks noGrp="1"/>
          </p:cNvSpPr>
          <p:nvPr>
            <p:ph type="dt" sz="half" idx="10"/>
          </p:nvPr>
        </p:nvSpPr>
        <p:spPr>
          <a:xfrm>
            <a:off x="6363347" y="6356350"/>
            <a:ext cx="2085975" cy="365125"/>
          </a:xfrm>
        </p:spPr>
        <p:txBody>
          <a:bodyPr/>
          <a:lstStyle/>
          <a:p>
            <a:r>
              <a:rPr lang="en-US" dirty="0"/>
              <a:t>9</a:t>
            </a:r>
            <a:r>
              <a:rPr lang="en-US" dirty="0" smtClean="0"/>
              <a:t>/10/2019</a:t>
            </a:r>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2159</TotalTime>
  <Words>1923</Words>
  <Application>Microsoft Office PowerPoint</Application>
  <PresentationFormat>Presentación en pantalla (4:3)</PresentationFormat>
  <Paragraphs>414</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LUIS FERNANDO MU�OZ GUERRA</cp:lastModifiedBy>
  <cp:revision>151</cp:revision>
  <dcterms:created xsi:type="dcterms:W3CDTF">2012-12-16T23:58:08Z</dcterms:created>
  <dcterms:modified xsi:type="dcterms:W3CDTF">2019-10-09T23:08:35Z</dcterms:modified>
</cp:coreProperties>
</file>