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7" r:id="rId5"/>
    <p:sldId id="269" r:id="rId6"/>
    <p:sldId id="259" r:id="rId7"/>
    <p:sldId id="270" r:id="rId8"/>
    <p:sldId id="275" r:id="rId9"/>
    <p:sldId id="276" r:id="rId10"/>
    <p:sldId id="277" r:id="rId11"/>
    <p:sldId id="278" r:id="rId12"/>
    <p:sldId id="279" r:id="rId13"/>
    <p:sldId id="281" r:id="rId14"/>
    <p:sldId id="282" r:id="rId15"/>
    <p:sldId id="283" r:id="rId16"/>
    <p:sldId id="280" r:id="rId17"/>
    <p:sldId id="284" r:id="rId18"/>
    <p:sldId id="297" r:id="rId19"/>
    <p:sldId id="286" r:id="rId20"/>
    <p:sldId id="287" r:id="rId21"/>
    <p:sldId id="288" r:id="rId22"/>
    <p:sldId id="307" r:id="rId23"/>
    <p:sldId id="298" r:id="rId24"/>
    <p:sldId id="301" r:id="rId25"/>
    <p:sldId id="302" r:id="rId26"/>
    <p:sldId id="303" r:id="rId27"/>
    <p:sldId id="304" r:id="rId28"/>
    <p:sldId id="305" r:id="rId29"/>
    <p:sldId id="306" r:id="rId30"/>
    <p:sldId id="274" r:id="rId31"/>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de Windows" initials="UdW" lastIdx="2" clrIdx="0">
    <p:extLst>
      <p:ext uri="{19B8F6BF-5375-455C-9EA6-DF929625EA0E}">
        <p15:presenceInfo xmlns:p15="http://schemas.microsoft.com/office/powerpoint/2012/main" userId="Usuario de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71E56-77F7-8CC0-5C57-A584F157C5D6}" v="17" dt="2019-09-30T17:15:29.916"/>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41" autoAdjust="0"/>
    <p:restoredTop sz="94660"/>
  </p:normalViewPr>
  <p:slideViewPr>
    <p:cSldViewPr>
      <p:cViewPr varScale="1">
        <p:scale>
          <a:sx n="70" d="100"/>
          <a:sy n="70" d="100"/>
        </p:scale>
        <p:origin x="228" y="60"/>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UMNO - JHONATAN ALEJO QUISPE QUISPE" userId="S::1321393@utp.edu.pe::5701df8f-be01-4b46-8e91-750cd3f3aa99" providerId="AD" clId="Web-{17071E56-77F7-8CC0-5C57-A584F157C5D6}"/>
    <pc:docChg chg="modSld">
      <pc:chgData name="ALUMNO - JHONATAN ALEJO QUISPE QUISPE" userId="S::1321393@utp.edu.pe::5701df8f-be01-4b46-8e91-750cd3f3aa99" providerId="AD" clId="Web-{17071E56-77F7-8CC0-5C57-A584F157C5D6}" dt="2019-09-30T17:15:29.916" v="16" actId="20577"/>
      <pc:docMkLst>
        <pc:docMk/>
      </pc:docMkLst>
      <pc:sldChg chg="modSp">
        <pc:chgData name="ALUMNO - JHONATAN ALEJO QUISPE QUISPE" userId="S::1321393@utp.edu.pe::5701df8f-be01-4b46-8e91-750cd3f3aa99" providerId="AD" clId="Web-{17071E56-77F7-8CC0-5C57-A584F157C5D6}" dt="2019-09-30T17:15:29.916" v="16" actId="20577"/>
        <pc:sldMkLst>
          <pc:docMk/>
          <pc:sldMk cId="3879068755" sldId="302"/>
        </pc:sldMkLst>
        <pc:spChg chg="mod">
          <ac:chgData name="ALUMNO - JHONATAN ALEJO QUISPE QUISPE" userId="S::1321393@utp.edu.pe::5701df8f-be01-4b46-8e91-750cd3f3aa99" providerId="AD" clId="Web-{17071E56-77F7-8CC0-5C57-A584F157C5D6}" dt="2019-09-30T17:15:29.916" v="16" actId="20577"/>
          <ac:spMkLst>
            <pc:docMk/>
            <pc:sldMk cId="3879068755" sldId="302"/>
            <ac:spMk id="6" creationId="{EC2D791E-A1F5-4DC6-8AEF-5EE40BC2F8C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4A7D21A-C535-4623-8186-E808A09DFF15}" type="datetime1">
              <a:rPr lang="es-ES" smtClean="0"/>
              <a:t>08/10/2019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s-ES"/>
              <a:t>‹Nº›</a:t>
            </a:fld>
            <a:endParaRPr lang="es-ES"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B93EF6FB-F096-44F8-A2A9-4068F2F4E022}" type="datetime1">
              <a:rPr lang="es-ES" noProof="0" smtClean="0"/>
              <a:t>08/10/2019</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s-ES" noProof="0"/>
              <a:t>‹Nº›</a:t>
            </a:fld>
            <a:endParaRPr lang="es-ES"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a:t>
            </a:fld>
            <a:endParaRPr lang="es-ES" dirty="0"/>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10</a:t>
            </a:fld>
            <a:endParaRPr lang="es-ES" dirty="0"/>
          </a:p>
        </p:txBody>
      </p:sp>
    </p:spTree>
    <p:extLst>
      <p:ext uri="{BB962C8B-B14F-4D97-AF65-F5344CB8AC3E}">
        <p14:creationId xmlns:p14="http://schemas.microsoft.com/office/powerpoint/2010/main" val="100444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11</a:t>
            </a:fld>
            <a:endParaRPr lang="es-ES" dirty="0"/>
          </a:p>
        </p:txBody>
      </p:sp>
    </p:spTree>
    <p:extLst>
      <p:ext uri="{BB962C8B-B14F-4D97-AF65-F5344CB8AC3E}">
        <p14:creationId xmlns:p14="http://schemas.microsoft.com/office/powerpoint/2010/main" val="161597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12</a:t>
            </a:fld>
            <a:endParaRPr lang="es-ES" dirty="0"/>
          </a:p>
        </p:txBody>
      </p:sp>
    </p:spTree>
    <p:extLst>
      <p:ext uri="{BB962C8B-B14F-4D97-AF65-F5344CB8AC3E}">
        <p14:creationId xmlns:p14="http://schemas.microsoft.com/office/powerpoint/2010/main" val="422799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13</a:t>
            </a:fld>
            <a:endParaRPr lang="es-ES" dirty="0"/>
          </a:p>
        </p:txBody>
      </p:sp>
    </p:spTree>
    <p:extLst>
      <p:ext uri="{BB962C8B-B14F-4D97-AF65-F5344CB8AC3E}">
        <p14:creationId xmlns:p14="http://schemas.microsoft.com/office/powerpoint/2010/main" val="2237907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14</a:t>
            </a:fld>
            <a:endParaRPr lang="es-ES" dirty="0"/>
          </a:p>
        </p:txBody>
      </p:sp>
    </p:spTree>
    <p:extLst>
      <p:ext uri="{BB962C8B-B14F-4D97-AF65-F5344CB8AC3E}">
        <p14:creationId xmlns:p14="http://schemas.microsoft.com/office/powerpoint/2010/main" val="111439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15</a:t>
            </a:fld>
            <a:endParaRPr lang="es-ES" dirty="0"/>
          </a:p>
        </p:txBody>
      </p:sp>
    </p:spTree>
    <p:extLst>
      <p:ext uri="{BB962C8B-B14F-4D97-AF65-F5344CB8AC3E}">
        <p14:creationId xmlns:p14="http://schemas.microsoft.com/office/powerpoint/2010/main" val="358923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16</a:t>
            </a:fld>
            <a:endParaRPr lang="es-ES" dirty="0"/>
          </a:p>
        </p:txBody>
      </p:sp>
    </p:spTree>
    <p:extLst>
      <p:ext uri="{BB962C8B-B14F-4D97-AF65-F5344CB8AC3E}">
        <p14:creationId xmlns:p14="http://schemas.microsoft.com/office/powerpoint/2010/main" val="40949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17</a:t>
            </a:fld>
            <a:endParaRPr lang="es-ES" dirty="0"/>
          </a:p>
        </p:txBody>
      </p:sp>
    </p:spTree>
    <p:extLst>
      <p:ext uri="{BB962C8B-B14F-4D97-AF65-F5344CB8AC3E}">
        <p14:creationId xmlns:p14="http://schemas.microsoft.com/office/powerpoint/2010/main" val="110242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18</a:t>
            </a:fld>
            <a:endParaRPr lang="es-ES" dirty="0"/>
          </a:p>
        </p:txBody>
      </p:sp>
    </p:spTree>
    <p:extLst>
      <p:ext uri="{BB962C8B-B14F-4D97-AF65-F5344CB8AC3E}">
        <p14:creationId xmlns:p14="http://schemas.microsoft.com/office/powerpoint/2010/main" val="1115238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19</a:t>
            </a:fld>
            <a:endParaRPr lang="es-ES" dirty="0"/>
          </a:p>
        </p:txBody>
      </p:sp>
    </p:spTree>
    <p:extLst>
      <p:ext uri="{BB962C8B-B14F-4D97-AF65-F5344CB8AC3E}">
        <p14:creationId xmlns:p14="http://schemas.microsoft.com/office/powerpoint/2010/main" val="145836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a:t>
            </a:fld>
            <a:endParaRPr lang="es-ES" dirty="0"/>
          </a:p>
        </p:txBody>
      </p:sp>
    </p:spTree>
    <p:extLst>
      <p:ext uri="{BB962C8B-B14F-4D97-AF65-F5344CB8AC3E}">
        <p14:creationId xmlns:p14="http://schemas.microsoft.com/office/powerpoint/2010/main" val="278656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20</a:t>
            </a:fld>
            <a:endParaRPr lang="es-ES" dirty="0"/>
          </a:p>
        </p:txBody>
      </p:sp>
    </p:spTree>
    <p:extLst>
      <p:ext uri="{BB962C8B-B14F-4D97-AF65-F5344CB8AC3E}">
        <p14:creationId xmlns:p14="http://schemas.microsoft.com/office/powerpoint/2010/main" val="2938853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21</a:t>
            </a:fld>
            <a:endParaRPr lang="es-ES" dirty="0"/>
          </a:p>
        </p:txBody>
      </p:sp>
    </p:spTree>
    <p:extLst>
      <p:ext uri="{BB962C8B-B14F-4D97-AF65-F5344CB8AC3E}">
        <p14:creationId xmlns:p14="http://schemas.microsoft.com/office/powerpoint/2010/main" val="2953126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22</a:t>
            </a:fld>
            <a:endParaRPr lang="es-ES" dirty="0"/>
          </a:p>
        </p:txBody>
      </p:sp>
    </p:spTree>
    <p:extLst>
      <p:ext uri="{BB962C8B-B14F-4D97-AF65-F5344CB8AC3E}">
        <p14:creationId xmlns:p14="http://schemas.microsoft.com/office/powerpoint/2010/main" val="310899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23</a:t>
            </a:fld>
            <a:endParaRPr lang="es-ES" dirty="0"/>
          </a:p>
        </p:txBody>
      </p:sp>
    </p:spTree>
    <p:extLst>
      <p:ext uri="{BB962C8B-B14F-4D97-AF65-F5344CB8AC3E}">
        <p14:creationId xmlns:p14="http://schemas.microsoft.com/office/powerpoint/2010/main" val="146603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24</a:t>
            </a:fld>
            <a:endParaRPr lang="es-ES" dirty="0"/>
          </a:p>
        </p:txBody>
      </p:sp>
    </p:spTree>
    <p:extLst>
      <p:ext uri="{BB962C8B-B14F-4D97-AF65-F5344CB8AC3E}">
        <p14:creationId xmlns:p14="http://schemas.microsoft.com/office/powerpoint/2010/main" val="124439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25</a:t>
            </a:fld>
            <a:endParaRPr lang="es-ES" dirty="0"/>
          </a:p>
        </p:txBody>
      </p:sp>
    </p:spTree>
    <p:extLst>
      <p:ext uri="{BB962C8B-B14F-4D97-AF65-F5344CB8AC3E}">
        <p14:creationId xmlns:p14="http://schemas.microsoft.com/office/powerpoint/2010/main" val="55743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26</a:t>
            </a:fld>
            <a:endParaRPr lang="es-ES" dirty="0"/>
          </a:p>
        </p:txBody>
      </p:sp>
    </p:spTree>
    <p:extLst>
      <p:ext uri="{BB962C8B-B14F-4D97-AF65-F5344CB8AC3E}">
        <p14:creationId xmlns:p14="http://schemas.microsoft.com/office/powerpoint/2010/main" val="1614543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ES" noProof="0" dirty="0"/>
          </a:p>
        </p:txBody>
      </p:sp>
      <p:sp>
        <p:nvSpPr>
          <p:cNvPr id="4" name="Marcador de posición de número de diapositiva 3"/>
          <p:cNvSpPr>
            <a:spLocks noGrp="1"/>
          </p:cNvSpPr>
          <p:nvPr>
            <p:ph type="sldNum" sz="quarter" idx="10"/>
          </p:nvPr>
        </p:nvSpPr>
        <p:spPr/>
        <p:txBody>
          <a:bodyPr/>
          <a:lstStyle/>
          <a:p>
            <a:pPr rtl="0"/>
            <a:fld id="{E3B36274-F2B9-4C45-BBB4-0EDF4CD651A7}" type="slidenum">
              <a:rPr lang="es-ES" smtClean="0"/>
              <a:t>27</a:t>
            </a:fld>
            <a:endParaRPr lang="es-ES"/>
          </a:p>
        </p:txBody>
      </p:sp>
    </p:spTree>
    <p:extLst>
      <p:ext uri="{BB962C8B-B14F-4D97-AF65-F5344CB8AC3E}">
        <p14:creationId xmlns:p14="http://schemas.microsoft.com/office/powerpoint/2010/main" val="133809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382588" y="685800"/>
            <a:ext cx="6092825" cy="3429000"/>
          </a:xfrm>
        </p:spPr>
      </p:sp>
      <p:sp>
        <p:nvSpPr>
          <p:cNvPr id="3" name="Marcador de posición de notas 2"/>
          <p:cNvSpPr>
            <a:spLocks noGrp="1"/>
          </p:cNvSpPr>
          <p:nvPr>
            <p:ph type="body" idx="1"/>
          </p:nvPr>
        </p:nvSpPr>
        <p:spPr>
          <a:xfrm>
            <a:off x="685800" y="4343400"/>
            <a:ext cx="5486400" cy="4114800"/>
          </a:xfrm>
        </p:spPr>
        <p:txBody>
          <a:bodyPr rtlCol="0"/>
          <a:lstStyle/>
          <a:p>
            <a:pPr rtl="0"/>
            <a:endParaRPr lang="es-ES" dirty="0"/>
          </a:p>
        </p:txBody>
      </p:sp>
      <p:sp>
        <p:nvSpPr>
          <p:cNvPr id="4" name="Marcador de posición de número de diapositiva 3"/>
          <p:cNvSpPr>
            <a:spLocks noGrp="1"/>
          </p:cNvSpPr>
          <p:nvPr>
            <p:ph type="sldNum" sz="quarter" idx="10"/>
          </p:nvPr>
        </p:nvSpPr>
        <p:spPr>
          <a:xfrm>
            <a:off x="3884613" y="8685213"/>
            <a:ext cx="2971800" cy="457200"/>
          </a:xfrm>
        </p:spPr>
        <p:txBody>
          <a:bodyPr rtlCol="0"/>
          <a:lstStyle/>
          <a:p>
            <a:pPr rtl="0"/>
            <a:fld id="{E3B36274-F2B9-4C45-BBB4-0EDF4CD651A7}" type="slidenum">
              <a:rPr lang="es-ES" smtClean="0"/>
              <a:t>3</a:t>
            </a:fld>
            <a:endParaRPr lang="es-ES" dirty="0"/>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4</a:t>
            </a:fld>
            <a:endParaRPr lang="es-ES" dirty="0"/>
          </a:p>
        </p:txBody>
      </p:sp>
    </p:spTree>
    <p:extLst>
      <p:ext uri="{BB962C8B-B14F-4D97-AF65-F5344CB8AC3E}">
        <p14:creationId xmlns:p14="http://schemas.microsoft.com/office/powerpoint/2010/main" val="8205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5</a:t>
            </a:fld>
            <a:endParaRPr lang="es-ES" dirty="0"/>
          </a:p>
        </p:txBody>
      </p:sp>
    </p:spTree>
    <p:extLst>
      <p:ext uri="{BB962C8B-B14F-4D97-AF65-F5344CB8AC3E}">
        <p14:creationId xmlns:p14="http://schemas.microsoft.com/office/powerpoint/2010/main" val="38642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6</a:t>
            </a:fld>
            <a:endParaRPr lang="es-ES" dirty="0"/>
          </a:p>
        </p:txBody>
      </p:sp>
    </p:spTree>
    <p:extLst>
      <p:ext uri="{BB962C8B-B14F-4D97-AF65-F5344CB8AC3E}">
        <p14:creationId xmlns:p14="http://schemas.microsoft.com/office/powerpoint/2010/main" val="98003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7</a:t>
            </a:fld>
            <a:endParaRPr lang="es-ES" dirty="0"/>
          </a:p>
        </p:txBody>
      </p:sp>
    </p:spTree>
    <p:extLst>
      <p:ext uri="{BB962C8B-B14F-4D97-AF65-F5344CB8AC3E}">
        <p14:creationId xmlns:p14="http://schemas.microsoft.com/office/powerpoint/2010/main" val="344420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8</a:t>
            </a:fld>
            <a:endParaRPr lang="es-ES" dirty="0"/>
          </a:p>
        </p:txBody>
      </p:sp>
    </p:spTree>
    <p:extLst>
      <p:ext uri="{BB962C8B-B14F-4D97-AF65-F5344CB8AC3E}">
        <p14:creationId xmlns:p14="http://schemas.microsoft.com/office/powerpoint/2010/main" val="367314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E3B36274-F2B9-4C45-BBB4-0EDF4CD651A7}" type="slidenum">
              <a:rPr lang="es-ES" smtClean="0"/>
              <a:t>9</a:t>
            </a:fld>
            <a:endParaRPr lang="es-ES" dirty="0"/>
          </a:p>
        </p:txBody>
      </p:sp>
    </p:spTree>
    <p:extLst>
      <p:ext uri="{BB962C8B-B14F-4D97-AF65-F5344CB8AC3E}">
        <p14:creationId xmlns:p14="http://schemas.microsoft.com/office/powerpoint/2010/main" val="2230105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371600"/>
            <a:ext cx="9144000" cy="3505200"/>
          </a:xfrm>
        </p:spPr>
        <p:txBody>
          <a:bodyPr rtlCol="0">
            <a:noAutofit/>
          </a:bodyPr>
          <a:lstStyle>
            <a:lvl1pPr>
              <a:defRPr sz="72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35491B73-2ECD-4BA3-A980-C7E12752155D}" type="datetime1">
              <a:rPr lang="es-ES" noProof="0" smtClean="0"/>
              <a:t>08/10/2019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A0CEF92-C380-4F2B-A41B-F6E7AB04A7B8}" type="datetime1">
              <a:rPr lang="es-ES" noProof="0" smtClean="0"/>
              <a:t>08/10/2019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2" y="533400"/>
            <a:ext cx="1371600" cy="5592764"/>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7529463B-51A9-4137-813D-295D64AE82B1}" type="datetime1">
              <a:rPr lang="es-ES" noProof="0" smtClean="0"/>
              <a:t>08/10/2019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DF19F278-F61E-4019-8A58-EF63525156C2}" type="datetime1">
              <a:rPr lang="es-ES" noProof="0" smtClean="0"/>
              <a:t>08/10/2019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el estilo de texto del patrón</a:t>
            </a:r>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5BEF682B-971E-4315-9FA5-6AD2F8C98349}" type="datetime1">
              <a:rPr lang="es-ES" noProof="0" smtClean="0"/>
              <a:t>08/10/2019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3B56EC1B-8DDF-41DD-A575-F8B52486DF9A}" type="datetime1">
              <a:rPr lang="es-ES" noProof="0" smtClean="0"/>
              <a:t>08/10/2019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533400"/>
            <a:ext cx="9601200" cy="11430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4" name="Marcador de posición de contenido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el estilo de texto del patrón</a:t>
            </a:r>
          </a:p>
        </p:txBody>
      </p:sp>
      <p:sp>
        <p:nvSpPr>
          <p:cNvPr id="6" name="Marcador de posición de contenido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824DCA53-E852-4FE4-8BFC-DCE8F365EBD0}" type="datetime1">
              <a:rPr lang="es-ES" noProof="0" smtClean="0"/>
              <a:t>08/10/2019</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p>
            <a:pPr rtl="0"/>
            <a:fld id="{EECEFB45-703E-4229-9D3B-6F359AB91707}" type="datetime1">
              <a:rPr lang="es-ES" noProof="0" smtClean="0"/>
              <a:t>08/10/2019</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p>
            <a:pPr rtl="0"/>
            <a:fld id="{1F2EA7A2-6EF7-4E1C-B864-2C261FBFA50D}" type="datetime1">
              <a:rPr lang="es-ES" noProof="0" smtClean="0"/>
              <a:t>08/10/2019</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E5137D0E-4A4F-4307-8994-C1891D747D59}" type="slidenum">
              <a:rPr lang="es-ES" noProof="0"/>
              <a:t>‹Nº›</a:t>
            </a:fld>
            <a:endParaRPr lang="es-ES"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el estilo de texto del patrón</a:t>
            </a:r>
          </a:p>
        </p:txBody>
      </p:sp>
      <p:sp>
        <p:nvSpPr>
          <p:cNvPr id="3" name="Marcador de posición de contenido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9" name="Marcador de posición de pie de página 4"/>
          <p:cNvSpPr>
            <a:spLocks noGrp="1"/>
          </p:cNvSpPr>
          <p:nvPr>
            <p:ph type="ftr" sz="quarter" idx="11"/>
          </p:nvPr>
        </p:nvSpPr>
        <p:spPr/>
        <p:txBody>
          <a:bodyPr rtlCol="0"/>
          <a:lstStyle/>
          <a:p>
            <a:pPr rtl="0"/>
            <a:endParaRPr lang="es-ES" noProof="0" dirty="0"/>
          </a:p>
        </p:txBody>
      </p:sp>
      <p:sp>
        <p:nvSpPr>
          <p:cNvPr id="8" name="Marcador de posición de fecha 5"/>
          <p:cNvSpPr>
            <a:spLocks noGrp="1"/>
          </p:cNvSpPr>
          <p:nvPr>
            <p:ph type="dt" sz="half" idx="10"/>
          </p:nvPr>
        </p:nvSpPr>
        <p:spPr/>
        <p:txBody>
          <a:bodyPr rtlCol="0"/>
          <a:lstStyle/>
          <a:p>
            <a:pPr rtl="0"/>
            <a:fld id="{D53A4360-2BD0-4C99-A155-5F2F6775B7A5}" type="datetime1">
              <a:rPr lang="es-ES" noProof="0" smtClean="0"/>
              <a:t>08/10/2019</a:t>
            </a:fld>
            <a:endParaRPr lang="es-ES" noProof="0" dirty="0"/>
          </a:p>
        </p:txBody>
      </p:sp>
      <p:sp>
        <p:nvSpPr>
          <p:cNvPr id="10" name="Marcador de posición de número de diapositiva 6"/>
          <p:cNvSpPr>
            <a:spLocks noGrp="1"/>
          </p:cNvSpPr>
          <p:nvPr>
            <p:ph type="sldNum" sz="quarter" idx="12"/>
          </p:nvPr>
        </p:nvSpPr>
        <p:spPr/>
        <p:txBody>
          <a:bodyPr rtlCol="0"/>
          <a:lstStyle/>
          <a:p>
            <a:pPr rtl="0"/>
            <a:fld id="{E5137D0E-4A4F-4307-8994-C1891D747D59}" type="slidenum">
              <a:rPr lang="es-ES" noProof="0"/>
              <a:pPr rtl="0"/>
              <a:t>‹Nº›</a:t>
            </a:fld>
            <a:endParaRPr lang="es-E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es-ES" noProof="0"/>
              <a:t>Haga clic para modificar el estilo de título del patrón</a:t>
            </a:r>
            <a:endParaRPr lang="es-ES" noProof="0" dirty="0"/>
          </a:p>
        </p:txBody>
      </p:sp>
      <p:sp>
        <p:nvSpPr>
          <p:cNvPr id="4" name="Marcador de posición de texto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el estilo de texto del patrón</a:t>
            </a:r>
          </a:p>
        </p:txBody>
      </p:sp>
      <p:sp>
        <p:nvSpPr>
          <p:cNvPr id="3" name="Marcador de posición de imagen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pic>
        <p:nvPicPr>
          <p:cNvPr id="9" name="Imagen 4" descr="Marcador de posición vacío para agregar una imagen. Haga clic en el marcador de posición y seleccione la imagen que desee agreg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 nivel</a:t>
            </a:r>
          </a:p>
          <a:p>
            <a:pPr lvl="6" rtl="0"/>
            <a:r>
              <a:rPr lang="es-ES" noProof="0" dirty="0"/>
              <a:t>Séptimo nivel</a:t>
            </a:r>
          </a:p>
          <a:p>
            <a:pPr lvl="7" rtl="0"/>
            <a:r>
              <a:rPr lang="es-ES" noProof="0" dirty="0"/>
              <a:t>Octavo nivel</a:t>
            </a:r>
          </a:p>
          <a:p>
            <a:pPr lvl="8" rtl="0"/>
            <a:r>
              <a:rPr lang="es-ES" noProof="0" dirty="0"/>
              <a:t>Noveno nivel</a:t>
            </a:r>
          </a:p>
        </p:txBody>
      </p:sp>
      <p:sp>
        <p:nvSpPr>
          <p:cNvPr id="5" name="Marcador de posición de pie de página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pPr rtl="0"/>
            <a:endParaRPr lang="es-ES" noProof="0" dirty="0"/>
          </a:p>
        </p:txBody>
      </p:sp>
      <p:sp>
        <p:nvSpPr>
          <p:cNvPr id="4" name="Marcador de posición de fecha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pPr rtl="0"/>
            <a:fld id="{B047C1ED-5DF3-479C-A1C8-50449A40F1E6}" type="datetime1">
              <a:rPr lang="es-ES" noProof="0" smtClean="0"/>
              <a:t>08/10/2019</a:t>
            </a:fld>
            <a:endParaRPr lang="es-ES" noProof="0" dirty="0"/>
          </a:p>
        </p:txBody>
      </p:sp>
      <p:sp>
        <p:nvSpPr>
          <p:cNvPr id="6" name="Marcador de posición de número de diapositiva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pPr rtl="0"/>
            <a:fld id="{E5137D0E-4A4F-4307-8994-C1891D747D59}" type="slidenum">
              <a:rPr lang="es-ES" noProof="0" smtClean="0"/>
              <a:pPr rtl="0"/>
              <a:t>‹Nº›</a:t>
            </a:fld>
            <a:endParaRPr lang="es-E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slide" Target="slide18.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2.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image" Target="../media/image12.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image" Target="../media/image14.emf"/><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405780" y="5013176"/>
            <a:ext cx="3168352" cy="1296144"/>
          </a:xfrm>
        </p:spPr>
        <p:txBody>
          <a:bodyPr>
            <a:normAutofit lnSpcReduction="10000"/>
          </a:bodyPr>
          <a:lstStyle/>
          <a:p>
            <a:r>
              <a:rPr lang="es-ES" sz="1800" b="1" dirty="0">
                <a:solidFill>
                  <a:schemeClr val="accent6">
                    <a:lumMod val="50000"/>
                  </a:schemeClr>
                </a:solidFill>
              </a:rPr>
              <a:t>INTEGRANTES</a:t>
            </a:r>
          </a:p>
          <a:p>
            <a:endParaRPr lang="es-ES" sz="1500" b="1" dirty="0">
              <a:solidFill>
                <a:schemeClr val="accent6">
                  <a:lumMod val="50000"/>
                </a:schemeClr>
              </a:solidFill>
            </a:endParaRPr>
          </a:p>
          <a:p>
            <a:r>
              <a:rPr lang="es-419" sz="1500" b="1" dirty="0">
                <a:solidFill>
                  <a:schemeClr val="accent6">
                    <a:lumMod val="50000"/>
                  </a:schemeClr>
                </a:solidFill>
              </a:rPr>
              <a:t>Vilela Oturi, Daniel</a:t>
            </a:r>
          </a:p>
          <a:p>
            <a:r>
              <a:rPr lang="es-419" sz="1500" b="1" dirty="0">
                <a:solidFill>
                  <a:schemeClr val="accent6">
                    <a:lumMod val="50000"/>
                  </a:schemeClr>
                </a:solidFill>
              </a:rPr>
              <a:t>Quispe Quispe, Jhonatan</a:t>
            </a:r>
          </a:p>
          <a:p>
            <a:r>
              <a:rPr lang="es-419" sz="1500" b="1" dirty="0">
                <a:solidFill>
                  <a:schemeClr val="accent6">
                    <a:lumMod val="50000"/>
                  </a:schemeClr>
                </a:solidFill>
              </a:rPr>
              <a:t>Romero Herrera, Jack</a:t>
            </a:r>
          </a:p>
          <a:p>
            <a:r>
              <a:rPr lang="es-419" sz="1500" b="1" dirty="0">
                <a:solidFill>
                  <a:schemeClr val="accent6">
                    <a:lumMod val="50000"/>
                  </a:schemeClr>
                </a:solidFill>
              </a:rPr>
              <a:t>Guarniz Saldaña, Ernan</a:t>
            </a:r>
          </a:p>
          <a:p>
            <a:endParaRPr lang="es-ES" dirty="0"/>
          </a:p>
        </p:txBody>
      </p:sp>
      <p:sp>
        <p:nvSpPr>
          <p:cNvPr id="9" name="Título 8"/>
          <p:cNvSpPr>
            <a:spLocks noGrp="1"/>
          </p:cNvSpPr>
          <p:nvPr>
            <p:ph type="ctrTitle"/>
          </p:nvPr>
        </p:nvSpPr>
        <p:spPr>
          <a:xfrm>
            <a:off x="0" y="620688"/>
            <a:ext cx="12097344" cy="3168352"/>
          </a:xfrm>
        </p:spPr>
        <p:txBody>
          <a:bodyPr/>
          <a:lstStyle/>
          <a:p>
            <a:pPr algn="ctr"/>
            <a:r>
              <a:rPr lang="es-ES" b="1" dirty="0">
                <a:solidFill>
                  <a:schemeClr val="accent6">
                    <a:lumMod val="50000"/>
                  </a:schemeClr>
                </a:solidFill>
                <a:latin typeface="CourierThai" panose="02070509020205020404" pitchFamily="49" charset="-34"/>
                <a:cs typeface="CourierThai" panose="02070509020205020404" pitchFamily="49" charset="-34"/>
              </a:rPr>
              <a:t>PROCESO DE GESTIÓN       DE PROYECTOS</a:t>
            </a:r>
            <a:endParaRPr lang="es-ES" dirty="0">
              <a:latin typeface="CourierThai" panose="02070509020205020404" pitchFamily="49" charset="-34"/>
              <a:cs typeface="CourierThai" panose="02070509020205020404" pitchFamily="49" charset="-34"/>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37">
            <a:extLst>
              <a:ext uri="{FF2B5EF4-FFF2-40B4-BE49-F238E27FC236}">
                <a16:creationId xmlns:a16="http://schemas.microsoft.com/office/drawing/2014/main" xmlns="" id="{59164D69-EEBF-4265-A925-6673B573C83C}"/>
              </a:ext>
            </a:extLst>
          </p:cNvPr>
          <p:cNvGrpSpPr>
            <a:grpSpLocks/>
          </p:cNvGrpSpPr>
          <p:nvPr/>
        </p:nvGrpSpPr>
        <p:grpSpPr bwMode="auto">
          <a:xfrm>
            <a:off x="6497492" y="2686653"/>
            <a:ext cx="963613" cy="1578964"/>
            <a:chOff x="1474" y="1389"/>
            <a:chExt cx="607" cy="726"/>
          </a:xfrm>
        </p:grpSpPr>
        <p:sp>
          <p:nvSpPr>
            <p:cNvPr id="54" name="Rectangle 22">
              <a:extLst>
                <a:ext uri="{FF2B5EF4-FFF2-40B4-BE49-F238E27FC236}">
                  <a16:creationId xmlns:a16="http://schemas.microsoft.com/office/drawing/2014/main" xmlns="" id="{DE2E1F9B-6A98-4402-AA7B-021FA7F5612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Conformidad al Plan del Proyecto</a:t>
              </a:r>
              <a:endParaRPr lang="es-ES" sz="1000" dirty="0">
                <a:solidFill>
                  <a:srgbClr val="000066"/>
                </a:solidFill>
              </a:endParaRPr>
            </a:p>
          </p:txBody>
        </p:sp>
        <p:sp>
          <p:nvSpPr>
            <p:cNvPr id="55" name="Rectangle 23">
              <a:extLst>
                <a:ext uri="{FF2B5EF4-FFF2-40B4-BE49-F238E27FC236}">
                  <a16:creationId xmlns:a16="http://schemas.microsoft.com/office/drawing/2014/main" xmlns="" id="{C8DB04D4-F6EC-40AE-99F6-B0DA2D6B6C95}"/>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Cliente</a:t>
              </a:r>
              <a:endParaRPr lang="es-ES" sz="800" b="1" dirty="0">
                <a:solidFill>
                  <a:srgbClr val="000066"/>
                </a:solidFill>
              </a:endParaRPr>
            </a:p>
          </p:txBody>
        </p:sp>
        <p:sp>
          <p:nvSpPr>
            <p:cNvPr id="56" name="Rectangle 24">
              <a:extLst>
                <a:ext uri="{FF2B5EF4-FFF2-40B4-BE49-F238E27FC236}">
                  <a16:creationId xmlns:a16="http://schemas.microsoft.com/office/drawing/2014/main" xmlns="" id="{B8C9FCD4-FD8D-4EDB-98C0-C6346EF121A7}"/>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grpSp>
        <p:nvGrpSpPr>
          <p:cNvPr id="57" name="Group 39">
            <a:extLst>
              <a:ext uri="{FF2B5EF4-FFF2-40B4-BE49-F238E27FC236}">
                <a16:creationId xmlns:a16="http://schemas.microsoft.com/office/drawing/2014/main" xmlns="" id="{412856A3-CB31-4097-9F6C-B5DCEF01F849}"/>
              </a:ext>
            </a:extLst>
          </p:cNvPr>
          <p:cNvGrpSpPr>
            <a:grpSpLocks/>
          </p:cNvGrpSpPr>
          <p:nvPr/>
        </p:nvGrpSpPr>
        <p:grpSpPr bwMode="auto">
          <a:xfrm>
            <a:off x="7748442" y="2685066"/>
            <a:ext cx="963613" cy="1578964"/>
            <a:chOff x="3107" y="1389"/>
            <a:chExt cx="607" cy="726"/>
          </a:xfrm>
        </p:grpSpPr>
        <p:sp>
          <p:nvSpPr>
            <p:cNvPr id="58" name="Rectangle 28">
              <a:extLst>
                <a:ext uri="{FF2B5EF4-FFF2-40B4-BE49-F238E27FC236}">
                  <a16:creationId xmlns:a16="http://schemas.microsoft.com/office/drawing/2014/main" xmlns="" id="{C231AF90-7467-4E8B-A4C9-87EA3B52EAB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Informe Quincenal- Interno</a:t>
              </a:r>
              <a:endParaRPr lang="es-ES" sz="1000" dirty="0">
                <a:solidFill>
                  <a:srgbClr val="000066"/>
                </a:solidFill>
              </a:endParaRPr>
            </a:p>
          </p:txBody>
        </p:sp>
        <p:sp>
          <p:nvSpPr>
            <p:cNvPr id="59" name="Rectangle 29">
              <a:extLst>
                <a:ext uri="{FF2B5EF4-FFF2-40B4-BE49-F238E27FC236}">
                  <a16:creationId xmlns:a16="http://schemas.microsoft.com/office/drawing/2014/main" xmlns="" id="{DD384F8B-945C-4B45-B431-4D3290C385AB}"/>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Analista Funcional</a:t>
              </a:r>
              <a:endParaRPr lang="es-ES" sz="800" b="1" dirty="0">
                <a:solidFill>
                  <a:srgbClr val="000066"/>
                </a:solidFill>
              </a:endParaRPr>
            </a:p>
          </p:txBody>
        </p:sp>
        <p:sp>
          <p:nvSpPr>
            <p:cNvPr id="60" name="Rectangle 30">
              <a:extLst>
                <a:ext uri="{FF2B5EF4-FFF2-40B4-BE49-F238E27FC236}">
                  <a16:creationId xmlns:a16="http://schemas.microsoft.com/office/drawing/2014/main" xmlns="" id="{A694E282-0D8A-4182-8E6A-C5930D5F2F6B}"/>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Acta de Reunión</a:t>
              </a:r>
            </a:p>
          </p:txBody>
        </p:sp>
      </p:grpSp>
      <p:cxnSp>
        <p:nvCxnSpPr>
          <p:cNvPr id="61" name="AutoShape 32">
            <a:extLst>
              <a:ext uri="{FF2B5EF4-FFF2-40B4-BE49-F238E27FC236}">
                <a16:creationId xmlns:a16="http://schemas.microsoft.com/office/drawing/2014/main" xmlns="" id="{A572E2B1-0395-413A-BD50-39DC0AFA4A9A}"/>
              </a:ext>
            </a:extLst>
          </p:cNvPr>
          <p:cNvCxnSpPr>
            <a:cxnSpLocks noChangeShapeType="1"/>
            <a:endCxn id="54" idx="1"/>
          </p:cNvCxnSpPr>
          <p:nvPr/>
        </p:nvCxnSpPr>
        <p:spPr bwMode="auto">
          <a:xfrm flipV="1">
            <a:off x="6235555" y="3477222"/>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2" name="AutoShape 35">
            <a:extLst>
              <a:ext uri="{FF2B5EF4-FFF2-40B4-BE49-F238E27FC236}">
                <a16:creationId xmlns:a16="http://schemas.microsoft.com/office/drawing/2014/main" xmlns="" id="{9019AC90-4C16-428F-9A72-C56C0E2FEED0}"/>
              </a:ext>
            </a:extLst>
          </p:cNvPr>
          <p:cNvCxnSpPr>
            <a:cxnSpLocks noChangeShapeType="1"/>
            <a:stCxn id="54" idx="3"/>
            <a:endCxn id="58" idx="1"/>
          </p:cNvCxnSpPr>
          <p:nvPr/>
        </p:nvCxnSpPr>
        <p:spPr bwMode="auto">
          <a:xfrm flipV="1">
            <a:off x="7461105" y="3475635"/>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3" name="Text Box 47">
            <a:extLst>
              <a:ext uri="{FF2B5EF4-FFF2-40B4-BE49-F238E27FC236}">
                <a16:creationId xmlns:a16="http://schemas.microsoft.com/office/drawing/2014/main" xmlns="" id="{1ADB6217-D774-421B-8CB0-72A722C9E153}"/>
              </a:ext>
            </a:extLst>
          </p:cNvPr>
          <p:cNvSpPr txBox="1">
            <a:spLocks noChangeArrowheads="1"/>
          </p:cNvSpPr>
          <p:nvPr/>
        </p:nvSpPr>
        <p:spPr bwMode="auto">
          <a:xfrm>
            <a:off x="6202217" y="3211022"/>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a:solidFill>
                  <a:srgbClr val="000066"/>
                </a:solidFill>
              </a:rPr>
              <a:t>Si</a:t>
            </a:r>
            <a:endParaRPr lang="es-ES" sz="1000" b="1">
              <a:solidFill>
                <a:srgbClr val="000066"/>
              </a:solidFill>
            </a:endParaRPr>
          </a:p>
        </p:txBody>
      </p:sp>
      <p:sp>
        <p:nvSpPr>
          <p:cNvPr id="64" name="Text Box 53">
            <a:extLst>
              <a:ext uri="{FF2B5EF4-FFF2-40B4-BE49-F238E27FC236}">
                <a16:creationId xmlns:a16="http://schemas.microsoft.com/office/drawing/2014/main" xmlns="" id="{A5F3EEFC-C827-42BC-B592-B8480B778194}"/>
              </a:ext>
            </a:extLst>
          </p:cNvPr>
          <p:cNvSpPr txBox="1">
            <a:spLocks noChangeArrowheads="1"/>
          </p:cNvSpPr>
          <p:nvPr/>
        </p:nvSpPr>
        <p:spPr bwMode="auto">
          <a:xfrm>
            <a:off x="5713267" y="2741122"/>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b="1" dirty="0">
                <a:solidFill>
                  <a:srgbClr val="000066"/>
                </a:solidFill>
              </a:rPr>
              <a:t>No</a:t>
            </a:r>
            <a:endParaRPr lang="es-ES" sz="1000" b="1" dirty="0">
              <a:solidFill>
                <a:srgbClr val="000066"/>
              </a:solidFill>
            </a:endParaRPr>
          </a:p>
        </p:txBody>
      </p:sp>
      <p:cxnSp>
        <p:nvCxnSpPr>
          <p:cNvPr id="65" name="AutoShape 54">
            <a:extLst>
              <a:ext uri="{FF2B5EF4-FFF2-40B4-BE49-F238E27FC236}">
                <a16:creationId xmlns:a16="http://schemas.microsoft.com/office/drawing/2014/main" xmlns="" id="{9815C413-0512-41D7-BC0C-F1C1C848A532}"/>
              </a:ext>
            </a:extLst>
          </p:cNvPr>
          <p:cNvCxnSpPr>
            <a:cxnSpLocks noChangeShapeType="1"/>
          </p:cNvCxnSpPr>
          <p:nvPr/>
        </p:nvCxnSpPr>
        <p:spPr bwMode="auto">
          <a:xfrm>
            <a:off x="4908405" y="347454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6" name="Group 67">
            <a:extLst>
              <a:ext uri="{FF2B5EF4-FFF2-40B4-BE49-F238E27FC236}">
                <a16:creationId xmlns:a16="http://schemas.microsoft.com/office/drawing/2014/main" xmlns="" id="{B83155DF-CE39-4D50-B605-AE23C624A7AE}"/>
              </a:ext>
            </a:extLst>
          </p:cNvPr>
          <p:cNvGrpSpPr>
            <a:grpSpLocks/>
          </p:cNvGrpSpPr>
          <p:nvPr/>
        </p:nvGrpSpPr>
        <p:grpSpPr bwMode="auto">
          <a:xfrm>
            <a:off x="894096" y="1180564"/>
            <a:ext cx="1392326" cy="1081695"/>
            <a:chOff x="-23" y="1117"/>
            <a:chExt cx="696" cy="404"/>
          </a:xfrm>
        </p:grpSpPr>
        <p:pic>
          <p:nvPicPr>
            <p:cNvPr id="67" name="Picture 68">
              <a:extLst>
                <a:ext uri="{FF2B5EF4-FFF2-40B4-BE49-F238E27FC236}">
                  <a16:creationId xmlns:a16="http://schemas.microsoft.com/office/drawing/2014/main" xmlns="" id="{816167A6-DE52-43CF-BB28-F31BF46ED58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8" name="Rectangle 69">
              <a:extLst>
                <a:ext uri="{FF2B5EF4-FFF2-40B4-BE49-F238E27FC236}">
                  <a16:creationId xmlns:a16="http://schemas.microsoft.com/office/drawing/2014/main" xmlns="" id="{3A43B2E4-7F55-4874-B3E9-5C17D73BB432}"/>
                </a:ext>
              </a:extLst>
            </p:cNvPr>
            <p:cNvSpPr>
              <a:spLocks noChangeArrowheads="1"/>
            </p:cNvSpPr>
            <p:nvPr/>
          </p:nvSpPr>
          <p:spPr bwMode="auto">
            <a:xfrm>
              <a:off x="-23" y="1450"/>
              <a:ext cx="69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                Cliente</a:t>
              </a:r>
              <a:endParaRPr lang="es-ES" sz="800" b="1" dirty="0">
                <a:solidFill>
                  <a:srgbClr val="000066"/>
                </a:solidFill>
              </a:endParaRPr>
            </a:p>
          </p:txBody>
        </p:sp>
      </p:grpSp>
      <p:cxnSp>
        <p:nvCxnSpPr>
          <p:cNvPr id="69" name="AutoShape 82">
            <a:extLst>
              <a:ext uri="{FF2B5EF4-FFF2-40B4-BE49-F238E27FC236}">
                <a16:creationId xmlns:a16="http://schemas.microsoft.com/office/drawing/2014/main" xmlns="" id="{660C63B7-6F4D-4784-A160-4E03ECDEA312}"/>
              </a:ext>
            </a:extLst>
          </p:cNvPr>
          <p:cNvCxnSpPr>
            <a:cxnSpLocks noChangeShapeType="1"/>
            <a:endCxn id="72" idx="1"/>
          </p:cNvCxnSpPr>
          <p:nvPr/>
        </p:nvCxnSpPr>
        <p:spPr bwMode="auto">
          <a:xfrm flipV="1">
            <a:off x="1975455" y="3470872"/>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 name="AutoShape 83">
            <a:extLst>
              <a:ext uri="{FF2B5EF4-FFF2-40B4-BE49-F238E27FC236}">
                <a16:creationId xmlns:a16="http://schemas.microsoft.com/office/drawing/2014/main" xmlns="" id="{B38ABD68-8480-4BFD-9D20-C2A2102F5FBA}"/>
              </a:ext>
            </a:extLst>
          </p:cNvPr>
          <p:cNvCxnSpPr>
            <a:cxnSpLocks noChangeShapeType="1"/>
          </p:cNvCxnSpPr>
          <p:nvPr/>
        </p:nvCxnSpPr>
        <p:spPr bwMode="auto">
          <a:xfrm flipH="1">
            <a:off x="1588039" y="2200752"/>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71" name="Group 84">
            <a:extLst>
              <a:ext uri="{FF2B5EF4-FFF2-40B4-BE49-F238E27FC236}">
                <a16:creationId xmlns:a16="http://schemas.microsoft.com/office/drawing/2014/main" xmlns="" id="{9945534F-899F-4A98-989F-21B201479037}"/>
              </a:ext>
            </a:extLst>
          </p:cNvPr>
          <p:cNvGrpSpPr>
            <a:grpSpLocks/>
          </p:cNvGrpSpPr>
          <p:nvPr/>
        </p:nvGrpSpPr>
        <p:grpSpPr bwMode="auto">
          <a:xfrm>
            <a:off x="2809730" y="2680303"/>
            <a:ext cx="865187" cy="1578964"/>
            <a:chOff x="657" y="1389"/>
            <a:chExt cx="607" cy="726"/>
          </a:xfrm>
        </p:grpSpPr>
        <p:sp>
          <p:nvSpPr>
            <p:cNvPr id="72" name="Rectangle 85">
              <a:extLst>
                <a:ext uri="{FF2B5EF4-FFF2-40B4-BE49-F238E27FC236}">
                  <a16:creationId xmlns:a16="http://schemas.microsoft.com/office/drawing/2014/main" xmlns="" id="{4EF57E11-49AF-4F83-B5D4-5D823A0AE04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b="1" dirty="0">
                  <a:solidFill>
                    <a:srgbClr val="FF0000"/>
                  </a:solidFill>
                  <a:hlinkClick r:id="rId5" action="ppaction://hlinksldjump"/>
                </a:rPr>
                <a:t> Planeamiento </a:t>
              </a:r>
              <a:endParaRPr lang="es-ES" sz="1000" b="1" dirty="0">
                <a:solidFill>
                  <a:srgbClr val="FF0000"/>
                </a:solidFill>
              </a:endParaRPr>
            </a:p>
          </p:txBody>
        </p:sp>
        <p:sp>
          <p:nvSpPr>
            <p:cNvPr id="73" name="Rectangle 86">
              <a:extLst>
                <a:ext uri="{FF2B5EF4-FFF2-40B4-BE49-F238E27FC236}">
                  <a16:creationId xmlns:a16="http://schemas.microsoft.com/office/drawing/2014/main" xmlns="" id="{1DCE16FF-5BF8-4D19-9EBE-EE872DC91750}"/>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Jefe de Proyecto</a:t>
              </a:r>
              <a:endParaRPr lang="es-ES" sz="800" b="1" dirty="0">
                <a:solidFill>
                  <a:srgbClr val="000066"/>
                </a:solidFill>
              </a:endParaRPr>
            </a:p>
          </p:txBody>
        </p:sp>
        <p:sp>
          <p:nvSpPr>
            <p:cNvPr id="74" name="Rectangle 87">
              <a:extLst>
                <a:ext uri="{FF2B5EF4-FFF2-40B4-BE49-F238E27FC236}">
                  <a16:creationId xmlns:a16="http://schemas.microsoft.com/office/drawing/2014/main" xmlns="" id="{44B693F2-2A5D-4590-98F7-E75F7242DDBC}"/>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Plan del Proyecto</a:t>
              </a:r>
            </a:p>
          </p:txBody>
        </p:sp>
      </p:grpSp>
      <p:sp>
        <p:nvSpPr>
          <p:cNvPr id="75" name="AutoShape 92">
            <a:extLst>
              <a:ext uri="{FF2B5EF4-FFF2-40B4-BE49-F238E27FC236}">
                <a16:creationId xmlns:a16="http://schemas.microsoft.com/office/drawing/2014/main" xmlns="" id="{DF6CC7BD-1ADE-44D6-AF46-CD90E4C5C47B}"/>
              </a:ext>
            </a:extLst>
          </p:cNvPr>
          <p:cNvSpPr>
            <a:spLocks noChangeArrowheads="1"/>
          </p:cNvSpPr>
          <p:nvPr/>
        </p:nvSpPr>
        <p:spPr bwMode="auto">
          <a:xfrm>
            <a:off x="5156055" y="2884567"/>
            <a:ext cx="1079500" cy="1183136"/>
          </a:xfrm>
          <a:prstGeom prst="diamond">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00" dirty="0">
                <a:solidFill>
                  <a:srgbClr val="000066"/>
                </a:solidFill>
              </a:rPr>
              <a:t>Aprobado</a:t>
            </a:r>
            <a:endParaRPr lang="es-ES" sz="1000" dirty="0">
              <a:solidFill>
                <a:srgbClr val="000066"/>
              </a:solidFill>
            </a:endParaRPr>
          </a:p>
        </p:txBody>
      </p:sp>
      <p:grpSp>
        <p:nvGrpSpPr>
          <p:cNvPr id="76" name="Group 93">
            <a:extLst>
              <a:ext uri="{FF2B5EF4-FFF2-40B4-BE49-F238E27FC236}">
                <a16:creationId xmlns:a16="http://schemas.microsoft.com/office/drawing/2014/main" xmlns="" id="{D8D067DF-9FFA-423B-93A7-32F4E9530BA7}"/>
              </a:ext>
            </a:extLst>
          </p:cNvPr>
          <p:cNvGrpSpPr>
            <a:grpSpLocks/>
          </p:cNvGrpSpPr>
          <p:nvPr/>
        </p:nvGrpSpPr>
        <p:grpSpPr bwMode="auto">
          <a:xfrm>
            <a:off x="8948592" y="2686653"/>
            <a:ext cx="963613" cy="1578964"/>
            <a:chOff x="3107" y="1389"/>
            <a:chExt cx="607" cy="726"/>
          </a:xfrm>
        </p:grpSpPr>
        <p:sp>
          <p:nvSpPr>
            <p:cNvPr id="77" name="Rectangle 94">
              <a:extLst>
                <a:ext uri="{FF2B5EF4-FFF2-40B4-BE49-F238E27FC236}">
                  <a16:creationId xmlns:a16="http://schemas.microsoft.com/office/drawing/2014/main" xmlns="" id="{4EAF3445-49F6-40C9-813F-EF2882934315}"/>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Informe Mensual</a:t>
              </a:r>
            </a:p>
            <a:p>
              <a:pPr algn="ctr" eaLnBrk="1" hangingPunct="1">
                <a:lnSpc>
                  <a:spcPct val="110000"/>
                </a:lnSpc>
              </a:pPr>
              <a:r>
                <a:rPr lang="es-PE" sz="1000" dirty="0">
                  <a:solidFill>
                    <a:srgbClr val="000066"/>
                  </a:solidFill>
                </a:rPr>
                <a:t>- externo</a:t>
              </a:r>
              <a:endParaRPr lang="es-ES" sz="1000" dirty="0">
                <a:solidFill>
                  <a:srgbClr val="000066"/>
                </a:solidFill>
              </a:endParaRPr>
            </a:p>
          </p:txBody>
        </p:sp>
        <p:sp>
          <p:nvSpPr>
            <p:cNvPr id="78" name="Rectangle 95">
              <a:extLst>
                <a:ext uri="{FF2B5EF4-FFF2-40B4-BE49-F238E27FC236}">
                  <a16:creationId xmlns:a16="http://schemas.microsoft.com/office/drawing/2014/main" xmlns="" id="{60B6EC69-0683-4211-9131-E5A1AF398140}"/>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(5) ) Jefe de Proyecto</a:t>
              </a:r>
              <a:endParaRPr lang="es-ES" sz="800" b="1" dirty="0">
                <a:solidFill>
                  <a:srgbClr val="000066"/>
                </a:solidFill>
              </a:endParaRPr>
            </a:p>
          </p:txBody>
        </p:sp>
        <p:sp>
          <p:nvSpPr>
            <p:cNvPr id="79" name="Rectangle 96">
              <a:extLst>
                <a:ext uri="{FF2B5EF4-FFF2-40B4-BE49-F238E27FC236}">
                  <a16:creationId xmlns:a16="http://schemas.microsoft.com/office/drawing/2014/main" xmlns="" id="{D238C542-8C1F-4C02-870B-FC1A12EDCCF7}"/>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80" name="AutoShape 97">
            <a:extLst>
              <a:ext uri="{FF2B5EF4-FFF2-40B4-BE49-F238E27FC236}">
                <a16:creationId xmlns:a16="http://schemas.microsoft.com/office/drawing/2014/main" xmlns="" id="{5DAB8266-D35C-48E2-8E7D-E1E3D9709A25}"/>
              </a:ext>
            </a:extLst>
          </p:cNvPr>
          <p:cNvCxnSpPr>
            <a:cxnSpLocks noChangeShapeType="1"/>
          </p:cNvCxnSpPr>
          <p:nvPr/>
        </p:nvCxnSpPr>
        <p:spPr bwMode="auto">
          <a:xfrm>
            <a:off x="8707292" y="3466610"/>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81" name="Group 101">
            <a:extLst>
              <a:ext uri="{FF2B5EF4-FFF2-40B4-BE49-F238E27FC236}">
                <a16:creationId xmlns:a16="http://schemas.microsoft.com/office/drawing/2014/main" xmlns="" id="{638917A7-A457-4388-8051-0446F4DA2398}"/>
              </a:ext>
            </a:extLst>
          </p:cNvPr>
          <p:cNvGrpSpPr>
            <a:grpSpLocks/>
          </p:cNvGrpSpPr>
          <p:nvPr/>
        </p:nvGrpSpPr>
        <p:grpSpPr bwMode="auto">
          <a:xfrm>
            <a:off x="3222480" y="2110884"/>
            <a:ext cx="2489566" cy="817063"/>
            <a:chOff x="996" y="1207"/>
            <a:chExt cx="1548" cy="499"/>
          </a:xfrm>
        </p:grpSpPr>
        <p:sp>
          <p:nvSpPr>
            <p:cNvPr id="82" name="Line 98">
              <a:extLst>
                <a:ext uri="{FF2B5EF4-FFF2-40B4-BE49-F238E27FC236}">
                  <a16:creationId xmlns:a16="http://schemas.microsoft.com/office/drawing/2014/main" xmlns="" id="{5251A6F2-FAF4-4EAF-BCF7-6B6851BB709F}"/>
                </a:ext>
              </a:extLst>
            </p:cNvPr>
            <p:cNvSpPr>
              <a:spLocks noChangeShapeType="1"/>
            </p:cNvSpPr>
            <p:nvPr/>
          </p:nvSpPr>
          <p:spPr bwMode="auto">
            <a:xfrm flipV="1">
              <a:off x="2544" y="1207"/>
              <a:ext cx="0" cy="49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3" name="Line 99">
              <a:extLst>
                <a:ext uri="{FF2B5EF4-FFF2-40B4-BE49-F238E27FC236}">
                  <a16:creationId xmlns:a16="http://schemas.microsoft.com/office/drawing/2014/main" xmlns="" id="{7EEE35F8-E688-4F57-B749-E5BF0A6291D3}"/>
                </a:ext>
              </a:extLst>
            </p:cNvPr>
            <p:cNvSpPr>
              <a:spLocks noChangeShapeType="1"/>
            </p:cNvSpPr>
            <p:nvPr/>
          </p:nvSpPr>
          <p:spPr bwMode="auto">
            <a:xfrm flipH="1">
              <a:off x="999" y="1207"/>
              <a:ext cx="154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4" name="Line 100">
              <a:extLst>
                <a:ext uri="{FF2B5EF4-FFF2-40B4-BE49-F238E27FC236}">
                  <a16:creationId xmlns:a16="http://schemas.microsoft.com/office/drawing/2014/main" xmlns="" id="{31DAA396-DE39-463B-811B-9AA7431D3CC2}"/>
                </a:ext>
              </a:extLst>
            </p:cNvPr>
            <p:cNvSpPr>
              <a:spLocks noChangeShapeType="1"/>
            </p:cNvSpPr>
            <p:nvPr/>
          </p:nvSpPr>
          <p:spPr bwMode="auto">
            <a:xfrm>
              <a:off x="996" y="1207"/>
              <a:ext cx="0" cy="40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85" name="Group 102">
            <a:extLst>
              <a:ext uri="{FF2B5EF4-FFF2-40B4-BE49-F238E27FC236}">
                <a16:creationId xmlns:a16="http://schemas.microsoft.com/office/drawing/2014/main" xmlns="" id="{EEEDF51C-39D2-40D4-8EF6-F5642E50B083}"/>
              </a:ext>
            </a:extLst>
          </p:cNvPr>
          <p:cNvGrpSpPr>
            <a:grpSpLocks/>
          </p:cNvGrpSpPr>
          <p:nvPr/>
        </p:nvGrpSpPr>
        <p:grpSpPr bwMode="auto">
          <a:xfrm>
            <a:off x="3938442" y="2696178"/>
            <a:ext cx="963613" cy="1578964"/>
            <a:chOff x="1474" y="1389"/>
            <a:chExt cx="607" cy="726"/>
          </a:xfrm>
        </p:grpSpPr>
        <p:sp>
          <p:nvSpPr>
            <p:cNvPr id="86" name="Rectangle 103">
              <a:extLst>
                <a:ext uri="{FF2B5EF4-FFF2-40B4-BE49-F238E27FC236}">
                  <a16:creationId xmlns:a16="http://schemas.microsoft.com/office/drawing/2014/main" xmlns="" id="{F1E70E05-2619-469E-90D8-E3C78770CB9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Ajustes</a:t>
              </a:r>
              <a:endParaRPr lang="es-ES" sz="1000" dirty="0">
                <a:solidFill>
                  <a:srgbClr val="000066"/>
                </a:solidFill>
              </a:endParaRPr>
            </a:p>
          </p:txBody>
        </p:sp>
        <p:sp>
          <p:nvSpPr>
            <p:cNvPr id="87" name="Rectangle 104">
              <a:extLst>
                <a:ext uri="{FF2B5EF4-FFF2-40B4-BE49-F238E27FC236}">
                  <a16:creationId xmlns:a16="http://schemas.microsoft.com/office/drawing/2014/main" xmlns="" id="{FE243886-7855-4C13-B8C9-5E444394DE61}"/>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Cliente</a:t>
              </a:r>
              <a:endParaRPr lang="es-ES" sz="800" b="1" dirty="0">
                <a:solidFill>
                  <a:srgbClr val="000066"/>
                </a:solidFill>
              </a:endParaRPr>
            </a:p>
          </p:txBody>
        </p:sp>
        <p:sp>
          <p:nvSpPr>
            <p:cNvPr id="88" name="Rectangle 105">
              <a:extLst>
                <a:ext uri="{FF2B5EF4-FFF2-40B4-BE49-F238E27FC236}">
                  <a16:creationId xmlns:a16="http://schemas.microsoft.com/office/drawing/2014/main" xmlns="" id="{F6208650-1368-4F4B-9E0B-E94128C13530}"/>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a:solidFill>
                    <a:srgbClr val="000066"/>
                  </a:solidFill>
                </a:rPr>
                <a:t>Acta de Reunión</a:t>
              </a:r>
            </a:p>
          </p:txBody>
        </p:sp>
      </p:grpSp>
      <p:cxnSp>
        <p:nvCxnSpPr>
          <p:cNvPr id="89" name="AutoShape 106">
            <a:extLst>
              <a:ext uri="{FF2B5EF4-FFF2-40B4-BE49-F238E27FC236}">
                <a16:creationId xmlns:a16="http://schemas.microsoft.com/office/drawing/2014/main" xmlns="" id="{5E282C10-8DFB-4660-A38C-A7EB8CDC1D94}"/>
              </a:ext>
            </a:extLst>
          </p:cNvPr>
          <p:cNvCxnSpPr>
            <a:cxnSpLocks noChangeShapeType="1"/>
          </p:cNvCxnSpPr>
          <p:nvPr/>
        </p:nvCxnSpPr>
        <p:spPr bwMode="auto">
          <a:xfrm>
            <a:off x="3684442" y="3496772"/>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0" name="AutoShape 113">
            <a:extLst>
              <a:ext uri="{FF2B5EF4-FFF2-40B4-BE49-F238E27FC236}">
                <a16:creationId xmlns:a16="http://schemas.microsoft.com/office/drawing/2014/main" xmlns="" id="{C4854282-57C4-4FAB-9E4D-55EB13F4B601}"/>
              </a:ext>
            </a:extLst>
          </p:cNvPr>
          <p:cNvCxnSpPr>
            <a:cxnSpLocks noChangeShapeType="1"/>
            <a:stCxn id="77" idx="3"/>
          </p:cNvCxnSpPr>
          <p:nvPr/>
        </p:nvCxnSpPr>
        <p:spPr bwMode="auto">
          <a:xfrm flipV="1">
            <a:off x="9912205" y="3468198"/>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 name="AutoShape 118">
            <a:extLst>
              <a:ext uri="{FF2B5EF4-FFF2-40B4-BE49-F238E27FC236}">
                <a16:creationId xmlns:a16="http://schemas.microsoft.com/office/drawing/2014/main" xmlns="" id="{D67FC896-70FC-4C6F-BA99-E347395E95DE}"/>
              </a:ext>
            </a:extLst>
          </p:cNvPr>
          <p:cNvCxnSpPr>
            <a:cxnSpLocks noChangeShapeType="1"/>
          </p:cNvCxnSpPr>
          <p:nvPr/>
        </p:nvCxnSpPr>
        <p:spPr bwMode="auto">
          <a:xfrm flipH="1">
            <a:off x="10556730" y="4214322"/>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92" name="Group 110">
            <a:extLst>
              <a:ext uri="{FF2B5EF4-FFF2-40B4-BE49-F238E27FC236}">
                <a16:creationId xmlns:a16="http://schemas.microsoft.com/office/drawing/2014/main" xmlns="" id="{C47C5263-6050-4CBA-900E-5725AF8737DF}"/>
              </a:ext>
            </a:extLst>
          </p:cNvPr>
          <p:cNvGrpSpPr>
            <a:grpSpLocks/>
          </p:cNvGrpSpPr>
          <p:nvPr/>
        </p:nvGrpSpPr>
        <p:grpSpPr bwMode="auto">
          <a:xfrm>
            <a:off x="10146363" y="3187210"/>
            <a:ext cx="935037" cy="1027112"/>
            <a:chOff x="2406" y="2206"/>
            <a:chExt cx="589" cy="647"/>
          </a:xfrm>
        </p:grpSpPr>
        <p:pic>
          <p:nvPicPr>
            <p:cNvPr id="93" name="Picture 111">
              <a:extLst>
                <a:ext uri="{FF2B5EF4-FFF2-40B4-BE49-F238E27FC236}">
                  <a16:creationId xmlns:a16="http://schemas.microsoft.com/office/drawing/2014/main" xmlns="" id="{A00ADB1C-C278-481E-B940-D67B1942B258}"/>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112">
              <a:extLst>
                <a:ext uri="{FF2B5EF4-FFF2-40B4-BE49-F238E27FC236}">
                  <a16:creationId xmlns:a16="http://schemas.microsoft.com/office/drawing/2014/main" xmlns="" id="{9018C1AC-8829-460C-AC04-778C5549CED2}"/>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Acta de reunión de inicio del proyecto</a:t>
              </a:r>
              <a:endParaRPr lang="es-ES" sz="800" b="1">
                <a:solidFill>
                  <a:srgbClr val="000066"/>
                </a:solidFill>
              </a:endParaRPr>
            </a:p>
          </p:txBody>
        </p:sp>
      </p:grpSp>
      <p:pic>
        <p:nvPicPr>
          <p:cNvPr id="95" name="Picture 116">
            <a:extLst>
              <a:ext uri="{FF2B5EF4-FFF2-40B4-BE49-F238E27FC236}">
                <a16:creationId xmlns:a16="http://schemas.microsoft.com/office/drawing/2014/main" xmlns="" id="{C80B2BDD-1B5E-466C-97FE-1DFF338D626B}"/>
              </a:ext>
            </a:extLst>
          </p:cNvPr>
          <p:cNvPicPr>
            <a:picLocks noChangeAspect="1" noChangeArrowheads="1"/>
          </p:cNvPicPr>
          <p:nvPr/>
        </p:nvPicPr>
        <p:blipFill>
          <a:blip r:embed="rId7">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0216213" y="4600084"/>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117">
            <a:extLst>
              <a:ext uri="{FF2B5EF4-FFF2-40B4-BE49-F238E27FC236}">
                <a16:creationId xmlns:a16="http://schemas.microsoft.com/office/drawing/2014/main" xmlns="" id="{ABF67E7D-1F82-436B-A69A-E44C17AD4C73}"/>
              </a:ext>
            </a:extLst>
          </p:cNvPr>
          <p:cNvSpPr>
            <a:spLocks noChangeArrowheads="1"/>
          </p:cNvSpPr>
          <p:nvPr/>
        </p:nvSpPr>
        <p:spPr bwMode="auto">
          <a:xfrm>
            <a:off x="10186849" y="5295409"/>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Ejecución, Seguimiento y Control</a:t>
            </a:r>
            <a:endParaRPr lang="es-ES" sz="800" b="1" dirty="0">
              <a:solidFill>
                <a:srgbClr val="000066"/>
              </a:solidFill>
            </a:endParaRPr>
          </a:p>
        </p:txBody>
      </p:sp>
      <p:grpSp>
        <p:nvGrpSpPr>
          <p:cNvPr id="97" name="Group 119">
            <a:extLst>
              <a:ext uri="{FF2B5EF4-FFF2-40B4-BE49-F238E27FC236}">
                <a16:creationId xmlns:a16="http://schemas.microsoft.com/office/drawing/2014/main" xmlns="" id="{CAEF1449-0C9D-4458-9977-35CDBED7B978}"/>
              </a:ext>
            </a:extLst>
          </p:cNvPr>
          <p:cNvGrpSpPr>
            <a:grpSpLocks/>
          </p:cNvGrpSpPr>
          <p:nvPr/>
        </p:nvGrpSpPr>
        <p:grpSpPr bwMode="auto">
          <a:xfrm>
            <a:off x="1170636" y="2877345"/>
            <a:ext cx="1082588" cy="1366852"/>
            <a:chOff x="2406" y="2206"/>
            <a:chExt cx="589" cy="579"/>
          </a:xfrm>
        </p:grpSpPr>
        <p:pic>
          <p:nvPicPr>
            <p:cNvPr id="98" name="Picture 120">
              <a:extLst>
                <a:ext uri="{FF2B5EF4-FFF2-40B4-BE49-F238E27FC236}">
                  <a16:creationId xmlns:a16="http://schemas.microsoft.com/office/drawing/2014/main" xmlns="" id="{B5EC110D-B40C-4143-88B9-6D7EECDEDAAE}"/>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121">
              <a:extLst>
                <a:ext uri="{FF2B5EF4-FFF2-40B4-BE49-F238E27FC236}">
                  <a16:creationId xmlns:a16="http://schemas.microsoft.com/office/drawing/2014/main" xmlns="" id="{88BE01CB-DB35-4A23-9994-1D05A1C6DB1B}"/>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Propuesta Aprobada</a:t>
              </a:r>
              <a:endParaRPr lang="es-ES" sz="800" b="1" dirty="0">
                <a:solidFill>
                  <a:srgbClr val="000066"/>
                </a:solidFill>
              </a:endParaRPr>
            </a:p>
          </p:txBody>
        </p:sp>
      </p:grpSp>
      <p:sp>
        <p:nvSpPr>
          <p:cNvPr id="100" name="CuadroTexto 99"/>
          <p:cNvSpPr txBox="1"/>
          <p:nvPr/>
        </p:nvSpPr>
        <p:spPr>
          <a:xfrm>
            <a:off x="261764" y="355617"/>
            <a:ext cx="11089232" cy="707886"/>
          </a:xfrm>
          <a:prstGeom prst="rect">
            <a:avLst/>
          </a:prstGeom>
          <a:noFill/>
        </p:spPr>
        <p:txBody>
          <a:bodyPr wrap="square" rtlCol="0">
            <a:spAutoFit/>
          </a:bodyPr>
          <a:lstStyle/>
          <a:p>
            <a:r>
              <a:rPr lang="es-ES" sz="4000" b="1" dirty="0">
                <a:solidFill>
                  <a:schemeClr val="accent6">
                    <a:lumMod val="50000"/>
                  </a:schemeClr>
                </a:solidFill>
              </a:rPr>
              <a:t>Actividades del Subproceso de Planificación</a:t>
            </a:r>
          </a:p>
        </p:txBody>
      </p:sp>
    </p:spTree>
    <p:extLst>
      <p:ext uri="{BB962C8B-B14F-4D97-AF65-F5344CB8AC3E}">
        <p14:creationId xmlns:p14="http://schemas.microsoft.com/office/powerpoint/2010/main" val="294461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355617"/>
            <a:ext cx="11089232" cy="707886"/>
          </a:xfrm>
          <a:prstGeom prst="rect">
            <a:avLst/>
          </a:prstGeom>
          <a:noFill/>
        </p:spPr>
        <p:txBody>
          <a:bodyPr wrap="square" rtlCol="0">
            <a:spAutoFit/>
          </a:bodyPr>
          <a:lstStyle/>
          <a:p>
            <a:r>
              <a:rPr lang="es-ES" sz="4000" b="1" dirty="0">
                <a:solidFill>
                  <a:schemeClr val="accent6">
                    <a:lumMod val="50000"/>
                  </a:schemeClr>
                </a:solidFill>
              </a:rPr>
              <a:t>Actividades del Subproceso de Planificación</a:t>
            </a:r>
          </a:p>
        </p:txBody>
      </p:sp>
      <p:graphicFrame>
        <p:nvGraphicFramePr>
          <p:cNvPr id="50" name="Tabla 49">
            <a:extLst>
              <a:ext uri="{FF2B5EF4-FFF2-40B4-BE49-F238E27FC236}">
                <a16:creationId xmlns:a16="http://schemas.microsoft.com/office/drawing/2014/main" xmlns="" id="{698347B6-F027-42FC-BBAE-CCFB5B73397A}"/>
              </a:ext>
            </a:extLst>
          </p:cNvPr>
          <p:cNvGraphicFramePr>
            <a:graphicFrameLocks noGrp="1"/>
          </p:cNvGraphicFramePr>
          <p:nvPr>
            <p:extLst>
              <p:ext uri="{D42A27DB-BD31-4B8C-83A1-F6EECF244321}">
                <p14:modId xmlns:p14="http://schemas.microsoft.com/office/powerpoint/2010/main" val="76341365"/>
              </p:ext>
            </p:extLst>
          </p:nvPr>
        </p:nvGraphicFramePr>
        <p:xfrm>
          <a:off x="189756" y="1063502"/>
          <a:ext cx="11665296" cy="5317825"/>
        </p:xfrm>
        <a:graphic>
          <a:graphicData uri="http://schemas.openxmlformats.org/drawingml/2006/table">
            <a:tbl>
              <a:tblPr>
                <a:tableStyleId>{ED083AE6-46FA-4A59-8FB0-9F97EB10719F}</a:tableStyleId>
              </a:tblPr>
              <a:tblGrid>
                <a:gridCol w="516441">
                  <a:extLst>
                    <a:ext uri="{9D8B030D-6E8A-4147-A177-3AD203B41FA5}">
                      <a16:colId xmlns:a16="http://schemas.microsoft.com/office/drawing/2014/main" xmlns="" val="3287211033"/>
                    </a:ext>
                  </a:extLst>
                </a:gridCol>
                <a:gridCol w="2131528">
                  <a:extLst>
                    <a:ext uri="{9D8B030D-6E8A-4147-A177-3AD203B41FA5}">
                      <a16:colId xmlns:a16="http://schemas.microsoft.com/office/drawing/2014/main" xmlns="" val="780281737"/>
                    </a:ext>
                  </a:extLst>
                </a:gridCol>
                <a:gridCol w="1892516">
                  <a:extLst>
                    <a:ext uri="{9D8B030D-6E8A-4147-A177-3AD203B41FA5}">
                      <a16:colId xmlns:a16="http://schemas.microsoft.com/office/drawing/2014/main" xmlns="" val="990689353"/>
                    </a:ext>
                  </a:extLst>
                </a:gridCol>
                <a:gridCol w="4542592">
                  <a:extLst>
                    <a:ext uri="{9D8B030D-6E8A-4147-A177-3AD203B41FA5}">
                      <a16:colId xmlns:a16="http://schemas.microsoft.com/office/drawing/2014/main" xmlns="" val="4053950497"/>
                    </a:ext>
                  </a:extLst>
                </a:gridCol>
                <a:gridCol w="2582219">
                  <a:extLst>
                    <a:ext uri="{9D8B030D-6E8A-4147-A177-3AD203B41FA5}">
                      <a16:colId xmlns:a16="http://schemas.microsoft.com/office/drawing/2014/main" xmlns="" val="1576881307"/>
                    </a:ext>
                  </a:extLst>
                </a:gridCol>
              </a:tblGrid>
              <a:tr h="52593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6" marB="45726" anchor="ctr" horzOverflow="overflow">
                    <a:solidFill>
                      <a:schemeClr val="accent5">
                        <a:lumMod val="60000"/>
                        <a:lumOff val="40000"/>
                      </a:schemeClr>
                    </a:solidFill>
                  </a:tcPr>
                </a:tc>
                <a:extLst>
                  <a:ext uri="{0D108BD9-81ED-4DB2-BD59-A6C34878D82A}">
                    <a16:rowId xmlns:a16="http://schemas.microsoft.com/office/drawing/2014/main" xmlns="" val="3312000279"/>
                  </a:ext>
                </a:extLst>
              </a:tr>
              <a:tr h="46406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1</a:t>
                      </a:r>
                      <a:endParaRPr kumimoji="0" lang="es-ES" sz="14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Jefe de Proyecto</a:t>
                      </a:r>
                      <a:endParaRPr kumimoji="0" lang="es-PE"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Planeamiento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El objetivo de esta etapa es la elaboración del Plan del Proyecto.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PPROY</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446591039"/>
                  </a:ext>
                </a:extLst>
              </a:tr>
              <a:tr h="115754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2</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Cliente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latin typeface="+mj-lt"/>
                        </a:rPr>
                        <a:t>Revisión, Ajustes</a:t>
                      </a: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En esta etapa el Cliente revisa el Plan del Proyecto conjuntamente con el analista funcional, registrando sus observaciones en acta de reunión, que justificarán las modificaciones y/o correcciones respectivas.</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solidFill>
                            <a:schemeClr val="tx1"/>
                          </a:solidFill>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PPROY</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3502683690"/>
                  </a:ext>
                </a:extLst>
              </a:tr>
              <a:tr h="67680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latin typeface="+mj-lt"/>
                        </a:rPr>
                        <a:t>3</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Cliente</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latin typeface="+mj-lt"/>
                        </a:rPr>
                        <a:t>Conformidad al Plan de Gestión del Proyecto</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dirty="0">
                          <a:ln>
                            <a:noFill/>
                          </a:ln>
                          <a:effectLst/>
                          <a:latin typeface="+mj-lt"/>
                        </a:rPr>
                        <a:t>En esta etapa el Cliente envía la conformidad al Plan del Proyecto quedando registrada en Acta de Reunión.</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AREXT</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551599719"/>
                  </a:ext>
                </a:extLst>
              </a:tr>
              <a:tr h="140703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4</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Analista Funcional</a:t>
                      </a: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Informe Quincenal - interno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s-ES" sz="1200" u="none" strike="noStrike" cap="none" normalizeH="0" baseline="0" dirty="0">
                          <a:ln>
                            <a:noFill/>
                          </a:ln>
                          <a:effectLst/>
                          <a:latin typeface="+mj-lt"/>
                        </a:rPr>
                        <a:t>Es la reunión de inicio del proyecto, donde se informa al equipo de desarrollo sobre el proyecto y la estrategia para afrontarlo.</a:t>
                      </a: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Plantillas:</a:t>
                      </a:r>
                    </a:p>
                    <a:p>
                      <a:pPr marL="171450" marR="0" lvl="0" indent="-171450" algn="l" defTabSz="914400" rtl="0" eaLnBrk="1" fontAlgn="base" latinLnBrk="0" hangingPunct="1">
                        <a:lnSpc>
                          <a:spcPct val="110000"/>
                        </a:lnSpc>
                        <a:spcBef>
                          <a:spcPct val="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Arial" pitchFamily="34" charset="0"/>
                        </a:rPr>
                        <a:t>ARINT</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4172221392"/>
                  </a:ext>
                </a:extLst>
              </a:tr>
              <a:tr h="108644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latin typeface="+mj-lt"/>
                        </a:rPr>
                        <a:t>5</a:t>
                      </a:r>
                      <a:endParaRPr kumimoji="0" lang="es-ES" sz="1400" b="0" i="0" u="none" strike="noStrike" cap="none" normalizeH="0" baseline="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Jefe de Proyecto</a:t>
                      </a:r>
                      <a:endParaRPr kumimoji="0" lang="es-PE"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a:ln>
                            <a:noFill/>
                          </a:ln>
                          <a:effectLst/>
                        </a:rPr>
                        <a:t>Informe Mensual - externo</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s-ES" sz="1200" u="none" strike="noStrike" cap="none" normalizeH="0" baseline="0" dirty="0">
                          <a:ln>
                            <a:noFill/>
                          </a:ln>
                          <a:effectLst/>
                          <a:latin typeface="+mj-lt"/>
                        </a:rPr>
                        <a:t>En esta reunión se informa al cliente sobre el proyecto y la estrategia para afrontarlo, se obtiene el compromiso y se explica el esquema de trabajo.</a:t>
                      </a:r>
                    </a:p>
                    <a:p>
                      <a:pPr marL="171450" marR="0" lvl="0" indent="-171450" algn="just" defTabSz="914400" rtl="0" eaLnBrk="1" fontAlgn="base" latinLnBrk="0" hangingPunct="1">
                        <a:lnSpc>
                          <a:spcPct val="100000"/>
                        </a:lnSpc>
                        <a:spcBef>
                          <a:spcPct val="20000"/>
                        </a:spcBef>
                        <a:spcAft>
                          <a:spcPct val="0"/>
                        </a:spcAft>
                        <a:buClrTx/>
                        <a:buSzTx/>
                        <a:buFont typeface="Wingdings" panose="05000000000000000000" pitchFamily="2" charset="2"/>
                        <a:buChar char="q"/>
                        <a:tabLst/>
                      </a:pPr>
                      <a:endParaRPr kumimoji="0" lang="es-ES" sz="12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AREXT</a:t>
                      </a: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xmlns="" val="2329834220"/>
                  </a:ext>
                </a:extLst>
              </a:tr>
            </a:tbl>
          </a:graphicData>
        </a:graphic>
      </p:graphicFrame>
    </p:spTree>
    <p:extLst>
      <p:ext uri="{BB962C8B-B14F-4D97-AF65-F5344CB8AC3E}">
        <p14:creationId xmlns:p14="http://schemas.microsoft.com/office/powerpoint/2010/main" val="332367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5.PROCESO DE GERSTION DEL PROYECTOS</a:t>
            </a:r>
          </a:p>
          <a:p>
            <a:endParaRPr lang="es-ES" sz="4000" b="1" dirty="0">
              <a:solidFill>
                <a:schemeClr val="accent6">
                  <a:lumMod val="50000"/>
                </a:schemeClr>
              </a:solidFill>
            </a:endParaRPr>
          </a:p>
        </p:txBody>
      </p:sp>
      <p:sp>
        <p:nvSpPr>
          <p:cNvPr id="101" name="CuadroTexto 100"/>
          <p:cNvSpPr txBox="1"/>
          <p:nvPr/>
        </p:nvSpPr>
        <p:spPr>
          <a:xfrm>
            <a:off x="621804" y="2781801"/>
            <a:ext cx="8064896" cy="707886"/>
          </a:xfrm>
          <a:prstGeom prst="rect">
            <a:avLst/>
          </a:prstGeom>
          <a:noFill/>
        </p:spPr>
        <p:txBody>
          <a:bodyPr wrap="square" rtlCol="0">
            <a:spAutoFit/>
          </a:bodyPr>
          <a:lstStyle/>
          <a:p>
            <a:r>
              <a:rPr lang="es-ES" sz="4000" b="1" dirty="0">
                <a:solidFill>
                  <a:schemeClr val="accent6">
                    <a:lumMod val="50000"/>
                  </a:schemeClr>
                </a:solidFill>
              </a:rPr>
              <a:t>5.3Tareas</a:t>
            </a:r>
          </a:p>
        </p:txBody>
      </p:sp>
    </p:spTree>
    <p:extLst>
      <p:ext uri="{BB962C8B-B14F-4D97-AF65-F5344CB8AC3E}">
        <p14:creationId xmlns:p14="http://schemas.microsoft.com/office/powerpoint/2010/main" val="350856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0" y="260648"/>
            <a:ext cx="11089232" cy="1200329"/>
          </a:xfrm>
          <a:prstGeom prst="rect">
            <a:avLst/>
          </a:prstGeom>
          <a:noFill/>
        </p:spPr>
        <p:txBody>
          <a:bodyPr wrap="square" rtlCol="0">
            <a:spAutoFit/>
          </a:bodyPr>
          <a:lstStyle/>
          <a:p>
            <a:r>
              <a:rPr lang="es-ES" sz="3600" b="1" dirty="0">
                <a:solidFill>
                  <a:schemeClr val="accent6">
                    <a:lumMod val="50000"/>
                  </a:schemeClr>
                </a:solidFill>
              </a:rPr>
              <a:t>TAREAS DE LA ACTIVIDAD DE PLANEAMIENTO</a:t>
            </a:r>
          </a:p>
        </p:txBody>
      </p:sp>
      <p:grpSp>
        <p:nvGrpSpPr>
          <p:cNvPr id="51" name="Group 17">
            <a:extLst>
              <a:ext uri="{FF2B5EF4-FFF2-40B4-BE49-F238E27FC236}">
                <a16:creationId xmlns:a16="http://schemas.microsoft.com/office/drawing/2014/main" xmlns="" id="{E72DEEE7-80CA-4DAE-800C-60CB2E2666EE}"/>
              </a:ext>
            </a:extLst>
          </p:cNvPr>
          <p:cNvGrpSpPr>
            <a:grpSpLocks/>
          </p:cNvGrpSpPr>
          <p:nvPr/>
        </p:nvGrpSpPr>
        <p:grpSpPr bwMode="auto">
          <a:xfrm>
            <a:off x="3926396" y="2920393"/>
            <a:ext cx="1380666" cy="1579247"/>
            <a:chOff x="2925" y="1389"/>
            <a:chExt cx="607" cy="726"/>
          </a:xfrm>
        </p:grpSpPr>
        <p:sp>
          <p:nvSpPr>
            <p:cNvPr id="52" name="Rectangle 18">
              <a:extLst>
                <a:ext uri="{FF2B5EF4-FFF2-40B4-BE49-F238E27FC236}">
                  <a16:creationId xmlns:a16="http://schemas.microsoft.com/office/drawing/2014/main" xmlns=""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000" dirty="0">
                  <a:solidFill>
                    <a:srgbClr val="000066"/>
                  </a:solidFill>
                </a:rPr>
                <a:t> Revisión Interna del Plan de Proyecto</a:t>
              </a:r>
            </a:p>
          </p:txBody>
        </p:sp>
        <p:sp>
          <p:nvSpPr>
            <p:cNvPr id="102" name="Rectangle 19">
              <a:extLst>
                <a:ext uri="{FF2B5EF4-FFF2-40B4-BE49-F238E27FC236}">
                  <a16:creationId xmlns:a16="http://schemas.microsoft.com/office/drawing/2014/main" xmlns="" id="{0623E35C-3659-4D93-AB4F-2B2356C099EF}"/>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(2) Analista </a:t>
              </a:r>
              <a:r>
                <a:rPr lang="es-PE" sz="900" b="1" dirty="0">
                  <a:solidFill>
                    <a:srgbClr val="000066"/>
                  </a:solidFill>
                </a:rPr>
                <a:t>Funcional</a:t>
              </a:r>
              <a:endParaRPr lang="es-ES" sz="800" b="1" dirty="0">
                <a:solidFill>
                  <a:srgbClr val="000066"/>
                </a:solidFill>
              </a:endParaRPr>
            </a:p>
          </p:txBody>
        </p:sp>
        <p:sp>
          <p:nvSpPr>
            <p:cNvPr id="103" name="Rectangle 20">
              <a:extLst>
                <a:ext uri="{FF2B5EF4-FFF2-40B4-BE49-F238E27FC236}">
                  <a16:creationId xmlns:a16="http://schemas.microsoft.com/office/drawing/2014/main" xmlns="" id="{B00F30C6-DA8B-46A0-A979-D48185024592}"/>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dirty="0">
                  <a:solidFill>
                    <a:srgbClr val="000066"/>
                  </a:solidFill>
                  <a:latin typeface="TheSansCorrespondence" pitchFamily="34" charset="0"/>
                </a:rPr>
                <a:t>Plantilla Plan del Proyecto</a:t>
              </a:r>
            </a:p>
          </p:txBody>
        </p:sp>
      </p:grpSp>
      <p:cxnSp>
        <p:nvCxnSpPr>
          <p:cNvPr id="104" name="AutoShape 23">
            <a:extLst>
              <a:ext uri="{FF2B5EF4-FFF2-40B4-BE49-F238E27FC236}">
                <a16:creationId xmlns:a16="http://schemas.microsoft.com/office/drawing/2014/main" xmlns="" id="{EFD83ADD-C17C-4805-96AC-048EB4944BA7}"/>
              </a:ext>
            </a:extLst>
          </p:cNvPr>
          <p:cNvCxnSpPr>
            <a:cxnSpLocks noChangeShapeType="1"/>
            <a:endCxn id="52" idx="1"/>
          </p:cNvCxnSpPr>
          <p:nvPr/>
        </p:nvCxnSpPr>
        <p:spPr bwMode="auto">
          <a:xfrm>
            <a:off x="3331879" y="3711104"/>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05" name="AutoShape 26">
            <a:extLst>
              <a:ext uri="{FF2B5EF4-FFF2-40B4-BE49-F238E27FC236}">
                <a16:creationId xmlns:a16="http://schemas.microsoft.com/office/drawing/2014/main" xmlns="" id="{2D83BDA9-ECDB-46EE-AAED-9EA14405D6FA}"/>
              </a:ext>
            </a:extLst>
          </p:cNvPr>
          <p:cNvCxnSpPr>
            <a:cxnSpLocks noChangeShapeType="1"/>
          </p:cNvCxnSpPr>
          <p:nvPr/>
        </p:nvCxnSpPr>
        <p:spPr bwMode="auto">
          <a:xfrm flipH="1">
            <a:off x="1091567" y="2731104"/>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6" name="Group 30">
            <a:extLst>
              <a:ext uri="{FF2B5EF4-FFF2-40B4-BE49-F238E27FC236}">
                <a16:creationId xmlns:a16="http://schemas.microsoft.com/office/drawing/2014/main" xmlns="" id="{3DB97C75-A825-436A-A5D5-6028441A8968}"/>
              </a:ext>
            </a:extLst>
          </p:cNvPr>
          <p:cNvGrpSpPr>
            <a:grpSpLocks/>
          </p:cNvGrpSpPr>
          <p:nvPr/>
        </p:nvGrpSpPr>
        <p:grpSpPr bwMode="auto">
          <a:xfrm>
            <a:off x="333772" y="1916832"/>
            <a:ext cx="1460500" cy="1053817"/>
            <a:chOff x="-23" y="1117"/>
            <a:chExt cx="696" cy="407"/>
          </a:xfrm>
        </p:grpSpPr>
        <p:pic>
          <p:nvPicPr>
            <p:cNvPr id="107" name="Picture 31">
              <a:extLst>
                <a:ext uri="{FF2B5EF4-FFF2-40B4-BE49-F238E27FC236}">
                  <a16:creationId xmlns:a16="http://schemas.microsoft.com/office/drawing/2014/main" xmlns="" id="{09814D02-8680-4185-8703-7D4021F294A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8" name="Rectangle 32">
              <a:extLst>
                <a:ext uri="{FF2B5EF4-FFF2-40B4-BE49-F238E27FC236}">
                  <a16:creationId xmlns:a16="http://schemas.microsoft.com/office/drawing/2014/main" xmlns="" id="{BD56930B-667A-47B6-9C72-20B9CB79C7EB}"/>
                </a:ext>
              </a:extLst>
            </p:cNvPr>
            <p:cNvSpPr>
              <a:spLocks noChangeArrowheads="1"/>
            </p:cNvSpPr>
            <p:nvPr/>
          </p:nvSpPr>
          <p:spPr bwMode="auto">
            <a:xfrm>
              <a:off x="-23" y="1450"/>
              <a:ext cx="696"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                Cliente</a:t>
              </a:r>
              <a:endParaRPr lang="es-ES" sz="800" b="1" dirty="0">
                <a:solidFill>
                  <a:srgbClr val="000066"/>
                </a:solidFill>
              </a:endParaRPr>
            </a:p>
          </p:txBody>
        </p:sp>
      </p:grpSp>
      <p:cxnSp>
        <p:nvCxnSpPr>
          <p:cNvPr id="109" name="AutoShape 33">
            <a:extLst>
              <a:ext uri="{FF2B5EF4-FFF2-40B4-BE49-F238E27FC236}">
                <a16:creationId xmlns:a16="http://schemas.microsoft.com/office/drawing/2014/main" xmlns="" id="{A7B1E660-2B54-430E-83EB-54F76C812FEB}"/>
              </a:ext>
            </a:extLst>
          </p:cNvPr>
          <p:cNvCxnSpPr>
            <a:cxnSpLocks noChangeShapeType="1"/>
            <a:stCxn id="121" idx="3"/>
            <a:endCxn id="111" idx="1"/>
          </p:cNvCxnSpPr>
          <p:nvPr/>
        </p:nvCxnSpPr>
        <p:spPr bwMode="auto">
          <a:xfrm>
            <a:off x="1546681" y="3712128"/>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0" name="Group 47">
            <a:extLst>
              <a:ext uri="{FF2B5EF4-FFF2-40B4-BE49-F238E27FC236}">
                <a16:creationId xmlns:a16="http://schemas.microsoft.com/office/drawing/2014/main" xmlns="" id="{F807D505-B40C-4458-9599-C80F92D01232}"/>
              </a:ext>
            </a:extLst>
          </p:cNvPr>
          <p:cNvGrpSpPr>
            <a:grpSpLocks/>
          </p:cNvGrpSpPr>
          <p:nvPr/>
        </p:nvGrpSpPr>
        <p:grpSpPr bwMode="auto">
          <a:xfrm>
            <a:off x="2053231" y="2924614"/>
            <a:ext cx="1278648" cy="1575028"/>
            <a:chOff x="612" y="1389"/>
            <a:chExt cx="607" cy="726"/>
          </a:xfrm>
        </p:grpSpPr>
        <p:sp>
          <p:nvSpPr>
            <p:cNvPr id="111" name="Rectangle 48">
              <a:extLst>
                <a:ext uri="{FF2B5EF4-FFF2-40B4-BE49-F238E27FC236}">
                  <a16:creationId xmlns:a16="http://schemas.microsoft.com/office/drawing/2014/main" xmlns=""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000" dirty="0">
                  <a:solidFill>
                    <a:srgbClr val="000066"/>
                  </a:solidFill>
                </a:rPr>
                <a:t> Elaboración de Plan de Proyecto</a:t>
              </a:r>
            </a:p>
          </p:txBody>
        </p:sp>
        <p:sp>
          <p:nvSpPr>
            <p:cNvPr id="112" name="Rectangle 49">
              <a:extLst>
                <a:ext uri="{FF2B5EF4-FFF2-40B4-BE49-F238E27FC236}">
                  <a16:creationId xmlns:a16="http://schemas.microsoft.com/office/drawing/2014/main" xmlns="" id="{35CC92B2-2A45-4E94-A801-E7017FF2F8FE}"/>
                </a:ext>
              </a:extLst>
            </p:cNvPr>
            <p:cNvSpPr>
              <a:spLocks noChangeArrowheads="1"/>
            </p:cNvSpPr>
            <p:nvPr/>
          </p:nvSpPr>
          <p:spPr bwMode="auto">
            <a:xfrm>
              <a:off x="612"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(1) Analista </a:t>
              </a:r>
              <a:r>
                <a:rPr lang="es-PE" sz="900" b="1" dirty="0">
                  <a:solidFill>
                    <a:srgbClr val="000066"/>
                  </a:solidFill>
                </a:rPr>
                <a:t>Funcional</a:t>
              </a:r>
              <a:endParaRPr lang="es-ES" sz="800" b="1" dirty="0">
                <a:solidFill>
                  <a:srgbClr val="000066"/>
                </a:solidFill>
              </a:endParaRPr>
            </a:p>
          </p:txBody>
        </p:sp>
        <p:sp>
          <p:nvSpPr>
            <p:cNvPr id="113" name="Rectangle 50">
              <a:extLst>
                <a:ext uri="{FF2B5EF4-FFF2-40B4-BE49-F238E27FC236}">
                  <a16:creationId xmlns:a16="http://schemas.microsoft.com/office/drawing/2014/main" xmlns="" id="{236BB702-11E0-44F0-B1F1-B1851E32ABD2}"/>
                </a:ext>
              </a:extLst>
            </p:cNvPr>
            <p:cNvSpPr>
              <a:spLocks noChangeArrowheads="1"/>
            </p:cNvSpPr>
            <p:nvPr/>
          </p:nvSpPr>
          <p:spPr bwMode="auto">
            <a:xfrm>
              <a:off x="612"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dirty="0">
                  <a:solidFill>
                    <a:srgbClr val="000066"/>
                  </a:solidFill>
                  <a:latin typeface="TheSansCorrespondence" pitchFamily="34" charset="0"/>
                </a:rPr>
                <a:t>Plantilla Plan del Proyecto</a:t>
              </a:r>
            </a:p>
          </p:txBody>
        </p:sp>
      </p:grpSp>
      <p:grpSp>
        <p:nvGrpSpPr>
          <p:cNvPr id="114" name="Group 53">
            <a:extLst>
              <a:ext uri="{FF2B5EF4-FFF2-40B4-BE49-F238E27FC236}">
                <a16:creationId xmlns:a16="http://schemas.microsoft.com/office/drawing/2014/main" xmlns="" id="{3C41F768-E92D-4F11-998F-D6D7F08928B6}"/>
              </a:ext>
            </a:extLst>
          </p:cNvPr>
          <p:cNvGrpSpPr>
            <a:grpSpLocks/>
          </p:cNvGrpSpPr>
          <p:nvPr/>
        </p:nvGrpSpPr>
        <p:grpSpPr bwMode="auto">
          <a:xfrm>
            <a:off x="5891178" y="2942507"/>
            <a:ext cx="1255240" cy="1542896"/>
            <a:chOff x="2925" y="1389"/>
            <a:chExt cx="607" cy="726"/>
          </a:xfrm>
        </p:grpSpPr>
        <p:sp>
          <p:nvSpPr>
            <p:cNvPr id="115" name="Rectangle 54">
              <a:extLst>
                <a:ext uri="{FF2B5EF4-FFF2-40B4-BE49-F238E27FC236}">
                  <a16:creationId xmlns:a16="http://schemas.microsoft.com/office/drawing/2014/main" xmlns=""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 Gestión de la Configuración</a:t>
              </a:r>
            </a:p>
          </p:txBody>
        </p:sp>
        <p:sp>
          <p:nvSpPr>
            <p:cNvPr id="116" name="Rectangle 55">
              <a:extLst>
                <a:ext uri="{FF2B5EF4-FFF2-40B4-BE49-F238E27FC236}">
                  <a16:creationId xmlns:a16="http://schemas.microsoft.com/office/drawing/2014/main" xmlns="" id="{EE4A23A2-9DEE-4BB8-B087-A8C2F26C6FFA}"/>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(3) </a:t>
              </a:r>
              <a:r>
                <a:rPr lang="es-PE" sz="900" b="1" dirty="0">
                  <a:solidFill>
                    <a:srgbClr val="000066"/>
                  </a:solidFill>
                </a:rPr>
                <a:t>Analista</a:t>
              </a:r>
              <a:r>
                <a:rPr lang="es-PE" sz="800" b="1" dirty="0">
                  <a:solidFill>
                    <a:srgbClr val="000066"/>
                  </a:solidFill>
                </a:rPr>
                <a:t> Funcional</a:t>
              </a:r>
              <a:endParaRPr lang="es-ES" sz="800" b="1" dirty="0">
                <a:solidFill>
                  <a:srgbClr val="000066"/>
                </a:solidFill>
              </a:endParaRPr>
            </a:p>
          </p:txBody>
        </p:sp>
        <p:sp>
          <p:nvSpPr>
            <p:cNvPr id="117" name="Rectangle 56">
              <a:extLst>
                <a:ext uri="{FF2B5EF4-FFF2-40B4-BE49-F238E27FC236}">
                  <a16:creationId xmlns:a16="http://schemas.microsoft.com/office/drawing/2014/main" xmlns="" id="{830683F8-CF2E-4CD7-BBD3-DE8A386A1AB4}"/>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900" b="1" dirty="0">
                  <a:solidFill>
                    <a:srgbClr val="000066"/>
                  </a:solidFill>
                  <a:latin typeface="TheSansCorrespondence" pitchFamily="34" charset="0"/>
                </a:rPr>
                <a:t>Plantilla Plan del Proyecto</a:t>
              </a:r>
            </a:p>
          </p:txBody>
        </p:sp>
      </p:grpSp>
      <p:cxnSp>
        <p:nvCxnSpPr>
          <p:cNvPr id="118" name="AutoShape 61">
            <a:extLst>
              <a:ext uri="{FF2B5EF4-FFF2-40B4-BE49-F238E27FC236}">
                <a16:creationId xmlns:a16="http://schemas.microsoft.com/office/drawing/2014/main" xmlns="" id="{FB6DE52D-479E-41A6-885C-528A4C61CA23}"/>
              </a:ext>
            </a:extLst>
          </p:cNvPr>
          <p:cNvCxnSpPr>
            <a:cxnSpLocks noChangeShapeType="1"/>
            <a:stCxn id="52" idx="3"/>
            <a:endCxn id="115" idx="1"/>
          </p:cNvCxnSpPr>
          <p:nvPr/>
        </p:nvCxnSpPr>
        <p:spPr bwMode="auto">
          <a:xfrm>
            <a:off x="5307062" y="3711105"/>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9" name="AutoShape 62">
            <a:extLst>
              <a:ext uri="{FF2B5EF4-FFF2-40B4-BE49-F238E27FC236}">
                <a16:creationId xmlns:a16="http://schemas.microsoft.com/office/drawing/2014/main" xmlns="" id="{6E309DD4-4429-4621-82DB-163C7DFE5A83}"/>
              </a:ext>
            </a:extLst>
          </p:cNvPr>
          <p:cNvCxnSpPr>
            <a:cxnSpLocks noChangeShapeType="1"/>
          </p:cNvCxnSpPr>
          <p:nvPr/>
        </p:nvCxnSpPr>
        <p:spPr bwMode="auto">
          <a:xfrm>
            <a:off x="7153672" y="3711104"/>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20" name="Group 75">
            <a:extLst>
              <a:ext uri="{FF2B5EF4-FFF2-40B4-BE49-F238E27FC236}">
                <a16:creationId xmlns:a16="http://schemas.microsoft.com/office/drawing/2014/main" xmlns="" id="{0DC46178-CFA3-455F-AB84-D740277E39F9}"/>
              </a:ext>
            </a:extLst>
          </p:cNvPr>
          <p:cNvGrpSpPr>
            <a:grpSpLocks/>
          </p:cNvGrpSpPr>
          <p:nvPr/>
        </p:nvGrpSpPr>
        <p:grpSpPr bwMode="auto">
          <a:xfrm>
            <a:off x="623671" y="3261329"/>
            <a:ext cx="1001202" cy="1474648"/>
            <a:chOff x="2406" y="2206"/>
            <a:chExt cx="589" cy="579"/>
          </a:xfrm>
        </p:grpSpPr>
        <p:pic>
          <p:nvPicPr>
            <p:cNvPr id="121" name="Picture 76">
              <a:extLst>
                <a:ext uri="{FF2B5EF4-FFF2-40B4-BE49-F238E27FC236}">
                  <a16:creationId xmlns:a16="http://schemas.microsoft.com/office/drawing/2014/main" xmlns="" id="{D59286FF-F8B2-47E3-9693-7F4AF4ECDA94}"/>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Rectangle 77">
              <a:extLst>
                <a:ext uri="{FF2B5EF4-FFF2-40B4-BE49-F238E27FC236}">
                  <a16:creationId xmlns:a16="http://schemas.microsoft.com/office/drawing/2014/main" xmlns="" id="{98499903-D26F-40B1-A768-4F44382E86B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Propuesta Aprobada</a:t>
              </a:r>
              <a:endParaRPr lang="es-ES" sz="800" b="1">
                <a:solidFill>
                  <a:srgbClr val="000066"/>
                </a:solidFill>
              </a:endParaRPr>
            </a:p>
          </p:txBody>
        </p:sp>
      </p:grpSp>
      <p:grpSp>
        <p:nvGrpSpPr>
          <p:cNvPr id="123" name="Group 81">
            <a:extLst>
              <a:ext uri="{FF2B5EF4-FFF2-40B4-BE49-F238E27FC236}">
                <a16:creationId xmlns:a16="http://schemas.microsoft.com/office/drawing/2014/main" xmlns="" id="{95CACBF6-3C2A-4FBD-B517-E32AF338D2EA}"/>
              </a:ext>
            </a:extLst>
          </p:cNvPr>
          <p:cNvGrpSpPr>
            <a:grpSpLocks/>
          </p:cNvGrpSpPr>
          <p:nvPr/>
        </p:nvGrpSpPr>
        <p:grpSpPr bwMode="auto">
          <a:xfrm>
            <a:off x="7714341" y="2920393"/>
            <a:ext cx="1298744" cy="1511231"/>
            <a:chOff x="2925" y="1389"/>
            <a:chExt cx="607" cy="726"/>
          </a:xfrm>
        </p:grpSpPr>
        <p:sp>
          <p:nvSpPr>
            <p:cNvPr id="124" name="Rectangle 82">
              <a:extLst>
                <a:ext uri="{FF2B5EF4-FFF2-40B4-BE49-F238E27FC236}">
                  <a16:creationId xmlns:a16="http://schemas.microsoft.com/office/drawing/2014/main" xmlns=""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y ajustes</a:t>
              </a:r>
              <a:endParaRPr lang="es-ES" sz="1000" dirty="0">
                <a:solidFill>
                  <a:srgbClr val="000066"/>
                </a:solidFill>
              </a:endParaRPr>
            </a:p>
          </p:txBody>
        </p:sp>
        <p:sp>
          <p:nvSpPr>
            <p:cNvPr id="125" name="Rectangle 83">
              <a:extLst>
                <a:ext uri="{FF2B5EF4-FFF2-40B4-BE49-F238E27FC236}">
                  <a16:creationId xmlns:a16="http://schemas.microsoft.com/office/drawing/2014/main" xmlns="" id="{1EDBB921-C3CA-4D7D-B4D7-7481A3DCEB21}"/>
                </a:ext>
              </a:extLst>
            </p:cNvPr>
            <p:cNvSpPr>
              <a:spLocks noChangeArrowheads="1"/>
            </p:cNvSpPr>
            <p:nvPr/>
          </p:nvSpPr>
          <p:spPr bwMode="auto">
            <a:xfrm>
              <a:off x="2925" y="1389"/>
              <a:ext cx="607" cy="159"/>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a:t>
              </a:r>
              <a:r>
                <a:rPr lang="es-PE" sz="900" b="1" dirty="0">
                  <a:solidFill>
                    <a:srgbClr val="000066"/>
                  </a:solidFill>
                </a:rPr>
                <a:t>Proyecto</a:t>
              </a:r>
              <a:endParaRPr lang="es-ES" sz="800" b="1" dirty="0">
                <a:solidFill>
                  <a:srgbClr val="000066"/>
                </a:solidFill>
              </a:endParaRPr>
            </a:p>
          </p:txBody>
        </p:sp>
        <p:sp>
          <p:nvSpPr>
            <p:cNvPr id="126" name="Rectangle 84">
              <a:extLst>
                <a:ext uri="{FF2B5EF4-FFF2-40B4-BE49-F238E27FC236}">
                  <a16:creationId xmlns:a16="http://schemas.microsoft.com/office/drawing/2014/main" xmlns="" id="{0C869DB5-245B-4E7E-B781-5058D15EFC0E}"/>
                </a:ext>
              </a:extLst>
            </p:cNvPr>
            <p:cNvSpPr>
              <a:spLocks noChangeArrowheads="1"/>
            </p:cNvSpPr>
            <p:nvPr/>
          </p:nvSpPr>
          <p:spPr bwMode="auto">
            <a:xfrm>
              <a:off x="2925" y="1959"/>
              <a:ext cx="607" cy="156"/>
            </a:xfrm>
            <a:prstGeom prst="rect">
              <a:avLst/>
            </a:prstGeom>
            <a:solidFill>
              <a:schemeClr val="tx2">
                <a:lumMod val="60000"/>
                <a:lumOff val="40000"/>
              </a:schemeClr>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900" b="1">
                  <a:solidFill>
                    <a:srgbClr val="000066"/>
                  </a:solidFill>
                  <a:latin typeface="TheSansCorrespondence" pitchFamily="34" charset="0"/>
                </a:rPr>
                <a:t>Plantilla Plan del Proyecto</a:t>
              </a:r>
            </a:p>
          </p:txBody>
        </p:sp>
      </p:grpSp>
      <p:sp>
        <p:nvSpPr>
          <p:cNvPr id="127" name="Line 88">
            <a:extLst>
              <a:ext uri="{FF2B5EF4-FFF2-40B4-BE49-F238E27FC236}">
                <a16:creationId xmlns:a16="http://schemas.microsoft.com/office/drawing/2014/main" xmlns="" id="{9BAE38C3-2F4B-4459-86B2-76D9E16E4999}"/>
              </a:ext>
            </a:extLst>
          </p:cNvPr>
          <p:cNvSpPr>
            <a:spLocks noChangeShapeType="1"/>
          </p:cNvSpPr>
          <p:nvPr/>
        </p:nvSpPr>
        <p:spPr bwMode="auto">
          <a:xfrm>
            <a:off x="8350731" y="4431624"/>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pic>
        <p:nvPicPr>
          <p:cNvPr id="128" name="Picture 70">
            <a:extLst>
              <a:ext uri="{FF2B5EF4-FFF2-40B4-BE49-F238E27FC236}">
                <a16:creationId xmlns:a16="http://schemas.microsoft.com/office/drawing/2014/main" xmlns="" id="{20B076A1-82B9-4590-B8B3-99B73C702C0B}"/>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38645" y="4803860"/>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73">
            <a:extLst>
              <a:ext uri="{FF2B5EF4-FFF2-40B4-BE49-F238E27FC236}">
                <a16:creationId xmlns:a16="http://schemas.microsoft.com/office/drawing/2014/main" xmlns="" id="{C8C197AF-C0CA-4540-B7B0-4886D4C41B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8565" y="4765176"/>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0" name="Rectangle 74">
            <a:extLst>
              <a:ext uri="{FF2B5EF4-FFF2-40B4-BE49-F238E27FC236}">
                <a16:creationId xmlns:a16="http://schemas.microsoft.com/office/drawing/2014/main" xmlns="" id="{2464CEE1-BEE9-4806-8CE4-56A75CE939E0}"/>
              </a:ext>
            </a:extLst>
          </p:cNvPr>
          <p:cNvSpPr>
            <a:spLocks noChangeArrowheads="1"/>
          </p:cNvSpPr>
          <p:nvPr/>
        </p:nvSpPr>
        <p:spPr bwMode="auto">
          <a:xfrm>
            <a:off x="9606443" y="5495170"/>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Cliente</a:t>
            </a:r>
            <a:endParaRPr lang="es-ES" sz="800" b="1" dirty="0">
              <a:solidFill>
                <a:srgbClr val="000066"/>
              </a:solidFill>
            </a:endParaRPr>
          </a:p>
        </p:txBody>
      </p:sp>
      <p:sp>
        <p:nvSpPr>
          <p:cNvPr id="131" name="Rectangle 74">
            <a:extLst>
              <a:ext uri="{FF2B5EF4-FFF2-40B4-BE49-F238E27FC236}">
                <a16:creationId xmlns:a16="http://schemas.microsoft.com/office/drawing/2014/main" xmlns="" id="{4DA601D1-7DC8-46A1-8895-D0AB52078C52}"/>
              </a:ext>
            </a:extLst>
          </p:cNvPr>
          <p:cNvSpPr>
            <a:spLocks noChangeArrowheads="1"/>
          </p:cNvSpPr>
          <p:nvPr/>
        </p:nvSpPr>
        <p:spPr bwMode="auto">
          <a:xfrm>
            <a:off x="7798281" y="5476709"/>
            <a:ext cx="1104900" cy="19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cxnSp>
        <p:nvCxnSpPr>
          <p:cNvPr id="132" name="AutoShape 62">
            <a:extLst>
              <a:ext uri="{FF2B5EF4-FFF2-40B4-BE49-F238E27FC236}">
                <a16:creationId xmlns:a16="http://schemas.microsoft.com/office/drawing/2014/main" xmlns="" id="{593AB97C-BB72-4709-A22D-7FE633305D21}"/>
              </a:ext>
            </a:extLst>
          </p:cNvPr>
          <p:cNvCxnSpPr>
            <a:cxnSpLocks noChangeShapeType="1"/>
            <a:stCxn id="128" idx="3"/>
          </p:cNvCxnSpPr>
          <p:nvPr/>
        </p:nvCxnSpPr>
        <p:spPr bwMode="auto">
          <a:xfrm>
            <a:off x="8762817" y="5151982"/>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74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17748" y="44624"/>
            <a:ext cx="11089232" cy="1200329"/>
          </a:xfrm>
          <a:prstGeom prst="rect">
            <a:avLst/>
          </a:prstGeom>
          <a:noFill/>
        </p:spPr>
        <p:txBody>
          <a:bodyPr wrap="square" rtlCol="0">
            <a:spAutoFit/>
          </a:bodyPr>
          <a:lstStyle/>
          <a:p>
            <a:r>
              <a:rPr lang="es-ES" sz="3600" b="1" dirty="0">
                <a:solidFill>
                  <a:schemeClr val="accent6">
                    <a:lumMod val="50000"/>
                  </a:schemeClr>
                </a:solidFill>
              </a:rPr>
              <a:t>TAREAS DE LA ACTIVIDAD DE PLANEAMIENTO</a:t>
            </a:r>
          </a:p>
        </p:txBody>
      </p:sp>
      <p:graphicFrame>
        <p:nvGraphicFramePr>
          <p:cNvPr id="136" name="Group 420">
            <a:extLst>
              <a:ext uri="{FF2B5EF4-FFF2-40B4-BE49-F238E27FC236}">
                <a16:creationId xmlns:a16="http://schemas.microsoft.com/office/drawing/2014/main" xmlns="" id="{4A1DF689-063A-480D-8EEB-50E9669199AD}"/>
              </a:ext>
            </a:extLst>
          </p:cNvPr>
          <p:cNvGraphicFramePr>
            <a:graphicFrameLocks/>
          </p:cNvGraphicFramePr>
          <p:nvPr>
            <p:extLst>
              <p:ext uri="{D42A27DB-BD31-4B8C-83A1-F6EECF244321}">
                <p14:modId xmlns:p14="http://schemas.microsoft.com/office/powerpoint/2010/main" val="3517242140"/>
              </p:ext>
            </p:extLst>
          </p:nvPr>
        </p:nvGraphicFramePr>
        <p:xfrm>
          <a:off x="460126" y="1340768"/>
          <a:ext cx="10818863" cy="5243816"/>
        </p:xfrm>
        <a:graphic>
          <a:graphicData uri="http://schemas.openxmlformats.org/drawingml/2006/table">
            <a:tbl>
              <a:tblPr>
                <a:tableStyleId>{ED083AE6-46FA-4A59-8FB0-9F97EB10719F}</a:tableStyleId>
              </a:tblPr>
              <a:tblGrid>
                <a:gridCol w="478971">
                  <a:extLst>
                    <a:ext uri="{9D8B030D-6E8A-4147-A177-3AD203B41FA5}">
                      <a16:colId xmlns:a16="http://schemas.microsoft.com/office/drawing/2014/main" xmlns="" val="20000"/>
                    </a:ext>
                  </a:extLst>
                </a:gridCol>
                <a:gridCol w="1679328">
                  <a:extLst>
                    <a:ext uri="{9D8B030D-6E8A-4147-A177-3AD203B41FA5}">
                      <a16:colId xmlns:a16="http://schemas.microsoft.com/office/drawing/2014/main" xmlns="" val="20001"/>
                    </a:ext>
                  </a:extLst>
                </a:gridCol>
                <a:gridCol w="1831818">
                  <a:extLst>
                    <a:ext uri="{9D8B030D-6E8A-4147-A177-3AD203B41FA5}">
                      <a16:colId xmlns:a16="http://schemas.microsoft.com/office/drawing/2014/main" xmlns="" val="20002"/>
                    </a:ext>
                  </a:extLst>
                </a:gridCol>
                <a:gridCol w="4523824">
                  <a:extLst>
                    <a:ext uri="{9D8B030D-6E8A-4147-A177-3AD203B41FA5}">
                      <a16:colId xmlns:a16="http://schemas.microsoft.com/office/drawing/2014/main" xmlns="" val="20003"/>
                    </a:ext>
                  </a:extLst>
                </a:gridCol>
                <a:gridCol w="2304922">
                  <a:extLst>
                    <a:ext uri="{9D8B030D-6E8A-4147-A177-3AD203B41FA5}">
                      <a16:colId xmlns:a16="http://schemas.microsoft.com/office/drawing/2014/main" xmlns="" val="20004"/>
                    </a:ext>
                  </a:extLst>
                </a:gridCol>
              </a:tblGrid>
              <a:tr h="6516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Tarea</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Tarea</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6" marB="45726" horzOverflow="overflow">
                    <a:solidFill>
                      <a:schemeClr val="accent5">
                        <a:lumMod val="60000"/>
                        <a:lumOff val="40000"/>
                      </a:schemeClr>
                    </a:solidFill>
                  </a:tcPr>
                </a:tc>
                <a:extLst>
                  <a:ext uri="{0D108BD9-81ED-4DB2-BD59-A6C34878D82A}">
                    <a16:rowId xmlns:a16="http://schemas.microsoft.com/office/drawing/2014/main" xmlns="" val="10000"/>
                  </a:ext>
                </a:extLst>
              </a:tr>
              <a:tr h="180165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1100" dirty="0">
                          <a:latin typeface="+mj-lt"/>
                        </a:rPr>
                        <a:t> Elaboración de Plan de Proyecto</a:t>
                      </a:r>
                      <a:endParaRPr lang="es-ES" sz="1100" dirty="0">
                        <a:solidFill>
                          <a:srgbClr val="000066"/>
                        </a:solidFill>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a:ln>
                            <a:noFill/>
                          </a:ln>
                          <a:effectLst/>
                          <a:latin typeface="+mj-lt"/>
                        </a:rPr>
                        <a:t>En esta actividad se va a definir el nombre del proyecto, los objetivos del proyecto, se genera el cronograma detallado tomando como base la plantilla predefinida. </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Las necesidades  y riegos del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En esta actividad se actualiza el artefacto Lista Maestra de Requerimientos de acuerdo a la información que se levantará en reuniones de coordinación.</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100" u="none" strike="noStrike" cap="none" normalizeH="0" baseline="0" dirty="0">
                          <a:ln>
                            <a:noFill/>
                          </a:ln>
                          <a:effectLst/>
                          <a:latin typeface="+mj-lt"/>
                        </a:rPr>
                        <a:t>LMREQM</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CPROY</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b="0" i="0" u="none" strike="noStrike" cap="none" normalizeH="0" baseline="0" dirty="0">
                          <a:ln>
                            <a:noFill/>
                          </a:ln>
                          <a:solidFill>
                            <a:schemeClr val="tx1"/>
                          </a:solidFill>
                          <a:effectLst/>
                          <a:latin typeface="+mj-lt"/>
                        </a:rPr>
                        <a:t>REGRI</a:t>
                      </a: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1"/>
                  </a:ext>
                </a:extLst>
              </a:tr>
              <a:tr h="104265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2</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Interna del Plan de Proyecto</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Revisión del plan de proyecto por el equipo de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Ajustes al plan de proyecto</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Elaboración del acta de revisión interna del plan de proyecto</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PPROY</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ARINT</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2"/>
                  </a:ext>
                </a:extLst>
              </a:tr>
              <a:tr h="78951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3</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 Gestión de la Configuración</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Establecer repositorio de datos</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Asignar un Gestor de la configuración</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PPROY</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3"/>
                  </a:ext>
                </a:extLst>
              </a:tr>
              <a:tr h="95832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4</a:t>
                      </a:r>
                      <a:endParaRPr kumimoji="0" lang="es-ES" sz="1100" b="0" i="0" u="none" strike="noStrike" cap="none" normalizeH="0" baseline="0" dirty="0">
                        <a:ln>
                          <a:noFill/>
                        </a:ln>
                        <a:solidFill>
                          <a:srgbClr val="000066"/>
                        </a:solidFill>
                        <a:effectLst/>
                        <a:latin typeface="+mj-lt"/>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Jefe de Proyecto</a:t>
                      </a:r>
                      <a:endParaRPr kumimoji="0" lang="en-U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y Ajustes</a:t>
                      </a:r>
                      <a:endParaRPr kumimoji="0" lang="es-ES" sz="1100" b="0" i="0" u="none" strike="noStrike" cap="none" normalizeH="0" baseline="0" dirty="0">
                        <a:ln>
                          <a:noFill/>
                        </a:ln>
                        <a:solidFill>
                          <a:srgbClr val="000066"/>
                        </a:solidFill>
                        <a:effectLst/>
                        <a:latin typeface="+mj-lt"/>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En esta etapa el Jefe de Proyecto revisa el Plan del Proyecto conjuntamente con el equipo de trabajo, quedando 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ARINT</a:t>
                      </a:r>
                      <a:endParaRPr kumimoji="0" lang="es-ES" sz="1100" b="0" i="0" u="none" strike="noStrike" cap="none" normalizeH="0" baseline="0" dirty="0">
                        <a:ln>
                          <a:noFill/>
                        </a:ln>
                        <a:solidFill>
                          <a:srgbClr val="000066"/>
                        </a:solidFill>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PPROY</a:t>
                      </a:r>
                    </a:p>
                  </a:txBody>
                  <a:tcPr marT="45726" marB="45726" horzOverflow="overflow">
                    <a:solidFill>
                      <a:schemeClr val="accent4">
                        <a:lumMod val="20000"/>
                        <a:lumOff val="8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294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a:solidFill>
                  <a:schemeClr val="accent6">
                    <a:lumMod val="50000"/>
                  </a:schemeClr>
                </a:solidFill>
              </a:rPr>
              <a:t>5.2 ACTIVIDADES</a:t>
            </a:r>
          </a:p>
        </p:txBody>
      </p:sp>
    </p:spTree>
    <p:extLst>
      <p:ext uri="{BB962C8B-B14F-4D97-AF65-F5344CB8AC3E}">
        <p14:creationId xmlns:p14="http://schemas.microsoft.com/office/powerpoint/2010/main" val="179544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sp>
        <p:nvSpPr>
          <p:cNvPr id="5" name="AutoShape 94">
            <a:extLst>
              <a:ext uri="{FF2B5EF4-FFF2-40B4-BE49-F238E27FC236}">
                <a16:creationId xmlns:a16="http://schemas.microsoft.com/office/drawing/2014/main" xmlns="" id="{61D0F065-4C85-4F0F-8D47-19A8F140D852}"/>
              </a:ext>
            </a:extLst>
          </p:cNvPr>
          <p:cNvSpPr>
            <a:spLocks noChangeArrowheads="1"/>
          </p:cNvSpPr>
          <p:nvPr/>
        </p:nvSpPr>
        <p:spPr bwMode="auto">
          <a:xfrm rot="-8008787">
            <a:off x="7231805" y="3346699"/>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grpSp>
        <p:nvGrpSpPr>
          <p:cNvPr id="6" name="Group 103">
            <a:extLst>
              <a:ext uri="{FF2B5EF4-FFF2-40B4-BE49-F238E27FC236}">
                <a16:creationId xmlns:a16="http://schemas.microsoft.com/office/drawing/2014/main" xmlns="" id="{8BBD6CD3-BA2A-4E38-853D-D91183547762}"/>
              </a:ext>
            </a:extLst>
          </p:cNvPr>
          <p:cNvGrpSpPr>
            <a:grpSpLocks/>
          </p:cNvGrpSpPr>
          <p:nvPr/>
        </p:nvGrpSpPr>
        <p:grpSpPr bwMode="auto">
          <a:xfrm>
            <a:off x="7711230" y="3287962"/>
            <a:ext cx="1104900" cy="706437"/>
            <a:chOff x="-23" y="1776"/>
            <a:chExt cx="696" cy="445"/>
          </a:xfrm>
        </p:grpSpPr>
        <p:sp>
          <p:nvSpPr>
            <p:cNvPr id="7" name="Rectangle 104">
              <a:extLst>
                <a:ext uri="{FF2B5EF4-FFF2-40B4-BE49-F238E27FC236}">
                  <a16:creationId xmlns:a16="http://schemas.microsoft.com/office/drawing/2014/main" xmlns="" id="{BCA2755B-617B-4769-B9DB-046ABC66CF96}"/>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Repositorio de proyecto</a:t>
              </a:r>
              <a:endParaRPr lang="es-ES" sz="800" b="1" dirty="0">
                <a:solidFill>
                  <a:srgbClr val="000066"/>
                </a:solidFill>
              </a:endParaRPr>
            </a:p>
          </p:txBody>
        </p:sp>
        <p:pic>
          <p:nvPicPr>
            <p:cNvPr id="8" name="Picture 105">
              <a:extLst>
                <a:ext uri="{FF2B5EF4-FFF2-40B4-BE49-F238E27FC236}">
                  <a16:creationId xmlns:a16="http://schemas.microsoft.com/office/drawing/2014/main" xmlns="" id="{C7BC2CDD-4C31-4626-A7B1-2415B2FC1369}"/>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07">
            <a:extLst>
              <a:ext uri="{FF2B5EF4-FFF2-40B4-BE49-F238E27FC236}">
                <a16:creationId xmlns:a16="http://schemas.microsoft.com/office/drawing/2014/main" xmlns="" id="{841B0A53-4BEE-499B-BC04-CB382ED076E2}"/>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881093" y="4257924"/>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8">
            <a:extLst>
              <a:ext uri="{FF2B5EF4-FFF2-40B4-BE49-F238E27FC236}">
                <a16:creationId xmlns:a16="http://schemas.microsoft.com/office/drawing/2014/main" xmlns="" id="{E55CE6D9-4060-4936-BC5E-72026B6868D8}"/>
              </a:ext>
            </a:extLst>
          </p:cNvPr>
          <p:cNvSpPr>
            <a:spLocks noChangeArrowheads="1"/>
          </p:cNvSpPr>
          <p:nvPr/>
        </p:nvSpPr>
        <p:spPr bwMode="auto">
          <a:xfrm>
            <a:off x="7809655" y="4740524"/>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a:solidFill>
                  <a:srgbClr val="000066"/>
                </a:solidFill>
              </a:rPr>
              <a:t>Cierre</a:t>
            </a:r>
            <a:endParaRPr lang="es-ES" sz="800" b="1">
              <a:solidFill>
                <a:srgbClr val="000066"/>
              </a:solidFill>
            </a:endParaRPr>
          </a:p>
        </p:txBody>
      </p:sp>
      <p:cxnSp>
        <p:nvCxnSpPr>
          <p:cNvPr id="11" name="AutoShape 109">
            <a:extLst>
              <a:ext uri="{FF2B5EF4-FFF2-40B4-BE49-F238E27FC236}">
                <a16:creationId xmlns:a16="http://schemas.microsoft.com/office/drawing/2014/main" xmlns="" id="{8A89563C-4DFB-4977-AFEA-3A0AF617A1D6}"/>
              </a:ext>
            </a:extLst>
          </p:cNvPr>
          <p:cNvCxnSpPr>
            <a:cxnSpLocks noChangeShapeType="1"/>
            <a:stCxn id="7" idx="2"/>
          </p:cNvCxnSpPr>
          <p:nvPr/>
        </p:nvCxnSpPr>
        <p:spPr bwMode="auto">
          <a:xfrm>
            <a:off x="8263680" y="3994399"/>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2" name="Picture 110">
            <a:extLst>
              <a:ext uri="{FF2B5EF4-FFF2-40B4-BE49-F238E27FC236}">
                <a16:creationId xmlns:a16="http://schemas.microsoft.com/office/drawing/2014/main" xmlns="" id="{0C88D956-BBC3-4C25-BC84-C53E3C4B0EAA}"/>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59815" y="3267031"/>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12">
            <a:extLst>
              <a:ext uri="{FF2B5EF4-FFF2-40B4-BE49-F238E27FC236}">
                <a16:creationId xmlns:a16="http://schemas.microsoft.com/office/drawing/2014/main" xmlns="" id="{C7939E92-E3A2-4EF5-800F-20A5CAA29110}"/>
              </a:ext>
            </a:extLst>
          </p:cNvPr>
          <p:cNvGrpSpPr>
            <a:grpSpLocks/>
          </p:cNvGrpSpPr>
          <p:nvPr/>
        </p:nvGrpSpPr>
        <p:grpSpPr bwMode="auto">
          <a:xfrm>
            <a:off x="1045938" y="4030618"/>
            <a:ext cx="935037" cy="1027112"/>
            <a:chOff x="2406" y="2206"/>
            <a:chExt cx="589" cy="647"/>
          </a:xfrm>
        </p:grpSpPr>
        <p:pic>
          <p:nvPicPr>
            <p:cNvPr id="14" name="Picture 113">
              <a:extLst>
                <a:ext uri="{FF2B5EF4-FFF2-40B4-BE49-F238E27FC236}">
                  <a16:creationId xmlns:a16="http://schemas.microsoft.com/office/drawing/2014/main" xmlns="" id="{76EB8DED-0A8A-44F0-87D5-CDA28AD071BB}"/>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14">
              <a:extLst>
                <a:ext uri="{FF2B5EF4-FFF2-40B4-BE49-F238E27FC236}">
                  <a16:creationId xmlns:a16="http://schemas.microsoft.com/office/drawing/2014/main" xmlns="" id="{3CC2040A-48D7-4865-99F4-AF30A69F658D}"/>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Acta de reunión de inicio del proyecto</a:t>
              </a:r>
              <a:endParaRPr lang="es-ES" sz="800" b="1" dirty="0">
                <a:solidFill>
                  <a:srgbClr val="000066"/>
                </a:solidFill>
              </a:endParaRPr>
            </a:p>
          </p:txBody>
        </p:sp>
      </p:grpSp>
      <p:grpSp>
        <p:nvGrpSpPr>
          <p:cNvPr id="16" name="Group 116">
            <a:extLst>
              <a:ext uri="{FF2B5EF4-FFF2-40B4-BE49-F238E27FC236}">
                <a16:creationId xmlns:a16="http://schemas.microsoft.com/office/drawing/2014/main" xmlns="" id="{AA1B499D-98BE-40EF-81CB-633DE3A89E42}"/>
              </a:ext>
            </a:extLst>
          </p:cNvPr>
          <p:cNvGrpSpPr>
            <a:grpSpLocks/>
          </p:cNvGrpSpPr>
          <p:nvPr/>
        </p:nvGrpSpPr>
        <p:grpSpPr bwMode="auto">
          <a:xfrm>
            <a:off x="1045938" y="2249443"/>
            <a:ext cx="935037" cy="830262"/>
            <a:chOff x="2406" y="2206"/>
            <a:chExt cx="589" cy="523"/>
          </a:xfrm>
        </p:grpSpPr>
        <p:pic>
          <p:nvPicPr>
            <p:cNvPr id="17" name="Picture 117">
              <a:extLst>
                <a:ext uri="{FF2B5EF4-FFF2-40B4-BE49-F238E27FC236}">
                  <a16:creationId xmlns:a16="http://schemas.microsoft.com/office/drawing/2014/main" xmlns="" id="{37AEE353-F9DF-4AB5-859F-8745238D9284}"/>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18">
              <a:extLst>
                <a:ext uri="{FF2B5EF4-FFF2-40B4-BE49-F238E27FC236}">
                  <a16:creationId xmlns:a16="http://schemas.microsoft.com/office/drawing/2014/main" xmlns="" id="{6FDA1EB2-FF87-42AA-882B-B400E54EC621}"/>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800" b="1" dirty="0">
                  <a:solidFill>
                    <a:srgbClr val="000066"/>
                  </a:solidFill>
                </a:rPr>
                <a:t>Plan del Proyecto</a:t>
              </a:r>
              <a:endParaRPr lang="es-ES" sz="800" b="1" dirty="0">
                <a:solidFill>
                  <a:srgbClr val="000066"/>
                </a:solidFill>
              </a:endParaRPr>
            </a:p>
          </p:txBody>
        </p:sp>
      </p:grpSp>
      <p:cxnSp>
        <p:nvCxnSpPr>
          <p:cNvPr id="19" name="AutoShape 120">
            <a:extLst>
              <a:ext uri="{FF2B5EF4-FFF2-40B4-BE49-F238E27FC236}">
                <a16:creationId xmlns:a16="http://schemas.microsoft.com/office/drawing/2014/main" xmlns="" id="{5F21CE53-FE39-4BDB-9C52-ED5C721CD898}"/>
              </a:ext>
            </a:extLst>
          </p:cNvPr>
          <p:cNvCxnSpPr>
            <a:cxnSpLocks noChangeShapeType="1"/>
          </p:cNvCxnSpPr>
          <p:nvPr/>
        </p:nvCxnSpPr>
        <p:spPr bwMode="auto">
          <a:xfrm rot="16200000" flipH="1">
            <a:off x="829244" y="4025061"/>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121">
            <a:extLst>
              <a:ext uri="{FF2B5EF4-FFF2-40B4-BE49-F238E27FC236}">
                <a16:creationId xmlns:a16="http://schemas.microsoft.com/office/drawing/2014/main" xmlns="" id="{9357F07F-B2DC-4DF7-A046-27CB837B4D1E}"/>
              </a:ext>
            </a:extLst>
          </p:cNvPr>
          <p:cNvCxnSpPr>
            <a:cxnSpLocks noChangeShapeType="1"/>
          </p:cNvCxnSpPr>
          <p:nvPr/>
        </p:nvCxnSpPr>
        <p:spPr bwMode="auto">
          <a:xfrm rot="-5400000">
            <a:off x="681606" y="2823324"/>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 name="AutoShape 86">
            <a:extLst>
              <a:ext uri="{FF2B5EF4-FFF2-40B4-BE49-F238E27FC236}">
                <a16:creationId xmlns:a16="http://schemas.microsoft.com/office/drawing/2014/main" xmlns="" id="{36636474-11D6-4706-A778-86FB630AA5CD}"/>
              </a:ext>
            </a:extLst>
          </p:cNvPr>
          <p:cNvSpPr>
            <a:spLocks noChangeArrowheads="1"/>
          </p:cNvSpPr>
          <p:nvPr/>
        </p:nvSpPr>
        <p:spPr bwMode="auto">
          <a:xfrm rot="2791213">
            <a:off x="1980975" y="3270205"/>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22" name="AutoShape 13">
            <a:extLst>
              <a:ext uri="{FF2B5EF4-FFF2-40B4-BE49-F238E27FC236}">
                <a16:creationId xmlns:a16="http://schemas.microsoft.com/office/drawing/2014/main" xmlns="" id="{C4C1976F-CC0E-4973-95C6-A6AF362AF6C9}"/>
              </a:ext>
            </a:extLst>
          </p:cNvPr>
          <p:cNvCxnSpPr>
            <a:cxnSpLocks noChangeShapeType="1"/>
            <a:endCxn id="27" idx="1"/>
          </p:cNvCxnSpPr>
          <p:nvPr/>
        </p:nvCxnSpPr>
        <p:spPr bwMode="auto">
          <a:xfrm flipV="1">
            <a:off x="2139105" y="3476874"/>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3" name="Line 78">
            <a:extLst>
              <a:ext uri="{FF2B5EF4-FFF2-40B4-BE49-F238E27FC236}">
                <a16:creationId xmlns:a16="http://schemas.microsoft.com/office/drawing/2014/main" xmlns="" id="{760621BC-171B-44D6-BA29-A2AE6B5E3820}"/>
              </a:ext>
            </a:extLst>
          </p:cNvPr>
          <p:cNvSpPr>
            <a:spLocks noChangeShapeType="1"/>
          </p:cNvSpPr>
          <p:nvPr/>
        </p:nvSpPr>
        <p:spPr bwMode="auto">
          <a:xfrm>
            <a:off x="2159743" y="1975098"/>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4" name="Line 80">
            <a:extLst>
              <a:ext uri="{FF2B5EF4-FFF2-40B4-BE49-F238E27FC236}">
                <a16:creationId xmlns:a16="http://schemas.microsoft.com/office/drawing/2014/main" xmlns="" id="{27D16458-ED8A-4DB6-B2EE-5CB7E6DAA056}"/>
              </a:ext>
            </a:extLst>
          </p:cNvPr>
          <p:cNvSpPr>
            <a:spLocks noChangeShapeType="1"/>
          </p:cNvSpPr>
          <p:nvPr/>
        </p:nvSpPr>
        <p:spPr bwMode="auto">
          <a:xfrm flipV="1">
            <a:off x="2123850" y="6154987"/>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25" name="AutoShape 91">
            <a:extLst>
              <a:ext uri="{FF2B5EF4-FFF2-40B4-BE49-F238E27FC236}">
                <a16:creationId xmlns:a16="http://schemas.microsoft.com/office/drawing/2014/main" xmlns="" id="{F945FB05-0587-45D7-B0DF-98A47A0862FC}"/>
              </a:ext>
            </a:extLst>
          </p:cNvPr>
          <p:cNvCxnSpPr>
            <a:cxnSpLocks noChangeShapeType="1"/>
            <a:stCxn id="46" idx="3"/>
            <a:endCxn id="5" idx="0"/>
          </p:cNvCxnSpPr>
          <p:nvPr/>
        </p:nvCxnSpPr>
        <p:spPr bwMode="auto">
          <a:xfrm flipV="1">
            <a:off x="4450505" y="3784849"/>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6" name="Group 5">
            <a:extLst>
              <a:ext uri="{FF2B5EF4-FFF2-40B4-BE49-F238E27FC236}">
                <a16:creationId xmlns:a16="http://schemas.microsoft.com/office/drawing/2014/main" xmlns="" id="{14FDF5E9-3DEF-48B4-A51E-33B1A131A883}"/>
              </a:ext>
            </a:extLst>
          </p:cNvPr>
          <p:cNvGrpSpPr>
            <a:grpSpLocks/>
          </p:cNvGrpSpPr>
          <p:nvPr/>
        </p:nvGrpSpPr>
        <p:grpSpPr bwMode="auto">
          <a:xfrm>
            <a:off x="2310555" y="2899024"/>
            <a:ext cx="963613" cy="1152525"/>
            <a:chOff x="1474" y="1389"/>
            <a:chExt cx="607" cy="726"/>
          </a:xfrm>
        </p:grpSpPr>
        <p:sp>
          <p:nvSpPr>
            <p:cNvPr id="27" name="Rectangle 6">
              <a:extLst>
                <a:ext uri="{FF2B5EF4-FFF2-40B4-BE49-F238E27FC236}">
                  <a16:creationId xmlns:a16="http://schemas.microsoft.com/office/drawing/2014/main" xmlns=""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Revisión de Informes</a:t>
              </a:r>
              <a:endParaRPr lang="es-ES" sz="1000" dirty="0">
                <a:solidFill>
                  <a:srgbClr val="000066"/>
                </a:solidFill>
              </a:endParaRPr>
            </a:p>
          </p:txBody>
        </p:sp>
        <p:sp>
          <p:nvSpPr>
            <p:cNvPr id="28" name="Rectangle 7">
              <a:extLst>
                <a:ext uri="{FF2B5EF4-FFF2-40B4-BE49-F238E27FC236}">
                  <a16:creationId xmlns:a16="http://schemas.microsoft.com/office/drawing/2014/main" xmlns="" id="{3235C267-74FA-41EE-B24C-A1712A50AC94}"/>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(3) Analista Funcional</a:t>
              </a:r>
              <a:endParaRPr lang="es-ES" sz="800" b="1" dirty="0">
                <a:solidFill>
                  <a:srgbClr val="000066"/>
                </a:solidFill>
              </a:endParaRPr>
            </a:p>
          </p:txBody>
        </p:sp>
        <p:sp>
          <p:nvSpPr>
            <p:cNvPr id="29" name="Rectangle 8">
              <a:extLst>
                <a:ext uri="{FF2B5EF4-FFF2-40B4-BE49-F238E27FC236}">
                  <a16:creationId xmlns:a16="http://schemas.microsoft.com/office/drawing/2014/main" xmlns="" id="{2E27B304-25EA-434C-B4D1-AF5163EBFC1C}"/>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grpSp>
        <p:nvGrpSpPr>
          <p:cNvPr id="30" name="Group 9">
            <a:extLst>
              <a:ext uri="{FF2B5EF4-FFF2-40B4-BE49-F238E27FC236}">
                <a16:creationId xmlns:a16="http://schemas.microsoft.com/office/drawing/2014/main" xmlns="" id="{F61708C1-1430-47C3-AF60-156824079F29}"/>
              </a:ext>
            </a:extLst>
          </p:cNvPr>
          <p:cNvGrpSpPr>
            <a:grpSpLocks/>
          </p:cNvGrpSpPr>
          <p:nvPr/>
        </p:nvGrpSpPr>
        <p:grpSpPr bwMode="auto">
          <a:xfrm>
            <a:off x="4317676" y="4238579"/>
            <a:ext cx="963612" cy="1152525"/>
            <a:chOff x="3107" y="1389"/>
            <a:chExt cx="607" cy="726"/>
          </a:xfrm>
        </p:grpSpPr>
        <p:sp>
          <p:nvSpPr>
            <p:cNvPr id="31" name="Rectangle 10">
              <a:extLst>
                <a:ext uri="{FF2B5EF4-FFF2-40B4-BE49-F238E27FC236}">
                  <a16:creationId xmlns:a16="http://schemas.microsoft.com/office/drawing/2014/main" xmlns=""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Reunión de Equipo de trabajo</a:t>
              </a:r>
              <a:endParaRPr lang="es-ES" sz="1000" dirty="0">
                <a:solidFill>
                  <a:srgbClr val="000066"/>
                </a:solidFill>
              </a:endParaRPr>
            </a:p>
          </p:txBody>
        </p:sp>
        <p:sp>
          <p:nvSpPr>
            <p:cNvPr id="32" name="Rectangle 11">
              <a:extLst>
                <a:ext uri="{FF2B5EF4-FFF2-40B4-BE49-F238E27FC236}">
                  <a16:creationId xmlns:a16="http://schemas.microsoft.com/office/drawing/2014/main" xmlns="" id="{ABF4FC23-4593-408F-A2B0-04EC641E5733}"/>
                </a:ext>
              </a:extLst>
            </p:cNvPr>
            <p:cNvSpPr>
              <a:spLocks noChangeArrowheads="1"/>
            </p:cNvSpPr>
            <p:nvPr/>
          </p:nvSpPr>
          <p:spPr bwMode="auto">
            <a:xfrm>
              <a:off x="310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(6) Jefe de Proyecto</a:t>
              </a:r>
              <a:endParaRPr lang="es-ES" sz="800" b="1" dirty="0">
                <a:solidFill>
                  <a:srgbClr val="000066"/>
                </a:solidFill>
              </a:endParaRPr>
            </a:p>
          </p:txBody>
        </p:sp>
        <p:sp>
          <p:nvSpPr>
            <p:cNvPr id="33" name="Rectangle 12">
              <a:extLst>
                <a:ext uri="{FF2B5EF4-FFF2-40B4-BE49-F238E27FC236}">
                  <a16:creationId xmlns:a16="http://schemas.microsoft.com/office/drawing/2014/main" xmlns="" id="{0CD04404-F1F9-415B-8D57-235386FB2F71}"/>
                </a:ext>
              </a:extLst>
            </p:cNvPr>
            <p:cNvSpPr>
              <a:spLocks noChangeArrowheads="1"/>
            </p:cNvSpPr>
            <p:nvPr/>
          </p:nvSpPr>
          <p:spPr bwMode="auto">
            <a:xfrm>
              <a:off x="310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800" b="1" dirty="0">
                  <a:solidFill>
                    <a:srgbClr val="000066"/>
                  </a:solidFill>
                </a:rPr>
                <a:t> Acta de Reunión</a:t>
              </a:r>
            </a:p>
          </p:txBody>
        </p:sp>
      </p:grpSp>
      <p:cxnSp>
        <p:nvCxnSpPr>
          <p:cNvPr id="34" name="AutoShape 15">
            <a:extLst>
              <a:ext uri="{FF2B5EF4-FFF2-40B4-BE49-F238E27FC236}">
                <a16:creationId xmlns:a16="http://schemas.microsoft.com/office/drawing/2014/main" xmlns="" id="{ACC2D501-DB6D-407E-AE7A-9447237354B5}"/>
              </a:ext>
            </a:extLst>
          </p:cNvPr>
          <p:cNvCxnSpPr>
            <a:cxnSpLocks noChangeShapeType="1"/>
            <a:stCxn id="27" idx="3"/>
            <a:endCxn id="53" idx="2"/>
          </p:cNvCxnSpPr>
          <p:nvPr/>
        </p:nvCxnSpPr>
        <p:spPr bwMode="auto">
          <a:xfrm flipV="1">
            <a:off x="3274168" y="3472112"/>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 name="Group 48">
            <a:extLst>
              <a:ext uri="{FF2B5EF4-FFF2-40B4-BE49-F238E27FC236}">
                <a16:creationId xmlns:a16="http://schemas.microsoft.com/office/drawing/2014/main" xmlns="" id="{CB304A60-2DB7-4ADE-88D4-93C59FAB4B19}"/>
              </a:ext>
            </a:extLst>
          </p:cNvPr>
          <p:cNvGrpSpPr>
            <a:grpSpLocks/>
          </p:cNvGrpSpPr>
          <p:nvPr/>
        </p:nvGrpSpPr>
        <p:grpSpPr bwMode="auto">
          <a:xfrm>
            <a:off x="4158405" y="2897437"/>
            <a:ext cx="963613" cy="1152525"/>
            <a:chOff x="1474" y="1389"/>
            <a:chExt cx="607" cy="726"/>
          </a:xfrm>
        </p:grpSpPr>
        <p:sp>
          <p:nvSpPr>
            <p:cNvPr id="36" name="Rectangle 49">
              <a:extLst>
                <a:ext uri="{FF2B5EF4-FFF2-40B4-BE49-F238E27FC236}">
                  <a16:creationId xmlns:a16="http://schemas.microsoft.com/office/drawing/2014/main" xmlns=""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Comité Operativo</a:t>
              </a:r>
              <a:endParaRPr lang="es-ES" sz="1000" dirty="0">
                <a:solidFill>
                  <a:srgbClr val="000066"/>
                </a:solidFill>
              </a:endParaRPr>
            </a:p>
          </p:txBody>
        </p:sp>
        <p:sp>
          <p:nvSpPr>
            <p:cNvPr id="37" name="Rectangle 50">
              <a:extLst>
                <a:ext uri="{FF2B5EF4-FFF2-40B4-BE49-F238E27FC236}">
                  <a16:creationId xmlns:a16="http://schemas.microsoft.com/office/drawing/2014/main" xmlns="" id="{8A38CC80-3090-4CE9-9A50-94104F114445}"/>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(4) Jefe de Proyecto</a:t>
              </a:r>
              <a:endParaRPr lang="es-ES" sz="800" b="1" dirty="0">
                <a:solidFill>
                  <a:srgbClr val="000066"/>
                </a:solidFill>
              </a:endParaRPr>
            </a:p>
          </p:txBody>
        </p:sp>
        <p:sp>
          <p:nvSpPr>
            <p:cNvPr id="38" name="Rectangle 51">
              <a:extLst>
                <a:ext uri="{FF2B5EF4-FFF2-40B4-BE49-F238E27FC236}">
                  <a16:creationId xmlns:a16="http://schemas.microsoft.com/office/drawing/2014/main" xmlns="" id="{45B2A403-A631-4717-9F65-C5962D226218}"/>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Artefactos de gestión</a:t>
              </a:r>
              <a:endParaRPr lang="es-PE" sz="700" b="1" dirty="0">
                <a:solidFill>
                  <a:srgbClr val="000066"/>
                </a:solidFill>
              </a:endParaRPr>
            </a:p>
          </p:txBody>
        </p:sp>
      </p:grpSp>
      <p:sp>
        <p:nvSpPr>
          <p:cNvPr id="43" name="Rectangle 65">
            <a:extLst>
              <a:ext uri="{FF2B5EF4-FFF2-40B4-BE49-F238E27FC236}">
                <a16:creationId xmlns:a16="http://schemas.microsoft.com/office/drawing/2014/main" xmlns="" id="{AE58C82C-3883-4A9D-989D-50331EFAACA8}"/>
              </a:ext>
            </a:extLst>
          </p:cNvPr>
          <p:cNvSpPr>
            <a:spLocks noChangeArrowheads="1"/>
          </p:cNvSpPr>
          <p:nvPr/>
        </p:nvSpPr>
        <p:spPr bwMode="auto">
          <a:xfrm>
            <a:off x="4379068" y="1657599"/>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Ejecutar trabajo asignado</a:t>
            </a:r>
            <a:r>
              <a:rPr lang="es-PE" sz="1000" dirty="0">
                <a:solidFill>
                  <a:srgbClr val="000066"/>
                </a:solidFill>
                <a:hlinkClick r:id="rId6" action="ppaction://hlinksldjump"/>
              </a:rPr>
              <a:t> </a:t>
            </a:r>
            <a:endParaRPr lang="es-ES" sz="1000" dirty="0">
              <a:solidFill>
                <a:srgbClr val="000066"/>
              </a:solidFill>
            </a:endParaRPr>
          </a:p>
        </p:txBody>
      </p:sp>
      <p:sp>
        <p:nvSpPr>
          <p:cNvPr id="44" name="Rectangle 67">
            <a:extLst>
              <a:ext uri="{FF2B5EF4-FFF2-40B4-BE49-F238E27FC236}">
                <a16:creationId xmlns:a16="http://schemas.microsoft.com/office/drawing/2014/main" xmlns="" id="{F33B0150-F9AA-4082-BD01-48709359C11A}"/>
              </a:ext>
            </a:extLst>
          </p:cNvPr>
          <p:cNvSpPr>
            <a:spLocks noChangeArrowheads="1"/>
          </p:cNvSpPr>
          <p:nvPr/>
        </p:nvSpPr>
        <p:spPr bwMode="auto">
          <a:xfrm>
            <a:off x="4379068" y="2313237"/>
            <a:ext cx="1008062" cy="247650"/>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grpSp>
        <p:nvGrpSpPr>
          <p:cNvPr id="45" name="Group 68">
            <a:extLst>
              <a:ext uri="{FF2B5EF4-FFF2-40B4-BE49-F238E27FC236}">
                <a16:creationId xmlns:a16="http://schemas.microsoft.com/office/drawing/2014/main" xmlns="" id="{E0A5A315-2A93-4024-A2C2-543590483D2C}"/>
              </a:ext>
            </a:extLst>
          </p:cNvPr>
          <p:cNvGrpSpPr>
            <a:grpSpLocks/>
          </p:cNvGrpSpPr>
          <p:nvPr/>
        </p:nvGrpSpPr>
        <p:grpSpPr bwMode="auto">
          <a:xfrm>
            <a:off x="3513880" y="5583487"/>
            <a:ext cx="936625" cy="1152525"/>
            <a:chOff x="657" y="1389"/>
            <a:chExt cx="607" cy="726"/>
          </a:xfrm>
        </p:grpSpPr>
        <p:sp>
          <p:nvSpPr>
            <p:cNvPr id="46" name="Rectangle 69">
              <a:extLst>
                <a:ext uri="{FF2B5EF4-FFF2-40B4-BE49-F238E27FC236}">
                  <a16:creationId xmlns:a16="http://schemas.microsoft.com/office/drawing/2014/main" xmlns=""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Procesar cambios al proyecto</a:t>
              </a:r>
              <a:r>
                <a:rPr lang="es-PE" sz="1000" dirty="0">
                  <a:solidFill>
                    <a:srgbClr val="000066"/>
                  </a:solidFill>
                  <a:hlinkClick r:id="rId6" action="ppaction://hlinksldjump"/>
                </a:rPr>
                <a:t> </a:t>
              </a:r>
              <a:endParaRPr lang="es-ES" sz="1000" dirty="0">
                <a:solidFill>
                  <a:srgbClr val="000066"/>
                </a:solidFill>
              </a:endParaRPr>
            </a:p>
          </p:txBody>
        </p:sp>
        <p:sp>
          <p:nvSpPr>
            <p:cNvPr id="47" name="Rectangle 70">
              <a:extLst>
                <a:ext uri="{FF2B5EF4-FFF2-40B4-BE49-F238E27FC236}">
                  <a16:creationId xmlns:a16="http://schemas.microsoft.com/office/drawing/2014/main" xmlns="" id="{6A711E5E-BEC2-4873-B676-DD867CF23535}"/>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rPr>
                <a:t>(7) Analista Funcional</a:t>
              </a:r>
              <a:endParaRPr lang="es-ES" sz="800" b="1" dirty="0">
                <a:solidFill>
                  <a:srgbClr val="000066"/>
                </a:solidFill>
              </a:endParaRPr>
            </a:p>
          </p:txBody>
        </p:sp>
        <p:sp>
          <p:nvSpPr>
            <p:cNvPr id="48" name="Rectangle 71">
              <a:extLst>
                <a:ext uri="{FF2B5EF4-FFF2-40B4-BE49-F238E27FC236}">
                  <a16:creationId xmlns:a16="http://schemas.microsoft.com/office/drawing/2014/main" xmlns="" id="{72DBD71C-7628-4229-9821-0EA6CF22FD50}"/>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de Gestión del Proyecto</a:t>
              </a:r>
            </a:p>
          </p:txBody>
        </p:sp>
      </p:grpSp>
      <p:cxnSp>
        <p:nvCxnSpPr>
          <p:cNvPr id="49" name="AutoShape 76">
            <a:extLst>
              <a:ext uri="{FF2B5EF4-FFF2-40B4-BE49-F238E27FC236}">
                <a16:creationId xmlns:a16="http://schemas.microsoft.com/office/drawing/2014/main" xmlns="" id="{F0B902C9-57DE-4D1D-B441-9CB2E9156479}"/>
              </a:ext>
            </a:extLst>
          </p:cNvPr>
          <p:cNvCxnSpPr>
            <a:cxnSpLocks noChangeShapeType="1"/>
            <a:endCxn id="43" idx="1"/>
          </p:cNvCxnSpPr>
          <p:nvPr/>
        </p:nvCxnSpPr>
        <p:spPr bwMode="auto">
          <a:xfrm>
            <a:off x="3744068" y="1975099"/>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0" name="AutoShape 87">
            <a:extLst>
              <a:ext uri="{FF2B5EF4-FFF2-40B4-BE49-F238E27FC236}">
                <a16:creationId xmlns:a16="http://schemas.microsoft.com/office/drawing/2014/main" xmlns="" id="{5B935A4C-6D97-4F87-9B3F-53F241F0C46F}"/>
              </a:ext>
            </a:extLst>
          </p:cNvPr>
          <p:cNvSpPr>
            <a:spLocks noChangeArrowheads="1"/>
          </p:cNvSpPr>
          <p:nvPr/>
        </p:nvSpPr>
        <p:spPr bwMode="auto">
          <a:xfrm rot="-8008787">
            <a:off x="6726981" y="3313361"/>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51" name="AutoShape 89">
            <a:extLst>
              <a:ext uri="{FF2B5EF4-FFF2-40B4-BE49-F238E27FC236}">
                <a16:creationId xmlns:a16="http://schemas.microsoft.com/office/drawing/2014/main" xmlns="" id="{B93BAB0A-EB24-444E-BAE0-50316AEE6C5B}"/>
              </a:ext>
            </a:extLst>
          </p:cNvPr>
          <p:cNvCxnSpPr>
            <a:cxnSpLocks noChangeShapeType="1"/>
            <a:endCxn id="31" idx="1"/>
          </p:cNvCxnSpPr>
          <p:nvPr/>
        </p:nvCxnSpPr>
        <p:spPr bwMode="auto">
          <a:xfrm rot="16200000" flipH="1">
            <a:off x="3420259" y="3918219"/>
            <a:ext cx="1144790" cy="650044"/>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53" name="AutoShape 92">
            <a:extLst>
              <a:ext uri="{FF2B5EF4-FFF2-40B4-BE49-F238E27FC236}">
                <a16:creationId xmlns:a16="http://schemas.microsoft.com/office/drawing/2014/main" xmlns="" id="{DB7C4DAF-66F0-4D94-A319-9AB95383C01E}"/>
              </a:ext>
            </a:extLst>
          </p:cNvPr>
          <p:cNvSpPr>
            <a:spLocks noChangeArrowheads="1"/>
          </p:cNvSpPr>
          <p:nvPr/>
        </p:nvSpPr>
        <p:spPr bwMode="auto">
          <a:xfrm rot="2791213">
            <a:off x="3494831" y="3297486"/>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p>
        </p:txBody>
      </p:sp>
      <p:cxnSp>
        <p:nvCxnSpPr>
          <p:cNvPr id="54" name="AutoShape 93">
            <a:extLst>
              <a:ext uri="{FF2B5EF4-FFF2-40B4-BE49-F238E27FC236}">
                <a16:creationId xmlns:a16="http://schemas.microsoft.com/office/drawing/2014/main" xmlns="" id="{0ADE7BD5-C578-4743-B410-C0C120E2D9F4}"/>
              </a:ext>
            </a:extLst>
          </p:cNvPr>
          <p:cNvCxnSpPr>
            <a:cxnSpLocks noChangeShapeType="1"/>
            <a:stCxn id="53" idx="5"/>
            <a:endCxn id="36" idx="1"/>
          </p:cNvCxnSpPr>
          <p:nvPr/>
        </p:nvCxnSpPr>
        <p:spPr bwMode="auto">
          <a:xfrm flipV="1">
            <a:off x="3677393" y="3475287"/>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55" name="AutoShape 95">
            <a:extLst>
              <a:ext uri="{FF2B5EF4-FFF2-40B4-BE49-F238E27FC236}">
                <a16:creationId xmlns:a16="http://schemas.microsoft.com/office/drawing/2014/main" xmlns="" id="{CF3D192C-D530-4C82-B3D6-D332FAD262FE}"/>
              </a:ext>
            </a:extLst>
          </p:cNvPr>
          <p:cNvCxnSpPr>
            <a:cxnSpLocks noChangeShapeType="1"/>
            <a:stCxn id="43" idx="3"/>
            <a:endCxn id="5" idx="4"/>
          </p:cNvCxnSpPr>
          <p:nvPr/>
        </p:nvCxnSpPr>
        <p:spPr bwMode="auto">
          <a:xfrm>
            <a:off x="5387130" y="1986212"/>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56" name="AutoShape 96">
            <a:extLst>
              <a:ext uri="{FF2B5EF4-FFF2-40B4-BE49-F238E27FC236}">
                <a16:creationId xmlns:a16="http://schemas.microsoft.com/office/drawing/2014/main" xmlns="" id="{CE280FCF-9205-434D-80B9-599D454E1B7E}"/>
              </a:ext>
            </a:extLst>
          </p:cNvPr>
          <p:cNvCxnSpPr>
            <a:cxnSpLocks noChangeShapeType="1"/>
            <a:stCxn id="50" idx="2"/>
            <a:endCxn id="5" idx="5"/>
          </p:cNvCxnSpPr>
          <p:nvPr/>
        </p:nvCxnSpPr>
        <p:spPr bwMode="auto">
          <a:xfrm>
            <a:off x="7163543" y="3502274"/>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123">
            <a:extLst>
              <a:ext uri="{FF2B5EF4-FFF2-40B4-BE49-F238E27FC236}">
                <a16:creationId xmlns:a16="http://schemas.microsoft.com/office/drawing/2014/main" xmlns="" id="{664C6DC4-12A3-4DC4-96D9-3A9B07F738D5}"/>
              </a:ext>
            </a:extLst>
          </p:cNvPr>
          <p:cNvCxnSpPr>
            <a:cxnSpLocks noChangeShapeType="1"/>
          </p:cNvCxnSpPr>
          <p:nvPr/>
        </p:nvCxnSpPr>
        <p:spPr bwMode="auto">
          <a:xfrm flipV="1">
            <a:off x="2150026" y="1983104"/>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58" name="AutoShape 124">
            <a:extLst>
              <a:ext uri="{FF2B5EF4-FFF2-40B4-BE49-F238E27FC236}">
                <a16:creationId xmlns:a16="http://schemas.microsoft.com/office/drawing/2014/main" xmlns="" id="{F5140DC1-2C1D-4332-8915-BB06E9537FF6}"/>
              </a:ext>
            </a:extLst>
          </p:cNvPr>
          <p:cNvCxnSpPr>
            <a:cxnSpLocks noChangeShapeType="1"/>
          </p:cNvCxnSpPr>
          <p:nvPr/>
        </p:nvCxnSpPr>
        <p:spPr bwMode="auto">
          <a:xfrm flipH="1">
            <a:off x="2132854" y="3749924"/>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59" name="AutoShape 125">
            <a:extLst>
              <a:ext uri="{FF2B5EF4-FFF2-40B4-BE49-F238E27FC236}">
                <a16:creationId xmlns:a16="http://schemas.microsoft.com/office/drawing/2014/main" xmlns="" id="{32E09B21-5841-4DFC-B91E-6070F740B3F2}"/>
              </a:ext>
            </a:extLst>
          </p:cNvPr>
          <p:cNvCxnSpPr>
            <a:cxnSpLocks noChangeShapeType="1"/>
            <a:endCxn id="21" idx="1"/>
          </p:cNvCxnSpPr>
          <p:nvPr/>
        </p:nvCxnSpPr>
        <p:spPr bwMode="auto">
          <a:xfrm>
            <a:off x="1907950" y="2530430"/>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 name="AutoShape 126">
            <a:extLst>
              <a:ext uri="{FF2B5EF4-FFF2-40B4-BE49-F238E27FC236}">
                <a16:creationId xmlns:a16="http://schemas.microsoft.com/office/drawing/2014/main" xmlns="" id="{7B69F048-51B0-4195-88C2-16EBAB058363}"/>
              </a:ext>
            </a:extLst>
          </p:cNvPr>
          <p:cNvCxnSpPr>
            <a:cxnSpLocks noChangeShapeType="1"/>
            <a:endCxn id="21" idx="3"/>
          </p:cNvCxnSpPr>
          <p:nvPr/>
        </p:nvCxnSpPr>
        <p:spPr bwMode="auto">
          <a:xfrm flipV="1">
            <a:off x="1907950" y="3575005"/>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128">
            <a:extLst>
              <a:ext uri="{FF2B5EF4-FFF2-40B4-BE49-F238E27FC236}">
                <a16:creationId xmlns:a16="http://schemas.microsoft.com/office/drawing/2014/main" xmlns="" id="{9388B687-C3B5-4B28-BA4A-F9146B6CC447}"/>
              </a:ext>
            </a:extLst>
          </p:cNvPr>
          <p:cNvCxnSpPr>
            <a:cxnSpLocks noChangeShapeType="1"/>
            <a:stCxn id="5" idx="2"/>
          </p:cNvCxnSpPr>
          <p:nvPr/>
        </p:nvCxnSpPr>
        <p:spPr bwMode="auto">
          <a:xfrm flipV="1">
            <a:off x="7668368" y="3499099"/>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2" name="AutoShape 130">
            <a:extLst>
              <a:ext uri="{FF2B5EF4-FFF2-40B4-BE49-F238E27FC236}">
                <a16:creationId xmlns:a16="http://schemas.microsoft.com/office/drawing/2014/main" xmlns="" id="{246165A9-79FD-4710-8B4C-BA5CAC16FAFE}"/>
              </a:ext>
            </a:extLst>
          </p:cNvPr>
          <p:cNvCxnSpPr>
            <a:cxnSpLocks noChangeShapeType="1"/>
            <a:stCxn id="31" idx="3"/>
            <a:endCxn id="50" idx="0"/>
          </p:cNvCxnSpPr>
          <p:nvPr/>
        </p:nvCxnSpPr>
        <p:spPr bwMode="auto">
          <a:xfrm flipV="1">
            <a:off x="5281288" y="3748268"/>
            <a:ext cx="1619113" cy="1067368"/>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3" name="AutoShape 144">
            <a:extLst>
              <a:ext uri="{FF2B5EF4-FFF2-40B4-BE49-F238E27FC236}">
                <a16:creationId xmlns:a16="http://schemas.microsoft.com/office/drawing/2014/main" xmlns="" id="{7C46A6DD-C19F-4613-B9A8-E0BA5F18CA8C}"/>
              </a:ext>
            </a:extLst>
          </p:cNvPr>
          <p:cNvCxnSpPr>
            <a:cxnSpLocks noChangeShapeType="1"/>
          </p:cNvCxnSpPr>
          <p:nvPr/>
        </p:nvCxnSpPr>
        <p:spPr bwMode="auto">
          <a:xfrm flipV="1">
            <a:off x="5117289" y="3315543"/>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65" name="Rectangle 61">
            <a:extLst>
              <a:ext uri="{FF2B5EF4-FFF2-40B4-BE49-F238E27FC236}">
                <a16:creationId xmlns:a16="http://schemas.microsoft.com/office/drawing/2014/main" xmlns="" id="{3ACC5272-193F-48FD-B86E-41B1B58340B8}"/>
              </a:ext>
            </a:extLst>
          </p:cNvPr>
          <p:cNvSpPr>
            <a:spLocks noChangeArrowheads="1"/>
          </p:cNvSpPr>
          <p:nvPr/>
        </p:nvSpPr>
        <p:spPr bwMode="auto">
          <a:xfrm>
            <a:off x="2782044" y="1697286"/>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000" dirty="0">
                <a:solidFill>
                  <a:srgbClr val="000066"/>
                </a:solidFill>
              </a:rPr>
              <a:t>Asignar trabajo</a:t>
            </a:r>
            <a:r>
              <a:rPr lang="es-PE" sz="1000" dirty="0">
                <a:solidFill>
                  <a:srgbClr val="000066"/>
                </a:solidFill>
                <a:hlinkClick r:id="rId6" action="ppaction://hlinksldjump"/>
              </a:rPr>
              <a:t> </a:t>
            </a:r>
            <a:endParaRPr lang="es-ES" sz="1000" dirty="0">
              <a:solidFill>
                <a:srgbClr val="000066"/>
              </a:solidFill>
            </a:endParaRPr>
          </a:p>
        </p:txBody>
      </p:sp>
      <p:sp>
        <p:nvSpPr>
          <p:cNvPr id="66" name="Rectangle 62">
            <a:extLst>
              <a:ext uri="{FF2B5EF4-FFF2-40B4-BE49-F238E27FC236}">
                <a16:creationId xmlns:a16="http://schemas.microsoft.com/office/drawing/2014/main" xmlns="" id="{85CAEA51-3305-44D7-B31C-E39D0CACC7A6}"/>
              </a:ext>
            </a:extLst>
          </p:cNvPr>
          <p:cNvSpPr>
            <a:spLocks noChangeArrowheads="1"/>
          </p:cNvSpPr>
          <p:nvPr/>
        </p:nvSpPr>
        <p:spPr bwMode="auto">
          <a:xfrm>
            <a:off x="2782044" y="1556792"/>
            <a:ext cx="949325" cy="252413"/>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(1) Jefe de Proyecto</a:t>
            </a:r>
            <a:endParaRPr lang="es-ES" sz="800" b="1" dirty="0">
              <a:solidFill>
                <a:srgbClr val="000066"/>
              </a:solidFill>
            </a:endParaRPr>
          </a:p>
        </p:txBody>
      </p:sp>
      <p:sp>
        <p:nvSpPr>
          <p:cNvPr id="67" name="Rectangle 63">
            <a:extLst>
              <a:ext uri="{FF2B5EF4-FFF2-40B4-BE49-F238E27FC236}">
                <a16:creationId xmlns:a16="http://schemas.microsoft.com/office/drawing/2014/main" xmlns="" id="{76D44EBE-C09D-4DE2-830B-637173D6D1B7}"/>
              </a:ext>
            </a:extLst>
          </p:cNvPr>
          <p:cNvSpPr>
            <a:spLocks noChangeArrowheads="1"/>
          </p:cNvSpPr>
          <p:nvPr/>
        </p:nvSpPr>
        <p:spPr bwMode="auto">
          <a:xfrm>
            <a:off x="2782044" y="2352923"/>
            <a:ext cx="949325" cy="247650"/>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Plan quincenal</a:t>
            </a:r>
          </a:p>
        </p:txBody>
      </p:sp>
      <p:sp>
        <p:nvSpPr>
          <p:cNvPr id="68" name="Rectangle 66">
            <a:extLst>
              <a:ext uri="{FF2B5EF4-FFF2-40B4-BE49-F238E27FC236}">
                <a16:creationId xmlns:a16="http://schemas.microsoft.com/office/drawing/2014/main" xmlns="" id="{954A0DA9-AB01-4F68-991F-5798703ADA8A}"/>
              </a:ext>
            </a:extLst>
          </p:cNvPr>
          <p:cNvSpPr>
            <a:spLocks noChangeArrowheads="1"/>
          </p:cNvSpPr>
          <p:nvPr/>
        </p:nvSpPr>
        <p:spPr bwMode="auto">
          <a:xfrm>
            <a:off x="4366369" y="1490911"/>
            <a:ext cx="1008062" cy="252412"/>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800" b="1" dirty="0">
                <a:solidFill>
                  <a:srgbClr val="000066"/>
                </a:solidFill>
              </a:rPr>
              <a:t>(2) Jefe de Proyecto</a:t>
            </a:r>
          </a:p>
        </p:txBody>
      </p:sp>
      <p:sp>
        <p:nvSpPr>
          <p:cNvPr id="69" name="Rectangle 111">
            <a:extLst>
              <a:ext uri="{FF2B5EF4-FFF2-40B4-BE49-F238E27FC236}">
                <a16:creationId xmlns:a16="http://schemas.microsoft.com/office/drawing/2014/main" xmlns="" id="{99116C62-3F48-43CD-929E-EDAC84A8BBDC}"/>
              </a:ext>
            </a:extLst>
          </p:cNvPr>
          <p:cNvSpPr>
            <a:spLocks noChangeArrowheads="1"/>
          </p:cNvSpPr>
          <p:nvPr/>
        </p:nvSpPr>
        <p:spPr bwMode="auto">
          <a:xfrm>
            <a:off x="549323" y="3729140"/>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rPr>
              <a:t>Planificación</a:t>
            </a:r>
            <a:endParaRPr lang="es-ES" sz="800" b="1" dirty="0">
              <a:solidFill>
                <a:srgbClr val="000066"/>
              </a:solidFill>
            </a:endParaRPr>
          </a:p>
        </p:txBody>
      </p:sp>
    </p:spTree>
    <p:extLst>
      <p:ext uri="{BB962C8B-B14F-4D97-AF65-F5344CB8AC3E}">
        <p14:creationId xmlns:p14="http://schemas.microsoft.com/office/powerpoint/2010/main" val="814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graphicFrame>
        <p:nvGraphicFramePr>
          <p:cNvPr id="70" name="Group 206">
            <a:extLst>
              <a:ext uri="{FF2B5EF4-FFF2-40B4-BE49-F238E27FC236}">
                <a16:creationId xmlns:a16="http://schemas.microsoft.com/office/drawing/2014/main" xmlns="" id="{770DAFDD-F1FF-43D5-9BA5-DD0D0E3E60C1}"/>
              </a:ext>
            </a:extLst>
          </p:cNvPr>
          <p:cNvGraphicFramePr>
            <a:graphicFrameLocks/>
          </p:cNvGraphicFramePr>
          <p:nvPr>
            <p:extLst>
              <p:ext uri="{D42A27DB-BD31-4B8C-83A1-F6EECF244321}">
                <p14:modId xmlns:p14="http://schemas.microsoft.com/office/powerpoint/2010/main" val="4267327860"/>
              </p:ext>
            </p:extLst>
          </p:nvPr>
        </p:nvGraphicFramePr>
        <p:xfrm>
          <a:off x="333772" y="1556792"/>
          <a:ext cx="11017250" cy="5158382"/>
        </p:xfrm>
        <a:graphic>
          <a:graphicData uri="http://schemas.openxmlformats.org/drawingml/2006/table">
            <a:tbl>
              <a:tblPr>
                <a:tableStyleId>{ED083AE6-46FA-4A59-8FB0-9F97EB10719F}</a:tableStyleId>
              </a:tblPr>
              <a:tblGrid>
                <a:gridCol w="511966">
                  <a:extLst>
                    <a:ext uri="{9D8B030D-6E8A-4147-A177-3AD203B41FA5}">
                      <a16:colId xmlns:a16="http://schemas.microsoft.com/office/drawing/2014/main" xmlns="" val="20000"/>
                    </a:ext>
                  </a:extLst>
                </a:gridCol>
                <a:gridCol w="1475825">
                  <a:extLst>
                    <a:ext uri="{9D8B030D-6E8A-4147-A177-3AD203B41FA5}">
                      <a16:colId xmlns:a16="http://schemas.microsoft.com/office/drawing/2014/main" xmlns="" val="20001"/>
                    </a:ext>
                  </a:extLst>
                </a:gridCol>
                <a:gridCol w="1892059">
                  <a:extLst>
                    <a:ext uri="{9D8B030D-6E8A-4147-A177-3AD203B41FA5}">
                      <a16:colId xmlns:a16="http://schemas.microsoft.com/office/drawing/2014/main" xmlns="" val="20002"/>
                    </a:ext>
                  </a:extLst>
                </a:gridCol>
                <a:gridCol w="4790177">
                  <a:extLst>
                    <a:ext uri="{9D8B030D-6E8A-4147-A177-3AD203B41FA5}">
                      <a16:colId xmlns:a16="http://schemas.microsoft.com/office/drawing/2014/main" xmlns="" val="20003"/>
                    </a:ext>
                  </a:extLst>
                </a:gridCol>
                <a:gridCol w="2347223">
                  <a:extLst>
                    <a:ext uri="{9D8B030D-6E8A-4147-A177-3AD203B41FA5}">
                      <a16:colId xmlns:a16="http://schemas.microsoft.com/office/drawing/2014/main" xmlns="" val="20004"/>
                    </a:ext>
                  </a:extLst>
                </a:gridCol>
              </a:tblGrid>
              <a:tr h="77124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15" marB="45715" anchor="ctr" horzOverflow="overflow">
                    <a:solidFill>
                      <a:schemeClr val="accent5">
                        <a:lumMod val="60000"/>
                        <a:lumOff val="40000"/>
                      </a:schemeClr>
                    </a:solidFill>
                  </a:tcPr>
                </a:tc>
                <a:extLst>
                  <a:ext uri="{0D108BD9-81ED-4DB2-BD59-A6C34878D82A}">
                    <a16:rowId xmlns:a16="http://schemas.microsoft.com/office/drawing/2014/main" xmlns="" val="10000"/>
                  </a:ext>
                </a:extLst>
              </a:tr>
              <a:tr h="62663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dirty="0">
                          <a:latin typeface="+mj-lt"/>
                        </a:rPr>
                        <a:t>Jefe de Proyecto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Asignar Trabajo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a:ln>
                            <a:noFill/>
                          </a:ln>
                          <a:effectLst/>
                          <a:latin typeface="+mj-lt"/>
                        </a:rPr>
                        <a:t>Jefe de Proyecto prepara el plan quincenal apoyándose en la plantilla de Plan quincenal, seguidamente asigna tareas a los miembros del equipo de trabajo.</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IAVQUI</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1"/>
                  </a:ext>
                </a:extLst>
              </a:tr>
              <a:tr h="174427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latin typeface="+mj-lt"/>
                        </a:rPr>
                        <a:t>2</a:t>
                      </a:r>
                      <a:endParaRPr kumimoji="0" lang="es-ES" sz="1100" b="0" i="0" u="none" strike="noStrike" cap="none" normalizeH="0" baseline="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100" b="0" i="0" u="none" strike="noStrike" kern="1200" cap="none" dirty="0">
                          <a:solidFill>
                            <a:schemeClr val="tx1"/>
                          </a:solidFill>
                          <a:latin typeface="Arial"/>
                          <a:ea typeface="+mn-ea"/>
                          <a:cs typeface="+mn-cs"/>
                          <a:sym typeface="Arial"/>
                        </a:rPr>
                        <a:t>Jefe de Proyecto</a:t>
                      </a:r>
                      <a:endParaRPr kumimoji="0" lang="es-ES" sz="1100" b="0" i="0" u="none" strike="noStrike" kern="1200" cap="none" normalizeH="0" baseline="0" dirty="0">
                        <a:ln>
                          <a:noFill/>
                        </a:ln>
                        <a:solidFill>
                          <a:srgbClr val="000066"/>
                        </a:solidFill>
                        <a:effectLst/>
                        <a:latin typeface="Arial"/>
                        <a:ea typeface="+mn-ea"/>
                        <a:cs typeface="+mn-cs"/>
                        <a:sym typeface="Arial"/>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Ejecutar trabajo asignado</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 equipo realiza el trabajo que le fue asignado, produciendo entregables comprometidos.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La aceptación de los entregables principales son formalizados mediante actas de reunión (en caso se requiera con el cliente), o en las actas de comités con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Adicionalmente, durante la ejecución del proyecto realizan reuniones de trabajo con el cliente según se requiera.</a:t>
                      </a:r>
                      <a:endParaRPr kumimoji="0" lang="es-ES" sz="1100" b="0" i="0" u="none" strike="noStrike" cap="none" normalizeH="0" baseline="0" dirty="0">
                        <a:ln>
                          <a:noFill/>
                        </a:ln>
                        <a:solidFill>
                          <a:srgbClr val="000066"/>
                        </a:solidFill>
                        <a:effectLst/>
                        <a:latin typeface="+mj-lt"/>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a:ln>
                            <a:noFill/>
                          </a:ln>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a:ln>
                            <a:noFill/>
                          </a:ln>
                          <a:effectLst/>
                          <a:latin typeface="+mj-lt"/>
                        </a:rPr>
                        <a:t>ARINT</a:t>
                      </a:r>
                    </a:p>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endParaRPr kumimoji="0" lang="es-ES" sz="1100" u="none" strike="noStrike" cap="none" normalizeH="0" baseline="0" dirty="0">
                        <a:ln>
                          <a:noFill/>
                        </a:ln>
                        <a:effectLst/>
                        <a:latin typeface="+mj-lt"/>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xmlns="" val="10002"/>
                  </a:ext>
                </a:extLst>
              </a:tr>
              <a:tr h="201622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3</a:t>
                      </a:r>
                      <a:endParaRPr kumimoji="0" lang="es-ES" sz="1100" b="0" i="0" u="none" strike="noStrike" cap="none" normalizeH="0" baseline="0" dirty="0">
                        <a:ln>
                          <a:noFill/>
                        </a:ln>
                        <a:solidFill>
                          <a:srgbClr val="000066"/>
                        </a:solidFill>
                        <a:effectLst/>
                        <a:latin typeface="+mj-lt"/>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Revisión de Informes</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a:ln>
                          <a:noFill/>
                        </a:ln>
                        <a:effectLst/>
                        <a:latin typeface="+mj-lt"/>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s-ES" sz="11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 Analista Funcional prepara la reunión  y registra y/o actualiza la reunión en el acta de reuniones.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 equipo de trabajo informan la situación del proyecto y riesgo presentados, de forma quincenal y/o cuando la situación lo requiera.</a:t>
                      </a: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a:ln>
                            <a:noFill/>
                          </a:ln>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100" u="none" strike="noStrike" cap="none" normalizeH="0" baseline="0" dirty="0">
                          <a:ln>
                            <a:noFill/>
                          </a:ln>
                          <a:effectLst/>
                          <a:latin typeface="+mj-lt"/>
                        </a:rPr>
                        <a:t>ARINT</a:t>
                      </a: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257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569660"/>
          </a:xfrm>
          <a:prstGeom prst="rect">
            <a:avLst/>
          </a:prstGeom>
          <a:noFill/>
        </p:spPr>
        <p:txBody>
          <a:bodyPr wrap="square" rtlCol="0">
            <a:spAutoFit/>
          </a:bodyPr>
          <a:lstStyle/>
          <a:p>
            <a:r>
              <a:rPr lang="es-ES" sz="2800" b="1" dirty="0">
                <a:solidFill>
                  <a:schemeClr val="accent6">
                    <a:lumMod val="50000"/>
                  </a:schemeClr>
                </a:solidFill>
              </a:rPr>
              <a:t>ACTIVIDADES DEL SUBPROCESO DE EJECUCION, SEGUIMIENTO Y CONTROL</a:t>
            </a:r>
          </a:p>
          <a:p>
            <a:endParaRPr lang="es-ES" sz="4000" b="1" dirty="0">
              <a:solidFill>
                <a:schemeClr val="accent6">
                  <a:lumMod val="50000"/>
                </a:schemeClr>
              </a:solidFill>
            </a:endParaRPr>
          </a:p>
        </p:txBody>
      </p:sp>
      <p:graphicFrame>
        <p:nvGraphicFramePr>
          <p:cNvPr id="4" name="Group 229">
            <a:extLst>
              <a:ext uri="{FF2B5EF4-FFF2-40B4-BE49-F238E27FC236}">
                <a16:creationId xmlns:a16="http://schemas.microsoft.com/office/drawing/2014/main" xmlns="" id="{3A569E5B-29BC-44A2-97BD-C8D440756D2A}"/>
              </a:ext>
            </a:extLst>
          </p:cNvPr>
          <p:cNvGraphicFramePr>
            <a:graphicFrameLocks/>
          </p:cNvGraphicFramePr>
          <p:nvPr>
            <p:extLst>
              <p:ext uri="{D42A27DB-BD31-4B8C-83A1-F6EECF244321}">
                <p14:modId xmlns:p14="http://schemas.microsoft.com/office/powerpoint/2010/main" val="297314553"/>
              </p:ext>
            </p:extLst>
          </p:nvPr>
        </p:nvGraphicFramePr>
        <p:xfrm>
          <a:off x="333772" y="1013657"/>
          <a:ext cx="10441161" cy="5367671"/>
        </p:xfrm>
        <a:graphic>
          <a:graphicData uri="http://schemas.openxmlformats.org/drawingml/2006/table">
            <a:tbl>
              <a:tblPr>
                <a:tableStyleId>{ED083AE6-46FA-4A59-8FB0-9F97EB10719F}</a:tableStyleId>
              </a:tblPr>
              <a:tblGrid>
                <a:gridCol w="462249">
                  <a:extLst>
                    <a:ext uri="{9D8B030D-6E8A-4147-A177-3AD203B41FA5}">
                      <a16:colId xmlns:a16="http://schemas.microsoft.com/office/drawing/2014/main" xmlns="" val="20000"/>
                    </a:ext>
                  </a:extLst>
                </a:gridCol>
                <a:gridCol w="1335804">
                  <a:extLst>
                    <a:ext uri="{9D8B030D-6E8A-4147-A177-3AD203B41FA5}">
                      <a16:colId xmlns:a16="http://schemas.microsoft.com/office/drawing/2014/main" xmlns="" val="20001"/>
                    </a:ext>
                  </a:extLst>
                </a:gridCol>
                <a:gridCol w="1707831">
                  <a:extLst>
                    <a:ext uri="{9D8B030D-6E8A-4147-A177-3AD203B41FA5}">
                      <a16:colId xmlns:a16="http://schemas.microsoft.com/office/drawing/2014/main" xmlns="" val="20002"/>
                    </a:ext>
                  </a:extLst>
                </a:gridCol>
                <a:gridCol w="4025940">
                  <a:extLst>
                    <a:ext uri="{9D8B030D-6E8A-4147-A177-3AD203B41FA5}">
                      <a16:colId xmlns:a16="http://schemas.microsoft.com/office/drawing/2014/main" xmlns="" val="20003"/>
                    </a:ext>
                  </a:extLst>
                </a:gridCol>
                <a:gridCol w="2909337">
                  <a:extLst>
                    <a:ext uri="{9D8B030D-6E8A-4147-A177-3AD203B41FA5}">
                      <a16:colId xmlns:a16="http://schemas.microsoft.com/office/drawing/2014/main" xmlns="" val="20004"/>
                    </a:ext>
                  </a:extLst>
                </a:gridCol>
              </a:tblGrid>
              <a:tr h="104451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21" marB="45721" anchor="ctr" horzOverflow="overflow">
                    <a:solidFill>
                      <a:schemeClr val="accent5">
                        <a:lumMod val="60000"/>
                        <a:lumOff val="40000"/>
                      </a:schemeClr>
                    </a:solidFill>
                  </a:tcPr>
                </a:tc>
                <a:extLst>
                  <a:ext uri="{0D108BD9-81ED-4DB2-BD59-A6C34878D82A}">
                    <a16:rowId xmlns:a16="http://schemas.microsoft.com/office/drawing/2014/main" xmlns="" val="10000"/>
                  </a:ext>
                </a:extLst>
              </a:tr>
              <a:tr h="243472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4</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Comité Operativo</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s-ES" sz="11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100" u="none" strike="noStrike" cap="none" normalizeH="0" baseline="0" dirty="0">
                          <a:ln>
                            <a:noFill/>
                          </a:ln>
                          <a:effectLst/>
                          <a:latin typeface="+mj-lt"/>
                        </a:rPr>
                        <a:t>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En la reunión se presenta y revisa con el cliente, el acta de reunión preliminar. Es de frecuencia quincenal y cuando la situación lo requiera. Se actualizaran las plantillas que correspondan según sea el resultado de la reunión.</a:t>
                      </a:r>
                      <a:endParaRPr kumimoji="0" lang="es-ES" sz="1100" b="0" i="0" u="none" strike="noStrike" cap="none" normalizeH="0" baseline="0" dirty="0">
                        <a:ln>
                          <a:noFill/>
                        </a:ln>
                        <a:solidFill>
                          <a:srgbClr val="000066"/>
                        </a:solidFill>
                        <a:effectLst/>
                        <a:latin typeface="+mj-lt"/>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REGRI</a:t>
                      </a:r>
                      <a:endParaRPr kumimoji="0" lang="es-ES" sz="1100" b="0" i="0" u="none" strike="noStrike" cap="none" normalizeH="0" baseline="0" dirty="0">
                        <a:ln>
                          <a:noFill/>
                        </a:ln>
                        <a:solidFill>
                          <a:srgbClr val="000066"/>
                        </a:solidFill>
                        <a:effectLst/>
                        <a:latin typeface="+mj-lt"/>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xmlns="" val="10001"/>
                  </a:ext>
                </a:extLst>
              </a:tr>
              <a:tr h="100952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5</a:t>
                      </a:r>
                      <a:endParaRPr kumimoji="0" lang="es-ES" sz="1100" b="0" i="0" u="none" strike="noStrike" cap="none" normalizeH="0" baseline="0" dirty="0">
                        <a:ln>
                          <a:noFill/>
                        </a:ln>
                        <a:solidFill>
                          <a:srgbClr val="000066"/>
                        </a:solidFill>
                        <a:effectLst/>
                        <a:latin typeface="+mj-lt"/>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l" eaLnBrk="1" hangingPunct="1">
                        <a:lnSpc>
                          <a:spcPct val="110000"/>
                        </a:lnSpc>
                      </a:pPr>
                      <a:endParaRPr lang="es-419" sz="1100" b="0" dirty="0">
                        <a:solidFill>
                          <a:schemeClr val="tx1"/>
                        </a:solidFill>
                        <a:latin typeface="+mj-lt"/>
                      </a:endParaRPr>
                    </a:p>
                    <a:p>
                      <a:pPr algn="l" eaLnBrk="1" hangingPunct="1">
                        <a:lnSpc>
                          <a:spcPct val="110000"/>
                        </a:lnSpc>
                      </a:pPr>
                      <a:r>
                        <a:rPr lang="es-419" sz="1100" b="0" dirty="0">
                          <a:solidFill>
                            <a:schemeClr val="tx1"/>
                          </a:solidFill>
                          <a:latin typeface="+mj-lt"/>
                        </a:rPr>
                        <a:t>Reunión de Equipo de trabajo</a:t>
                      </a:r>
                    </a:p>
                    <a:p>
                      <a:pPr algn="ctr" eaLnBrk="1" hangingPunct="1">
                        <a:lnSpc>
                          <a:spcPct val="110000"/>
                        </a:lnSpc>
                      </a:pPr>
                      <a:endParaRPr lang="es-ES" sz="1100" dirty="0">
                        <a:solidFill>
                          <a:srgbClr val="000066"/>
                        </a:solidFill>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s-ES" sz="11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Esta reunión es de frecuencia quincenal </a:t>
                      </a:r>
                      <a:r>
                        <a:rPr kumimoji="0" lang="es-ES" sz="1100" b="0" i="0" u="none" strike="noStrike" kern="1200" cap="none" normalizeH="0" baseline="0" dirty="0">
                          <a:ln>
                            <a:noFill/>
                          </a:ln>
                          <a:solidFill>
                            <a:schemeClr val="tx1"/>
                          </a:solidFill>
                          <a:effectLst/>
                          <a:latin typeface="Arial"/>
                          <a:ea typeface="+mn-ea"/>
                          <a:cs typeface="+mn-cs"/>
                          <a:sym typeface="Arial"/>
                        </a:rPr>
                        <a:t>con el objetivo de analizar el servicio desde la perspectiva del proyecto.</a:t>
                      </a: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ARINT</a:t>
                      </a:r>
                      <a:endParaRPr kumimoji="0" lang="es-ES" sz="1100" b="0" i="0" u="none" strike="noStrike" cap="none" normalizeH="0" baseline="0" dirty="0">
                        <a:ln>
                          <a:noFill/>
                        </a:ln>
                        <a:solidFill>
                          <a:srgbClr val="000066"/>
                        </a:solidFill>
                        <a:effectLst/>
                        <a:latin typeface="+mj-lt"/>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xmlns="" val="10002"/>
                  </a:ext>
                </a:extLst>
              </a:tr>
              <a:tr h="87890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7</a:t>
                      </a:r>
                      <a:endParaRPr kumimoji="0" lang="es-ES" sz="1100" b="0" i="0" u="none" strike="noStrike" cap="none" normalizeH="0" baseline="0" dirty="0">
                        <a:ln>
                          <a:noFill/>
                        </a:ln>
                        <a:solidFill>
                          <a:srgbClr val="000066"/>
                        </a:solidFill>
                        <a:effectLst/>
                        <a:latin typeface="+mj-lt"/>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u="none" strike="noStrike" cap="none" normalizeH="0" baseline="0" dirty="0">
                          <a:ln>
                            <a:noFill/>
                          </a:ln>
                          <a:effectLst/>
                          <a:latin typeface="+mj-lt"/>
                        </a:rPr>
                        <a:t>Procesar cambios al proyecto</a:t>
                      </a:r>
                      <a:endParaRPr kumimoji="0" lang="es-ES" sz="1100" b="0" i="0" u="none" strike="noStrike" cap="none" normalizeH="0" baseline="0" dirty="0">
                        <a:ln>
                          <a:noFill/>
                        </a:ln>
                        <a:solidFill>
                          <a:srgbClr val="000066"/>
                        </a:solidFill>
                        <a:effectLst/>
                        <a:latin typeface="+mj-lt"/>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El cambio se procesa según el Proceso de cambios de configuración y de requerimientos.</a:t>
                      </a:r>
                      <a:endParaRPr kumimoji="0" lang="es-ES" sz="1100" b="0" i="0" u="none" strike="noStrike" cap="none" normalizeH="0" baseline="0" dirty="0">
                        <a:ln>
                          <a:noFill/>
                        </a:ln>
                        <a:solidFill>
                          <a:srgbClr val="000066"/>
                        </a:solidFill>
                        <a:effectLst/>
                        <a:latin typeface="+mj-lt"/>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100" u="none" strike="noStrike" cap="none" normalizeH="0" baseline="0" dirty="0">
                          <a:ln>
                            <a:noFill/>
                          </a:ln>
                          <a:effectLst/>
                          <a:latin typeface="+mj-lt"/>
                        </a:rPr>
                        <a:t>ASCR</a:t>
                      </a:r>
                      <a:endParaRPr kumimoji="0" lang="es-ES" sz="1100" b="0" i="0" u="none" strike="noStrike" cap="none" normalizeH="0" baseline="0" dirty="0">
                        <a:ln>
                          <a:noFill/>
                        </a:ln>
                        <a:solidFill>
                          <a:srgbClr val="000066"/>
                        </a:solidFill>
                        <a:effectLst/>
                        <a:latin typeface="+mj-lt"/>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4401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a:solidFill>
                  <a:schemeClr val="accent6">
                    <a:lumMod val="50000"/>
                  </a:schemeClr>
                </a:solidFill>
              </a:rPr>
              <a:t>5.2 ACTIVIDADES</a:t>
            </a:r>
          </a:p>
        </p:txBody>
      </p:sp>
    </p:spTree>
    <p:extLst>
      <p:ext uri="{BB962C8B-B14F-4D97-AF65-F5344CB8AC3E}">
        <p14:creationId xmlns:p14="http://schemas.microsoft.com/office/powerpoint/2010/main" val="407086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438228" y="1640876"/>
            <a:ext cx="4951413" cy="445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buFontTx/>
              <a:buAutoNum type="arabicPeriod"/>
            </a:pPr>
            <a:r>
              <a:rPr lang="es-PE" altLang="es-ES" sz="2000" dirty="0">
                <a:solidFill>
                  <a:srgbClr val="000066"/>
                </a:solidFill>
              </a:rPr>
              <a:t>Objetivo y alcance del proceso</a:t>
            </a:r>
          </a:p>
          <a:p>
            <a:pPr eaLnBrk="1" hangingPunct="1">
              <a:lnSpc>
                <a:spcPct val="130000"/>
              </a:lnSpc>
              <a:buFontTx/>
              <a:buAutoNum type="arabicPeriod"/>
            </a:pPr>
            <a:r>
              <a:rPr lang="es-PE" altLang="es-ES" sz="2000" dirty="0">
                <a:solidFill>
                  <a:srgbClr val="000066"/>
                </a:solidFill>
              </a:rPr>
              <a:t>Términos y definiciones</a:t>
            </a:r>
          </a:p>
          <a:p>
            <a:pPr eaLnBrk="1" hangingPunct="1">
              <a:lnSpc>
                <a:spcPct val="130000"/>
              </a:lnSpc>
              <a:buFontTx/>
              <a:buAutoNum type="arabicPeriod"/>
            </a:pPr>
            <a:r>
              <a:rPr lang="es-PE" altLang="es-ES" sz="2000" dirty="0">
                <a:solidFill>
                  <a:srgbClr val="000066"/>
                </a:solidFill>
              </a:rPr>
              <a:t>Roles y responsabilidades</a:t>
            </a:r>
          </a:p>
          <a:p>
            <a:pPr eaLnBrk="1" hangingPunct="1">
              <a:lnSpc>
                <a:spcPct val="130000"/>
              </a:lnSpc>
              <a:buFontTx/>
              <a:buAutoNum type="arabicPeriod"/>
            </a:pPr>
            <a:r>
              <a:rPr lang="es-PE" altLang="es-ES" sz="2000" dirty="0">
                <a:solidFill>
                  <a:srgbClr val="000066"/>
                </a:solidFill>
              </a:rPr>
              <a:t>Entradas y salidas del proceso</a:t>
            </a:r>
          </a:p>
          <a:p>
            <a:pPr eaLnBrk="1" hangingPunct="1">
              <a:lnSpc>
                <a:spcPct val="130000"/>
              </a:lnSpc>
              <a:buFontTx/>
              <a:buAutoNum type="arabicPeriod"/>
            </a:pPr>
            <a:r>
              <a:rPr lang="es-PE" altLang="es-ES" sz="2000" dirty="0">
                <a:solidFill>
                  <a:srgbClr val="000066"/>
                </a:solidFill>
              </a:rPr>
              <a:t>Descripción del proceso</a:t>
            </a:r>
          </a:p>
          <a:p>
            <a:pPr eaLnBrk="1" hangingPunct="1">
              <a:lnSpc>
                <a:spcPct val="130000"/>
              </a:lnSpc>
            </a:pPr>
            <a:r>
              <a:rPr lang="es-PE" altLang="es-ES" sz="2000" dirty="0">
                <a:solidFill>
                  <a:srgbClr val="000066"/>
                </a:solidFill>
              </a:rPr>
              <a:t>	5.1 Subprocesos</a:t>
            </a:r>
          </a:p>
          <a:p>
            <a:pPr eaLnBrk="1" hangingPunct="1">
              <a:lnSpc>
                <a:spcPct val="130000"/>
              </a:lnSpc>
            </a:pPr>
            <a:r>
              <a:rPr lang="es-PE" altLang="es-ES" sz="2000" dirty="0">
                <a:solidFill>
                  <a:srgbClr val="000066"/>
                </a:solidFill>
              </a:rPr>
              <a:t>	5.2 Actividades</a:t>
            </a:r>
          </a:p>
          <a:p>
            <a:pPr eaLnBrk="1" hangingPunct="1">
              <a:lnSpc>
                <a:spcPct val="130000"/>
              </a:lnSpc>
            </a:pPr>
            <a:r>
              <a:rPr lang="es-PE" altLang="es-ES" sz="2000" dirty="0">
                <a:solidFill>
                  <a:srgbClr val="000066"/>
                </a:solidFill>
              </a:rPr>
              <a:t>	5.3 Tareas</a:t>
            </a:r>
          </a:p>
          <a:p>
            <a:pPr eaLnBrk="1" hangingPunct="1">
              <a:lnSpc>
                <a:spcPct val="130000"/>
              </a:lnSpc>
            </a:pPr>
            <a:r>
              <a:rPr lang="es-PE" altLang="es-ES" sz="2000" dirty="0">
                <a:solidFill>
                  <a:srgbClr val="000066"/>
                </a:solidFill>
              </a:rPr>
              <a:t>6. Métricas del proceso</a:t>
            </a:r>
          </a:p>
          <a:p>
            <a:pPr eaLnBrk="1" hangingPunct="1">
              <a:lnSpc>
                <a:spcPct val="130000"/>
              </a:lnSpc>
            </a:pPr>
            <a:r>
              <a:rPr lang="es-PE" altLang="es-ES" sz="2000" dirty="0">
                <a:solidFill>
                  <a:srgbClr val="000066"/>
                </a:solidFill>
              </a:rPr>
              <a:t>7. Artefactos del proceso</a:t>
            </a:r>
          </a:p>
          <a:p>
            <a:pPr eaLnBrk="1" hangingPunct="1">
              <a:lnSpc>
                <a:spcPct val="130000"/>
              </a:lnSpc>
            </a:pPr>
            <a:r>
              <a:rPr lang="es-PE" altLang="es-ES" sz="2000" dirty="0">
                <a:solidFill>
                  <a:srgbClr val="000066"/>
                </a:solidFill>
              </a:rPr>
              <a:t>8. Historial de revisiones</a:t>
            </a:r>
            <a:endParaRPr lang="en-US" altLang="es-ES" sz="2000" dirty="0">
              <a:solidFill>
                <a:srgbClr val="000066"/>
              </a:solidFill>
            </a:endParaRPr>
          </a:p>
        </p:txBody>
      </p:sp>
      <p:sp>
        <p:nvSpPr>
          <p:cNvPr id="10" name="Rectángulo 9"/>
          <p:cNvSpPr/>
          <p:nvPr/>
        </p:nvSpPr>
        <p:spPr>
          <a:xfrm>
            <a:off x="4150196" y="717546"/>
            <a:ext cx="4719562" cy="923330"/>
          </a:xfrm>
          <a:prstGeom prst="rect">
            <a:avLst/>
          </a:prstGeom>
          <a:noFill/>
        </p:spPr>
        <p:txBody>
          <a:bodyPr wrap="none" lIns="91440" tIns="45720" rIns="91440" bIns="45720">
            <a:spAutoFit/>
          </a:bodyPr>
          <a:lstStyle/>
          <a:p>
            <a:pPr algn="ctr"/>
            <a:r>
              <a:rPr lang="es-ES" sz="5400" b="1" cap="none" spc="0" dirty="0">
                <a:ln w="0"/>
                <a:solidFill>
                  <a:schemeClr val="accent6">
                    <a:lumMod val="50000"/>
                  </a:schemeClr>
                </a:solidFill>
                <a:effectLst>
                  <a:outerShdw blurRad="38100" dist="19050" dir="2700000" algn="tl" rotWithShape="0">
                    <a:schemeClr val="dk1">
                      <a:alpha val="40000"/>
                    </a:schemeClr>
                  </a:outerShdw>
                </a:effectLst>
              </a:rPr>
              <a:t>CONTENIDO</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8" y="908720"/>
            <a:ext cx="4083007" cy="5112568"/>
          </a:xfrm>
          <a:prstGeom prst="rect">
            <a:avLst/>
          </a:prstGeom>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836712"/>
            <a:ext cx="11377264" cy="1261884"/>
          </a:xfrm>
          <a:prstGeom prst="rect">
            <a:avLst/>
          </a:prstGeom>
          <a:noFill/>
        </p:spPr>
        <p:txBody>
          <a:bodyPr wrap="square" rtlCol="0">
            <a:spAutoFit/>
          </a:bodyPr>
          <a:lstStyle/>
          <a:p>
            <a:r>
              <a:rPr lang="es-ES" sz="3600" b="1" dirty="0">
                <a:solidFill>
                  <a:schemeClr val="accent6">
                    <a:lumMod val="50000"/>
                  </a:schemeClr>
                </a:solidFill>
              </a:rPr>
              <a:t>ACTIVIDADES DEL SUBPROCESO DE CIERRE</a:t>
            </a:r>
          </a:p>
          <a:p>
            <a:endParaRPr lang="es-ES" sz="4000" b="1" dirty="0">
              <a:solidFill>
                <a:schemeClr val="accent6">
                  <a:lumMod val="50000"/>
                </a:schemeClr>
              </a:solidFill>
            </a:endParaRPr>
          </a:p>
        </p:txBody>
      </p:sp>
      <p:grpSp>
        <p:nvGrpSpPr>
          <p:cNvPr id="4" name="Group 3">
            <a:extLst>
              <a:ext uri="{FF2B5EF4-FFF2-40B4-BE49-F238E27FC236}">
                <a16:creationId xmlns:a16="http://schemas.microsoft.com/office/drawing/2014/main" xmlns="" id="{165C6C6B-8983-4574-ACDC-E0266FB8C812}"/>
              </a:ext>
            </a:extLst>
          </p:cNvPr>
          <p:cNvGrpSpPr>
            <a:grpSpLocks/>
          </p:cNvGrpSpPr>
          <p:nvPr/>
        </p:nvGrpSpPr>
        <p:grpSpPr bwMode="auto">
          <a:xfrm>
            <a:off x="6678032" y="2738986"/>
            <a:ext cx="1043649" cy="1429395"/>
            <a:chOff x="1474" y="1389"/>
            <a:chExt cx="607" cy="726"/>
          </a:xfrm>
        </p:grpSpPr>
        <p:sp>
          <p:nvSpPr>
            <p:cNvPr id="5" name="Rectangle 4">
              <a:extLst>
                <a:ext uri="{FF2B5EF4-FFF2-40B4-BE49-F238E27FC236}">
                  <a16:creationId xmlns:a16="http://schemas.microsoft.com/office/drawing/2014/main" xmlns=""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000" dirty="0">
                  <a:solidFill>
                    <a:srgbClr val="000066"/>
                  </a:solidFill>
                  <a:latin typeface="+mj-lt"/>
                </a:rPr>
                <a:t>Generar Líneas bases</a:t>
              </a:r>
              <a:endParaRPr lang="es-ES" sz="1000" dirty="0">
                <a:solidFill>
                  <a:srgbClr val="000066"/>
                </a:solidFill>
                <a:latin typeface="+mj-lt"/>
              </a:endParaRPr>
            </a:p>
          </p:txBody>
        </p:sp>
        <p:sp>
          <p:nvSpPr>
            <p:cNvPr id="6" name="Rectangle 5">
              <a:extLst>
                <a:ext uri="{FF2B5EF4-FFF2-40B4-BE49-F238E27FC236}">
                  <a16:creationId xmlns:a16="http://schemas.microsoft.com/office/drawing/2014/main" xmlns="" id="{D01580D2-DE96-4162-9022-C0BCAF013258}"/>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(3) Gestor de la Configuración</a:t>
              </a:r>
              <a:endParaRPr lang="es-ES" sz="800" b="1" dirty="0">
                <a:solidFill>
                  <a:srgbClr val="000066"/>
                </a:solidFill>
                <a:latin typeface="+mj-lt"/>
              </a:endParaRPr>
            </a:p>
          </p:txBody>
        </p:sp>
        <p:sp>
          <p:nvSpPr>
            <p:cNvPr id="7" name="Rectangle 6">
              <a:extLst>
                <a:ext uri="{FF2B5EF4-FFF2-40B4-BE49-F238E27FC236}">
                  <a16:creationId xmlns:a16="http://schemas.microsoft.com/office/drawing/2014/main" xmlns="" id="{6EFBB627-C1D5-4E39-99D2-9260D0542FA4}"/>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Matriz de entregables</a:t>
              </a:r>
            </a:p>
          </p:txBody>
        </p:sp>
      </p:grpSp>
      <p:cxnSp>
        <p:nvCxnSpPr>
          <p:cNvPr id="8" name="AutoShape 11">
            <a:extLst>
              <a:ext uri="{FF2B5EF4-FFF2-40B4-BE49-F238E27FC236}">
                <a16:creationId xmlns:a16="http://schemas.microsoft.com/office/drawing/2014/main" xmlns="" id="{AEBF24FB-99D6-40A3-9038-7AD158E4616C}"/>
              </a:ext>
            </a:extLst>
          </p:cNvPr>
          <p:cNvCxnSpPr>
            <a:cxnSpLocks noChangeShapeType="1"/>
            <a:stCxn id="14" idx="3"/>
            <a:endCxn id="5" idx="1"/>
          </p:cNvCxnSpPr>
          <p:nvPr/>
        </p:nvCxnSpPr>
        <p:spPr bwMode="auto">
          <a:xfrm flipV="1">
            <a:off x="6137871" y="3454669"/>
            <a:ext cx="540161" cy="1084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xmlns="" id="{2E56FDE4-14B9-4D40-A82B-C0644AA2D11F}"/>
              </a:ext>
            </a:extLst>
          </p:cNvPr>
          <p:cNvGrpSpPr>
            <a:grpSpLocks/>
          </p:cNvGrpSpPr>
          <p:nvPr/>
        </p:nvGrpSpPr>
        <p:grpSpPr bwMode="auto">
          <a:xfrm>
            <a:off x="3367746" y="2748888"/>
            <a:ext cx="1063856" cy="1433976"/>
            <a:chOff x="657" y="1389"/>
            <a:chExt cx="607" cy="726"/>
          </a:xfrm>
        </p:grpSpPr>
        <p:sp>
          <p:nvSpPr>
            <p:cNvPr id="10" name="Rectangle 26">
              <a:extLst>
                <a:ext uri="{FF2B5EF4-FFF2-40B4-BE49-F238E27FC236}">
                  <a16:creationId xmlns:a16="http://schemas.microsoft.com/office/drawing/2014/main" xmlns=""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800" dirty="0">
                  <a:solidFill>
                    <a:srgbClr val="000066"/>
                  </a:solidFill>
                </a:rPr>
                <a:t>Elaborar acta de aceptación y cierre del proyecto</a:t>
              </a:r>
              <a:r>
                <a:rPr lang="es-PE" sz="800" dirty="0">
                  <a:solidFill>
                    <a:srgbClr val="000066"/>
                  </a:solidFill>
                  <a:hlinkClick r:id="rId3" action="ppaction://hlinksldjump"/>
                </a:rPr>
                <a:t> </a:t>
              </a:r>
              <a:endParaRPr lang="es-ES" sz="800" dirty="0">
                <a:solidFill>
                  <a:srgbClr val="000066"/>
                </a:solidFill>
              </a:endParaRPr>
            </a:p>
          </p:txBody>
        </p:sp>
        <p:sp>
          <p:nvSpPr>
            <p:cNvPr id="11" name="Rectangle 27">
              <a:extLst>
                <a:ext uri="{FF2B5EF4-FFF2-40B4-BE49-F238E27FC236}">
                  <a16:creationId xmlns:a16="http://schemas.microsoft.com/office/drawing/2014/main" xmlns="" id="{023FAC8B-8677-4902-8248-ECFF9BC4173D}"/>
                </a:ext>
              </a:extLst>
            </p:cNvPr>
            <p:cNvSpPr>
              <a:spLocks noChangeArrowheads="1"/>
            </p:cNvSpPr>
            <p:nvPr/>
          </p:nvSpPr>
          <p:spPr bwMode="auto">
            <a:xfrm>
              <a:off x="657"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(1) Jefe de Proyecto</a:t>
              </a:r>
              <a:endParaRPr lang="es-ES" sz="800" b="1" dirty="0">
                <a:solidFill>
                  <a:srgbClr val="000066"/>
                </a:solidFill>
                <a:latin typeface="+mj-lt"/>
              </a:endParaRPr>
            </a:p>
          </p:txBody>
        </p:sp>
        <p:sp>
          <p:nvSpPr>
            <p:cNvPr id="12" name="Rectangle 28">
              <a:extLst>
                <a:ext uri="{FF2B5EF4-FFF2-40B4-BE49-F238E27FC236}">
                  <a16:creationId xmlns:a16="http://schemas.microsoft.com/office/drawing/2014/main" xmlns="" id="{4C11948E-DF4B-4B18-8619-7DE5CA771733}"/>
                </a:ext>
              </a:extLst>
            </p:cNvPr>
            <p:cNvSpPr>
              <a:spLocks noChangeArrowheads="1"/>
            </p:cNvSpPr>
            <p:nvPr/>
          </p:nvSpPr>
          <p:spPr bwMode="auto">
            <a:xfrm>
              <a:off x="657"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Acta de cierre del proyecto</a:t>
              </a:r>
            </a:p>
          </p:txBody>
        </p:sp>
      </p:grpSp>
      <p:grpSp>
        <p:nvGrpSpPr>
          <p:cNvPr id="13" name="Group 40">
            <a:extLst>
              <a:ext uri="{FF2B5EF4-FFF2-40B4-BE49-F238E27FC236}">
                <a16:creationId xmlns:a16="http://schemas.microsoft.com/office/drawing/2014/main" xmlns="" id="{40FD3336-2EED-4ED1-A2F0-C265A64A5C98}"/>
              </a:ext>
            </a:extLst>
          </p:cNvPr>
          <p:cNvGrpSpPr>
            <a:grpSpLocks/>
          </p:cNvGrpSpPr>
          <p:nvPr/>
        </p:nvGrpSpPr>
        <p:grpSpPr bwMode="auto">
          <a:xfrm>
            <a:off x="5095538" y="2780826"/>
            <a:ext cx="1042333" cy="1367488"/>
            <a:chOff x="1474" y="1389"/>
            <a:chExt cx="607" cy="726"/>
          </a:xfrm>
        </p:grpSpPr>
        <p:sp>
          <p:nvSpPr>
            <p:cNvPr id="14" name="Rectangle 41">
              <a:extLst>
                <a:ext uri="{FF2B5EF4-FFF2-40B4-BE49-F238E27FC236}">
                  <a16:creationId xmlns:a16="http://schemas.microsoft.com/office/drawing/2014/main" xmlns=""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800" dirty="0">
                  <a:solidFill>
                    <a:srgbClr val="000066"/>
                  </a:solidFill>
                  <a:latin typeface="+mj-lt"/>
                </a:rPr>
                <a:t>Elaborar y revisar el relatorio del proyecto</a:t>
              </a:r>
              <a:endParaRPr lang="es-ES" sz="800" dirty="0">
                <a:solidFill>
                  <a:srgbClr val="000066"/>
                </a:solidFill>
                <a:latin typeface="+mj-lt"/>
              </a:endParaRPr>
            </a:p>
          </p:txBody>
        </p:sp>
        <p:sp>
          <p:nvSpPr>
            <p:cNvPr id="15" name="Rectangle 42">
              <a:extLst>
                <a:ext uri="{FF2B5EF4-FFF2-40B4-BE49-F238E27FC236}">
                  <a16:creationId xmlns:a16="http://schemas.microsoft.com/office/drawing/2014/main" xmlns="" id="{C0B1D9BF-E776-4439-9CE1-8C3FAFB13501}"/>
                </a:ext>
              </a:extLst>
            </p:cNvPr>
            <p:cNvSpPr>
              <a:spLocks noChangeArrowheads="1"/>
            </p:cNvSpPr>
            <p:nvPr/>
          </p:nvSpPr>
          <p:spPr bwMode="auto">
            <a:xfrm>
              <a:off x="1474" y="1389"/>
              <a:ext cx="607" cy="159"/>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(2) Analista Funcional</a:t>
              </a:r>
              <a:endParaRPr lang="es-ES" sz="800" b="1" dirty="0">
                <a:solidFill>
                  <a:srgbClr val="000066"/>
                </a:solidFill>
                <a:latin typeface="+mj-lt"/>
              </a:endParaRPr>
            </a:p>
          </p:txBody>
        </p:sp>
        <p:sp>
          <p:nvSpPr>
            <p:cNvPr id="16" name="Rectangle 43">
              <a:extLst>
                <a:ext uri="{FF2B5EF4-FFF2-40B4-BE49-F238E27FC236}">
                  <a16:creationId xmlns:a16="http://schemas.microsoft.com/office/drawing/2014/main" xmlns="" id="{CBB1C958-2006-4D73-83F7-DF17757308E1}"/>
                </a:ext>
              </a:extLst>
            </p:cNvPr>
            <p:cNvSpPr>
              <a:spLocks noChangeArrowheads="1"/>
            </p:cNvSpPr>
            <p:nvPr/>
          </p:nvSpPr>
          <p:spPr bwMode="auto">
            <a:xfrm>
              <a:off x="1474" y="1959"/>
              <a:ext cx="607" cy="156"/>
            </a:xfrm>
            <a:prstGeom prst="rect">
              <a:avLst/>
            </a:prstGeom>
            <a:solidFill>
              <a:schemeClr val="tx2">
                <a:lumMod val="60000"/>
                <a:lumOff val="40000"/>
              </a:schemeClr>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800" b="1" dirty="0">
                  <a:solidFill>
                    <a:srgbClr val="000066"/>
                  </a:solidFill>
                  <a:latin typeface="+mj-lt"/>
                </a:rPr>
                <a:t>Relatorio del proyecto</a:t>
              </a:r>
            </a:p>
          </p:txBody>
        </p:sp>
      </p:grpSp>
      <p:cxnSp>
        <p:nvCxnSpPr>
          <p:cNvPr id="17" name="AutoShape 44">
            <a:extLst>
              <a:ext uri="{FF2B5EF4-FFF2-40B4-BE49-F238E27FC236}">
                <a16:creationId xmlns:a16="http://schemas.microsoft.com/office/drawing/2014/main" xmlns="" id="{F73DA97B-41B8-4C0E-8986-38A1D00BE8AD}"/>
              </a:ext>
            </a:extLst>
          </p:cNvPr>
          <p:cNvCxnSpPr>
            <a:cxnSpLocks noChangeShapeType="1"/>
            <a:stCxn id="10" idx="3"/>
            <a:endCxn id="14" idx="1"/>
          </p:cNvCxnSpPr>
          <p:nvPr/>
        </p:nvCxnSpPr>
        <p:spPr bwMode="auto">
          <a:xfrm flipV="1">
            <a:off x="4431602" y="3465512"/>
            <a:ext cx="663936" cy="135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xmlns="" id="{E8628B84-6FD4-4B46-B2BD-F1E10A1F14AA}"/>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8142268" y="3150347"/>
            <a:ext cx="749799" cy="63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xmlns="" id="{A96276EF-883A-477C-B561-F2FD493E3440}"/>
              </a:ext>
            </a:extLst>
          </p:cNvPr>
          <p:cNvCxnSpPr>
            <a:cxnSpLocks noChangeShapeType="1"/>
            <a:endCxn id="18" idx="1"/>
          </p:cNvCxnSpPr>
          <p:nvPr/>
        </p:nvCxnSpPr>
        <p:spPr bwMode="auto">
          <a:xfrm flipV="1">
            <a:off x="7745160" y="3465512"/>
            <a:ext cx="397108" cy="560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xmlns="" id="{F3756010-E4D9-4A63-95DB-A0CEFC067B5B}"/>
              </a:ext>
            </a:extLst>
          </p:cNvPr>
          <p:cNvGrpSpPr>
            <a:grpSpLocks/>
          </p:cNvGrpSpPr>
          <p:nvPr/>
        </p:nvGrpSpPr>
        <p:grpSpPr bwMode="auto">
          <a:xfrm>
            <a:off x="1777326" y="3035942"/>
            <a:ext cx="1327625" cy="993476"/>
            <a:chOff x="957" y="2003"/>
            <a:chExt cx="696" cy="341"/>
          </a:xfrm>
        </p:grpSpPr>
        <p:sp>
          <p:nvSpPr>
            <p:cNvPr id="21" name="Rectangle 52">
              <a:extLst>
                <a:ext uri="{FF2B5EF4-FFF2-40B4-BE49-F238E27FC236}">
                  <a16:creationId xmlns:a16="http://schemas.microsoft.com/office/drawing/2014/main" xmlns="" id="{B4B1D866-8025-47BE-9D3E-32E33759E26C}"/>
                </a:ext>
              </a:extLst>
            </p:cNvPr>
            <p:cNvSpPr>
              <a:spLocks noChangeArrowheads="1"/>
            </p:cNvSpPr>
            <p:nvPr/>
          </p:nvSpPr>
          <p:spPr bwMode="auto">
            <a:xfrm>
              <a:off x="957" y="2278"/>
              <a:ext cx="69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Repositorio de proyecto</a:t>
              </a:r>
              <a:endParaRPr lang="es-ES" sz="800" b="1" dirty="0">
                <a:solidFill>
                  <a:srgbClr val="000066"/>
                </a:solidFill>
                <a:latin typeface="+mj-lt"/>
              </a:endParaRPr>
            </a:p>
          </p:txBody>
        </p:sp>
        <p:pic>
          <p:nvPicPr>
            <p:cNvPr id="22" name="Picture 53">
              <a:extLst>
                <a:ext uri="{FF2B5EF4-FFF2-40B4-BE49-F238E27FC236}">
                  <a16:creationId xmlns:a16="http://schemas.microsoft.com/office/drawing/2014/main" xmlns="" id="{6DCE1071-C908-4D60-B626-95B3EE6596A2}"/>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xmlns="" id="{7B0D9754-6EAD-4248-B601-51D9095FDCE4}"/>
              </a:ext>
            </a:extLst>
          </p:cNvPr>
          <p:cNvGrpSpPr>
            <a:grpSpLocks/>
          </p:cNvGrpSpPr>
          <p:nvPr/>
        </p:nvGrpSpPr>
        <p:grpSpPr bwMode="auto">
          <a:xfrm>
            <a:off x="507917" y="3014843"/>
            <a:ext cx="1006614" cy="1168021"/>
            <a:chOff x="376" y="1999"/>
            <a:chExt cx="589" cy="431"/>
          </a:xfrm>
        </p:grpSpPr>
        <p:pic>
          <p:nvPicPr>
            <p:cNvPr id="24" name="Picture 54">
              <a:extLst>
                <a:ext uri="{FF2B5EF4-FFF2-40B4-BE49-F238E27FC236}">
                  <a16:creationId xmlns:a16="http://schemas.microsoft.com/office/drawing/2014/main" xmlns="" id="{64DAD189-220F-4BBB-8B43-2CA505DB3967}"/>
                </a:ext>
              </a:extLst>
            </p:cNvPr>
            <p:cNvPicPr>
              <a:picLocks noChangeAspect="1" noChangeArrowheads="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xmlns="" id="{BC4DFE00-8309-4454-80FD-C4060DBCE1BA}"/>
                </a:ext>
              </a:extLst>
            </p:cNvPr>
            <p:cNvSpPr>
              <a:spLocks noChangeArrowheads="1"/>
            </p:cNvSpPr>
            <p:nvPr/>
          </p:nvSpPr>
          <p:spPr bwMode="auto">
            <a:xfrm>
              <a:off x="376" y="2287"/>
              <a:ext cx="58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Ejecución, seguimiento y Control</a:t>
              </a:r>
              <a:endParaRPr lang="es-ES" sz="800" b="1" dirty="0">
                <a:solidFill>
                  <a:srgbClr val="000066"/>
                </a:solidFill>
                <a:latin typeface="+mj-lt"/>
              </a:endParaRPr>
            </a:p>
          </p:txBody>
        </p:sp>
      </p:grpSp>
      <p:cxnSp>
        <p:nvCxnSpPr>
          <p:cNvPr id="26" name="AutoShape 56">
            <a:extLst>
              <a:ext uri="{FF2B5EF4-FFF2-40B4-BE49-F238E27FC236}">
                <a16:creationId xmlns:a16="http://schemas.microsoft.com/office/drawing/2014/main" xmlns="" id="{B8845AD1-668A-4086-9BB6-2521DA5D7372}"/>
              </a:ext>
            </a:extLst>
          </p:cNvPr>
          <p:cNvCxnSpPr>
            <a:cxnSpLocks noChangeShapeType="1"/>
          </p:cNvCxnSpPr>
          <p:nvPr/>
        </p:nvCxnSpPr>
        <p:spPr bwMode="auto">
          <a:xfrm>
            <a:off x="1466678" y="3429000"/>
            <a:ext cx="41597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xmlns="" id="{252134DC-255C-49BE-B71C-E72B94E44FB7}"/>
              </a:ext>
            </a:extLst>
          </p:cNvPr>
          <p:cNvCxnSpPr>
            <a:cxnSpLocks noChangeShapeType="1"/>
          </p:cNvCxnSpPr>
          <p:nvPr/>
        </p:nvCxnSpPr>
        <p:spPr bwMode="auto">
          <a:xfrm>
            <a:off x="2635945" y="3423428"/>
            <a:ext cx="65015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xmlns="" id="{C3018FFB-43E6-4AC2-B0F0-28E82721A301}"/>
              </a:ext>
            </a:extLst>
          </p:cNvPr>
          <p:cNvSpPr>
            <a:spLocks noChangeArrowheads="1"/>
          </p:cNvSpPr>
          <p:nvPr/>
        </p:nvSpPr>
        <p:spPr bwMode="auto">
          <a:xfrm>
            <a:off x="8120474" y="3817437"/>
            <a:ext cx="967462"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Repositorio de proyecto</a:t>
            </a:r>
            <a:endParaRPr lang="es-ES" sz="800" b="1" dirty="0">
              <a:solidFill>
                <a:srgbClr val="000066"/>
              </a:solidFill>
              <a:latin typeface="+mj-lt"/>
            </a:endParaRPr>
          </a:p>
        </p:txBody>
      </p:sp>
      <p:grpSp>
        <p:nvGrpSpPr>
          <p:cNvPr id="29" name="Group 70">
            <a:extLst>
              <a:ext uri="{FF2B5EF4-FFF2-40B4-BE49-F238E27FC236}">
                <a16:creationId xmlns:a16="http://schemas.microsoft.com/office/drawing/2014/main" xmlns="" id="{F0992D70-29C8-448E-899A-77231341F388}"/>
              </a:ext>
            </a:extLst>
          </p:cNvPr>
          <p:cNvGrpSpPr>
            <a:grpSpLocks/>
          </p:cNvGrpSpPr>
          <p:nvPr/>
        </p:nvGrpSpPr>
        <p:grpSpPr bwMode="auto">
          <a:xfrm>
            <a:off x="9190756" y="2876757"/>
            <a:ext cx="1027905" cy="1151724"/>
            <a:chOff x="4694" y="1947"/>
            <a:chExt cx="589" cy="527"/>
          </a:xfrm>
        </p:grpSpPr>
        <p:sp>
          <p:nvSpPr>
            <p:cNvPr id="30" name="Rectangle 61">
              <a:extLst>
                <a:ext uri="{FF2B5EF4-FFF2-40B4-BE49-F238E27FC236}">
                  <a16:creationId xmlns:a16="http://schemas.microsoft.com/office/drawing/2014/main" xmlns="" id="{CDA8A06F-0E61-499C-A676-F6D105DEF38B}"/>
                </a:ext>
              </a:extLst>
            </p:cNvPr>
            <p:cNvSpPr>
              <a:spLocks noChangeArrowheads="1"/>
            </p:cNvSpPr>
            <p:nvPr/>
          </p:nvSpPr>
          <p:spPr bwMode="auto">
            <a:xfrm>
              <a:off x="4694" y="2342"/>
              <a:ext cx="58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800" b="1" dirty="0">
                  <a:solidFill>
                    <a:srgbClr val="000066"/>
                  </a:solidFill>
                  <a:latin typeface="+mj-lt"/>
                </a:rPr>
                <a:t>Gerencia de Servicio Empresa</a:t>
              </a:r>
              <a:endParaRPr lang="es-ES" sz="800" b="1" dirty="0">
                <a:solidFill>
                  <a:srgbClr val="000066"/>
                </a:solidFill>
                <a:latin typeface="+mj-lt"/>
              </a:endParaRPr>
            </a:p>
          </p:txBody>
        </p:sp>
        <p:pic>
          <p:nvPicPr>
            <p:cNvPr id="31" name="Picture 62">
              <a:extLst>
                <a:ext uri="{FF2B5EF4-FFF2-40B4-BE49-F238E27FC236}">
                  <a16:creationId xmlns:a16="http://schemas.microsoft.com/office/drawing/2014/main" xmlns="" id="{56CB533B-3144-4C51-9EF6-4DCD98D84400}"/>
                </a:ext>
              </a:extLst>
            </p:cNvPr>
            <p:cNvPicPr>
              <a:picLocks noChangeAspect="1" noChangeArrowheads="1"/>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xmlns="" id="{136E3AC6-DC6B-4D12-BD7F-5C562C275F93}"/>
              </a:ext>
            </a:extLst>
          </p:cNvPr>
          <p:cNvCxnSpPr>
            <a:cxnSpLocks noChangeShapeType="1"/>
          </p:cNvCxnSpPr>
          <p:nvPr/>
        </p:nvCxnSpPr>
        <p:spPr bwMode="auto">
          <a:xfrm>
            <a:off x="8907001" y="3430789"/>
            <a:ext cx="361871" cy="235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36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836712"/>
            <a:ext cx="11377264" cy="1261884"/>
          </a:xfrm>
          <a:prstGeom prst="rect">
            <a:avLst/>
          </a:prstGeom>
          <a:noFill/>
        </p:spPr>
        <p:txBody>
          <a:bodyPr wrap="square" rtlCol="0">
            <a:spAutoFit/>
          </a:bodyPr>
          <a:lstStyle/>
          <a:p>
            <a:r>
              <a:rPr lang="es-ES" sz="3600" b="1" dirty="0">
                <a:solidFill>
                  <a:schemeClr val="accent6">
                    <a:lumMod val="50000"/>
                  </a:schemeClr>
                </a:solidFill>
              </a:rPr>
              <a:t>ACTIVIDADES DEL SUBPROCESO DE CIERRE</a:t>
            </a:r>
          </a:p>
          <a:p>
            <a:endParaRPr lang="es-ES" sz="4000" b="1" dirty="0">
              <a:solidFill>
                <a:schemeClr val="accent6">
                  <a:lumMod val="50000"/>
                </a:schemeClr>
              </a:solidFill>
            </a:endParaRPr>
          </a:p>
        </p:txBody>
      </p:sp>
      <p:graphicFrame>
        <p:nvGraphicFramePr>
          <p:cNvPr id="33" name="Group 121">
            <a:extLst>
              <a:ext uri="{FF2B5EF4-FFF2-40B4-BE49-F238E27FC236}">
                <a16:creationId xmlns:a16="http://schemas.microsoft.com/office/drawing/2014/main" xmlns="" id="{8CF64FB9-4302-4DED-A3B6-1C74E9698F00}"/>
              </a:ext>
            </a:extLst>
          </p:cNvPr>
          <p:cNvGraphicFramePr>
            <a:graphicFrameLocks/>
          </p:cNvGraphicFramePr>
          <p:nvPr>
            <p:extLst>
              <p:ext uri="{D42A27DB-BD31-4B8C-83A1-F6EECF244321}">
                <p14:modId xmlns:p14="http://schemas.microsoft.com/office/powerpoint/2010/main" val="3036003038"/>
              </p:ext>
            </p:extLst>
          </p:nvPr>
        </p:nvGraphicFramePr>
        <p:xfrm>
          <a:off x="534640" y="1700808"/>
          <a:ext cx="11104388" cy="4736859"/>
        </p:xfrm>
        <a:graphic>
          <a:graphicData uri="http://schemas.openxmlformats.org/drawingml/2006/table">
            <a:tbl>
              <a:tblPr>
                <a:tableStyleId>{ED083AE6-46FA-4A59-8FB0-9F97EB10719F}</a:tableStyleId>
              </a:tblPr>
              <a:tblGrid>
                <a:gridCol w="491611">
                  <a:extLst>
                    <a:ext uri="{9D8B030D-6E8A-4147-A177-3AD203B41FA5}">
                      <a16:colId xmlns:a16="http://schemas.microsoft.com/office/drawing/2014/main" xmlns="" val="20000"/>
                    </a:ext>
                  </a:extLst>
                </a:gridCol>
                <a:gridCol w="1723648">
                  <a:extLst>
                    <a:ext uri="{9D8B030D-6E8A-4147-A177-3AD203B41FA5}">
                      <a16:colId xmlns:a16="http://schemas.microsoft.com/office/drawing/2014/main" xmlns="" val="20001"/>
                    </a:ext>
                  </a:extLst>
                </a:gridCol>
                <a:gridCol w="2106904">
                  <a:extLst>
                    <a:ext uri="{9D8B030D-6E8A-4147-A177-3AD203B41FA5}">
                      <a16:colId xmlns:a16="http://schemas.microsoft.com/office/drawing/2014/main" xmlns="" val="20002"/>
                    </a:ext>
                  </a:extLst>
                </a:gridCol>
                <a:gridCol w="5234778">
                  <a:extLst>
                    <a:ext uri="{9D8B030D-6E8A-4147-A177-3AD203B41FA5}">
                      <a16:colId xmlns:a16="http://schemas.microsoft.com/office/drawing/2014/main" xmlns="" val="20003"/>
                    </a:ext>
                  </a:extLst>
                </a:gridCol>
                <a:gridCol w="1547447">
                  <a:extLst>
                    <a:ext uri="{9D8B030D-6E8A-4147-A177-3AD203B41FA5}">
                      <a16:colId xmlns:a16="http://schemas.microsoft.com/office/drawing/2014/main" xmlns="" val="20004"/>
                    </a:ext>
                  </a:extLst>
                </a:gridCol>
              </a:tblGrid>
              <a:tr h="58728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Rol del Responsable</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Nombre de la Actividad</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Descripción de la Actividad</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Herramientas</a:t>
                      </a:r>
                      <a:endParaRPr kumimoji="0" lang="es-ES" sz="1400" b="1" i="0" u="none" strike="noStrike" cap="none" normalizeH="0" baseline="0" dirty="0">
                        <a:ln>
                          <a:noFill/>
                        </a:ln>
                        <a:solidFill>
                          <a:srgbClr val="000066"/>
                        </a:solidFill>
                        <a:effectLst/>
                        <a:latin typeface="+mj-lt"/>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xmlns="" val="10000"/>
                  </a:ext>
                </a:extLst>
              </a:tr>
              <a:tr h="10422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1</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Jefe de Proyecto</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Elaborar acta de aceptación y cierre del proyecto</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es-ES" sz="12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200" u="none" strike="noStrike" cap="none" normalizeH="0" baseline="0" dirty="0">
                          <a:ln>
                            <a:noFill/>
                          </a:ln>
                          <a:effectLst/>
                          <a:latin typeface="+mj-lt"/>
                        </a:rPr>
                        <a:t>El Jefe de Proyecto elabora el acta de aceptación y cierre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El Jefe de Proyecto y el analista funcional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Plantilla</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ACCPRO</a:t>
                      </a: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1"/>
                  </a:ext>
                </a:extLst>
              </a:tr>
              <a:tr h="20991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2</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Analista Funcional</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latin typeface="+mj-lt"/>
                        </a:rPr>
                        <a:t>Elaborar y revisar el relatorio del proyecto</a:t>
                      </a: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u="none" strike="noStrike" cap="none" normalizeH="0" baseline="0" dirty="0">
                          <a:ln>
                            <a:noFill/>
                          </a:ln>
                          <a:effectLst/>
                          <a:latin typeface="+mj-lt"/>
                        </a:rPr>
                        <a:t>El Analista </a:t>
                      </a:r>
                      <a:r>
                        <a:rPr kumimoji="0" lang="es-ES" sz="1200" u="none" strike="noStrike" cap="none" normalizeH="0" baseline="0" dirty="0">
                          <a:ln>
                            <a:noFill/>
                          </a:ln>
                          <a:effectLst/>
                          <a:latin typeface="+mj-lt"/>
                        </a:rPr>
                        <a:t>Funcional </a:t>
                      </a:r>
                      <a:r>
                        <a:rPr kumimoji="0" lang="es-PE" sz="1200" u="none" strike="noStrike" cap="none" normalizeH="0" baseline="0" dirty="0">
                          <a:ln>
                            <a:noFill/>
                          </a:ln>
                          <a:effectLst/>
                          <a:latin typeface="+mj-lt"/>
                        </a:rPr>
                        <a:t>elabora el relatorio del proyecto en base a la plantilla respectiva.</a:t>
                      </a:r>
                      <a:endParaRPr kumimoji="0" lang="es-ES" sz="1200" u="none" strike="noStrike" cap="none" normalizeH="0" baseline="0" dirty="0">
                        <a:ln>
                          <a:noFill/>
                        </a:ln>
                        <a:effectLst/>
                        <a:latin typeface="+mj-lt"/>
                      </a:endParaRP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Durante el relatorio se analiza el resultado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consignan las brechas entre los planes y los resultados reales.</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registra un resumen de las Lecciones Aprendidas, Buenos Ejemplos y Oportunidades de Mejora, que se han procesado en 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Plantilla</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ACCREPRO</a:t>
                      </a: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2"/>
                  </a:ext>
                </a:extLst>
              </a:tr>
              <a:tr h="10081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latin typeface="+mj-lt"/>
                        </a:rPr>
                        <a:t>3</a:t>
                      </a:r>
                      <a:endParaRPr kumimoji="0" lang="es-ES" sz="14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Gestor de la Configuración</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latin typeface="+mj-lt"/>
                        </a:rPr>
                        <a:t>Proceso de Gestión de Configuración - Realizar Control de Cambios a líneas bases.</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u="none" strike="noStrike" cap="none" normalizeH="0" baseline="0" dirty="0">
                          <a:ln>
                            <a:noFill/>
                          </a:ln>
                          <a:effectLst/>
                          <a:latin typeface="+mj-lt"/>
                        </a:rPr>
                        <a:t>Genera las líneas bases de los entregables del proyecto de acuerdo al Proceso de Gestión de Configuración – Subproceso Realizar Control de Cambios de las líneas bases.</a:t>
                      </a:r>
                      <a:endParaRPr kumimoji="0" lang="es-ES" sz="12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u="none" strike="noStrike" cap="none" normalizeH="0" baseline="0" dirty="0">
                        <a:ln>
                          <a:noFill/>
                        </a:ln>
                        <a:effectLst/>
                        <a:latin typeface="+mj-lt"/>
                      </a:endParaRP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u="none" strike="noStrike" cap="none" normalizeH="0" baseline="0" dirty="0">
                          <a:ln>
                            <a:noFill/>
                          </a:ln>
                          <a:effectLst/>
                          <a:latin typeface="+mj-lt"/>
                        </a:rPr>
                        <a:t>PGC</a:t>
                      </a:r>
                      <a:endParaRPr kumimoji="0" lang="es-ES" sz="2800" b="0" i="0" u="none" strike="noStrike" cap="none" normalizeH="0" baseline="0" dirty="0">
                        <a:ln>
                          <a:noFill/>
                        </a:ln>
                        <a:solidFill>
                          <a:srgbClr val="000066"/>
                        </a:solidFill>
                        <a:effectLst/>
                        <a:latin typeface="+mj-lt"/>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722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189756" y="476672"/>
            <a:ext cx="11089232" cy="1323439"/>
          </a:xfrm>
          <a:prstGeom prst="rect">
            <a:avLst/>
          </a:prstGeom>
          <a:noFill/>
        </p:spPr>
        <p:txBody>
          <a:bodyPr wrap="square" rtlCol="0">
            <a:spAutoFit/>
          </a:bodyPr>
          <a:lstStyle/>
          <a:p>
            <a:r>
              <a:rPr lang="es-ES" sz="4000" b="1" dirty="0">
                <a:solidFill>
                  <a:schemeClr val="accent6">
                    <a:lumMod val="75000"/>
                  </a:schemeClr>
                </a:solidFill>
              </a:rPr>
              <a:t>6. MÉTRICAS DEL PROCESO</a:t>
            </a:r>
          </a:p>
          <a:p>
            <a:endParaRPr lang="es-ES" sz="4000" b="1" dirty="0">
              <a:solidFill>
                <a:schemeClr val="accent6">
                  <a:lumMod val="50000"/>
                </a:schemeClr>
              </a:solidFill>
            </a:endParaRPr>
          </a:p>
        </p:txBody>
      </p:sp>
      <p:sp>
        <p:nvSpPr>
          <p:cNvPr id="5" name="Rectangle 155">
            <a:extLst>
              <a:ext uri="{FF2B5EF4-FFF2-40B4-BE49-F238E27FC236}">
                <a16:creationId xmlns:a16="http://schemas.microsoft.com/office/drawing/2014/main" xmlns="" id="{5CEC70EF-4F34-4064-A987-296BE9AC8AC4}"/>
              </a:ext>
            </a:extLst>
          </p:cNvPr>
          <p:cNvSpPr>
            <a:spLocks noChangeArrowheads="1"/>
          </p:cNvSpPr>
          <p:nvPr/>
        </p:nvSpPr>
        <p:spPr bwMode="auto">
          <a:xfrm>
            <a:off x="3286100" y="2348880"/>
            <a:ext cx="3960440" cy="2592288"/>
          </a:xfrm>
          <a:prstGeom prst="rect">
            <a:avLst/>
          </a:prstGeom>
          <a:solidFill>
            <a:schemeClr val="accent3">
              <a:lumMod val="40000"/>
              <a:lumOff val="60000"/>
            </a:schemeClr>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sz="1285" dirty="0"/>
          </a:p>
        </p:txBody>
      </p:sp>
      <p:sp>
        <p:nvSpPr>
          <p:cNvPr id="6" name="AutoShape 154">
            <a:hlinkClick r:id="rId3" action="ppaction://hlinkfile"/>
            <a:extLst>
              <a:ext uri="{FF2B5EF4-FFF2-40B4-BE49-F238E27FC236}">
                <a16:creationId xmlns:a16="http://schemas.microsoft.com/office/drawing/2014/main" xmlns="" id="{EC2D791E-A1F5-4DC6-8AEF-5EE40BC2F8C7}"/>
              </a:ext>
            </a:extLst>
          </p:cNvPr>
          <p:cNvSpPr>
            <a:spLocks noChangeArrowheads="1"/>
          </p:cNvSpPr>
          <p:nvPr/>
        </p:nvSpPr>
        <p:spPr bwMode="auto">
          <a:xfrm>
            <a:off x="3502124" y="2708920"/>
            <a:ext cx="3384376" cy="1800200"/>
          </a:xfrm>
          <a:prstGeom prst="foldedCorner">
            <a:avLst>
              <a:gd name="adj" fmla="val 12500"/>
            </a:avLst>
          </a:prstGeom>
          <a:solidFill>
            <a:schemeClr val="accent2">
              <a:lumMod val="40000"/>
              <a:lumOff val="60000"/>
            </a:schemeClr>
          </a:solidFill>
          <a:ln>
            <a:noFill/>
          </a:ln>
          <a:effectLst>
            <a:prstShdw prst="shdw17" dist="17961" dir="2700000">
              <a:srgbClr val="997A00"/>
            </a:prst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pPr>
            <a:r>
              <a:rPr lang="es-PE" altLang="es-ES" sz="1500" b="1">
                <a:latin typeface="+mj-lt"/>
              </a:rPr>
              <a:t>VOLATILIDAD DE REQUERIMIENTOS</a:t>
            </a:r>
          </a:p>
        </p:txBody>
      </p:sp>
    </p:spTree>
    <p:extLst>
      <p:ext uri="{BB962C8B-B14F-4D97-AF65-F5344CB8AC3E}">
        <p14:creationId xmlns:p14="http://schemas.microsoft.com/office/powerpoint/2010/main" val="387906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3772" y="2060848"/>
            <a:ext cx="11089232" cy="1323439"/>
          </a:xfrm>
          <a:prstGeom prst="rect">
            <a:avLst/>
          </a:prstGeom>
          <a:noFill/>
        </p:spPr>
        <p:txBody>
          <a:bodyPr wrap="square" rtlCol="0">
            <a:spAutoFit/>
          </a:bodyPr>
          <a:lstStyle/>
          <a:p>
            <a:r>
              <a:rPr lang="es-ES" sz="4000" b="1" dirty="0">
                <a:solidFill>
                  <a:schemeClr val="accent6">
                    <a:lumMod val="75000"/>
                  </a:schemeClr>
                </a:solidFill>
              </a:rPr>
              <a:t>7. ARTEFACTOS DEL PROCESO</a:t>
            </a:r>
          </a:p>
          <a:p>
            <a:endParaRPr lang="es-ES" sz="4000" b="1" dirty="0">
              <a:solidFill>
                <a:schemeClr val="accent6">
                  <a:lumMod val="50000"/>
                </a:schemeClr>
              </a:solidFill>
            </a:endParaRPr>
          </a:p>
        </p:txBody>
      </p:sp>
    </p:spTree>
    <p:extLst>
      <p:ext uri="{BB962C8B-B14F-4D97-AF65-F5344CB8AC3E}">
        <p14:creationId xmlns:p14="http://schemas.microsoft.com/office/powerpoint/2010/main" val="311340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61764" y="260648"/>
            <a:ext cx="11089232" cy="1323439"/>
          </a:xfrm>
          <a:prstGeom prst="rect">
            <a:avLst/>
          </a:prstGeom>
          <a:noFill/>
        </p:spPr>
        <p:txBody>
          <a:bodyPr wrap="square" rtlCol="0">
            <a:spAutoFit/>
          </a:bodyPr>
          <a:lstStyle/>
          <a:p>
            <a:r>
              <a:rPr lang="es-ES" sz="4000" b="1" dirty="0">
                <a:solidFill>
                  <a:schemeClr val="accent6">
                    <a:lumMod val="75000"/>
                  </a:schemeClr>
                </a:solidFill>
              </a:rPr>
              <a:t>ARTEFACTOS DEL PROCESO</a:t>
            </a:r>
          </a:p>
          <a:p>
            <a:endParaRPr lang="es-ES" sz="4000" b="1" dirty="0">
              <a:solidFill>
                <a:schemeClr val="accent6">
                  <a:lumMod val="50000"/>
                </a:schemeClr>
              </a:solidFill>
            </a:endParaRPr>
          </a:p>
        </p:txBody>
      </p:sp>
      <p:graphicFrame>
        <p:nvGraphicFramePr>
          <p:cNvPr id="3" name="Tabla 2">
            <a:extLst>
              <a:ext uri="{FF2B5EF4-FFF2-40B4-BE49-F238E27FC236}">
                <a16:creationId xmlns:a16="http://schemas.microsoft.com/office/drawing/2014/main" xmlns="" id="{AABA1A6E-6605-4168-804A-EAB8001CA804}"/>
              </a:ext>
            </a:extLst>
          </p:cNvPr>
          <p:cNvGraphicFramePr>
            <a:graphicFrameLocks noGrp="1"/>
          </p:cNvGraphicFramePr>
          <p:nvPr>
            <p:extLst>
              <p:ext uri="{D42A27DB-BD31-4B8C-83A1-F6EECF244321}">
                <p14:modId xmlns:p14="http://schemas.microsoft.com/office/powerpoint/2010/main" val="1217192656"/>
              </p:ext>
            </p:extLst>
          </p:nvPr>
        </p:nvGraphicFramePr>
        <p:xfrm>
          <a:off x="549796" y="1340768"/>
          <a:ext cx="10297144" cy="3285591"/>
        </p:xfrm>
        <a:graphic>
          <a:graphicData uri="http://schemas.openxmlformats.org/drawingml/2006/table">
            <a:tbl>
              <a:tblPr firstRow="1" bandRow="1"/>
              <a:tblGrid>
                <a:gridCol w="803323">
                  <a:extLst>
                    <a:ext uri="{9D8B030D-6E8A-4147-A177-3AD203B41FA5}">
                      <a16:colId xmlns:a16="http://schemas.microsoft.com/office/drawing/2014/main" xmlns="" val="1745420880"/>
                    </a:ext>
                  </a:extLst>
                </a:gridCol>
                <a:gridCol w="3315534">
                  <a:extLst>
                    <a:ext uri="{9D8B030D-6E8A-4147-A177-3AD203B41FA5}">
                      <a16:colId xmlns:a16="http://schemas.microsoft.com/office/drawing/2014/main" xmlns="" val="399047375"/>
                    </a:ext>
                  </a:extLst>
                </a:gridCol>
                <a:gridCol w="1587868">
                  <a:extLst>
                    <a:ext uri="{9D8B030D-6E8A-4147-A177-3AD203B41FA5}">
                      <a16:colId xmlns:a16="http://schemas.microsoft.com/office/drawing/2014/main" xmlns="" val="205352205"/>
                    </a:ext>
                  </a:extLst>
                </a:gridCol>
                <a:gridCol w="2530990">
                  <a:extLst>
                    <a:ext uri="{9D8B030D-6E8A-4147-A177-3AD203B41FA5}">
                      <a16:colId xmlns:a16="http://schemas.microsoft.com/office/drawing/2014/main" xmlns="" val="3211244140"/>
                    </a:ext>
                  </a:extLst>
                </a:gridCol>
                <a:gridCol w="2059429">
                  <a:extLst>
                    <a:ext uri="{9D8B030D-6E8A-4147-A177-3AD203B41FA5}">
                      <a16:colId xmlns:a16="http://schemas.microsoft.com/office/drawing/2014/main" xmlns="" val="4066617149"/>
                    </a:ext>
                  </a:extLst>
                </a:gridCol>
              </a:tblGrid>
              <a:tr h="409967">
                <a:tc>
                  <a:txBody>
                    <a:bodyPr/>
                    <a:lstStyle/>
                    <a:p>
                      <a:pPr algn="ctr"/>
                      <a:r>
                        <a:rPr lang="es-ES" sz="1100" b="1" dirty="0">
                          <a:latin typeface="+mj-lt"/>
                        </a:rPr>
                        <a:t>#</a:t>
                      </a:r>
                    </a:p>
                  </a:txBody>
                  <a:tcPr marL="65297" marR="65297" marT="32649" marB="32649" anchor="ctr">
                    <a:solidFill>
                      <a:schemeClr val="accent5">
                        <a:lumMod val="60000"/>
                        <a:lumOff val="40000"/>
                      </a:schemeClr>
                    </a:solidFill>
                  </a:tcPr>
                </a:tc>
                <a:tc>
                  <a:txBody>
                    <a:bodyPr/>
                    <a:lstStyle/>
                    <a:p>
                      <a:pPr algn="ctr"/>
                      <a:r>
                        <a:rPr lang="es-ES" sz="1100" b="1" dirty="0">
                          <a:latin typeface="+mj-lt"/>
                        </a:rPr>
                        <a:t>Artefacto</a:t>
                      </a:r>
                    </a:p>
                  </a:txBody>
                  <a:tcPr marL="65297" marR="65297" marT="32649" marB="32649" anchor="ctr">
                    <a:solidFill>
                      <a:schemeClr val="accent5">
                        <a:lumMod val="60000"/>
                        <a:lumOff val="40000"/>
                      </a:schemeClr>
                    </a:solidFill>
                  </a:tcPr>
                </a:tc>
                <a:tc>
                  <a:txBody>
                    <a:bodyPr/>
                    <a:lstStyle/>
                    <a:p>
                      <a:pPr algn="ctr"/>
                      <a:r>
                        <a:rPr lang="es-ES" sz="1100" b="1" dirty="0">
                          <a:latin typeface="+mj-lt"/>
                        </a:rPr>
                        <a:t>Subproceso</a:t>
                      </a:r>
                    </a:p>
                  </a:txBody>
                  <a:tcPr marL="65297" marR="65297" marT="32649" marB="32649" anchor="ctr">
                    <a:solidFill>
                      <a:schemeClr val="accent5">
                        <a:lumMod val="60000"/>
                        <a:lumOff val="40000"/>
                      </a:schemeClr>
                    </a:solidFill>
                  </a:tcPr>
                </a:tc>
                <a:tc>
                  <a:txBody>
                    <a:bodyPr/>
                    <a:lstStyle/>
                    <a:p>
                      <a:pPr algn="ctr"/>
                      <a:r>
                        <a:rPr lang="es-ES" sz="1100" b="1" dirty="0">
                          <a:latin typeface="+mj-lt"/>
                        </a:rPr>
                        <a:t>Actividad</a:t>
                      </a:r>
                    </a:p>
                  </a:txBody>
                  <a:tcPr marL="65297" marR="65297" marT="32649" marB="32649" anchor="ctr">
                    <a:solidFill>
                      <a:schemeClr val="accent5">
                        <a:lumMod val="60000"/>
                        <a:lumOff val="40000"/>
                      </a:schemeClr>
                    </a:solidFill>
                  </a:tcPr>
                </a:tc>
                <a:tc>
                  <a:txBody>
                    <a:bodyPr/>
                    <a:lstStyle/>
                    <a:p>
                      <a:pPr algn="ctr"/>
                      <a:r>
                        <a:rPr lang="es-ES" sz="1100" b="1" dirty="0">
                          <a:latin typeface="+mj-lt"/>
                        </a:rPr>
                        <a:t>Tarea</a:t>
                      </a:r>
                    </a:p>
                  </a:txBody>
                  <a:tcPr marL="65297" marR="65297" marT="32649" marB="32649" anchor="ctr">
                    <a:solidFill>
                      <a:schemeClr val="accent5">
                        <a:lumMod val="60000"/>
                        <a:lumOff val="40000"/>
                      </a:schemeClr>
                    </a:solidFill>
                  </a:tcPr>
                </a:tc>
                <a:extLst>
                  <a:ext uri="{0D108BD9-81ED-4DB2-BD59-A6C34878D82A}">
                    <a16:rowId xmlns:a16="http://schemas.microsoft.com/office/drawing/2014/main" xmlns="" val="2652191242"/>
                  </a:ext>
                </a:extLst>
              </a:tr>
              <a:tr h="334170">
                <a:tc>
                  <a:txBody>
                    <a:bodyPr/>
                    <a:lstStyle/>
                    <a:p>
                      <a:pPr algn="ctr"/>
                      <a:r>
                        <a:rPr lang="es-ES" sz="1100" dirty="0">
                          <a:latin typeface="+mj-lt"/>
                        </a:rPr>
                        <a:t>1</a:t>
                      </a:r>
                    </a:p>
                  </a:txBody>
                  <a:tcPr marL="65297" marR="65297" marT="32649" marB="32649" anchor="ctr">
                    <a:solidFill>
                      <a:schemeClr val="accent4">
                        <a:lumMod val="20000"/>
                        <a:lumOff val="80000"/>
                      </a:schemeClr>
                    </a:solidFill>
                  </a:tcPr>
                </a:tc>
                <a:tc>
                  <a:txBody>
                    <a:bodyPr/>
                    <a:lstStyle/>
                    <a:p>
                      <a:r>
                        <a:rPr lang="es-ES" sz="1100" dirty="0">
                          <a:latin typeface="+mj-lt"/>
                        </a:rPr>
                        <a:t>Plan de Gestión del Proyecto</a:t>
                      </a:r>
                    </a:p>
                  </a:txBody>
                  <a:tcPr marL="65297" marR="65297" marT="32649" marB="32649">
                    <a:solidFill>
                      <a:schemeClr val="accent4">
                        <a:lumMod val="20000"/>
                        <a:lumOff val="80000"/>
                      </a:schemeClr>
                    </a:solidFill>
                  </a:tcPr>
                </a:tc>
                <a:tc rowSpan="2">
                  <a:txBody>
                    <a:bodyPr/>
                    <a:lstStyle/>
                    <a:p>
                      <a:r>
                        <a:rPr lang="es-ES" sz="1100" dirty="0">
                          <a:latin typeface="+mj-lt"/>
                        </a:rPr>
                        <a:t>Inicio</a:t>
                      </a:r>
                    </a:p>
                  </a:txBody>
                  <a:tcPr marL="65297" marR="65297" marT="32649" marB="32649">
                    <a:solidFill>
                      <a:schemeClr val="accent4">
                        <a:lumMod val="20000"/>
                        <a:lumOff val="80000"/>
                      </a:schemeClr>
                    </a:solidFill>
                  </a:tcPr>
                </a:tc>
                <a:tc rowSpan="2">
                  <a:txBody>
                    <a:bodyPr/>
                    <a:lstStyle/>
                    <a:p>
                      <a:r>
                        <a:rPr lang="es-ES" sz="1100" dirty="0">
                          <a:latin typeface="+mj-lt"/>
                        </a:rPr>
                        <a:t>Planeamiento</a:t>
                      </a:r>
                    </a:p>
                  </a:txBody>
                  <a:tcPr marL="65297" marR="65297" marT="32649" marB="32649">
                    <a:solidFill>
                      <a:schemeClr val="accent4">
                        <a:lumMod val="20000"/>
                        <a:lumOff val="80000"/>
                      </a:schemeClr>
                    </a:solidFill>
                  </a:tcPr>
                </a:tc>
                <a:tc rowSpan="2">
                  <a:txBody>
                    <a:bodyPr/>
                    <a:lstStyle/>
                    <a:p>
                      <a:r>
                        <a:rPr lang="es-ES" sz="1100" dirty="0">
                          <a:latin typeface="+mj-lt"/>
                        </a:rPr>
                        <a:t>Elaboración de Plan de Proyecto</a:t>
                      </a:r>
                    </a:p>
                  </a:txBody>
                  <a:tcPr marL="65297" marR="65297" marT="32649" marB="32649">
                    <a:solidFill>
                      <a:schemeClr val="accent4">
                        <a:lumMod val="20000"/>
                        <a:lumOff val="80000"/>
                      </a:schemeClr>
                    </a:solidFill>
                  </a:tcPr>
                </a:tc>
                <a:extLst>
                  <a:ext uri="{0D108BD9-81ED-4DB2-BD59-A6C34878D82A}">
                    <a16:rowId xmlns:a16="http://schemas.microsoft.com/office/drawing/2014/main" xmlns="" val="2622228223"/>
                  </a:ext>
                </a:extLst>
              </a:tr>
              <a:tr h="334170">
                <a:tc>
                  <a:txBody>
                    <a:bodyPr/>
                    <a:lstStyle/>
                    <a:p>
                      <a:pPr algn="ctr"/>
                      <a:r>
                        <a:rPr lang="es-ES" sz="1100" dirty="0">
                          <a:latin typeface="+mj-lt"/>
                        </a:rPr>
                        <a:t>2</a:t>
                      </a:r>
                    </a:p>
                  </a:txBody>
                  <a:tcPr marL="65297" marR="65297" marT="32649" marB="32649" anchor="ctr">
                    <a:solidFill>
                      <a:schemeClr val="accent4">
                        <a:lumMod val="20000"/>
                        <a:lumOff val="80000"/>
                      </a:schemeClr>
                    </a:solidFill>
                  </a:tcPr>
                </a:tc>
                <a:tc>
                  <a:txBody>
                    <a:bodyPr/>
                    <a:lstStyle/>
                    <a:p>
                      <a:r>
                        <a:rPr lang="es-ES" sz="1100" dirty="0">
                          <a:latin typeface="+mj-lt"/>
                        </a:rPr>
                        <a:t>Cronograma de proyecto interno</a:t>
                      </a:r>
                    </a:p>
                  </a:txBody>
                  <a:tcPr marL="65297" marR="65297" marT="32649" marB="32649">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xmlns="" val="2346458107"/>
                  </a:ext>
                </a:extLst>
              </a:tr>
              <a:tr h="334170">
                <a:tc>
                  <a:txBody>
                    <a:bodyPr/>
                    <a:lstStyle/>
                    <a:p>
                      <a:pPr algn="ctr"/>
                      <a:r>
                        <a:rPr lang="es-ES" sz="1100" dirty="0">
                          <a:latin typeface="+mj-lt"/>
                        </a:rPr>
                        <a:t>3</a:t>
                      </a:r>
                    </a:p>
                  </a:txBody>
                  <a:tcPr marL="65297" marR="65297" marT="32649" marB="32649" anchor="ctr">
                    <a:solidFill>
                      <a:schemeClr val="accent4">
                        <a:lumMod val="20000"/>
                        <a:lumOff val="80000"/>
                      </a:schemeClr>
                    </a:solidFill>
                  </a:tcPr>
                </a:tc>
                <a:tc>
                  <a:txBody>
                    <a:bodyPr/>
                    <a:lstStyle/>
                    <a:p>
                      <a:r>
                        <a:rPr lang="es-ES" sz="1100" dirty="0">
                          <a:latin typeface="+mj-lt"/>
                        </a:rPr>
                        <a:t>Registro de riesgos</a:t>
                      </a:r>
                    </a:p>
                  </a:txBody>
                  <a:tcPr marL="65297" marR="65297" marT="32649" marB="32649">
                    <a:solidFill>
                      <a:schemeClr val="accent4">
                        <a:lumMod val="20000"/>
                        <a:lumOff val="80000"/>
                      </a:schemeClr>
                    </a:solidFill>
                  </a:tcPr>
                </a:tc>
                <a:tc rowSpan="4">
                  <a:txBody>
                    <a:bodyPr/>
                    <a:lstStyle/>
                    <a:p>
                      <a:r>
                        <a:rPr lang="es-ES" sz="1100" dirty="0">
                          <a:latin typeface="+mj-lt"/>
                        </a:rPr>
                        <a:t>Ejecución, seguimiento y control</a:t>
                      </a:r>
                    </a:p>
                  </a:txBody>
                  <a:tcPr marL="65297" marR="65297" marT="32649" marB="32649">
                    <a:solidFill>
                      <a:schemeClr val="accent4">
                        <a:lumMod val="20000"/>
                        <a:lumOff val="80000"/>
                      </a:schemeClr>
                    </a:solidFill>
                  </a:tcPr>
                </a:tc>
                <a:tc>
                  <a:txBody>
                    <a:bodyPr/>
                    <a:lstStyle/>
                    <a:p>
                      <a:r>
                        <a:rPr lang="es-ES" sz="1100" dirty="0">
                          <a:latin typeface="+mj-lt"/>
                        </a:rPr>
                        <a:t>Revisión de Informes de Estado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4232357555"/>
                  </a:ext>
                </a:extLst>
              </a:tr>
              <a:tr h="334170">
                <a:tc>
                  <a:txBody>
                    <a:bodyPr/>
                    <a:lstStyle/>
                    <a:p>
                      <a:pPr algn="ctr"/>
                      <a:r>
                        <a:rPr lang="es-ES" sz="1100" dirty="0">
                          <a:latin typeface="+mj-lt"/>
                        </a:rPr>
                        <a:t>4</a:t>
                      </a:r>
                    </a:p>
                  </a:txBody>
                  <a:tcPr marL="65297" marR="65297" marT="32649" marB="32649" anchor="ctr">
                    <a:solidFill>
                      <a:schemeClr val="accent4">
                        <a:lumMod val="20000"/>
                        <a:lumOff val="80000"/>
                      </a:schemeClr>
                    </a:solidFill>
                  </a:tcPr>
                </a:tc>
                <a:tc>
                  <a:txBody>
                    <a:bodyPr/>
                    <a:lstStyle/>
                    <a:p>
                      <a:r>
                        <a:rPr lang="es-ES" sz="1100" dirty="0">
                          <a:latin typeface="+mj-lt"/>
                        </a:rPr>
                        <a:t>Plan avance</a:t>
                      </a:r>
                      <a:r>
                        <a:rPr lang="es-ES" sz="1100" baseline="0" dirty="0">
                          <a:latin typeface="+mj-lt"/>
                        </a:rPr>
                        <a:t> q</a:t>
                      </a:r>
                      <a:r>
                        <a:rPr lang="es-ES" sz="1100" dirty="0">
                          <a:latin typeface="+mj-lt"/>
                        </a:rPr>
                        <a:t>uincenal</a:t>
                      </a: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Asignar Trabajo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3416287067"/>
                  </a:ext>
                </a:extLst>
              </a:tr>
              <a:tr h="334170">
                <a:tc>
                  <a:txBody>
                    <a:bodyPr/>
                    <a:lstStyle/>
                    <a:p>
                      <a:pPr algn="ctr"/>
                      <a:r>
                        <a:rPr lang="es-ES" sz="1100" dirty="0">
                          <a:latin typeface="+mj-lt"/>
                        </a:rPr>
                        <a:t>5</a:t>
                      </a:r>
                    </a:p>
                  </a:txBody>
                  <a:tcPr marL="65297" marR="65297" marT="32649" marB="32649" anchor="ctr">
                    <a:solidFill>
                      <a:schemeClr val="accent4">
                        <a:lumMod val="20000"/>
                        <a:lumOff val="80000"/>
                      </a:schemeClr>
                    </a:solidFill>
                  </a:tcPr>
                </a:tc>
                <a:tc>
                  <a:txBody>
                    <a:bodyPr/>
                    <a:lstStyle/>
                    <a:p>
                      <a:r>
                        <a:rPr lang="es-ES" sz="1100" dirty="0">
                          <a:latin typeface="+mj-lt"/>
                        </a:rPr>
                        <a:t>Acta de reunión externa</a:t>
                      </a: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Comité Operativo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1612163706"/>
                  </a:ext>
                </a:extLst>
              </a:tr>
              <a:tr h="334170">
                <a:tc>
                  <a:txBody>
                    <a:bodyPr/>
                    <a:lstStyle/>
                    <a:p>
                      <a:pPr algn="ctr"/>
                      <a:r>
                        <a:rPr lang="es-ES" sz="1100" dirty="0">
                          <a:latin typeface="+mj-lt"/>
                        </a:rPr>
                        <a:t>6</a:t>
                      </a:r>
                    </a:p>
                  </a:txBody>
                  <a:tcPr marL="65297" marR="65297" marT="32649" marB="32649" anchor="ctr">
                    <a:solidFill>
                      <a:schemeClr val="accent4">
                        <a:lumMod val="20000"/>
                        <a:lumOff val="80000"/>
                      </a:schemeClr>
                    </a:solidFill>
                  </a:tcPr>
                </a:tc>
                <a:tc>
                  <a:txBody>
                    <a:bodyPr/>
                    <a:lstStyle/>
                    <a:p>
                      <a:r>
                        <a:rPr lang="es-ES" sz="1100" dirty="0">
                          <a:latin typeface="+mj-lt"/>
                        </a:rPr>
                        <a:t>Acta de reunión interna</a:t>
                      </a: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Reunión de</a:t>
                      </a:r>
                      <a:r>
                        <a:rPr lang="es-ES" sz="1100" baseline="0" dirty="0">
                          <a:latin typeface="+mj-lt"/>
                        </a:rPr>
                        <a:t> trabajo de equipo </a:t>
                      </a:r>
                      <a:r>
                        <a:rPr lang="es-ES" sz="1100" dirty="0">
                          <a:latin typeface="+mj-lt"/>
                        </a:rPr>
                        <a:t>interno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839925967"/>
                  </a:ext>
                </a:extLst>
              </a:tr>
              <a:tr h="435302">
                <a:tc>
                  <a:txBody>
                    <a:bodyPr/>
                    <a:lstStyle/>
                    <a:p>
                      <a:pPr algn="ctr"/>
                      <a:r>
                        <a:rPr lang="es-ES" sz="1100" dirty="0">
                          <a:latin typeface="+mj-lt"/>
                        </a:rPr>
                        <a:t>7</a:t>
                      </a:r>
                    </a:p>
                  </a:txBody>
                  <a:tcPr marL="65297" marR="65297" marT="32649" marB="32649" anchor="ctr">
                    <a:solidFill>
                      <a:schemeClr val="accent4">
                        <a:lumMod val="20000"/>
                        <a:lumOff val="80000"/>
                      </a:schemeClr>
                    </a:solidFill>
                  </a:tcPr>
                </a:tc>
                <a:tc>
                  <a:txBody>
                    <a:bodyPr/>
                    <a:lstStyle/>
                    <a:p>
                      <a:r>
                        <a:rPr lang="es-ES" sz="1100" dirty="0">
                          <a:latin typeface="+mj-lt"/>
                        </a:rPr>
                        <a:t>Relatorio de proyecto</a:t>
                      </a:r>
                    </a:p>
                  </a:txBody>
                  <a:tcPr marL="65297" marR="65297" marT="32649" marB="32649">
                    <a:solidFill>
                      <a:schemeClr val="accent4">
                        <a:lumMod val="20000"/>
                        <a:lumOff val="80000"/>
                      </a:schemeClr>
                    </a:solidFill>
                  </a:tcPr>
                </a:tc>
                <a:tc rowSpan="2">
                  <a:txBody>
                    <a:bodyPr/>
                    <a:lstStyle/>
                    <a:p>
                      <a:r>
                        <a:rPr lang="es-ES" sz="1100" dirty="0">
                          <a:latin typeface="+mj-lt"/>
                        </a:rPr>
                        <a:t>Cierre</a:t>
                      </a:r>
                    </a:p>
                  </a:txBody>
                  <a:tcPr marL="65297" marR="65297" marT="32649" marB="32649">
                    <a:solidFill>
                      <a:schemeClr val="accent4">
                        <a:lumMod val="20000"/>
                        <a:lumOff val="80000"/>
                      </a:schemeClr>
                    </a:solidFill>
                  </a:tcPr>
                </a:tc>
                <a:tc>
                  <a:txBody>
                    <a:bodyPr/>
                    <a:lstStyle/>
                    <a:p>
                      <a:r>
                        <a:rPr lang="es-ES" sz="1100" dirty="0">
                          <a:latin typeface="+mj-lt"/>
                        </a:rPr>
                        <a:t>Elaborar y revisar el relatorio del proyecto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779533648"/>
                  </a:ext>
                </a:extLst>
              </a:tr>
              <a:tr h="435302">
                <a:tc>
                  <a:txBody>
                    <a:bodyPr/>
                    <a:lstStyle/>
                    <a:p>
                      <a:pPr algn="ctr"/>
                      <a:r>
                        <a:rPr lang="es-ES" sz="1100" dirty="0">
                          <a:latin typeface="+mj-lt"/>
                        </a:rPr>
                        <a:t>8</a:t>
                      </a:r>
                    </a:p>
                  </a:txBody>
                  <a:tcPr marL="65297" marR="65297" marT="32649" marB="32649" anchor="ctr">
                    <a:solidFill>
                      <a:schemeClr val="accent4">
                        <a:lumMod val="20000"/>
                        <a:lumOff val="80000"/>
                      </a:schemeClr>
                    </a:solidFill>
                  </a:tcPr>
                </a:tc>
                <a:tc>
                  <a:txBody>
                    <a:bodyPr/>
                    <a:lstStyle/>
                    <a:p>
                      <a:r>
                        <a:rPr lang="es-ES" sz="1100" dirty="0">
                          <a:latin typeface="+mj-lt"/>
                        </a:rPr>
                        <a:t>Acta de cierre de proyecto</a:t>
                      </a:r>
                    </a:p>
                  </a:txBody>
                  <a:tcPr marL="65297" marR="65297" marT="32649" marB="32649">
                    <a:solidFill>
                      <a:schemeClr val="accent4">
                        <a:lumMod val="20000"/>
                        <a:lumOff val="80000"/>
                      </a:schemeClr>
                    </a:solidFill>
                  </a:tcPr>
                </a:tc>
                <a:tc vMerge="1">
                  <a:txBody>
                    <a:bodyPr/>
                    <a:lstStyle/>
                    <a:p>
                      <a:endParaRPr lang="es-ES" sz="1200" dirty="0"/>
                    </a:p>
                  </a:txBody>
                  <a:tcPr/>
                </a:tc>
                <a:tc>
                  <a:txBody>
                    <a:bodyPr/>
                    <a:lstStyle/>
                    <a:p>
                      <a:r>
                        <a:rPr lang="es-ES" sz="1100" dirty="0">
                          <a:latin typeface="+mj-lt"/>
                        </a:rPr>
                        <a:t>Elaborar acta de aceptación y cierre del proyecto</a:t>
                      </a:r>
                    </a:p>
                  </a:txBody>
                  <a:tcPr marL="65297" marR="65297" marT="32649" marB="32649">
                    <a:solidFill>
                      <a:schemeClr val="accent4">
                        <a:lumMod val="20000"/>
                        <a:lumOff val="80000"/>
                      </a:schemeClr>
                    </a:solidFill>
                  </a:tcPr>
                </a:tc>
                <a:tc>
                  <a:txBody>
                    <a:bodyPr/>
                    <a:lstStyle/>
                    <a:p>
                      <a:endParaRPr lang="es-ES" sz="1100" dirty="0">
                        <a:latin typeface="+mj-lt"/>
                      </a:endParaRPr>
                    </a:p>
                  </a:txBody>
                  <a:tcPr marL="65297" marR="65297" marT="32649" marB="32649">
                    <a:solidFill>
                      <a:schemeClr val="accent4">
                        <a:lumMod val="20000"/>
                        <a:lumOff val="80000"/>
                      </a:schemeClr>
                    </a:solidFill>
                  </a:tcPr>
                </a:tc>
                <a:extLst>
                  <a:ext uri="{0D108BD9-81ED-4DB2-BD59-A6C34878D82A}">
                    <a16:rowId xmlns:a16="http://schemas.microsoft.com/office/drawing/2014/main" xmlns="" val="2345795636"/>
                  </a:ext>
                </a:extLst>
              </a:tr>
            </a:tbl>
          </a:graphicData>
        </a:graphic>
      </p:graphicFrame>
    </p:spTree>
    <p:extLst>
      <p:ext uri="{BB962C8B-B14F-4D97-AF65-F5344CB8AC3E}">
        <p14:creationId xmlns:p14="http://schemas.microsoft.com/office/powerpoint/2010/main" val="3702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3772" y="2060848"/>
            <a:ext cx="11089232" cy="1323439"/>
          </a:xfrm>
          <a:prstGeom prst="rect">
            <a:avLst/>
          </a:prstGeom>
          <a:noFill/>
        </p:spPr>
        <p:txBody>
          <a:bodyPr wrap="square" rtlCol="0">
            <a:spAutoFit/>
          </a:bodyPr>
          <a:lstStyle/>
          <a:p>
            <a:r>
              <a:rPr lang="es-ES" sz="4000" b="1" dirty="0">
                <a:solidFill>
                  <a:schemeClr val="accent6">
                    <a:lumMod val="75000"/>
                  </a:schemeClr>
                </a:solidFill>
              </a:rPr>
              <a:t>8. HISTORIAL DE REVISIONES</a:t>
            </a:r>
          </a:p>
          <a:p>
            <a:endParaRPr lang="es-ES" sz="4000" b="1" dirty="0">
              <a:solidFill>
                <a:schemeClr val="accent6">
                  <a:lumMod val="50000"/>
                </a:schemeClr>
              </a:solidFill>
            </a:endParaRPr>
          </a:p>
        </p:txBody>
      </p:sp>
    </p:spTree>
    <p:extLst>
      <p:ext uri="{BB962C8B-B14F-4D97-AF65-F5344CB8AC3E}">
        <p14:creationId xmlns:p14="http://schemas.microsoft.com/office/powerpoint/2010/main" val="34479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17748" y="620688"/>
            <a:ext cx="11089232" cy="1323439"/>
          </a:xfrm>
          <a:prstGeom prst="rect">
            <a:avLst/>
          </a:prstGeom>
          <a:noFill/>
        </p:spPr>
        <p:txBody>
          <a:bodyPr wrap="square" rtlCol="0">
            <a:spAutoFit/>
          </a:bodyPr>
          <a:lstStyle/>
          <a:p>
            <a:r>
              <a:rPr lang="es-ES" sz="4000" b="1" dirty="0">
                <a:solidFill>
                  <a:schemeClr val="accent6">
                    <a:lumMod val="75000"/>
                  </a:schemeClr>
                </a:solidFill>
              </a:rPr>
              <a:t>HISTORIAL DE REVISIONES</a:t>
            </a:r>
          </a:p>
          <a:p>
            <a:endParaRPr lang="es-ES" sz="4000" b="1" dirty="0">
              <a:solidFill>
                <a:schemeClr val="accent6">
                  <a:lumMod val="50000"/>
                </a:schemeClr>
              </a:solidFill>
            </a:endParaRPr>
          </a:p>
        </p:txBody>
      </p:sp>
      <p:graphicFrame>
        <p:nvGraphicFramePr>
          <p:cNvPr id="3" name="Group 157">
            <a:extLst>
              <a:ext uri="{FF2B5EF4-FFF2-40B4-BE49-F238E27FC236}">
                <a16:creationId xmlns:a16="http://schemas.microsoft.com/office/drawing/2014/main" xmlns="" id="{D3A78E19-43F2-4C02-B887-4E25DC474E13}"/>
              </a:ext>
            </a:extLst>
          </p:cNvPr>
          <p:cNvGraphicFramePr>
            <a:graphicFrameLocks/>
          </p:cNvGraphicFramePr>
          <p:nvPr>
            <p:extLst>
              <p:ext uri="{D42A27DB-BD31-4B8C-83A1-F6EECF244321}">
                <p14:modId xmlns:p14="http://schemas.microsoft.com/office/powerpoint/2010/main" val="1554571453"/>
              </p:ext>
            </p:extLst>
          </p:nvPr>
        </p:nvGraphicFramePr>
        <p:xfrm>
          <a:off x="621804" y="1944127"/>
          <a:ext cx="9649071" cy="3793343"/>
        </p:xfrm>
        <a:graphic>
          <a:graphicData uri="http://schemas.openxmlformats.org/drawingml/2006/table">
            <a:tbl>
              <a:tblPr>
                <a:tableStyleId>{ED083AE6-46FA-4A59-8FB0-9F97EB10719F}</a:tableStyleId>
              </a:tblPr>
              <a:tblGrid>
                <a:gridCol w="495702">
                  <a:extLst>
                    <a:ext uri="{9D8B030D-6E8A-4147-A177-3AD203B41FA5}">
                      <a16:colId xmlns:a16="http://schemas.microsoft.com/office/drawing/2014/main" xmlns="" val="20000"/>
                    </a:ext>
                  </a:extLst>
                </a:gridCol>
                <a:gridCol w="1141016">
                  <a:extLst>
                    <a:ext uri="{9D8B030D-6E8A-4147-A177-3AD203B41FA5}">
                      <a16:colId xmlns:a16="http://schemas.microsoft.com/office/drawing/2014/main" xmlns="" val="20001"/>
                    </a:ext>
                  </a:extLst>
                </a:gridCol>
                <a:gridCol w="1553801">
                  <a:extLst>
                    <a:ext uri="{9D8B030D-6E8A-4147-A177-3AD203B41FA5}">
                      <a16:colId xmlns:a16="http://schemas.microsoft.com/office/drawing/2014/main" xmlns="" val="20002"/>
                    </a:ext>
                  </a:extLst>
                </a:gridCol>
                <a:gridCol w="2220747">
                  <a:extLst>
                    <a:ext uri="{9D8B030D-6E8A-4147-A177-3AD203B41FA5}">
                      <a16:colId xmlns:a16="http://schemas.microsoft.com/office/drawing/2014/main" xmlns="" val="20003"/>
                    </a:ext>
                  </a:extLst>
                </a:gridCol>
                <a:gridCol w="1775515">
                  <a:extLst>
                    <a:ext uri="{9D8B030D-6E8A-4147-A177-3AD203B41FA5}">
                      <a16:colId xmlns:a16="http://schemas.microsoft.com/office/drawing/2014/main" xmlns="" val="20004"/>
                    </a:ext>
                  </a:extLst>
                </a:gridCol>
                <a:gridCol w="2462290">
                  <a:extLst>
                    <a:ext uri="{9D8B030D-6E8A-4147-A177-3AD203B41FA5}">
                      <a16:colId xmlns:a16="http://schemas.microsoft.com/office/drawing/2014/main" xmlns="" val="20005"/>
                    </a:ext>
                  </a:extLst>
                </a:gridCol>
              </a:tblGrid>
              <a:tr h="80290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Versión</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Fecha</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Autor / Rol</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a:ln>
                            <a:noFill/>
                          </a:ln>
                          <a:effectLst/>
                          <a:latin typeface="+mj-lt"/>
                        </a:rPr>
                        <a:t>Estado</a:t>
                      </a:r>
                      <a:endParaRPr kumimoji="0" lang="es-ES" sz="1100" b="1" i="0" u="none" strike="noStrike" cap="none" normalizeH="0" baseline="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b="1" u="none" strike="noStrike" cap="none" normalizeH="0" baseline="0" dirty="0">
                          <a:ln>
                            <a:noFill/>
                          </a:ln>
                          <a:effectLst/>
                          <a:latin typeface="+mj-lt"/>
                        </a:rPr>
                        <a:t>Responsable de revisión y/o aprobación / Rol</a:t>
                      </a:r>
                      <a:endParaRPr kumimoji="0" lang="es-ES" sz="1100" b="1"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60000"/>
                        <a:lumOff val="40000"/>
                      </a:schemeClr>
                    </a:solidFill>
                  </a:tcPr>
                </a:tc>
                <a:extLst>
                  <a:ext uri="{0D108BD9-81ED-4DB2-BD59-A6C34878D82A}">
                    <a16:rowId xmlns:a16="http://schemas.microsoft.com/office/drawing/2014/main" xmlns="" val="10000"/>
                  </a:ext>
                </a:extLst>
              </a:tr>
              <a:tr h="57055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1.0</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         31-08-2019</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lang="es-ES" sz="1100" b="0" i="0" u="none" strike="noStrike" cap="none" dirty="0">
                          <a:solidFill>
                            <a:schemeClr val="tx1"/>
                          </a:solidFill>
                          <a:effectLst/>
                          <a:latin typeface="+mj-lt"/>
                          <a:ea typeface="+mn-ea"/>
                          <a:cs typeface="+mn-cs"/>
                          <a:sym typeface="Arial"/>
                        </a:rPr>
                        <a:t>Ernan Guarniz</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(Analista Funcional)</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chemeClr val="tx1"/>
                          </a:solidFill>
                          <a:effectLst/>
                          <a:latin typeface="+mj-lt"/>
                        </a:rPr>
                        <a:t>Revisado</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Vilela Oturi, Daniel.</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dirty="0">
                          <a:ln>
                            <a:noFill/>
                          </a:ln>
                          <a:effectLst/>
                          <a:latin typeface="+mj-lt"/>
                        </a:rPr>
                        <a:t>(Jefe de Proyecto)</a:t>
                      </a:r>
                      <a:endParaRPr kumimoji="0" lang="es-ES" sz="1100" b="0" i="0" u="none" strike="noStrike" cap="none" normalizeH="0" baseline="0" dirty="0">
                        <a:ln>
                          <a:noFill/>
                        </a:ln>
                        <a:solidFill>
                          <a:srgbClr val="000066"/>
                        </a:solidFill>
                        <a:effectLst/>
                        <a:latin typeface="+mj-lt"/>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1"/>
                  </a:ext>
                </a:extLst>
              </a:tr>
              <a:tr h="68747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2</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p>
                      <a:r>
                        <a:rPr lang="es-PE" sz="1100" dirty="0" smtClean="0"/>
                        <a:t>1.1</a:t>
                      </a:r>
                      <a:endParaRPr lang="es-PE" sz="1100" dirty="0"/>
                    </a:p>
                  </a:txBody>
                  <a:tcPr marL="65297" marR="65297" marT="32651" marB="32651" anchor="ctr" horzOverflow="overflow">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3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300" baseline="0" dirty="0" smtClean="0"/>
                        <a:t>       </a:t>
                      </a:r>
                      <a:r>
                        <a:rPr lang="es-PE" sz="1100" baseline="0" dirty="0" smtClean="0"/>
                        <a:t>19-09-2019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300" dirty="0"/>
                    </a:p>
                  </a:txBody>
                  <a:tcPr marL="65297" marR="65297" marT="32651" marB="32651" anchor="ctr" horzOverflow="overflow">
                    <a:solidFill>
                      <a:schemeClr val="accent4">
                        <a:lumMod val="20000"/>
                        <a:lumOff val="80000"/>
                      </a:schemeClr>
                    </a:solidFill>
                  </a:tcPr>
                </a:tc>
                <a:tc>
                  <a:txBody>
                    <a:bodyPr/>
                    <a:lstStyle/>
                    <a:p>
                      <a:pPr algn="ctr"/>
                      <a:r>
                        <a:rPr lang="es-PE" sz="1100" dirty="0" smtClean="0"/>
                        <a:t>Ernan Guarniz</a:t>
                      </a:r>
                    </a:p>
                    <a:p>
                      <a:pPr algn="ctr"/>
                      <a:r>
                        <a:rPr lang="es-PE" sz="1100" dirty="0" smtClean="0"/>
                        <a:t>(Analista Funcional)</a:t>
                      </a:r>
                    </a:p>
                    <a:p>
                      <a:endParaRPr lang="es-PE" sz="1100" dirty="0"/>
                    </a:p>
                  </a:txBody>
                  <a:tcPr marL="65297" marR="65297" marT="32651" marB="32651" anchor="ctr" horzOverflow="overflow">
                    <a:solidFill>
                      <a:schemeClr val="accent4">
                        <a:lumMod val="20000"/>
                        <a:lumOff val="80000"/>
                      </a:schemeClr>
                    </a:solidFill>
                  </a:tcPr>
                </a:tc>
                <a:tc>
                  <a:txBody>
                    <a:bodyPr/>
                    <a:lstStyle/>
                    <a:p>
                      <a:r>
                        <a:rPr lang="es-PE" sz="1300" dirty="0" smtClean="0"/>
                        <a:t>        En</a:t>
                      </a:r>
                      <a:r>
                        <a:rPr lang="es-PE" sz="1300" baseline="0" dirty="0" smtClean="0"/>
                        <a:t> revisión </a:t>
                      </a:r>
                      <a:endParaRPr lang="es-PE" sz="1300" dirty="0"/>
                    </a:p>
                  </a:txBody>
                  <a:tcPr marL="65297" marR="65297" marT="32651" marB="32651" anchor="ctr" horzOverflow="overflow">
                    <a:solidFill>
                      <a:schemeClr val="accent4">
                        <a:lumMod val="20000"/>
                        <a:lumOff val="8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PE" sz="1100" u="none" strike="noStrike" kern="1200" cap="none" normalizeH="0" baseline="0" dirty="0" smtClean="0">
                        <a:ln>
                          <a:noFill/>
                        </a:ln>
                        <a:solidFill>
                          <a:schemeClr val="tx1"/>
                        </a:solidFill>
                        <a:effectLst/>
                        <a:latin typeface="+mn-lt"/>
                        <a:ea typeface="+mn-ea"/>
                        <a:cs typeface="+mn-cs"/>
                      </a:endParaRP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kern="1200" cap="none" normalizeH="0" baseline="0" dirty="0" smtClean="0">
                          <a:ln>
                            <a:noFill/>
                          </a:ln>
                          <a:solidFill>
                            <a:schemeClr val="tx1"/>
                          </a:solidFill>
                          <a:effectLst/>
                          <a:latin typeface="+mn-lt"/>
                          <a:ea typeface="+mn-ea"/>
                          <a:cs typeface="+mn-cs"/>
                        </a:rPr>
                        <a:t>Vilela Oturi, Daniel.</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kern="1200" cap="none" normalizeH="0" baseline="0" dirty="0" smtClean="0">
                          <a:ln>
                            <a:noFill/>
                          </a:ln>
                          <a:solidFill>
                            <a:schemeClr val="tx1"/>
                          </a:solidFill>
                          <a:effectLst/>
                          <a:latin typeface="+mn-lt"/>
                          <a:ea typeface="+mn-ea"/>
                          <a:cs typeface="+mn-cs"/>
                        </a:rPr>
                        <a:t>(Jefe de Proyecto)</a:t>
                      </a:r>
                      <a:endParaRPr kumimoji="0" lang="es-ES" sz="1100" b="0" i="0" u="none" strike="noStrike" kern="1200" cap="none" normalizeH="0" baseline="0" dirty="0" smtClean="0">
                        <a:ln>
                          <a:noFill/>
                        </a:ln>
                        <a:solidFill>
                          <a:srgbClr val="000066"/>
                        </a:solidFill>
                        <a:effectLst/>
                        <a:latin typeface="+mn-lt"/>
                        <a:ea typeface="+mn-ea"/>
                        <a:cs typeface="+mn-cs"/>
                      </a:endParaRPr>
                    </a:p>
                    <a:p>
                      <a:endParaRPr lang="es-PE" sz="1100" dirty="0"/>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2"/>
                  </a:ext>
                </a:extLst>
              </a:tr>
              <a:tr h="42127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3</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3"/>
                  </a:ext>
                </a:extLst>
              </a:tr>
              <a:tr h="42282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4</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4"/>
                  </a:ext>
                </a:extLst>
              </a:tr>
              <a:tr h="42127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5</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5"/>
                  </a:ext>
                </a:extLst>
              </a:tr>
              <a:tr h="35158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100" u="none" strike="noStrike" cap="none" normalizeH="0" baseline="0">
                          <a:ln>
                            <a:noFill/>
                          </a:ln>
                          <a:effectLst/>
                        </a:rPr>
                        <a:t>6</a:t>
                      </a: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65297" marR="65297" marT="32651" marB="32651" anchor="ctr" horzOverflow="overflow">
                    <a:solidFill>
                      <a:schemeClr val="accent4">
                        <a:lumMod val="20000"/>
                        <a:lumOff val="8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4626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864;p17"/>
          <p:cNvSpPr txBox="1">
            <a:spLocks noGrp="1"/>
          </p:cNvSpPr>
          <p:nvPr>
            <p:ph type="body" idx="1"/>
          </p:nvPr>
        </p:nvSpPr>
        <p:spPr>
          <a:xfrm>
            <a:off x="5374332" y="1916832"/>
            <a:ext cx="4279885" cy="3691438"/>
          </a:xfrm>
          <a:prstGeom prst="rect">
            <a:avLst/>
          </a:prstGeom>
        </p:spPr>
        <p:txBody>
          <a:bodyPr spcFirstLastPara="1" vert="horz" wrap="square" lIns="91401" tIns="91401" rIns="91401" bIns="91401" rtlCol="0" anchor="t" anchorCtr="0">
            <a:noAutofit/>
          </a:bodyPr>
          <a:lstStyle/>
          <a:p>
            <a:pPr marL="0" indent="0">
              <a:buNone/>
            </a:pPr>
            <a:r>
              <a:rPr lang="en" sz="5400" b="1" dirty="0">
                <a:solidFill>
                  <a:schemeClr val="accent5">
                    <a:lumMod val="50000"/>
                  </a:schemeClr>
                </a:solidFill>
              </a:rPr>
              <a:t>GRACIAS…</a:t>
            </a:r>
            <a:endParaRPr sz="5400" b="1" dirty="0">
              <a:solidFill>
                <a:schemeClr val="accent5">
                  <a:lumMod val="50000"/>
                </a:schemeClr>
              </a:solidFill>
            </a:endParaRPr>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53852" y="620688"/>
            <a:ext cx="10729192" cy="707886"/>
          </a:xfrm>
          <a:prstGeom prst="rect">
            <a:avLst/>
          </a:prstGeom>
          <a:noFill/>
        </p:spPr>
        <p:txBody>
          <a:bodyPr wrap="square" rtlCol="0">
            <a:spAutoFit/>
          </a:bodyPr>
          <a:lstStyle/>
          <a:p>
            <a:r>
              <a:rPr lang="es-ES" sz="4000" b="1" dirty="0">
                <a:solidFill>
                  <a:schemeClr val="accent6">
                    <a:lumMod val="50000"/>
                  </a:schemeClr>
                </a:solidFill>
              </a:rPr>
              <a:t>1.OBJETIVO Y ALCANCE DEL PROCESO</a:t>
            </a:r>
          </a:p>
        </p:txBody>
      </p:sp>
      <p:sp>
        <p:nvSpPr>
          <p:cNvPr id="8" name="Rectangle 2"/>
          <p:cNvSpPr>
            <a:spLocks noChangeArrowheads="1"/>
          </p:cNvSpPr>
          <p:nvPr/>
        </p:nvSpPr>
        <p:spPr bwMode="auto">
          <a:xfrm flipV="1">
            <a:off x="693812" y="3789038"/>
            <a:ext cx="46736495" cy="6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9" name="Objeto 8"/>
          <p:cNvGraphicFramePr>
            <a:graphicFrameLocks noChangeAspect="1"/>
          </p:cNvGraphicFramePr>
          <p:nvPr>
            <p:extLst>
              <p:ext uri="{D42A27DB-BD31-4B8C-83A1-F6EECF244321}">
                <p14:modId xmlns:p14="http://schemas.microsoft.com/office/powerpoint/2010/main" val="493603639"/>
              </p:ext>
            </p:extLst>
          </p:nvPr>
        </p:nvGraphicFramePr>
        <p:xfrm>
          <a:off x="693811" y="2348880"/>
          <a:ext cx="4079041" cy="2592288"/>
        </p:xfrm>
        <a:graphic>
          <a:graphicData uri="http://schemas.openxmlformats.org/presentationml/2006/ole">
            <mc:AlternateContent xmlns:mc="http://schemas.openxmlformats.org/markup-compatibility/2006">
              <mc:Choice xmlns:v="urn:schemas-microsoft-com:vml" Requires="v">
                <p:oleObj spid="_x0000_s1140" name="Imagen de mapa de bits" r:id="rId4" imgW="3304762" imgH="2114845" progId="Paint.Picture">
                  <p:embed/>
                </p:oleObj>
              </mc:Choice>
              <mc:Fallback>
                <p:oleObj name="Imagen de mapa de bits" r:id="rId4" imgW="3304762" imgH="2114845"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11" y="2348880"/>
                        <a:ext cx="4079041" cy="2592288"/>
                      </a:xfrm>
                      <a:prstGeom prst="rect">
                        <a:avLst/>
                      </a:prstGeom>
                      <a:noFill/>
                    </p:spPr>
                  </p:pic>
                </p:oleObj>
              </mc:Fallback>
            </mc:AlternateContent>
          </a:graphicData>
        </a:graphic>
      </p:graphicFrame>
      <p:sp>
        <p:nvSpPr>
          <p:cNvPr id="11" name="CuadroTexto 10"/>
          <p:cNvSpPr txBox="1"/>
          <p:nvPr/>
        </p:nvSpPr>
        <p:spPr>
          <a:xfrm>
            <a:off x="5950396" y="1916832"/>
            <a:ext cx="2304256" cy="707886"/>
          </a:xfrm>
          <a:prstGeom prst="rect">
            <a:avLst/>
          </a:prstGeom>
          <a:noFill/>
        </p:spPr>
        <p:txBody>
          <a:bodyPr wrap="square" rtlCol="0">
            <a:spAutoFit/>
          </a:bodyPr>
          <a:lstStyle/>
          <a:p>
            <a:r>
              <a:rPr lang="es-ES" sz="4000" b="1" dirty="0">
                <a:solidFill>
                  <a:schemeClr val="accent6">
                    <a:lumMod val="50000"/>
                  </a:schemeClr>
                </a:solidFill>
              </a:rPr>
              <a:t>Objetivo</a:t>
            </a:r>
          </a:p>
        </p:txBody>
      </p:sp>
      <p:sp>
        <p:nvSpPr>
          <p:cNvPr id="15" name="CuadroTexto 14"/>
          <p:cNvSpPr txBox="1"/>
          <p:nvPr/>
        </p:nvSpPr>
        <p:spPr>
          <a:xfrm>
            <a:off x="5950396" y="4231178"/>
            <a:ext cx="2304256" cy="707886"/>
          </a:xfrm>
          <a:prstGeom prst="rect">
            <a:avLst/>
          </a:prstGeom>
          <a:noFill/>
        </p:spPr>
        <p:txBody>
          <a:bodyPr wrap="square" rtlCol="0">
            <a:spAutoFit/>
          </a:bodyPr>
          <a:lstStyle/>
          <a:p>
            <a:r>
              <a:rPr lang="es-ES" sz="4000" b="1" dirty="0">
                <a:solidFill>
                  <a:schemeClr val="accent6">
                    <a:lumMod val="50000"/>
                  </a:schemeClr>
                </a:solidFill>
              </a:rPr>
              <a:t>Alcance</a:t>
            </a:r>
          </a:p>
        </p:txBody>
      </p:sp>
      <p:sp>
        <p:nvSpPr>
          <p:cNvPr id="16" name="CuadroTexto 15"/>
          <p:cNvSpPr txBox="1"/>
          <p:nvPr/>
        </p:nvSpPr>
        <p:spPr>
          <a:xfrm>
            <a:off x="5917032" y="4965266"/>
            <a:ext cx="5832648" cy="584775"/>
          </a:xfrm>
          <a:prstGeom prst="rect">
            <a:avLst/>
          </a:prstGeom>
          <a:noFill/>
        </p:spPr>
        <p:txBody>
          <a:bodyPr wrap="square" rtlCol="0">
            <a:spAutoFit/>
          </a:bodyPr>
          <a:lstStyle/>
          <a:p>
            <a:pPr marL="285750" indent="-285750">
              <a:buFont typeface="Arial" panose="020B0604020202020204" pitchFamily="34" charset="0"/>
              <a:buChar char="•"/>
            </a:pPr>
            <a:r>
              <a:rPr lang="es-419" altLang="es-ES" sz="1600" dirty="0">
                <a:solidFill>
                  <a:srgbClr val="000066"/>
                </a:solidFill>
              </a:rPr>
              <a:t>Definir los procesos de gestión de proyectos del servicio de JDR Solution en el desarrollo de software OCI</a:t>
            </a:r>
            <a:r>
              <a:rPr lang="en-US" altLang="es-ES" sz="1600" dirty="0">
                <a:solidFill>
                  <a:srgbClr val="000066"/>
                </a:solidFill>
              </a:rPr>
              <a:t>-OUT.</a:t>
            </a:r>
            <a:endParaRPr lang="es-ES" sz="1600" dirty="0"/>
          </a:p>
        </p:txBody>
      </p:sp>
      <p:sp>
        <p:nvSpPr>
          <p:cNvPr id="2" name="Rectángulo 1"/>
          <p:cNvSpPr/>
          <p:nvPr/>
        </p:nvSpPr>
        <p:spPr>
          <a:xfrm>
            <a:off x="5984348" y="2937445"/>
            <a:ext cx="6092825" cy="553998"/>
          </a:xfrm>
          <a:prstGeom prst="rect">
            <a:avLst/>
          </a:prstGeom>
        </p:spPr>
        <p:txBody>
          <a:bodyPr>
            <a:spAutoFit/>
          </a:bodyPr>
          <a:lstStyle/>
          <a:p>
            <a:pPr marL="285750" indent="-285750">
              <a:buFont typeface="Arial" panose="020B0604020202020204" pitchFamily="34" charset="0"/>
              <a:buChar char="•"/>
            </a:pPr>
            <a:r>
              <a:rPr lang="es-PE" altLang="es-ES" sz="1500" dirty="0">
                <a:solidFill>
                  <a:srgbClr val="000066"/>
                </a:solidFill>
              </a:rPr>
              <a:t>Detallar los procesos en la gestión de proyectos de la empresa JDR Solution en el servicio del desarrollo de software </a:t>
            </a:r>
            <a:r>
              <a:rPr lang="es-419" altLang="es-ES" sz="1500" dirty="0">
                <a:solidFill>
                  <a:srgbClr val="000066"/>
                </a:solidFill>
              </a:rPr>
              <a:t>OCI</a:t>
            </a:r>
            <a:r>
              <a:rPr lang="en-US" altLang="es-ES" sz="1500" dirty="0">
                <a:solidFill>
                  <a:srgbClr val="000066"/>
                </a:solidFill>
              </a:rPr>
              <a:t>-OUT</a:t>
            </a:r>
            <a:r>
              <a:rPr lang="es-PE" altLang="es-ES" sz="1500" dirty="0">
                <a:solidFill>
                  <a:srgbClr val="000066"/>
                </a:solidFill>
              </a:rPr>
              <a:t>.</a:t>
            </a:r>
            <a:endParaRPr lang="es-ES" altLang="es-ES" sz="1500" dirty="0">
              <a:solidFill>
                <a:srgbClr val="000066"/>
              </a:solidFill>
            </a:endParaRP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93812" y="116632"/>
            <a:ext cx="10729192" cy="707886"/>
          </a:xfrm>
          <a:prstGeom prst="rect">
            <a:avLst/>
          </a:prstGeom>
          <a:noFill/>
        </p:spPr>
        <p:txBody>
          <a:bodyPr wrap="square" rtlCol="0">
            <a:spAutoFit/>
          </a:bodyPr>
          <a:lstStyle/>
          <a:p>
            <a:r>
              <a:rPr lang="es-ES" sz="4000" b="1" dirty="0">
                <a:solidFill>
                  <a:schemeClr val="accent6">
                    <a:lumMod val="50000"/>
                  </a:schemeClr>
                </a:solidFill>
              </a:rPr>
              <a:t>2.TÉRMINOS Y DEFINICIONES</a:t>
            </a:r>
          </a:p>
        </p:txBody>
      </p:sp>
      <p:graphicFrame>
        <p:nvGraphicFramePr>
          <p:cNvPr id="10" name="Group 139"/>
          <p:cNvGraphicFramePr>
            <a:graphicFrameLocks noGrp="1"/>
          </p:cNvGraphicFramePr>
          <p:nvPr>
            <p:ph sz="half" idx="1"/>
            <p:extLst>
              <p:ext uri="{D42A27DB-BD31-4B8C-83A1-F6EECF244321}">
                <p14:modId xmlns:p14="http://schemas.microsoft.com/office/powerpoint/2010/main" val="1156055995"/>
              </p:ext>
            </p:extLst>
          </p:nvPr>
        </p:nvGraphicFramePr>
        <p:xfrm>
          <a:off x="1053852" y="939819"/>
          <a:ext cx="9073008" cy="4124031"/>
        </p:xfrm>
        <a:graphic>
          <a:graphicData uri="http://schemas.openxmlformats.org/drawingml/2006/table">
            <a:tbl>
              <a:tblPr/>
              <a:tblGrid>
                <a:gridCol w="485753">
                  <a:extLst>
                    <a:ext uri="{9D8B030D-6E8A-4147-A177-3AD203B41FA5}">
                      <a16:colId xmlns:a16="http://schemas.microsoft.com/office/drawing/2014/main" xmlns="" val="20000"/>
                    </a:ext>
                  </a:extLst>
                </a:gridCol>
                <a:gridCol w="2640552">
                  <a:extLst>
                    <a:ext uri="{9D8B030D-6E8A-4147-A177-3AD203B41FA5}">
                      <a16:colId xmlns:a16="http://schemas.microsoft.com/office/drawing/2014/main" xmlns="" val="20001"/>
                    </a:ext>
                  </a:extLst>
                </a:gridCol>
                <a:gridCol w="5946703">
                  <a:extLst>
                    <a:ext uri="{9D8B030D-6E8A-4147-A177-3AD203B41FA5}">
                      <a16:colId xmlns:a16="http://schemas.microsoft.com/office/drawing/2014/main" xmlns="" val="20002"/>
                    </a:ext>
                  </a:extLst>
                </a:gridCol>
              </a:tblGrid>
              <a:tr h="792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Términos</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PE" sz="1400" b="1" i="0" u="none" strike="noStrike" cap="none" normalizeH="0" baseline="0" dirty="0">
                        <a:ln>
                          <a:noFill/>
                        </a:ln>
                        <a:solidFill>
                          <a:schemeClr val="tx1">
                            <a:lumMod val="95000"/>
                            <a:lumOff val="5000"/>
                          </a:schemeClr>
                        </a:solidFill>
                        <a:effectLst/>
                        <a:latin typeface="+mj-l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Definiciones</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xmlns="" val="10000"/>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1</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Comité Operativo</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u="none" strike="noStrike" cap="none" normalizeH="0" baseline="0" dirty="0">
                          <a:ln>
                            <a:noFill/>
                          </a:ln>
                          <a:effectLst/>
                        </a:rPr>
                        <a:t>En la reunión se presenta y revisa con el cliente, el acta de reunión preliminar. </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1"/>
                  </a:ext>
                </a:extLst>
              </a:tr>
              <a:tr h="4123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2</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Reunión de equipo de trabajo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Reunión del jefe del proyecto con el equipo de trabajo a su cargo.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2"/>
                  </a:ext>
                </a:extLst>
              </a:tr>
              <a:tr h="4285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3</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1" u="none" strike="noStrike" cap="none" normalizeH="0" baseline="0" dirty="0">
                          <a:ln>
                            <a:noFill/>
                          </a:ln>
                          <a:solidFill>
                            <a:schemeClr val="tx1">
                              <a:lumMod val="95000"/>
                              <a:lumOff val="5000"/>
                            </a:schemeClr>
                          </a:solidFill>
                          <a:effectLst/>
                        </a:rPr>
                        <a:t>Informe Quincenal - interno</a:t>
                      </a:r>
                      <a:endParaRPr kumimoji="0" lang="es-ES" sz="1400" b="1" u="none" strike="noStrike" cap="none" normalizeH="0" baseline="0" dirty="0">
                        <a:ln>
                          <a:noFill/>
                        </a:ln>
                        <a:solidFill>
                          <a:schemeClr val="tx1">
                            <a:lumMod val="95000"/>
                            <a:lumOff val="5000"/>
                          </a:schemeClr>
                        </a:solidFill>
                        <a:effectLs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Presentación usada en la reunión interna del lanzamiento del proyecto.</a:t>
                      </a:r>
                      <a:r>
                        <a:rPr kumimoji="0" lang="en-US" sz="1400" b="1" i="0" u="none" strike="noStrike" cap="none" normalizeH="0" baseline="0" dirty="0">
                          <a:ln>
                            <a:noFill/>
                          </a:ln>
                          <a:solidFill>
                            <a:schemeClr val="tx1">
                              <a:lumMod val="95000"/>
                              <a:lumOff val="5000"/>
                            </a:schemeClr>
                          </a:solidFill>
                          <a:effectLst/>
                          <a:latin typeface="+mj-lt"/>
                        </a:rPr>
                        <a:t> </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3"/>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4</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1" u="none" strike="noStrike" cap="none" normalizeH="0" baseline="0" dirty="0">
                          <a:ln>
                            <a:noFill/>
                          </a:ln>
                          <a:solidFill>
                            <a:schemeClr val="tx1">
                              <a:lumMod val="95000"/>
                              <a:lumOff val="5000"/>
                            </a:schemeClr>
                          </a:solidFill>
                          <a:effectLst/>
                        </a:rPr>
                        <a:t>Informe Mensual - externo</a:t>
                      </a:r>
                      <a:endParaRPr kumimoji="0" lang="es-ES" sz="1400" b="1" u="none" strike="noStrike" cap="none" normalizeH="0" baseline="0" dirty="0">
                        <a:ln>
                          <a:noFill/>
                        </a:ln>
                        <a:solidFill>
                          <a:schemeClr val="tx1">
                            <a:lumMod val="95000"/>
                            <a:lumOff val="5000"/>
                          </a:schemeClr>
                        </a:solidFill>
                        <a:effectLs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Presentación usada en la reunión con el cliente, en la cual se realiza el lanzamiento del proyecto.</a:t>
                      </a:r>
                      <a:r>
                        <a:rPr kumimoji="0" lang="en-US" sz="1400" b="1" i="0" u="none" strike="noStrike" cap="none" normalizeH="0" baseline="0" dirty="0">
                          <a:ln>
                            <a:noFill/>
                          </a:ln>
                          <a:solidFill>
                            <a:schemeClr val="tx1">
                              <a:lumMod val="95000"/>
                              <a:lumOff val="5000"/>
                            </a:schemeClr>
                          </a:solidFill>
                          <a:effectLst/>
                          <a:latin typeface="+mj-lt"/>
                        </a:rPr>
                        <a:t> </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4"/>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5</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Relatorio del proyecto</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Documento usado durante el cierre del proyecto para presentar los puntos resaltantes y negativos del proyecto.</a:t>
                      </a:r>
                      <a:r>
                        <a:rPr kumimoji="0" lang="en-US" sz="1400" b="1" i="0" u="none" strike="noStrike" cap="none" normalizeH="0" baseline="0" dirty="0">
                          <a:ln>
                            <a:noFill/>
                          </a:ln>
                          <a:solidFill>
                            <a:schemeClr val="tx1">
                              <a:lumMod val="95000"/>
                              <a:lumOff val="5000"/>
                            </a:schemeClr>
                          </a:solidFill>
                          <a:effectLst/>
                          <a:latin typeface="+mj-lt"/>
                        </a:rPr>
                        <a:t> </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5"/>
                  </a:ext>
                </a:extLst>
              </a:tr>
              <a:tr h="62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6</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lumMod val="95000"/>
                              <a:lumOff val="5000"/>
                            </a:schemeClr>
                          </a:solidFill>
                          <a:effectLst/>
                          <a:latin typeface="+mj-lt"/>
                        </a:rPr>
                        <a:t>LMREQM  (Lista Maestra de requerimientos)</a:t>
                      </a: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chemeClr val="tx1">
                              <a:lumMod val="95000"/>
                              <a:lumOff val="5000"/>
                            </a:schemeClr>
                          </a:solidFill>
                          <a:effectLst/>
                          <a:latin typeface="+mj-lt"/>
                        </a:rPr>
                        <a:t>Describe los requerimientos de usuario, requerimiento de servicios, diccionario de atributos, diccionario de valores y sus usuarios. </a:t>
                      </a:r>
                      <a:endParaRPr kumimoji="0" lang="es-ES" sz="1400" b="1" i="0" u="none" strike="noStrike" cap="none" normalizeH="0" baseline="0" dirty="0">
                        <a:ln>
                          <a:noFill/>
                        </a:ln>
                        <a:solidFill>
                          <a:schemeClr val="tx1">
                            <a:lumMod val="95000"/>
                            <a:lumOff val="5000"/>
                          </a:schemeClr>
                        </a:solidFill>
                        <a:effectLst/>
                        <a:latin typeface="+mj-lt"/>
                      </a:endParaRPr>
                    </a:p>
                  </a:txBody>
                  <a:tcPr marL="91443" marR="91443"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93812" y="153891"/>
            <a:ext cx="10729192" cy="707886"/>
          </a:xfrm>
          <a:prstGeom prst="rect">
            <a:avLst/>
          </a:prstGeom>
          <a:noFill/>
        </p:spPr>
        <p:txBody>
          <a:bodyPr wrap="square" rtlCol="0">
            <a:spAutoFit/>
          </a:bodyPr>
          <a:lstStyle/>
          <a:p>
            <a:r>
              <a:rPr lang="es-ES" sz="4000" b="1" dirty="0">
                <a:solidFill>
                  <a:schemeClr val="accent6">
                    <a:lumMod val="50000"/>
                  </a:schemeClr>
                </a:solidFill>
              </a:rPr>
              <a:t>3.ROLES Y RESPONSABILIDADES</a:t>
            </a:r>
          </a:p>
        </p:txBody>
      </p:sp>
      <p:sp>
        <p:nvSpPr>
          <p:cNvPr id="5" name="AutoShape 5">
            <a:extLst>
              <a:ext uri="{FF2B5EF4-FFF2-40B4-BE49-F238E27FC236}">
                <a16:creationId xmlns:a16="http://schemas.microsoft.com/office/drawing/2014/main" xmlns="" id="{CBB04990-1776-43A9-8001-728C8E40C285}"/>
              </a:ext>
            </a:extLst>
          </p:cNvPr>
          <p:cNvSpPr>
            <a:spLocks noChangeArrowheads="1"/>
          </p:cNvSpPr>
          <p:nvPr/>
        </p:nvSpPr>
        <p:spPr bwMode="auto">
          <a:xfrm>
            <a:off x="1133746" y="1309607"/>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Cliente</a:t>
            </a:r>
            <a:endParaRPr lang="es-ES" sz="1400" b="1" dirty="0"/>
          </a:p>
        </p:txBody>
      </p:sp>
      <p:sp>
        <p:nvSpPr>
          <p:cNvPr id="6" name="AutoShape 21">
            <a:extLst>
              <a:ext uri="{FF2B5EF4-FFF2-40B4-BE49-F238E27FC236}">
                <a16:creationId xmlns:a16="http://schemas.microsoft.com/office/drawing/2014/main" xmlns="" id="{2A06EDFF-8A66-4A98-BBFC-07CE43EA7EB8}"/>
              </a:ext>
            </a:extLst>
          </p:cNvPr>
          <p:cNvSpPr>
            <a:spLocks noChangeArrowheads="1"/>
          </p:cNvSpPr>
          <p:nvPr/>
        </p:nvSpPr>
        <p:spPr bwMode="auto">
          <a:xfrm>
            <a:off x="2901729" y="1175353"/>
            <a:ext cx="6606093" cy="790575"/>
          </a:xfrm>
          <a:prstGeom prst="roundRect">
            <a:avLst>
              <a:gd name="adj" fmla="val 16667"/>
            </a:avLst>
          </a:prstGeom>
          <a:solidFill>
            <a:schemeClr val="accent5">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s-ES" sz="1200" b="1" i="0" u="none" strike="noStrike" kern="1200" cap="none" spc="0" normalizeH="0" baseline="0" noProof="0" dirty="0">
                <a:ln>
                  <a:noFill/>
                </a:ln>
                <a:effectLst/>
                <a:uLnTx/>
                <a:uFillTx/>
                <a:latin typeface="+mj-lt"/>
                <a:ea typeface="+mn-ea"/>
                <a:cs typeface="+mn-cs"/>
              </a:rPr>
              <a:t>Revisa y aprueba el Plan de Gestión del Proyecto</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s-ES" sz="1200" b="1" i="0" u="none" strike="noStrike" kern="1200" cap="none" spc="0" normalizeH="0" baseline="0" noProof="0" dirty="0">
                <a:ln>
                  <a:noFill/>
                </a:ln>
                <a:effectLst/>
                <a:uLnTx/>
                <a:uFillTx/>
                <a:latin typeface="+mj-lt"/>
                <a:ea typeface="+mn-ea"/>
                <a:cs typeface="+mn-cs"/>
              </a:rPr>
              <a:t>Participa en el kick off meeting externo</a:t>
            </a:r>
          </a:p>
        </p:txBody>
      </p:sp>
      <p:sp>
        <p:nvSpPr>
          <p:cNvPr id="9" name="AutoShape 6">
            <a:extLst>
              <a:ext uri="{FF2B5EF4-FFF2-40B4-BE49-F238E27FC236}">
                <a16:creationId xmlns:a16="http://schemas.microsoft.com/office/drawing/2014/main" xmlns="" id="{4523E6E0-C71C-4C36-A54F-C5631DD6A0F3}"/>
              </a:ext>
            </a:extLst>
          </p:cNvPr>
          <p:cNvSpPr>
            <a:spLocks noChangeArrowheads="1"/>
          </p:cNvSpPr>
          <p:nvPr/>
        </p:nvSpPr>
        <p:spPr bwMode="auto">
          <a:xfrm>
            <a:off x="1133746" y="3861048"/>
            <a:ext cx="1655448" cy="792163"/>
          </a:xfrm>
          <a:prstGeom prst="homePlate">
            <a:avLst>
              <a:gd name="adj" fmla="val 52255"/>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Analista Funcional</a:t>
            </a:r>
            <a:endParaRPr lang="es-ES" sz="1400" b="1" dirty="0"/>
          </a:p>
        </p:txBody>
      </p:sp>
      <p:sp>
        <p:nvSpPr>
          <p:cNvPr id="11" name="AutoShape 9">
            <a:extLst>
              <a:ext uri="{FF2B5EF4-FFF2-40B4-BE49-F238E27FC236}">
                <a16:creationId xmlns:a16="http://schemas.microsoft.com/office/drawing/2014/main" xmlns="" id="{47AF4EA5-907A-4274-A3E5-F152DCC3426C}"/>
              </a:ext>
            </a:extLst>
          </p:cNvPr>
          <p:cNvSpPr>
            <a:spLocks noChangeArrowheads="1"/>
          </p:cNvSpPr>
          <p:nvPr/>
        </p:nvSpPr>
        <p:spPr bwMode="auto">
          <a:xfrm>
            <a:off x="2901728" y="3661024"/>
            <a:ext cx="6586895" cy="992187"/>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ES" sz="1200" b="1" dirty="0">
                <a:latin typeface="+mj-lt"/>
              </a:rPr>
              <a:t>Realiza el análisis y documentación de procesos integrales, requerimientos técnicos, requerimientos de negocio.</a:t>
            </a:r>
          </a:p>
          <a:p>
            <a:pPr marL="171450" indent="-171450" algn="l" eaLnBrk="1" hangingPunct="1">
              <a:buFont typeface="Arial" panose="020B0604020202020204" pitchFamily="34" charset="0"/>
              <a:buChar char="•"/>
            </a:pPr>
            <a:r>
              <a:rPr lang="es-ES" sz="1200" b="1" dirty="0">
                <a:latin typeface="+mj-lt"/>
              </a:rPr>
              <a:t>Implementar soluciones junto con el analista programador.</a:t>
            </a:r>
          </a:p>
          <a:p>
            <a:pPr marL="171450" indent="-171450" algn="l" eaLnBrk="1" hangingPunct="1">
              <a:buFont typeface="Arial" panose="020B0604020202020204" pitchFamily="34" charset="0"/>
              <a:buChar char="•"/>
            </a:pPr>
            <a:r>
              <a:rPr lang="es-ES" sz="1200" b="1" dirty="0">
                <a:latin typeface="+mj-lt"/>
              </a:rPr>
              <a:t>Verifica que los resultados de los requerimientos sean conformes.</a:t>
            </a:r>
          </a:p>
          <a:p>
            <a:pPr marL="171450" indent="-171450" algn="l" eaLnBrk="1" hangingPunct="1">
              <a:buFont typeface="Arial" panose="020B0604020202020204" pitchFamily="34" charset="0"/>
              <a:buChar char="•"/>
            </a:pPr>
            <a:r>
              <a:rPr lang="es-ES" sz="1200" b="1" dirty="0">
                <a:latin typeface="+mj-lt"/>
              </a:rPr>
              <a:t>Prepara el informe para el comité interno de su Proyecto.</a:t>
            </a:r>
          </a:p>
        </p:txBody>
      </p:sp>
      <p:sp>
        <p:nvSpPr>
          <p:cNvPr id="13" name="AutoShape 15">
            <a:extLst>
              <a:ext uri="{FF2B5EF4-FFF2-40B4-BE49-F238E27FC236}">
                <a16:creationId xmlns:a16="http://schemas.microsoft.com/office/drawing/2014/main" xmlns="" id="{94132669-AAA9-4E35-810C-1F42544FEF21}"/>
              </a:ext>
            </a:extLst>
          </p:cNvPr>
          <p:cNvSpPr>
            <a:spLocks noChangeArrowheads="1"/>
          </p:cNvSpPr>
          <p:nvPr/>
        </p:nvSpPr>
        <p:spPr bwMode="auto">
          <a:xfrm>
            <a:off x="2901729" y="2336877"/>
            <a:ext cx="6606093" cy="992187"/>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PE" sz="1200" b="1" dirty="0">
                <a:latin typeface="+mj-lt"/>
              </a:rPr>
              <a:t>Informa sobre el avance del proyecto al comité gerencial.</a:t>
            </a:r>
          </a:p>
          <a:p>
            <a:pPr marL="171450" indent="-171450" algn="l" eaLnBrk="1" hangingPunct="1">
              <a:buFont typeface="Arial" panose="020B0604020202020204" pitchFamily="34" charset="0"/>
              <a:buChar char="•"/>
            </a:pPr>
            <a:r>
              <a:rPr lang="es-PE" sz="1200" b="1" dirty="0">
                <a:latin typeface="+mj-lt"/>
              </a:rPr>
              <a:t>Dirige las reuniones del servicio.</a:t>
            </a:r>
          </a:p>
          <a:p>
            <a:pPr marL="171450" indent="-171450" algn="l" eaLnBrk="1" hangingPunct="1">
              <a:buFont typeface="Arial" panose="020B0604020202020204" pitchFamily="34" charset="0"/>
              <a:buChar char="•"/>
            </a:pPr>
            <a:r>
              <a:rPr lang="es-ES" sz="1200" b="1" dirty="0">
                <a:latin typeface="+mj-lt"/>
              </a:rPr>
              <a:t>Dirige la reunión de analistas a su cargo.</a:t>
            </a:r>
          </a:p>
          <a:p>
            <a:pPr marL="171450" indent="-171450" algn="l" eaLnBrk="1" hangingPunct="1">
              <a:buFont typeface="Arial" panose="020B0604020202020204" pitchFamily="34" charset="0"/>
              <a:buChar char="•"/>
            </a:pPr>
            <a:r>
              <a:rPr lang="es-ES" sz="1200" b="1" dirty="0">
                <a:latin typeface="+mj-lt"/>
              </a:rPr>
              <a:t>Representa a la Empresa ante el cliente.</a:t>
            </a:r>
          </a:p>
          <a:p>
            <a:pPr marL="171450" indent="-171450" algn="l" eaLnBrk="1" hangingPunct="1">
              <a:buFont typeface="Arial" panose="020B0604020202020204" pitchFamily="34" charset="0"/>
              <a:buChar char="•"/>
            </a:pPr>
            <a:r>
              <a:rPr lang="es-ES" sz="1200" b="1" dirty="0">
                <a:latin typeface="+mj-lt"/>
              </a:rPr>
              <a:t>Identificar problemas, riesgos y tomar acciones de forma preventiva.</a:t>
            </a:r>
          </a:p>
        </p:txBody>
      </p:sp>
      <p:sp>
        <p:nvSpPr>
          <p:cNvPr id="14" name="AutoShape 4">
            <a:extLst>
              <a:ext uri="{FF2B5EF4-FFF2-40B4-BE49-F238E27FC236}">
                <a16:creationId xmlns:a16="http://schemas.microsoft.com/office/drawing/2014/main" xmlns="" id="{8CA23A6E-AC45-4E4D-B4E7-B07FC246793E}"/>
              </a:ext>
            </a:extLst>
          </p:cNvPr>
          <p:cNvSpPr>
            <a:spLocks noChangeArrowheads="1"/>
          </p:cNvSpPr>
          <p:nvPr/>
        </p:nvSpPr>
        <p:spPr bwMode="auto">
          <a:xfrm>
            <a:off x="1133746" y="5085184"/>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Gestor de la </a:t>
            </a:r>
          </a:p>
          <a:p>
            <a:pPr>
              <a:defRPr/>
            </a:pPr>
            <a:r>
              <a:rPr lang="es-PE" sz="1400" b="1" dirty="0"/>
              <a:t>Configuración</a:t>
            </a:r>
            <a:endParaRPr lang="es-ES" sz="1400" b="1" dirty="0"/>
          </a:p>
        </p:txBody>
      </p:sp>
      <p:sp>
        <p:nvSpPr>
          <p:cNvPr id="17" name="AutoShape 9">
            <a:extLst>
              <a:ext uri="{FF2B5EF4-FFF2-40B4-BE49-F238E27FC236}">
                <a16:creationId xmlns:a16="http://schemas.microsoft.com/office/drawing/2014/main" xmlns="" id="{AA172A6A-548E-4FAD-AD99-1B75F3A896BE}"/>
              </a:ext>
            </a:extLst>
          </p:cNvPr>
          <p:cNvSpPr>
            <a:spLocks noChangeArrowheads="1"/>
          </p:cNvSpPr>
          <p:nvPr/>
        </p:nvSpPr>
        <p:spPr bwMode="auto">
          <a:xfrm>
            <a:off x="2901729" y="4985171"/>
            <a:ext cx="6586894" cy="992188"/>
          </a:xfrm>
          <a:prstGeom prst="roundRect">
            <a:avLst>
              <a:gd name="adj" fmla="val 16667"/>
            </a:avLst>
          </a:prstGeom>
          <a:solidFill>
            <a:schemeClr val="accent5">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171450" indent="-171450" algn="l" eaLnBrk="1" hangingPunct="1">
              <a:buFont typeface="Arial" panose="020B0604020202020204" pitchFamily="34" charset="0"/>
              <a:buChar char="•"/>
            </a:pPr>
            <a:r>
              <a:rPr lang="es-ES" sz="1200" b="1" dirty="0">
                <a:latin typeface="+mj-lt"/>
              </a:rPr>
              <a:t>Crear configuraciones o grupos de artefactos en versiones determinadas.</a:t>
            </a:r>
          </a:p>
          <a:p>
            <a:pPr marL="171450" indent="-171450" algn="l" eaLnBrk="1" hangingPunct="1">
              <a:buFont typeface="Arial" panose="020B0604020202020204" pitchFamily="34" charset="0"/>
              <a:buChar char="•"/>
            </a:pPr>
            <a:r>
              <a:rPr lang="es-ES" sz="1200" b="1" dirty="0">
                <a:latin typeface="+mj-lt"/>
              </a:rPr>
              <a:t>Crear ramificaciones desde corrientes y líneas base.</a:t>
            </a:r>
          </a:p>
          <a:p>
            <a:pPr marL="171450" indent="-171450" algn="l" eaLnBrk="1" hangingPunct="1">
              <a:buFont typeface="Arial" panose="020B0604020202020204" pitchFamily="34" charset="0"/>
              <a:buChar char="•"/>
            </a:pPr>
            <a:r>
              <a:rPr lang="es-ES" sz="1200" b="1" dirty="0">
                <a:latin typeface="+mj-lt"/>
              </a:rPr>
              <a:t>Comparar y fusionar entre configuraciones.</a:t>
            </a:r>
          </a:p>
          <a:p>
            <a:pPr marL="171450" indent="-171450" algn="l" eaLnBrk="1" hangingPunct="1">
              <a:buFont typeface="Arial" panose="020B0604020202020204" pitchFamily="34" charset="0"/>
              <a:buChar char="•"/>
            </a:pPr>
            <a:r>
              <a:rPr lang="es-ES" sz="1200" b="1" dirty="0">
                <a:latin typeface="+mj-lt"/>
              </a:rPr>
              <a:t>Informar sobre datos específicos de configuración.</a:t>
            </a:r>
          </a:p>
        </p:txBody>
      </p:sp>
      <p:sp>
        <p:nvSpPr>
          <p:cNvPr id="18" name="AutoShape 5">
            <a:extLst>
              <a:ext uri="{FF2B5EF4-FFF2-40B4-BE49-F238E27FC236}">
                <a16:creationId xmlns:a16="http://schemas.microsoft.com/office/drawing/2014/main" xmlns="" id="{30E98A6B-1D96-4F3F-967E-9F9811FF7A17}"/>
              </a:ext>
            </a:extLst>
          </p:cNvPr>
          <p:cNvSpPr>
            <a:spLocks noChangeArrowheads="1"/>
          </p:cNvSpPr>
          <p:nvPr/>
        </p:nvSpPr>
        <p:spPr bwMode="auto">
          <a:xfrm>
            <a:off x="1133746" y="2497035"/>
            <a:ext cx="1655448" cy="792163"/>
          </a:xfrm>
          <a:prstGeom prst="homePlate">
            <a:avLst>
              <a:gd name="adj" fmla="val 52254"/>
            </a:avLst>
          </a:prstGeom>
          <a:solidFill>
            <a:schemeClr val="accent5">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400" b="1" dirty="0"/>
              <a:t>Jefe de Proyecto</a:t>
            </a:r>
            <a:endParaRPr lang="es-ES" sz="1400" b="1" dirty="0"/>
          </a:p>
        </p:txBody>
      </p:sp>
    </p:spTree>
    <p:extLst>
      <p:ext uri="{BB962C8B-B14F-4D97-AF65-F5344CB8AC3E}">
        <p14:creationId xmlns:p14="http://schemas.microsoft.com/office/powerpoint/2010/main" val="155973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49796" y="548680"/>
            <a:ext cx="10729192" cy="1323439"/>
          </a:xfrm>
          <a:prstGeom prst="rect">
            <a:avLst/>
          </a:prstGeom>
          <a:noFill/>
        </p:spPr>
        <p:txBody>
          <a:bodyPr wrap="square" rtlCol="0">
            <a:spAutoFit/>
          </a:bodyPr>
          <a:lstStyle/>
          <a:p>
            <a:r>
              <a:rPr lang="es-ES" sz="4000" b="1" dirty="0">
                <a:solidFill>
                  <a:schemeClr val="accent6">
                    <a:lumMod val="50000"/>
                  </a:schemeClr>
                </a:solidFill>
              </a:rPr>
              <a:t>4.ENTRADAS Y SALIDAS DEL PROCESO</a:t>
            </a:r>
          </a:p>
          <a:p>
            <a:endParaRPr lang="es-ES" sz="4000" b="1" dirty="0">
              <a:solidFill>
                <a:schemeClr val="accent6">
                  <a:lumMod val="50000"/>
                </a:schemeClr>
              </a:solidFill>
            </a:endParaRPr>
          </a:p>
        </p:txBody>
      </p:sp>
      <p:sp>
        <p:nvSpPr>
          <p:cNvPr id="32" name="Flecha derecha 31"/>
          <p:cNvSpPr/>
          <p:nvPr/>
        </p:nvSpPr>
        <p:spPr>
          <a:xfrm rot="10800000" flipH="1" flipV="1">
            <a:off x="1341884" y="2636912"/>
            <a:ext cx="2762593" cy="252028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400" b="1" dirty="0">
                <a:solidFill>
                  <a:schemeClr val="tx1">
                    <a:lumMod val="95000"/>
                    <a:lumOff val="5000"/>
                  </a:schemeClr>
                </a:solidFill>
                <a:latin typeface="+mj-lt"/>
              </a:rPr>
              <a:t>Entradas:</a:t>
            </a:r>
            <a:br>
              <a:rPr lang="es-PE" sz="1400" b="1" dirty="0">
                <a:solidFill>
                  <a:schemeClr val="tx1">
                    <a:lumMod val="95000"/>
                    <a:lumOff val="5000"/>
                  </a:schemeClr>
                </a:solidFill>
                <a:latin typeface="+mj-lt"/>
              </a:rPr>
            </a:br>
            <a:r>
              <a:rPr lang="es-PE" sz="1400" b="1" dirty="0">
                <a:solidFill>
                  <a:schemeClr val="tx1">
                    <a:lumMod val="95000"/>
                    <a:lumOff val="5000"/>
                  </a:schemeClr>
                </a:solidFill>
                <a:latin typeface="+mj-lt"/>
              </a:rPr>
              <a:t>- Ficha de Datos</a:t>
            </a:r>
          </a:p>
          <a:p>
            <a:pPr>
              <a:buFontTx/>
              <a:buChar char="-"/>
            </a:pPr>
            <a:r>
              <a:rPr lang="es-PE" sz="1400" b="1" dirty="0">
                <a:solidFill>
                  <a:schemeClr val="tx1">
                    <a:lumMod val="95000"/>
                    <a:lumOff val="5000"/>
                  </a:schemeClr>
                </a:solidFill>
                <a:latin typeface="+mj-lt"/>
              </a:rPr>
              <a:t> Propuesta Aprobada</a:t>
            </a:r>
            <a:endParaRPr lang="es-ES" sz="1400" b="1" dirty="0">
              <a:solidFill>
                <a:schemeClr val="tx1">
                  <a:lumMod val="95000"/>
                  <a:lumOff val="5000"/>
                </a:schemeClr>
              </a:solidFill>
              <a:latin typeface="+mj-lt"/>
            </a:endParaRPr>
          </a:p>
        </p:txBody>
      </p:sp>
      <p:sp>
        <p:nvSpPr>
          <p:cNvPr id="33" name="Rectángulo redondeado 32"/>
          <p:cNvSpPr/>
          <p:nvPr/>
        </p:nvSpPr>
        <p:spPr>
          <a:xfrm>
            <a:off x="4654252" y="2995806"/>
            <a:ext cx="2304256" cy="1802492"/>
          </a:xfrm>
          <a:prstGeom prst="roundRect">
            <a:avLst/>
          </a:prstGeom>
          <a:solidFill>
            <a:schemeClr val="accent5">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lumMod val="95000"/>
                    <a:lumOff val="5000"/>
                  </a:schemeClr>
                </a:solidFill>
              </a:rPr>
              <a:t>Proceso de Gestión de Proyectos</a:t>
            </a:r>
            <a:endParaRPr lang="es-ES" dirty="0">
              <a:solidFill>
                <a:schemeClr val="tx1">
                  <a:lumMod val="95000"/>
                  <a:lumOff val="5000"/>
                </a:schemeClr>
              </a:solidFill>
            </a:endParaRPr>
          </a:p>
        </p:txBody>
      </p:sp>
      <p:sp>
        <p:nvSpPr>
          <p:cNvPr id="34" name="Flecha derecha 33"/>
          <p:cNvSpPr/>
          <p:nvPr/>
        </p:nvSpPr>
        <p:spPr>
          <a:xfrm rot="10800000" flipH="1" flipV="1">
            <a:off x="7508284" y="2839791"/>
            <a:ext cx="3194640" cy="2173385"/>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400" b="1" dirty="0">
                <a:solidFill>
                  <a:schemeClr val="tx1">
                    <a:lumMod val="95000"/>
                    <a:lumOff val="5000"/>
                  </a:schemeClr>
                </a:solidFill>
              </a:rPr>
              <a:t>Salidas:</a:t>
            </a:r>
            <a:br>
              <a:rPr lang="es-PE" sz="1400" b="1" dirty="0">
                <a:solidFill>
                  <a:schemeClr val="tx1">
                    <a:lumMod val="95000"/>
                    <a:lumOff val="5000"/>
                  </a:schemeClr>
                </a:solidFill>
              </a:rPr>
            </a:br>
            <a:r>
              <a:rPr lang="es-PE" sz="1400" b="1" dirty="0">
                <a:solidFill>
                  <a:schemeClr val="tx1">
                    <a:lumMod val="95000"/>
                    <a:lumOff val="5000"/>
                  </a:schemeClr>
                </a:solidFill>
              </a:rPr>
              <a:t>- Plan del Proyecto</a:t>
            </a:r>
          </a:p>
          <a:p>
            <a:r>
              <a:rPr lang="es-PE" sz="1400" b="1" dirty="0">
                <a:solidFill>
                  <a:schemeClr val="tx1">
                    <a:lumMod val="95000"/>
                    <a:lumOff val="5000"/>
                  </a:schemeClr>
                </a:solidFill>
              </a:rPr>
              <a:t>- Entregables comprometidos</a:t>
            </a:r>
          </a:p>
        </p:txBody>
      </p:sp>
    </p:spTree>
    <p:extLst>
      <p:ext uri="{BB962C8B-B14F-4D97-AF65-F5344CB8AC3E}">
        <p14:creationId xmlns:p14="http://schemas.microsoft.com/office/powerpoint/2010/main" val="217545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49796" y="548680"/>
            <a:ext cx="11089232" cy="1323439"/>
          </a:xfrm>
          <a:prstGeom prst="rect">
            <a:avLst/>
          </a:prstGeom>
          <a:noFill/>
        </p:spPr>
        <p:txBody>
          <a:bodyPr wrap="square" rtlCol="0">
            <a:spAutoFit/>
          </a:bodyPr>
          <a:lstStyle/>
          <a:p>
            <a:r>
              <a:rPr lang="es-ES" sz="4000" b="1" dirty="0">
                <a:solidFill>
                  <a:schemeClr val="accent6">
                    <a:lumMod val="50000"/>
                  </a:schemeClr>
                </a:solidFill>
              </a:rPr>
              <a:t>5.PROCESO DE GESTIÓN DEL PROYECTOS</a:t>
            </a:r>
          </a:p>
          <a:p>
            <a:endParaRPr lang="es-ES" sz="4000" b="1" dirty="0">
              <a:solidFill>
                <a:schemeClr val="accent6">
                  <a:lumMod val="50000"/>
                </a:schemeClr>
              </a:solidFill>
            </a:endParaRPr>
          </a:p>
        </p:txBody>
      </p:sp>
      <p:grpSp>
        <p:nvGrpSpPr>
          <p:cNvPr id="3" name="Group 89">
            <a:extLst>
              <a:ext uri="{FF2B5EF4-FFF2-40B4-BE49-F238E27FC236}">
                <a16:creationId xmlns:a16="http://schemas.microsoft.com/office/drawing/2014/main" xmlns="" id="{285C72DD-EB23-4156-9F9B-11BF2561B3B6}"/>
              </a:ext>
            </a:extLst>
          </p:cNvPr>
          <p:cNvGrpSpPr>
            <a:grpSpLocks/>
          </p:cNvGrpSpPr>
          <p:nvPr/>
        </p:nvGrpSpPr>
        <p:grpSpPr bwMode="auto">
          <a:xfrm>
            <a:off x="7262746" y="3310686"/>
            <a:ext cx="1289051" cy="1588127"/>
            <a:chOff x="2154" y="1389"/>
            <a:chExt cx="607" cy="726"/>
          </a:xfrm>
        </p:grpSpPr>
        <p:sp>
          <p:nvSpPr>
            <p:cNvPr id="4" name="Rectangle 70">
              <a:extLst>
                <a:ext uri="{FF2B5EF4-FFF2-40B4-BE49-F238E27FC236}">
                  <a16:creationId xmlns:a16="http://schemas.microsoft.com/office/drawing/2014/main" xmlns=""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Cierre</a:t>
              </a:r>
              <a:endParaRPr lang="es-ES" sz="1000" b="1" dirty="0">
                <a:solidFill>
                  <a:srgbClr val="000066"/>
                </a:solidFill>
              </a:endParaRPr>
            </a:p>
          </p:txBody>
        </p:sp>
        <p:sp>
          <p:nvSpPr>
            <p:cNvPr id="5" name="Rectangle 71">
              <a:extLst>
                <a:ext uri="{FF2B5EF4-FFF2-40B4-BE49-F238E27FC236}">
                  <a16:creationId xmlns:a16="http://schemas.microsoft.com/office/drawing/2014/main" xmlns="" id="{BF83CEDF-63C7-4063-BB4F-10B238FCB646}"/>
                </a:ext>
              </a:extLst>
            </p:cNvPr>
            <p:cNvSpPr>
              <a:spLocks noChangeArrowheads="1"/>
            </p:cNvSpPr>
            <p:nvPr/>
          </p:nvSpPr>
          <p:spPr bwMode="auto">
            <a:xfrm>
              <a:off x="2154"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(3) Jefe de Proyecto</a:t>
              </a:r>
              <a:endParaRPr lang="es-ES" sz="900" b="1" dirty="0">
                <a:solidFill>
                  <a:srgbClr val="000066"/>
                </a:solidFill>
              </a:endParaRPr>
            </a:p>
          </p:txBody>
        </p:sp>
        <p:sp>
          <p:nvSpPr>
            <p:cNvPr id="6" name="Rectangle 72">
              <a:extLst>
                <a:ext uri="{FF2B5EF4-FFF2-40B4-BE49-F238E27FC236}">
                  <a16:creationId xmlns:a16="http://schemas.microsoft.com/office/drawing/2014/main" xmlns="" id="{2E3944C4-9D6C-4A87-89C3-6E84AD8520AE}"/>
                </a:ext>
              </a:extLst>
            </p:cNvPr>
            <p:cNvSpPr>
              <a:spLocks noChangeArrowheads="1"/>
            </p:cNvSpPr>
            <p:nvPr/>
          </p:nvSpPr>
          <p:spPr bwMode="auto">
            <a:xfrm>
              <a:off x="2154" y="1959"/>
              <a:ext cx="607" cy="156"/>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LA, OM</a:t>
              </a:r>
            </a:p>
          </p:txBody>
        </p:sp>
      </p:grpSp>
      <p:cxnSp>
        <p:nvCxnSpPr>
          <p:cNvPr id="7" name="AutoShape 103">
            <a:extLst>
              <a:ext uri="{FF2B5EF4-FFF2-40B4-BE49-F238E27FC236}">
                <a16:creationId xmlns:a16="http://schemas.microsoft.com/office/drawing/2014/main" xmlns="" id="{5CABC029-687A-41E8-8114-B46A23A555F3}"/>
              </a:ext>
            </a:extLst>
          </p:cNvPr>
          <p:cNvCxnSpPr>
            <a:cxnSpLocks noChangeShapeType="1"/>
          </p:cNvCxnSpPr>
          <p:nvPr/>
        </p:nvCxnSpPr>
        <p:spPr bwMode="auto">
          <a:xfrm>
            <a:off x="1424653" y="4004460"/>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107">
            <a:extLst>
              <a:ext uri="{FF2B5EF4-FFF2-40B4-BE49-F238E27FC236}">
                <a16:creationId xmlns:a16="http://schemas.microsoft.com/office/drawing/2014/main" xmlns="" id="{F69D7D28-4126-416F-811B-2252D2BC34B1}"/>
              </a:ext>
            </a:extLst>
          </p:cNvPr>
          <p:cNvGrpSpPr>
            <a:grpSpLocks/>
          </p:cNvGrpSpPr>
          <p:nvPr/>
        </p:nvGrpSpPr>
        <p:grpSpPr bwMode="auto">
          <a:xfrm>
            <a:off x="274215" y="3310052"/>
            <a:ext cx="1948316" cy="1490586"/>
            <a:chOff x="-23" y="1117"/>
            <a:chExt cx="696" cy="385"/>
          </a:xfrm>
        </p:grpSpPr>
        <p:pic>
          <p:nvPicPr>
            <p:cNvPr id="10" name="Picture 108">
              <a:extLst>
                <a:ext uri="{FF2B5EF4-FFF2-40B4-BE49-F238E27FC236}">
                  <a16:creationId xmlns:a16="http://schemas.microsoft.com/office/drawing/2014/main" xmlns="" id="{7AABE761-1E10-459E-BBD4-3B5E9E723A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09">
              <a:extLst>
                <a:ext uri="{FF2B5EF4-FFF2-40B4-BE49-F238E27FC236}">
                  <a16:creationId xmlns:a16="http://schemas.microsoft.com/office/drawing/2014/main" xmlns="" id="{51FA30B5-57F3-4A00-9E53-DF691D9A2CD5}"/>
                </a:ext>
              </a:extLst>
            </p:cNvPr>
            <p:cNvSpPr>
              <a:spLocks noChangeArrowheads="1"/>
            </p:cNvSpPr>
            <p:nvPr/>
          </p:nvSpPr>
          <p:spPr bwMode="auto">
            <a:xfrm>
              <a:off x="-23" y="1450"/>
              <a:ext cx="696"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Cliente</a:t>
              </a:r>
              <a:endParaRPr lang="es-ES" sz="900" b="1" dirty="0">
                <a:solidFill>
                  <a:srgbClr val="000066"/>
                </a:solidFill>
              </a:endParaRPr>
            </a:p>
          </p:txBody>
        </p:sp>
      </p:grpSp>
      <p:grpSp>
        <p:nvGrpSpPr>
          <p:cNvPr id="12" name="Group 124">
            <a:extLst>
              <a:ext uri="{FF2B5EF4-FFF2-40B4-BE49-F238E27FC236}">
                <a16:creationId xmlns:a16="http://schemas.microsoft.com/office/drawing/2014/main" xmlns="" id="{B3040695-54E1-490D-AF9E-62A1021A54EC}"/>
              </a:ext>
            </a:extLst>
          </p:cNvPr>
          <p:cNvGrpSpPr>
            <a:grpSpLocks/>
          </p:cNvGrpSpPr>
          <p:nvPr/>
        </p:nvGrpSpPr>
        <p:grpSpPr bwMode="auto">
          <a:xfrm>
            <a:off x="3646140" y="3284984"/>
            <a:ext cx="1251620" cy="1637275"/>
            <a:chOff x="612" y="1389"/>
            <a:chExt cx="607" cy="726"/>
          </a:xfrm>
        </p:grpSpPr>
        <p:sp>
          <p:nvSpPr>
            <p:cNvPr id="13" name="Rectangle 125">
              <a:extLst>
                <a:ext uri="{FF2B5EF4-FFF2-40B4-BE49-F238E27FC236}">
                  <a16:creationId xmlns:a16="http://schemas.microsoft.com/office/drawing/2014/main" xmlns=""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1000" b="1" dirty="0">
                  <a:solidFill>
                    <a:srgbClr val="FF0000"/>
                  </a:solidFill>
                  <a:hlinkClick r:id="" action="ppaction://noaction"/>
                </a:rPr>
                <a:t>Planificación</a:t>
              </a:r>
              <a:endParaRPr lang="es-ES" sz="1000" b="1" dirty="0">
                <a:solidFill>
                  <a:srgbClr val="FF0000"/>
                </a:solidFill>
              </a:endParaRPr>
            </a:p>
          </p:txBody>
        </p:sp>
        <p:sp>
          <p:nvSpPr>
            <p:cNvPr id="14" name="Rectangle 126">
              <a:extLst>
                <a:ext uri="{FF2B5EF4-FFF2-40B4-BE49-F238E27FC236}">
                  <a16:creationId xmlns:a16="http://schemas.microsoft.com/office/drawing/2014/main" xmlns="" id="{465DE203-BF01-4D9D-A590-8287BE44B00B}"/>
                </a:ext>
              </a:extLst>
            </p:cNvPr>
            <p:cNvSpPr>
              <a:spLocks noChangeArrowheads="1"/>
            </p:cNvSpPr>
            <p:nvPr/>
          </p:nvSpPr>
          <p:spPr bwMode="auto">
            <a:xfrm>
              <a:off x="612"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(1) Jefe de Proyecto</a:t>
              </a:r>
              <a:endParaRPr lang="es-ES" sz="900" b="1" dirty="0">
                <a:solidFill>
                  <a:srgbClr val="000066"/>
                </a:solidFill>
              </a:endParaRPr>
            </a:p>
          </p:txBody>
        </p:sp>
        <p:sp>
          <p:nvSpPr>
            <p:cNvPr id="15" name="Rectangle 127">
              <a:extLst>
                <a:ext uri="{FF2B5EF4-FFF2-40B4-BE49-F238E27FC236}">
                  <a16:creationId xmlns:a16="http://schemas.microsoft.com/office/drawing/2014/main" xmlns="" id="{9F0EA453-CF12-4256-8F3D-021D212C9574}"/>
                </a:ext>
              </a:extLst>
            </p:cNvPr>
            <p:cNvSpPr>
              <a:spLocks noChangeArrowheads="1"/>
            </p:cNvSpPr>
            <p:nvPr/>
          </p:nvSpPr>
          <p:spPr bwMode="auto">
            <a:xfrm>
              <a:off x="612" y="1959"/>
              <a:ext cx="607" cy="156"/>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latin typeface="TheSansCorrespondence" pitchFamily="34" charset="0"/>
                </a:rPr>
                <a:t>Plan del Proyecto</a:t>
              </a:r>
            </a:p>
          </p:txBody>
        </p:sp>
      </p:grpSp>
      <p:cxnSp>
        <p:nvCxnSpPr>
          <p:cNvPr id="16" name="AutoShape 131">
            <a:extLst>
              <a:ext uri="{FF2B5EF4-FFF2-40B4-BE49-F238E27FC236}">
                <a16:creationId xmlns:a16="http://schemas.microsoft.com/office/drawing/2014/main" xmlns="" id="{B95825CD-9CDF-4BD3-8EB6-3C762023308E}"/>
              </a:ext>
            </a:extLst>
          </p:cNvPr>
          <p:cNvCxnSpPr>
            <a:cxnSpLocks noChangeShapeType="1"/>
            <a:stCxn id="13" idx="3"/>
            <a:endCxn id="19" idx="1"/>
          </p:cNvCxnSpPr>
          <p:nvPr/>
        </p:nvCxnSpPr>
        <p:spPr bwMode="auto">
          <a:xfrm>
            <a:off x="4897760" y="4104750"/>
            <a:ext cx="628516" cy="686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159">
            <a:extLst>
              <a:ext uri="{FF2B5EF4-FFF2-40B4-BE49-F238E27FC236}">
                <a16:creationId xmlns:a16="http://schemas.microsoft.com/office/drawing/2014/main" xmlns="" id="{ED61C031-D571-4515-BCC6-ED1C3416D641}"/>
              </a:ext>
            </a:extLst>
          </p:cNvPr>
          <p:cNvCxnSpPr>
            <a:cxnSpLocks noChangeShapeType="1"/>
          </p:cNvCxnSpPr>
          <p:nvPr/>
        </p:nvCxnSpPr>
        <p:spPr bwMode="auto">
          <a:xfrm flipV="1">
            <a:off x="3105899" y="3999834"/>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8" name="Group 160">
            <a:extLst>
              <a:ext uri="{FF2B5EF4-FFF2-40B4-BE49-F238E27FC236}">
                <a16:creationId xmlns:a16="http://schemas.microsoft.com/office/drawing/2014/main" xmlns="" id="{85F80CC8-8509-43C8-8699-7191AB91B5EC}"/>
              </a:ext>
            </a:extLst>
          </p:cNvPr>
          <p:cNvGrpSpPr>
            <a:grpSpLocks/>
          </p:cNvGrpSpPr>
          <p:nvPr/>
        </p:nvGrpSpPr>
        <p:grpSpPr bwMode="auto">
          <a:xfrm>
            <a:off x="5526276" y="3273753"/>
            <a:ext cx="1251620" cy="1588127"/>
            <a:chOff x="2154" y="1389"/>
            <a:chExt cx="607" cy="689"/>
          </a:xfrm>
        </p:grpSpPr>
        <p:sp>
          <p:nvSpPr>
            <p:cNvPr id="19" name="Rectangle 161">
              <a:extLst>
                <a:ext uri="{FF2B5EF4-FFF2-40B4-BE49-F238E27FC236}">
                  <a16:creationId xmlns:a16="http://schemas.microsoft.com/office/drawing/2014/main" xmlns=""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sz="1000" b="1" dirty="0">
                  <a:solidFill>
                    <a:srgbClr val="000066"/>
                  </a:solidFill>
                  <a:hlinkClick r:id="" action="ppaction://noaction"/>
                </a:rPr>
                <a:t>Ejecución, Seguimiento y Control</a:t>
              </a:r>
              <a:endParaRPr lang="es-ES" sz="1000" b="1" dirty="0">
                <a:solidFill>
                  <a:srgbClr val="000066"/>
                </a:solidFill>
              </a:endParaRPr>
            </a:p>
          </p:txBody>
        </p:sp>
        <p:sp>
          <p:nvSpPr>
            <p:cNvPr id="20" name="Rectangle 162">
              <a:extLst>
                <a:ext uri="{FF2B5EF4-FFF2-40B4-BE49-F238E27FC236}">
                  <a16:creationId xmlns:a16="http://schemas.microsoft.com/office/drawing/2014/main" xmlns="" id="{6709B70B-6BE3-45C0-876C-E0C1B91D89E4}"/>
                </a:ext>
              </a:extLst>
            </p:cNvPr>
            <p:cNvSpPr>
              <a:spLocks noChangeArrowheads="1"/>
            </p:cNvSpPr>
            <p:nvPr/>
          </p:nvSpPr>
          <p:spPr bwMode="auto">
            <a:xfrm>
              <a:off x="2154" y="1389"/>
              <a:ext cx="607" cy="15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800" b="1" dirty="0">
                  <a:solidFill>
                    <a:srgbClr val="000066"/>
                  </a:solidFill>
                </a:rPr>
                <a:t>(</a:t>
              </a:r>
              <a:r>
                <a:rPr lang="es-PE" sz="900" b="1" dirty="0">
                  <a:solidFill>
                    <a:srgbClr val="000066"/>
                  </a:solidFill>
                </a:rPr>
                <a:t>2) Jefe de Proyecto</a:t>
              </a:r>
              <a:endParaRPr lang="es-ES" sz="800" b="1" dirty="0">
                <a:solidFill>
                  <a:srgbClr val="000066"/>
                </a:solidFill>
              </a:endParaRPr>
            </a:p>
          </p:txBody>
        </p:sp>
        <p:sp>
          <p:nvSpPr>
            <p:cNvPr id="21" name="Rectangle 163">
              <a:extLst>
                <a:ext uri="{FF2B5EF4-FFF2-40B4-BE49-F238E27FC236}">
                  <a16:creationId xmlns:a16="http://schemas.microsoft.com/office/drawing/2014/main" xmlns="" id="{4833B9AA-5740-48F6-9F1D-7DFA3D975AAA}"/>
                </a:ext>
              </a:extLst>
            </p:cNvPr>
            <p:cNvSpPr>
              <a:spLocks noChangeArrowheads="1"/>
            </p:cNvSpPr>
            <p:nvPr/>
          </p:nvSpPr>
          <p:spPr bwMode="auto">
            <a:xfrm>
              <a:off x="2154" y="1959"/>
              <a:ext cx="607" cy="119"/>
            </a:xfrm>
            <a:prstGeom prst="rect">
              <a:avLst/>
            </a:prstGeom>
            <a:solidFill>
              <a:schemeClr val="tx2">
                <a:lumMod val="60000"/>
                <a:lumOff val="40000"/>
              </a:schemeClr>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900" b="1" dirty="0">
                  <a:solidFill>
                    <a:srgbClr val="000066"/>
                  </a:solidFill>
                </a:rPr>
                <a:t>Plantillas</a:t>
              </a:r>
            </a:p>
          </p:txBody>
        </p:sp>
      </p:grpSp>
      <p:cxnSp>
        <p:nvCxnSpPr>
          <p:cNvPr id="22" name="AutoShape 166">
            <a:extLst>
              <a:ext uri="{FF2B5EF4-FFF2-40B4-BE49-F238E27FC236}">
                <a16:creationId xmlns:a16="http://schemas.microsoft.com/office/drawing/2014/main" xmlns="" id="{874010CE-DB15-402D-BE95-558941656238}"/>
              </a:ext>
            </a:extLst>
          </p:cNvPr>
          <p:cNvCxnSpPr>
            <a:cxnSpLocks noChangeShapeType="1"/>
            <a:stCxn id="19" idx="3"/>
            <a:endCxn id="4" idx="1"/>
          </p:cNvCxnSpPr>
          <p:nvPr/>
        </p:nvCxnSpPr>
        <p:spPr bwMode="auto">
          <a:xfrm flipV="1">
            <a:off x="6777899" y="4105848"/>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3" name="Picture 194">
            <a:extLst>
              <a:ext uri="{FF2B5EF4-FFF2-40B4-BE49-F238E27FC236}">
                <a16:creationId xmlns:a16="http://schemas.microsoft.com/office/drawing/2014/main" xmlns="" id="{77177017-56E4-4A47-A07D-B251CBA7F17A}"/>
              </a:ext>
            </a:extLst>
          </p:cNvPr>
          <p:cNvPicPr>
            <a:picLocks noChangeAspect="1" noChangeArrowheads="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049163" y="3786147"/>
            <a:ext cx="765175" cy="61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95">
            <a:extLst>
              <a:ext uri="{FF2B5EF4-FFF2-40B4-BE49-F238E27FC236}">
                <a16:creationId xmlns:a16="http://schemas.microsoft.com/office/drawing/2014/main" xmlns="" id="{AB030403-AA92-4BDE-B0A8-3778753D8239}"/>
              </a:ext>
            </a:extLst>
          </p:cNvPr>
          <p:cNvSpPr>
            <a:spLocks noChangeArrowheads="1"/>
          </p:cNvSpPr>
          <p:nvPr/>
        </p:nvSpPr>
        <p:spPr bwMode="auto">
          <a:xfrm>
            <a:off x="9023454" y="4413481"/>
            <a:ext cx="8763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900" b="1" dirty="0">
                <a:solidFill>
                  <a:srgbClr val="000066"/>
                </a:solidFill>
              </a:rPr>
              <a:t>Archivos del Proyecto</a:t>
            </a:r>
          </a:p>
        </p:txBody>
      </p:sp>
      <p:grpSp>
        <p:nvGrpSpPr>
          <p:cNvPr id="26" name="Group 198">
            <a:extLst>
              <a:ext uri="{FF2B5EF4-FFF2-40B4-BE49-F238E27FC236}">
                <a16:creationId xmlns:a16="http://schemas.microsoft.com/office/drawing/2014/main" xmlns="" id="{0A021AC1-E18E-4216-87DC-F5CA951B7AB3}"/>
              </a:ext>
            </a:extLst>
          </p:cNvPr>
          <p:cNvGrpSpPr>
            <a:grpSpLocks/>
          </p:cNvGrpSpPr>
          <p:nvPr/>
        </p:nvGrpSpPr>
        <p:grpSpPr bwMode="auto">
          <a:xfrm>
            <a:off x="10287793" y="3657355"/>
            <a:ext cx="1719259" cy="1222492"/>
            <a:chOff x="-23" y="1117"/>
            <a:chExt cx="696" cy="485"/>
          </a:xfrm>
        </p:grpSpPr>
        <p:pic>
          <p:nvPicPr>
            <p:cNvPr id="27" name="Picture 199">
              <a:extLst>
                <a:ext uri="{FF2B5EF4-FFF2-40B4-BE49-F238E27FC236}">
                  <a16:creationId xmlns:a16="http://schemas.microsoft.com/office/drawing/2014/main" xmlns="" id="{AD0697C0-B94F-49A7-8A7E-FA115E9E2C2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8" name="Rectangle 200">
              <a:extLst>
                <a:ext uri="{FF2B5EF4-FFF2-40B4-BE49-F238E27FC236}">
                  <a16:creationId xmlns:a16="http://schemas.microsoft.com/office/drawing/2014/main" xmlns="" id="{8BC2212F-EB28-4325-83C0-F9BE95603677}"/>
                </a:ext>
              </a:extLst>
            </p:cNvPr>
            <p:cNvSpPr>
              <a:spLocks noChangeArrowheads="1"/>
            </p:cNvSpPr>
            <p:nvPr/>
          </p:nvSpPr>
          <p:spPr bwMode="auto">
            <a:xfrm>
              <a:off x="-23" y="1450"/>
              <a:ext cx="69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Gestor de la </a:t>
              </a:r>
            </a:p>
            <a:p>
              <a:pPr eaLnBrk="1" hangingPunct="1">
                <a:lnSpc>
                  <a:spcPct val="80000"/>
                </a:lnSpc>
                <a:spcBef>
                  <a:spcPct val="50000"/>
                </a:spcBef>
              </a:pPr>
              <a:r>
                <a:rPr lang="es-PE" sz="900" b="1" dirty="0">
                  <a:solidFill>
                    <a:srgbClr val="000066"/>
                  </a:solidFill>
                </a:rPr>
                <a:t>Configuración</a:t>
              </a:r>
              <a:endParaRPr lang="es-ES" sz="900" b="1" dirty="0">
                <a:solidFill>
                  <a:srgbClr val="000066"/>
                </a:solidFill>
              </a:endParaRPr>
            </a:p>
          </p:txBody>
        </p:sp>
      </p:grpSp>
      <p:cxnSp>
        <p:nvCxnSpPr>
          <p:cNvPr id="29" name="AutoShape 201">
            <a:extLst>
              <a:ext uri="{FF2B5EF4-FFF2-40B4-BE49-F238E27FC236}">
                <a16:creationId xmlns:a16="http://schemas.microsoft.com/office/drawing/2014/main" xmlns="" id="{E8C429F3-3FA5-44C5-BB6A-539E07F1BA07}"/>
              </a:ext>
            </a:extLst>
          </p:cNvPr>
          <p:cNvCxnSpPr>
            <a:cxnSpLocks noChangeShapeType="1"/>
            <a:stCxn id="23" idx="3"/>
            <a:endCxn id="27" idx="1"/>
          </p:cNvCxnSpPr>
          <p:nvPr/>
        </p:nvCxnSpPr>
        <p:spPr bwMode="auto">
          <a:xfrm flipV="1">
            <a:off x="9814338" y="4087117"/>
            <a:ext cx="841515" cy="742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 name="Group 202">
            <a:extLst>
              <a:ext uri="{FF2B5EF4-FFF2-40B4-BE49-F238E27FC236}">
                <a16:creationId xmlns:a16="http://schemas.microsoft.com/office/drawing/2014/main" xmlns="" id="{581B84C8-CFE3-40EA-B766-83AAA45D6E37}"/>
              </a:ext>
            </a:extLst>
          </p:cNvPr>
          <p:cNvGrpSpPr>
            <a:grpSpLocks/>
          </p:cNvGrpSpPr>
          <p:nvPr/>
        </p:nvGrpSpPr>
        <p:grpSpPr bwMode="auto">
          <a:xfrm>
            <a:off x="1955827" y="3598612"/>
            <a:ext cx="1376367" cy="983664"/>
            <a:chOff x="2406" y="2206"/>
            <a:chExt cx="589" cy="429"/>
          </a:xfrm>
        </p:grpSpPr>
        <p:pic>
          <p:nvPicPr>
            <p:cNvPr id="31" name="Picture 203">
              <a:extLst>
                <a:ext uri="{FF2B5EF4-FFF2-40B4-BE49-F238E27FC236}">
                  <a16:creationId xmlns:a16="http://schemas.microsoft.com/office/drawing/2014/main" xmlns="" id="{5DBA81DE-344C-4F74-975B-2900C502FD0F}"/>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04">
              <a:extLst>
                <a:ext uri="{FF2B5EF4-FFF2-40B4-BE49-F238E27FC236}">
                  <a16:creationId xmlns:a16="http://schemas.microsoft.com/office/drawing/2014/main" xmlns="" id="{BC584A18-597A-4BB8-B151-D8C879932302}"/>
                </a:ext>
              </a:extLst>
            </p:cNvPr>
            <p:cNvSpPr>
              <a:spLocks noChangeArrowheads="1"/>
            </p:cNvSpPr>
            <p:nvPr/>
          </p:nvSpPr>
          <p:spPr bwMode="auto">
            <a:xfrm>
              <a:off x="2406" y="2546"/>
              <a:ext cx="58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900" b="1" dirty="0">
                  <a:solidFill>
                    <a:srgbClr val="000066"/>
                  </a:solidFill>
                </a:rPr>
                <a:t>Propuesta Aprobada</a:t>
              </a:r>
              <a:endParaRPr lang="es-ES" sz="900" b="1" dirty="0">
                <a:solidFill>
                  <a:srgbClr val="000066"/>
                </a:solidFill>
              </a:endParaRPr>
            </a:p>
          </p:txBody>
        </p:sp>
      </p:grpSp>
      <p:cxnSp>
        <p:nvCxnSpPr>
          <p:cNvPr id="36" name="AutoShape 166">
            <a:extLst>
              <a:ext uri="{FF2B5EF4-FFF2-40B4-BE49-F238E27FC236}">
                <a16:creationId xmlns:a16="http://schemas.microsoft.com/office/drawing/2014/main" xmlns="" id="{874010CE-DB15-402D-BE95-558941656238}"/>
              </a:ext>
            </a:extLst>
          </p:cNvPr>
          <p:cNvCxnSpPr>
            <a:cxnSpLocks noChangeShapeType="1"/>
          </p:cNvCxnSpPr>
          <p:nvPr/>
        </p:nvCxnSpPr>
        <p:spPr bwMode="auto">
          <a:xfrm flipV="1">
            <a:off x="8564312" y="4115684"/>
            <a:ext cx="484851" cy="576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 name="CuadroTexto 37"/>
          <p:cNvSpPr txBox="1"/>
          <p:nvPr/>
        </p:nvSpPr>
        <p:spPr>
          <a:xfrm>
            <a:off x="1257217" y="1818827"/>
            <a:ext cx="7577046" cy="707886"/>
          </a:xfrm>
          <a:prstGeom prst="rect">
            <a:avLst/>
          </a:prstGeom>
          <a:noFill/>
        </p:spPr>
        <p:txBody>
          <a:bodyPr wrap="square" rtlCol="0">
            <a:spAutoFit/>
          </a:bodyPr>
          <a:lstStyle/>
          <a:p>
            <a:r>
              <a:rPr lang="es-ES" sz="4000" b="1" dirty="0">
                <a:solidFill>
                  <a:schemeClr val="accent6">
                    <a:lumMod val="50000"/>
                  </a:schemeClr>
                </a:solidFill>
              </a:rPr>
              <a:t>5.1 SUBPROCESO</a:t>
            </a:r>
          </a:p>
        </p:txBody>
      </p:sp>
    </p:spTree>
    <p:extLst>
      <p:ext uri="{BB962C8B-B14F-4D97-AF65-F5344CB8AC3E}">
        <p14:creationId xmlns:p14="http://schemas.microsoft.com/office/powerpoint/2010/main" val="149215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89756" y="-5502"/>
            <a:ext cx="11089232" cy="1138773"/>
          </a:xfrm>
          <a:prstGeom prst="rect">
            <a:avLst/>
          </a:prstGeom>
          <a:noFill/>
        </p:spPr>
        <p:txBody>
          <a:bodyPr wrap="square" rtlCol="0">
            <a:spAutoFit/>
          </a:bodyPr>
          <a:lstStyle/>
          <a:p>
            <a:r>
              <a:rPr lang="es-ES" sz="2800" b="1" dirty="0">
                <a:solidFill>
                  <a:schemeClr val="accent6">
                    <a:lumMod val="50000"/>
                  </a:schemeClr>
                </a:solidFill>
              </a:rPr>
              <a:t>SUBPROCESO DEL PROCESO DE GESTION DE PROYECTO</a:t>
            </a:r>
          </a:p>
          <a:p>
            <a:endParaRPr lang="es-ES" sz="4000" b="1" dirty="0">
              <a:solidFill>
                <a:schemeClr val="accent6">
                  <a:lumMod val="50000"/>
                </a:schemeClr>
              </a:solidFill>
            </a:endParaRPr>
          </a:p>
        </p:txBody>
      </p:sp>
      <p:graphicFrame>
        <p:nvGraphicFramePr>
          <p:cNvPr id="33" name="Tabla 32">
            <a:extLst>
              <a:ext uri="{FF2B5EF4-FFF2-40B4-BE49-F238E27FC236}">
                <a16:creationId xmlns:a16="http://schemas.microsoft.com/office/drawing/2014/main" xmlns="" id="{EF680B44-47B7-4C7F-BEC1-E94C988DC517}"/>
              </a:ext>
            </a:extLst>
          </p:cNvPr>
          <p:cNvGraphicFramePr>
            <a:graphicFrameLocks noGrp="1"/>
          </p:cNvGraphicFramePr>
          <p:nvPr>
            <p:extLst>
              <p:ext uri="{D42A27DB-BD31-4B8C-83A1-F6EECF244321}">
                <p14:modId xmlns:p14="http://schemas.microsoft.com/office/powerpoint/2010/main" val="273809683"/>
              </p:ext>
            </p:extLst>
          </p:nvPr>
        </p:nvGraphicFramePr>
        <p:xfrm>
          <a:off x="549796" y="836712"/>
          <a:ext cx="10801200" cy="5216061"/>
        </p:xfrm>
        <a:graphic>
          <a:graphicData uri="http://schemas.openxmlformats.org/drawingml/2006/table">
            <a:tbl>
              <a:tblPr firstRow="1" bandRow="1"/>
              <a:tblGrid>
                <a:gridCol w="650792">
                  <a:extLst>
                    <a:ext uri="{9D8B030D-6E8A-4147-A177-3AD203B41FA5}">
                      <a16:colId xmlns:a16="http://schemas.microsoft.com/office/drawing/2014/main" xmlns="" val="569537999"/>
                    </a:ext>
                  </a:extLst>
                </a:gridCol>
                <a:gridCol w="2030252">
                  <a:extLst>
                    <a:ext uri="{9D8B030D-6E8A-4147-A177-3AD203B41FA5}">
                      <a16:colId xmlns:a16="http://schemas.microsoft.com/office/drawing/2014/main" xmlns="" val="2525139331"/>
                    </a:ext>
                  </a:extLst>
                </a:gridCol>
                <a:gridCol w="2123733">
                  <a:extLst>
                    <a:ext uri="{9D8B030D-6E8A-4147-A177-3AD203B41FA5}">
                      <a16:colId xmlns:a16="http://schemas.microsoft.com/office/drawing/2014/main" xmlns="" val="2930099224"/>
                    </a:ext>
                  </a:extLst>
                </a:gridCol>
                <a:gridCol w="3972632">
                  <a:extLst>
                    <a:ext uri="{9D8B030D-6E8A-4147-A177-3AD203B41FA5}">
                      <a16:colId xmlns:a16="http://schemas.microsoft.com/office/drawing/2014/main" xmlns="" val="3928260421"/>
                    </a:ext>
                  </a:extLst>
                </a:gridCol>
                <a:gridCol w="2023791">
                  <a:extLst>
                    <a:ext uri="{9D8B030D-6E8A-4147-A177-3AD203B41FA5}">
                      <a16:colId xmlns:a16="http://schemas.microsoft.com/office/drawing/2014/main" xmlns="" val="2737954977"/>
                    </a:ext>
                  </a:extLst>
                </a:gridCol>
              </a:tblGrid>
              <a:tr h="369741">
                <a:tc>
                  <a:txBody>
                    <a:bodyPr/>
                    <a:lstStyle/>
                    <a:p>
                      <a:pPr algn="ctr"/>
                      <a:r>
                        <a:rPr lang="es-ES" sz="1200" b="1" dirty="0">
                          <a:latin typeface="+mj-lt"/>
                        </a:rPr>
                        <a:t>#</a:t>
                      </a:r>
                    </a:p>
                  </a:txBody>
                  <a:tcPr anchor="ctr">
                    <a:solidFill>
                      <a:schemeClr val="accent5">
                        <a:lumMod val="60000"/>
                        <a:lumOff val="40000"/>
                      </a:schemeClr>
                    </a:solidFill>
                  </a:tcPr>
                </a:tc>
                <a:tc>
                  <a:txBody>
                    <a:bodyPr/>
                    <a:lstStyle/>
                    <a:p>
                      <a:pPr algn="ctr"/>
                      <a:r>
                        <a:rPr lang="es-ES" sz="1200" b="1" dirty="0">
                          <a:latin typeface="+mj-lt"/>
                        </a:rPr>
                        <a:t>Rol del Responsable</a:t>
                      </a:r>
                    </a:p>
                  </a:txBody>
                  <a:tcPr anchor="ctr">
                    <a:solidFill>
                      <a:schemeClr val="accent5">
                        <a:lumMod val="60000"/>
                        <a:lumOff val="40000"/>
                      </a:schemeClr>
                    </a:solidFill>
                  </a:tcPr>
                </a:tc>
                <a:tc>
                  <a:txBody>
                    <a:bodyPr/>
                    <a:lstStyle/>
                    <a:p>
                      <a:pPr algn="ctr"/>
                      <a:r>
                        <a:rPr lang="es-ES" sz="1200" b="1" dirty="0">
                          <a:latin typeface="+mj-lt"/>
                        </a:rPr>
                        <a:t>Nombre del Subproceso</a:t>
                      </a:r>
                    </a:p>
                  </a:txBody>
                  <a:tcPr anchor="ctr">
                    <a:solidFill>
                      <a:schemeClr val="accent5">
                        <a:lumMod val="60000"/>
                        <a:lumOff val="40000"/>
                      </a:schemeClr>
                    </a:solidFill>
                  </a:tcPr>
                </a:tc>
                <a:tc>
                  <a:txBody>
                    <a:bodyPr/>
                    <a:lstStyle/>
                    <a:p>
                      <a:pPr algn="ctr"/>
                      <a:r>
                        <a:rPr lang="es-ES" sz="1200" b="1" dirty="0">
                          <a:latin typeface="+mj-lt"/>
                        </a:rPr>
                        <a:t>Descripción del Subproceso</a:t>
                      </a:r>
                    </a:p>
                  </a:txBody>
                  <a:tcPr anchor="ctr">
                    <a:solidFill>
                      <a:schemeClr val="accent5">
                        <a:lumMod val="60000"/>
                        <a:lumOff val="40000"/>
                      </a:schemeClr>
                    </a:solidFill>
                  </a:tcPr>
                </a:tc>
                <a:tc>
                  <a:txBody>
                    <a:bodyPr/>
                    <a:lstStyle/>
                    <a:p>
                      <a:pPr algn="ctr"/>
                      <a:r>
                        <a:rPr lang="es-ES" sz="1200" b="1" dirty="0">
                          <a:latin typeface="+mj-lt"/>
                        </a:rPr>
                        <a:t>Herramientas</a:t>
                      </a:r>
                    </a:p>
                  </a:txBody>
                  <a:tcPr anchor="ctr">
                    <a:solidFill>
                      <a:schemeClr val="accent5">
                        <a:lumMod val="60000"/>
                        <a:lumOff val="40000"/>
                      </a:schemeClr>
                    </a:solidFill>
                  </a:tcPr>
                </a:tc>
                <a:extLst>
                  <a:ext uri="{0D108BD9-81ED-4DB2-BD59-A6C34878D82A}">
                    <a16:rowId xmlns:a16="http://schemas.microsoft.com/office/drawing/2014/main" xmlns="" val="341762054"/>
                  </a:ext>
                </a:extLst>
              </a:tr>
              <a:tr h="1338921">
                <a:tc>
                  <a:txBody>
                    <a:bodyPr/>
                    <a:lstStyle/>
                    <a:p>
                      <a:pPr algn="ctr"/>
                      <a:r>
                        <a:rPr lang="es-ES" sz="1200" dirty="0">
                          <a:latin typeface="+mj-lt"/>
                        </a:rPr>
                        <a:t>1</a:t>
                      </a:r>
                    </a:p>
                  </a:txBody>
                  <a:tcPr anchor="ctr">
                    <a:solidFill>
                      <a:schemeClr val="accent4">
                        <a:lumMod val="40000"/>
                        <a:lumOff val="60000"/>
                      </a:schemeClr>
                    </a:solidFill>
                  </a:tcPr>
                </a:tc>
                <a:tc>
                  <a:txBody>
                    <a:bodyPr/>
                    <a:lstStyle/>
                    <a:p>
                      <a:pPr algn="ctr"/>
                      <a:r>
                        <a:rPr lang="es-ES" sz="1200" dirty="0">
                          <a:latin typeface="+mj-lt"/>
                        </a:rPr>
                        <a:t>Jefe de Proyecto</a:t>
                      </a:r>
                    </a:p>
                  </a:txBody>
                  <a:tcPr anchor="ctr">
                    <a:solidFill>
                      <a:schemeClr val="accent4">
                        <a:lumMod val="40000"/>
                        <a:lumOff val="60000"/>
                      </a:schemeClr>
                    </a:solidFill>
                  </a:tcPr>
                </a:tc>
                <a:tc>
                  <a:txBody>
                    <a:bodyPr/>
                    <a:lstStyle/>
                    <a:p>
                      <a:pPr algn="ctr"/>
                      <a:r>
                        <a:rPr lang="es-ES" sz="1200" dirty="0">
                          <a:solidFill>
                            <a:schemeClr val="tx1"/>
                          </a:solidFill>
                          <a:latin typeface="+mj-lt"/>
                        </a:rPr>
                        <a:t>Planificación</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b="0" i="0" u="none" strike="noStrike" cap="none" normalizeH="0" baseline="0" dirty="0">
                          <a:ln>
                            <a:noFill/>
                          </a:ln>
                          <a:solidFill>
                            <a:schemeClr val="tx1"/>
                          </a:solidFill>
                          <a:effectLst/>
                          <a:latin typeface="+mj-lt"/>
                        </a:rPr>
                        <a:t>En esta etapa se crea el Plan del Proyecto, el cual debe ser aprobado por el cliente a través de un Acta de Reunión, dando así conformidad al plan y visto para el inicio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200" b="0" i="0" u="none" strike="noStrike" cap="none" normalizeH="0" baseline="0" dirty="0">
                          <a:ln>
                            <a:noFill/>
                          </a:ln>
                          <a:solidFill>
                            <a:schemeClr val="tx1"/>
                          </a:solidFill>
                          <a:effectLst/>
                          <a:latin typeface="+mj-lt"/>
                        </a:rPr>
                        <a:t>De existir observaciones al Plan, estas quedarán registradas en un acta de reunión.</a:t>
                      </a: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PE"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a:ln>
                            <a:noFill/>
                          </a:ln>
                          <a:solidFill>
                            <a:schemeClr val="tx1"/>
                          </a:solidFill>
                          <a:effectLst/>
                          <a:latin typeface="+mj-lt"/>
                        </a:rPr>
                        <a:t>PPROY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a:ln>
                            <a:noFill/>
                          </a:ln>
                          <a:solidFill>
                            <a:schemeClr val="tx1"/>
                          </a:solidFill>
                          <a:effectLst/>
                          <a:latin typeface="+mj-lt"/>
                        </a:rPr>
                        <a:t>CPROY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a:ln>
                            <a:noFill/>
                          </a:ln>
                          <a:solidFill>
                            <a:schemeClr val="tx1"/>
                          </a:solidFill>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cap="none" normalizeH="0" baseline="0" dirty="0">
                          <a:ln>
                            <a:noFill/>
                          </a:ln>
                          <a:solidFill>
                            <a:schemeClr val="tx1"/>
                          </a:solidFill>
                          <a:effectLst/>
                          <a:latin typeface="+mj-lt"/>
                        </a:rPr>
                        <a:t>AREXT</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LMREQM</a:t>
                      </a:r>
                    </a:p>
                  </a:txBody>
                  <a:tcPr anchor="ctr">
                    <a:solidFill>
                      <a:schemeClr val="accent4">
                        <a:lumMod val="40000"/>
                        <a:lumOff val="60000"/>
                      </a:schemeClr>
                    </a:solidFill>
                  </a:tcPr>
                </a:tc>
                <a:extLst>
                  <a:ext uri="{0D108BD9-81ED-4DB2-BD59-A6C34878D82A}">
                    <a16:rowId xmlns:a16="http://schemas.microsoft.com/office/drawing/2014/main" xmlns="" val="157239942"/>
                  </a:ext>
                </a:extLst>
              </a:tr>
              <a:tr h="1394134">
                <a:tc>
                  <a:txBody>
                    <a:bodyPr/>
                    <a:lstStyle/>
                    <a:p>
                      <a:pPr algn="ctr"/>
                      <a:r>
                        <a:rPr lang="es-ES" sz="1200" dirty="0">
                          <a:latin typeface="+mj-lt"/>
                        </a:rPr>
                        <a:t>2</a:t>
                      </a:r>
                    </a:p>
                  </a:txBody>
                  <a:tcPr anchor="ctr">
                    <a:solidFill>
                      <a:schemeClr val="accent4">
                        <a:lumMod val="40000"/>
                        <a:lumOff val="60000"/>
                      </a:schemeClr>
                    </a:solidFill>
                  </a:tcPr>
                </a:tc>
                <a:tc>
                  <a:txBody>
                    <a:bodyPr/>
                    <a:lstStyle/>
                    <a:p>
                      <a:pPr algn="ctr"/>
                      <a:r>
                        <a:rPr lang="es-ES" sz="1200" dirty="0">
                          <a:latin typeface="+mj-lt"/>
                        </a:rPr>
                        <a:t>Jefe de Proyecto</a:t>
                      </a:r>
                    </a:p>
                  </a:txBody>
                  <a:tcPr anchor="ctr">
                    <a:solidFill>
                      <a:schemeClr val="accent4">
                        <a:lumMod val="40000"/>
                        <a:lumOff val="60000"/>
                      </a:schemeClr>
                    </a:solidFill>
                  </a:tcPr>
                </a:tc>
                <a:tc>
                  <a:txBody>
                    <a:bodyPr/>
                    <a:lstStyle/>
                    <a:p>
                      <a:pPr algn="ctr"/>
                      <a:r>
                        <a:rPr lang="es-ES" sz="1200" dirty="0">
                          <a:solidFill>
                            <a:schemeClr val="tx1"/>
                          </a:solidFill>
                          <a:latin typeface="+mj-lt"/>
                        </a:rPr>
                        <a:t>Ejecución, Seguimiento y Control</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En esta etapa, se ejecuta el “Plan del Proyecto”  y se realizan las actividades de seguimiento sobre lo planificado.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200" b="0" i="0" u="none" strike="noStrike" cap="none" normalizeH="0" baseline="0" dirty="0">
                          <a:ln>
                            <a:noFill/>
                          </a:ln>
                          <a:solidFill>
                            <a:schemeClr val="tx1"/>
                          </a:solidFill>
                          <a:effectLst/>
                          <a:latin typeface="+mj-lt"/>
                        </a:rPr>
                        <a:t>El</a:t>
                      </a:r>
                      <a:r>
                        <a:rPr kumimoji="0" lang="es-US" sz="1200" b="0" i="0" u="none" strike="noStrike" cap="none" normalizeH="0" baseline="0" dirty="0">
                          <a:ln>
                            <a:noFill/>
                          </a:ln>
                          <a:solidFill>
                            <a:schemeClr val="tx1"/>
                          </a:solidFill>
                          <a:effectLst/>
                          <a:latin typeface="+mj-lt"/>
                        </a:rPr>
                        <a:t> Jefe de Proyecto </a:t>
                      </a:r>
                      <a:r>
                        <a:rPr kumimoji="0" lang="es-ES" sz="1200" b="0" i="0" u="none" strike="noStrike" cap="none" normalizeH="0" baseline="0" dirty="0">
                          <a:ln>
                            <a:noFill/>
                          </a:ln>
                          <a:solidFill>
                            <a:schemeClr val="tx1"/>
                          </a:solidFill>
                          <a:effectLst/>
                          <a:latin typeface="+mj-lt"/>
                        </a:rPr>
                        <a:t>realiza la asignación de trabajo quincenal al equipo de trabajo.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Los el equipo de trabajo realizan el trabajo encomendado.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El seguimiento se realiza bajo el esquema de reuniones, efectuándose el control de cambios al Plan del Proyecto de ser necesario.</a:t>
                      </a:r>
                      <a:endParaRPr lang="es-ES" sz="1200" dirty="0">
                        <a:solidFill>
                          <a:schemeClr val="tx1"/>
                        </a:solidFill>
                        <a:latin typeface="+mj-lt"/>
                      </a:endParaRP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ES"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LMREQM </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IAVQUI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REGRI</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SOLCREQ</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PE" sz="1200" b="0" i="0" u="none" strike="noStrike" kern="1200" cap="none" normalizeH="0" baseline="0" dirty="0">
                          <a:ln>
                            <a:noFill/>
                          </a:ln>
                          <a:solidFill>
                            <a:schemeClr val="tx1"/>
                          </a:solidFill>
                          <a:effectLst/>
                          <a:latin typeface="+mn-lt"/>
                          <a:ea typeface="+mn-ea"/>
                          <a:cs typeface="+mn-cs"/>
                        </a:rPr>
                        <a:t>CPROY</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ARINT</a:t>
                      </a:r>
                    </a:p>
                  </a:txBody>
                  <a:tcPr anchor="ctr">
                    <a:solidFill>
                      <a:schemeClr val="accent4">
                        <a:lumMod val="40000"/>
                        <a:lumOff val="60000"/>
                      </a:schemeClr>
                    </a:solidFill>
                  </a:tcPr>
                </a:tc>
                <a:extLst>
                  <a:ext uri="{0D108BD9-81ED-4DB2-BD59-A6C34878D82A}">
                    <a16:rowId xmlns:a16="http://schemas.microsoft.com/office/drawing/2014/main" xmlns="" val="1247379076"/>
                  </a:ext>
                </a:extLst>
              </a:tr>
              <a:tr h="1145675">
                <a:tc>
                  <a:txBody>
                    <a:bodyPr/>
                    <a:lstStyle/>
                    <a:p>
                      <a:pPr algn="ctr"/>
                      <a:r>
                        <a:rPr lang="es-ES" sz="1200" dirty="0">
                          <a:latin typeface="+mj-lt"/>
                        </a:rPr>
                        <a:t>3</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latin typeface="+mj-lt"/>
                        </a:rPr>
                        <a:t>Jefe de Proyecto</a:t>
                      </a:r>
                    </a:p>
                    <a:p>
                      <a:pPr algn="ctr"/>
                      <a:endParaRPr lang="es-ES" sz="1200" dirty="0">
                        <a:latin typeface="+mj-lt"/>
                      </a:endParaRPr>
                    </a:p>
                  </a:txBody>
                  <a:tcPr anchor="ctr">
                    <a:solidFill>
                      <a:schemeClr val="accent4">
                        <a:lumMod val="40000"/>
                        <a:lumOff val="60000"/>
                      </a:schemeClr>
                    </a:solidFill>
                  </a:tcPr>
                </a:tc>
                <a:tc>
                  <a:txBody>
                    <a:bodyPr/>
                    <a:lstStyle/>
                    <a:p>
                      <a:pPr algn="ctr"/>
                      <a:r>
                        <a:rPr lang="es-ES" sz="1200" dirty="0">
                          <a:latin typeface="+mj-lt"/>
                        </a:rPr>
                        <a:t>Cierre del proyecto</a:t>
                      </a:r>
                    </a:p>
                  </a:txBody>
                  <a:tcPr anchor="ctr">
                    <a:solidFill>
                      <a:schemeClr val="accent4">
                        <a:lumMod val="40000"/>
                        <a:lumOff val="60000"/>
                      </a:schemeClr>
                    </a:solidFill>
                  </a:tcPr>
                </a:tc>
                <a:tc>
                  <a:txBody>
                    <a:bodyPr/>
                    <a:lstStyle/>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En esta etapa se elabora el acta de aceptación y cierre del Proyecto, el cual debe ser aprobada por el cliente.</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Se registran las oportunidades de mejora y las lecciones aprendidas, seguidamente se elabora y expone el relatorio del Proyecto.</a:t>
                      </a:r>
                    </a:p>
                    <a:p>
                      <a:pPr marL="171450" marR="0" lvl="0" indent="-1714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200" b="0" i="0" u="none" strike="noStrike" cap="none" normalizeH="0" baseline="0" dirty="0">
                          <a:ln>
                            <a:noFill/>
                          </a:ln>
                          <a:solidFill>
                            <a:schemeClr val="tx1"/>
                          </a:solidFill>
                          <a:effectLst/>
                          <a:latin typeface="+mj-lt"/>
                        </a:rPr>
                        <a:t>Se archivan todos los entregables del proyecto y se hace la entrega al Gestor de la Configuración.</a:t>
                      </a:r>
                    </a:p>
                  </a:txBody>
                  <a:tcPr anchor="c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Courier New" panose="02070309020205020404" pitchFamily="49" charset="0"/>
                        <a:buNone/>
                        <a:tabLst/>
                      </a:pPr>
                      <a:r>
                        <a:rPr kumimoji="0" lang="es-ES" sz="1200" b="0" i="0" u="none" strike="noStrike" cap="none" normalizeH="0" baseline="0" dirty="0">
                          <a:ln>
                            <a:noFill/>
                          </a:ln>
                          <a:solidFill>
                            <a:schemeClr val="tx1"/>
                          </a:solidFill>
                          <a:effectLst/>
                          <a:latin typeface="+mj-lt"/>
                        </a:rPr>
                        <a:t>Plantillas:</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ACCPRO</a:t>
                      </a:r>
                    </a:p>
                    <a:p>
                      <a:pPr marL="171450" marR="0" lvl="0" indent="-1714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pPr>
                      <a:r>
                        <a:rPr kumimoji="0" lang="es-ES" sz="1200" b="0" i="0" u="none" strike="noStrike" cap="none" normalizeH="0" baseline="0" dirty="0">
                          <a:ln>
                            <a:noFill/>
                          </a:ln>
                          <a:solidFill>
                            <a:schemeClr val="tx1"/>
                          </a:solidFill>
                          <a:effectLst/>
                          <a:latin typeface="+mj-lt"/>
                        </a:rPr>
                        <a:t>ACREPRO</a:t>
                      </a:r>
                    </a:p>
                  </a:txBody>
                  <a:tcPr anchor="ctr">
                    <a:solidFill>
                      <a:schemeClr val="accent4">
                        <a:lumMod val="40000"/>
                        <a:lumOff val="60000"/>
                      </a:schemeClr>
                    </a:solidFill>
                  </a:tcPr>
                </a:tc>
                <a:extLst>
                  <a:ext uri="{0D108BD9-81ED-4DB2-BD59-A6C34878D82A}">
                    <a16:rowId xmlns:a16="http://schemas.microsoft.com/office/drawing/2014/main" xmlns="" val="730941703"/>
                  </a:ext>
                </a:extLst>
              </a:tr>
            </a:tbl>
          </a:graphicData>
        </a:graphic>
      </p:graphicFrame>
    </p:spTree>
    <p:extLst>
      <p:ext uri="{BB962C8B-B14F-4D97-AF65-F5344CB8AC3E}">
        <p14:creationId xmlns:p14="http://schemas.microsoft.com/office/powerpoint/2010/main" val="362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99"/>
          <p:cNvSpPr txBox="1"/>
          <p:nvPr/>
        </p:nvSpPr>
        <p:spPr>
          <a:xfrm>
            <a:off x="261764" y="1196752"/>
            <a:ext cx="11089232" cy="1938992"/>
          </a:xfrm>
          <a:prstGeom prst="rect">
            <a:avLst/>
          </a:prstGeom>
          <a:noFill/>
        </p:spPr>
        <p:txBody>
          <a:bodyPr wrap="square" rtlCol="0">
            <a:spAutoFit/>
          </a:bodyPr>
          <a:lstStyle/>
          <a:p>
            <a:r>
              <a:rPr lang="es-ES" sz="4000" b="1" dirty="0">
                <a:solidFill>
                  <a:schemeClr val="accent6">
                    <a:lumMod val="50000"/>
                  </a:schemeClr>
                </a:solidFill>
              </a:rPr>
              <a:t>5.PROCESO DE GERSTION DEL PROYECTOS</a:t>
            </a:r>
          </a:p>
          <a:p>
            <a:endParaRPr lang="es-ES" sz="4000" b="1" dirty="0">
              <a:solidFill>
                <a:schemeClr val="accent6">
                  <a:lumMod val="50000"/>
                </a:schemeClr>
              </a:solidFill>
            </a:endParaRPr>
          </a:p>
        </p:txBody>
      </p:sp>
      <p:sp>
        <p:nvSpPr>
          <p:cNvPr id="101" name="CuadroTexto 100"/>
          <p:cNvSpPr txBox="1"/>
          <p:nvPr/>
        </p:nvSpPr>
        <p:spPr>
          <a:xfrm>
            <a:off x="765820" y="2781801"/>
            <a:ext cx="8064896" cy="707886"/>
          </a:xfrm>
          <a:prstGeom prst="rect">
            <a:avLst/>
          </a:prstGeom>
          <a:noFill/>
        </p:spPr>
        <p:txBody>
          <a:bodyPr wrap="square" rtlCol="0">
            <a:spAutoFit/>
          </a:bodyPr>
          <a:lstStyle/>
          <a:p>
            <a:r>
              <a:rPr lang="es-ES" sz="4000" b="1" dirty="0">
                <a:solidFill>
                  <a:schemeClr val="accent6">
                    <a:lumMod val="50000"/>
                  </a:schemeClr>
                </a:solidFill>
              </a:rPr>
              <a:t>5.2 ACTIVIDADES</a:t>
            </a:r>
          </a:p>
        </p:txBody>
      </p:sp>
    </p:spTree>
    <p:extLst>
      <p:ext uri="{BB962C8B-B14F-4D97-AF65-F5344CB8AC3E}">
        <p14:creationId xmlns:p14="http://schemas.microsoft.com/office/powerpoint/2010/main" val="350659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32_TF02886637_TF02886637" id="{7C8A0945-1A45-4076-8211-C16715EFB551}" vid="{CC448198-264B-475E-9D92-759A2D77720E}"/>
    </a:ext>
  </a:extLst>
</a:theme>
</file>

<file path=ppt/theme/theme2.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9CF6D12045A418E1701614908CA25" ma:contentTypeVersion="9" ma:contentTypeDescription="Create a new document." ma:contentTypeScope="" ma:versionID="f05140ef45bae4ce72cdc33b3cf3aa60">
  <xsd:schema xmlns:xsd="http://www.w3.org/2001/XMLSchema" xmlns:xs="http://www.w3.org/2001/XMLSchema" xmlns:p="http://schemas.microsoft.com/office/2006/metadata/properties" xmlns:ns3="d8e685a9-4703-4ebd-a689-17f42599ad8e" xmlns:ns4="f376f06c-1d76-45ae-9060-93edc1242f2b" targetNamespace="http://schemas.microsoft.com/office/2006/metadata/properties" ma:root="true" ma:fieldsID="b821105428b9cfdf3b33d592073ca0da" ns3:_="" ns4:_="">
    <xsd:import namespace="d8e685a9-4703-4ebd-a689-17f42599ad8e"/>
    <xsd:import namespace="f376f06c-1d76-45ae-9060-93edc1242f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e685a9-4703-4ebd-a689-17f42599ad8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76f06c-1d76-45ae-9060-93edc1242f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458664-5099-482E-BA81-2D2D82D02F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e685a9-4703-4ebd-a689-17f42599ad8e"/>
    <ds:schemaRef ds:uri="f376f06c-1d76-45ae-9060-93edc1242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168ADC-5AA4-4EC8-8F43-8F3507D34A6C}">
  <ds:schemaRefs>
    <ds:schemaRef ds:uri="http://schemas.microsoft.com/sharepoint/v3/contenttype/forms"/>
  </ds:schemaRefs>
</ds:datastoreItem>
</file>

<file path=customXml/itemProps3.xml><?xml version="1.0" encoding="utf-8"?>
<ds:datastoreItem xmlns:ds="http://schemas.openxmlformats.org/officeDocument/2006/customXml" ds:itemID="{904CD8C1-6852-4A5D-8F94-DC91E5EBE2C2}">
  <ds:schemaRefs>
    <ds:schemaRef ds:uri="http://purl.org/dc/elements/1.1/"/>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f376f06c-1d76-45ae-9060-93edc1242f2b"/>
    <ds:schemaRef ds:uri="http://schemas.openxmlformats.org/package/2006/metadata/core-properties"/>
    <ds:schemaRef ds:uri="http://schemas.microsoft.com/office/2006/documentManagement/types"/>
    <ds:schemaRef ds:uri="d8e685a9-4703-4ebd-a689-17f42599ad8e"/>
  </ds:schemaRefs>
</ds:datastoreItem>
</file>

<file path=docProps/app.xml><?xml version="1.0" encoding="utf-8"?>
<Properties xmlns="http://schemas.openxmlformats.org/officeDocument/2006/extended-properties" xmlns:vt="http://schemas.openxmlformats.org/officeDocument/2006/docPropsVTypes">
  <Template>TF02886637</Template>
  <TotalTime>953</TotalTime>
  <Words>2166</Words>
  <Application>Microsoft Office PowerPoint</Application>
  <PresentationFormat>Personalizado</PresentationFormat>
  <Paragraphs>502</Paragraphs>
  <Slides>27</Slides>
  <Notes>27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5" baseType="lpstr">
      <vt:lpstr>Arial</vt:lpstr>
      <vt:lpstr>Courier New</vt:lpstr>
      <vt:lpstr>CourierThai</vt:lpstr>
      <vt:lpstr>Palatino Linotype</vt:lpstr>
      <vt:lpstr>TheSansCorrespondence</vt:lpstr>
      <vt:lpstr>Wingdings</vt:lpstr>
      <vt:lpstr>Watercolor_16x9</vt:lpstr>
      <vt:lpstr>Imagen de mapa de bits</vt:lpstr>
      <vt:lpstr>PROCESO DE GESTIÓN       DE PROYECTOS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Usuario de Windows</dc:creator>
  <cp:lastModifiedBy>ALUMNO - JHONATAN ALEJO QUISPE QUISPE</cp:lastModifiedBy>
  <cp:revision>107</cp:revision>
  <dcterms:created xsi:type="dcterms:W3CDTF">2019-09-10T09:13:37Z</dcterms:created>
  <dcterms:modified xsi:type="dcterms:W3CDTF">2019-10-09T00:49:31Z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0x0101005949CF6D12045A418E1701614908CA25</vt:lpwstr>
  </property>
</Properties>
</file>