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7"/>
  </p:notesMasterIdLst>
  <p:sldIdLst>
    <p:sldId id="256" r:id="rId2"/>
    <p:sldId id="258" r:id="rId3"/>
    <p:sldId id="302" r:id="rId4"/>
    <p:sldId id="303" r:id="rId5"/>
    <p:sldId id="304" r:id="rId6"/>
    <p:sldId id="305" r:id="rId7"/>
    <p:sldId id="306" r:id="rId8"/>
    <p:sldId id="287" r:id="rId9"/>
    <p:sldId id="307" r:id="rId10"/>
    <p:sldId id="261" r:id="rId11"/>
    <p:sldId id="308" r:id="rId12"/>
    <p:sldId id="289" r:id="rId13"/>
    <p:sldId id="290" r:id="rId14"/>
    <p:sldId id="309" r:id="rId15"/>
    <p:sldId id="263" r:id="rId16"/>
    <p:sldId id="291" r:id="rId17"/>
    <p:sldId id="292" r:id="rId18"/>
    <p:sldId id="293" r:id="rId19"/>
    <p:sldId id="310" r:id="rId20"/>
    <p:sldId id="297" r:id="rId21"/>
    <p:sldId id="294" r:id="rId22"/>
    <p:sldId id="301" r:id="rId23"/>
    <p:sldId id="298" r:id="rId24"/>
    <p:sldId id="300" r:id="rId25"/>
    <p:sldId id="260" r:id="rId26"/>
  </p:sldIdLst>
  <p:sldSz cx="17068800" cy="9601200"/>
  <p:notesSz cx="6858000" cy="9144000"/>
  <p:embeddedFontLst>
    <p:embeddedFont>
      <p:font typeface="ＭＳ Ｐゴシック" panose="020B0600070205080204" pitchFamily="34" charset="-128"/>
      <p:regular r:id="rId28"/>
    </p:embeddedFont>
    <p:embeddedFont>
      <p:font typeface="Dosis Light" panose="020B0604020202020204" charset="0"/>
      <p:regular r:id="rId29"/>
      <p:bold r:id="rId30"/>
    </p:embeddedFont>
    <p:embeddedFont>
      <p:font typeface="Titillium Web Light" panose="020B0604020202020204" charset="0"/>
      <p:regular r:id="rId31"/>
      <p:bold r:id="rId32"/>
      <p:italic r:id="rId33"/>
      <p:boldItalic r:id="rId34"/>
    </p:embeddedFont>
    <p:embeddedFont>
      <p:font typeface="Dosis" panose="020B0604020202020204" charset="0"/>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35B2AF-6D7A-47E4-AC47-5683254A8D85}">
  <a:tblStyle styleId="{CF35B2AF-6D7A-47E4-AC47-5683254A8D8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3" d="100"/>
          <a:sy n="53" d="100"/>
        </p:scale>
        <p:origin x="-1722"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8678699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595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5608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507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1241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9273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331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365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5754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2718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818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169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803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3129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5841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9293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3598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4318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5307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3305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825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5204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019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3244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7819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5524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22400" y="1299993"/>
            <a:ext cx="10073840" cy="2164960"/>
          </a:xfrm>
          <a:prstGeom prst="rect">
            <a:avLst/>
          </a:prstGeom>
        </p:spPr>
        <p:txBody>
          <a:bodyPr spcFirstLastPara="1" wrap="square" lIns="91425" tIns="91425" rIns="91425" bIns="91425" anchor="t" anchorCtr="0"/>
          <a:lstStyle>
            <a:lvl1pPr lvl="0">
              <a:spcBef>
                <a:spcPts val="0"/>
              </a:spcBef>
              <a:spcAft>
                <a:spcPts val="0"/>
              </a:spcAft>
              <a:buClr>
                <a:srgbClr val="80BFB7"/>
              </a:buClr>
              <a:buSzPts val="6000"/>
              <a:buNone/>
              <a:defRPr sz="8400">
                <a:solidFill>
                  <a:srgbClr val="80BFB7"/>
                </a:solidFill>
              </a:defRPr>
            </a:lvl1pPr>
            <a:lvl2pPr lvl="1">
              <a:spcBef>
                <a:spcPts val="0"/>
              </a:spcBef>
              <a:spcAft>
                <a:spcPts val="0"/>
              </a:spcAft>
              <a:buClr>
                <a:srgbClr val="80BFB7"/>
              </a:buClr>
              <a:buSzPts val="6000"/>
              <a:buNone/>
              <a:defRPr sz="8400">
                <a:solidFill>
                  <a:srgbClr val="80BFB7"/>
                </a:solidFill>
              </a:defRPr>
            </a:lvl2pPr>
            <a:lvl3pPr lvl="2">
              <a:spcBef>
                <a:spcPts val="0"/>
              </a:spcBef>
              <a:spcAft>
                <a:spcPts val="0"/>
              </a:spcAft>
              <a:buClr>
                <a:srgbClr val="80BFB7"/>
              </a:buClr>
              <a:buSzPts val="6000"/>
              <a:buNone/>
              <a:defRPr sz="8400">
                <a:solidFill>
                  <a:srgbClr val="80BFB7"/>
                </a:solidFill>
              </a:defRPr>
            </a:lvl3pPr>
            <a:lvl4pPr lvl="3">
              <a:spcBef>
                <a:spcPts val="0"/>
              </a:spcBef>
              <a:spcAft>
                <a:spcPts val="0"/>
              </a:spcAft>
              <a:buClr>
                <a:srgbClr val="80BFB7"/>
              </a:buClr>
              <a:buSzPts val="6000"/>
              <a:buNone/>
              <a:defRPr sz="8400">
                <a:solidFill>
                  <a:srgbClr val="80BFB7"/>
                </a:solidFill>
              </a:defRPr>
            </a:lvl4pPr>
            <a:lvl5pPr lvl="4">
              <a:spcBef>
                <a:spcPts val="0"/>
              </a:spcBef>
              <a:spcAft>
                <a:spcPts val="0"/>
              </a:spcAft>
              <a:buClr>
                <a:srgbClr val="80BFB7"/>
              </a:buClr>
              <a:buSzPts val="6000"/>
              <a:buNone/>
              <a:defRPr sz="8400">
                <a:solidFill>
                  <a:srgbClr val="80BFB7"/>
                </a:solidFill>
              </a:defRPr>
            </a:lvl5pPr>
            <a:lvl6pPr lvl="5">
              <a:spcBef>
                <a:spcPts val="0"/>
              </a:spcBef>
              <a:spcAft>
                <a:spcPts val="0"/>
              </a:spcAft>
              <a:buClr>
                <a:srgbClr val="80BFB7"/>
              </a:buClr>
              <a:buSzPts val="6000"/>
              <a:buNone/>
              <a:defRPr sz="8400">
                <a:solidFill>
                  <a:srgbClr val="80BFB7"/>
                </a:solidFill>
              </a:defRPr>
            </a:lvl6pPr>
            <a:lvl7pPr lvl="6">
              <a:spcBef>
                <a:spcPts val="0"/>
              </a:spcBef>
              <a:spcAft>
                <a:spcPts val="0"/>
              </a:spcAft>
              <a:buClr>
                <a:srgbClr val="80BFB7"/>
              </a:buClr>
              <a:buSzPts val="6000"/>
              <a:buNone/>
              <a:defRPr sz="8400">
                <a:solidFill>
                  <a:srgbClr val="80BFB7"/>
                </a:solidFill>
              </a:defRPr>
            </a:lvl7pPr>
            <a:lvl8pPr lvl="7">
              <a:spcBef>
                <a:spcPts val="0"/>
              </a:spcBef>
              <a:spcAft>
                <a:spcPts val="0"/>
              </a:spcAft>
              <a:buClr>
                <a:srgbClr val="80BFB7"/>
              </a:buClr>
              <a:buSzPts val="6000"/>
              <a:buNone/>
              <a:defRPr sz="8400">
                <a:solidFill>
                  <a:srgbClr val="80BFB7"/>
                </a:solidFill>
              </a:defRPr>
            </a:lvl8pPr>
            <a:lvl9pPr lvl="8">
              <a:spcBef>
                <a:spcPts val="0"/>
              </a:spcBef>
              <a:spcAft>
                <a:spcPts val="0"/>
              </a:spcAft>
              <a:buClr>
                <a:srgbClr val="80BFB7"/>
              </a:buClr>
              <a:buSzPts val="6000"/>
              <a:buNone/>
              <a:defRPr sz="8400">
                <a:solidFill>
                  <a:srgbClr val="80BFB7"/>
                </a:solidFill>
              </a:defRPr>
            </a:lvl9pPr>
          </a:lstStyle>
          <a:p>
            <a:endParaRPr/>
          </a:p>
        </p:txBody>
      </p:sp>
      <p:grpSp>
        <p:nvGrpSpPr>
          <p:cNvPr id="11" name="Google Shape;11;p2"/>
          <p:cNvGrpSpPr/>
          <p:nvPr/>
        </p:nvGrpSpPr>
        <p:grpSpPr>
          <a:xfrm rot="10800000">
            <a:off x="16250019" y="53570"/>
            <a:ext cx="765580" cy="9494430"/>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92" name="Google Shape;92;p2"/>
          <p:cNvGrpSpPr/>
          <p:nvPr/>
        </p:nvGrpSpPr>
        <p:grpSpPr>
          <a:xfrm rot="10800000">
            <a:off x="12431132" y="53570"/>
            <a:ext cx="4311709" cy="9494430"/>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212" name="Google Shape;212;p2"/>
          <p:cNvGrpSpPr/>
          <p:nvPr/>
        </p:nvGrpSpPr>
        <p:grpSpPr>
          <a:xfrm rot="10800000">
            <a:off x="11885616" y="53570"/>
            <a:ext cx="3766101" cy="9494430"/>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422" name="Google Shape;422;p2"/>
          <p:cNvGrpSpPr/>
          <p:nvPr/>
        </p:nvGrpSpPr>
        <p:grpSpPr>
          <a:xfrm rot="10800000">
            <a:off x="11885616" y="53570"/>
            <a:ext cx="4311664" cy="9494430"/>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1280160" y="5373667"/>
            <a:ext cx="9835280" cy="2164960"/>
          </a:xfrm>
          <a:prstGeom prst="rect">
            <a:avLst/>
          </a:prstGeom>
        </p:spPr>
        <p:txBody>
          <a:bodyPr spcFirstLastPara="1" wrap="square" lIns="91425" tIns="91425" rIns="91425" bIns="91425" anchor="b" anchorCtr="0"/>
          <a:lstStyle>
            <a:lvl1pPr lvl="0" rtl="0">
              <a:spcBef>
                <a:spcPts val="0"/>
              </a:spcBef>
              <a:spcAft>
                <a:spcPts val="0"/>
              </a:spcAft>
              <a:buSzPts val="4800"/>
              <a:buNone/>
              <a:defRPr sz="6720"/>
            </a:lvl1pPr>
            <a:lvl2pPr lvl="1" rtl="0">
              <a:spcBef>
                <a:spcPts val="0"/>
              </a:spcBef>
              <a:spcAft>
                <a:spcPts val="0"/>
              </a:spcAft>
              <a:buSzPts val="4800"/>
              <a:buNone/>
              <a:defRPr sz="6720"/>
            </a:lvl2pPr>
            <a:lvl3pPr lvl="2" rtl="0">
              <a:spcBef>
                <a:spcPts val="0"/>
              </a:spcBef>
              <a:spcAft>
                <a:spcPts val="0"/>
              </a:spcAft>
              <a:buSzPts val="4800"/>
              <a:buNone/>
              <a:defRPr sz="6720"/>
            </a:lvl3pPr>
            <a:lvl4pPr lvl="3" rtl="0">
              <a:spcBef>
                <a:spcPts val="0"/>
              </a:spcBef>
              <a:spcAft>
                <a:spcPts val="0"/>
              </a:spcAft>
              <a:buSzPts val="4800"/>
              <a:buNone/>
              <a:defRPr sz="6720"/>
            </a:lvl4pPr>
            <a:lvl5pPr lvl="4" rtl="0">
              <a:spcBef>
                <a:spcPts val="0"/>
              </a:spcBef>
              <a:spcAft>
                <a:spcPts val="0"/>
              </a:spcAft>
              <a:buSzPts val="4800"/>
              <a:buNone/>
              <a:defRPr sz="6720"/>
            </a:lvl5pPr>
            <a:lvl6pPr lvl="5" rtl="0">
              <a:spcBef>
                <a:spcPts val="0"/>
              </a:spcBef>
              <a:spcAft>
                <a:spcPts val="0"/>
              </a:spcAft>
              <a:buSzPts val="4800"/>
              <a:buNone/>
              <a:defRPr sz="6720"/>
            </a:lvl6pPr>
            <a:lvl7pPr lvl="6" rtl="0">
              <a:spcBef>
                <a:spcPts val="0"/>
              </a:spcBef>
              <a:spcAft>
                <a:spcPts val="0"/>
              </a:spcAft>
              <a:buSzPts val="4800"/>
              <a:buNone/>
              <a:defRPr sz="6720"/>
            </a:lvl7pPr>
            <a:lvl8pPr lvl="7" rtl="0">
              <a:spcBef>
                <a:spcPts val="0"/>
              </a:spcBef>
              <a:spcAft>
                <a:spcPts val="0"/>
              </a:spcAft>
              <a:buSzPts val="4800"/>
              <a:buNone/>
              <a:defRPr sz="6720"/>
            </a:lvl8pPr>
            <a:lvl9pPr lvl="8" rtl="0">
              <a:spcBef>
                <a:spcPts val="0"/>
              </a:spcBef>
              <a:spcAft>
                <a:spcPts val="0"/>
              </a:spcAft>
              <a:buSzPts val="4800"/>
              <a:buNone/>
              <a:defRPr sz="6720"/>
            </a:lvl9pPr>
          </a:lstStyle>
          <a:p>
            <a:endParaRPr/>
          </a:p>
        </p:txBody>
      </p:sp>
      <p:sp>
        <p:nvSpPr>
          <p:cNvPr id="528" name="Google Shape;528;p3"/>
          <p:cNvSpPr txBox="1">
            <a:spLocks noGrp="1"/>
          </p:cNvSpPr>
          <p:nvPr>
            <p:ph type="subTitle" idx="1"/>
          </p:nvPr>
        </p:nvSpPr>
        <p:spPr>
          <a:xfrm>
            <a:off x="1280160" y="7435036"/>
            <a:ext cx="9835280" cy="1464960"/>
          </a:xfrm>
          <a:prstGeom prst="rect">
            <a:avLst/>
          </a:prstGeom>
        </p:spPr>
        <p:txBody>
          <a:bodyPr spcFirstLastPara="1" wrap="square" lIns="91425" tIns="91425" rIns="91425" bIns="91425" anchor="t" anchorCtr="0"/>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4200">
                <a:solidFill>
                  <a:srgbClr val="80BFB7"/>
                </a:solidFill>
              </a:defRPr>
            </a:lvl2pPr>
            <a:lvl3pPr lvl="2" rtl="0">
              <a:spcBef>
                <a:spcPts val="0"/>
              </a:spcBef>
              <a:spcAft>
                <a:spcPts val="0"/>
              </a:spcAft>
              <a:buClr>
                <a:srgbClr val="80BFB7"/>
              </a:buClr>
              <a:buSzPts val="3000"/>
              <a:buNone/>
              <a:defRPr sz="4200">
                <a:solidFill>
                  <a:srgbClr val="80BFB7"/>
                </a:solidFill>
              </a:defRPr>
            </a:lvl3pPr>
            <a:lvl4pPr lvl="3" rtl="0">
              <a:spcBef>
                <a:spcPts val="0"/>
              </a:spcBef>
              <a:spcAft>
                <a:spcPts val="0"/>
              </a:spcAft>
              <a:buClr>
                <a:srgbClr val="80BFB7"/>
              </a:buClr>
              <a:buSzPts val="3000"/>
              <a:buNone/>
              <a:defRPr sz="4200">
                <a:solidFill>
                  <a:srgbClr val="80BFB7"/>
                </a:solidFill>
              </a:defRPr>
            </a:lvl4pPr>
            <a:lvl5pPr lvl="4" rtl="0">
              <a:spcBef>
                <a:spcPts val="0"/>
              </a:spcBef>
              <a:spcAft>
                <a:spcPts val="0"/>
              </a:spcAft>
              <a:buClr>
                <a:srgbClr val="80BFB7"/>
              </a:buClr>
              <a:buSzPts val="3000"/>
              <a:buNone/>
              <a:defRPr sz="4200">
                <a:solidFill>
                  <a:srgbClr val="80BFB7"/>
                </a:solidFill>
              </a:defRPr>
            </a:lvl5pPr>
            <a:lvl6pPr lvl="5" rtl="0">
              <a:spcBef>
                <a:spcPts val="0"/>
              </a:spcBef>
              <a:spcAft>
                <a:spcPts val="0"/>
              </a:spcAft>
              <a:buClr>
                <a:srgbClr val="80BFB7"/>
              </a:buClr>
              <a:buSzPts val="3000"/>
              <a:buNone/>
              <a:defRPr sz="4200">
                <a:solidFill>
                  <a:srgbClr val="80BFB7"/>
                </a:solidFill>
              </a:defRPr>
            </a:lvl6pPr>
            <a:lvl7pPr lvl="6" rtl="0">
              <a:spcBef>
                <a:spcPts val="0"/>
              </a:spcBef>
              <a:spcAft>
                <a:spcPts val="0"/>
              </a:spcAft>
              <a:buClr>
                <a:srgbClr val="80BFB7"/>
              </a:buClr>
              <a:buSzPts val="3000"/>
              <a:buNone/>
              <a:defRPr sz="4200">
                <a:solidFill>
                  <a:srgbClr val="80BFB7"/>
                </a:solidFill>
              </a:defRPr>
            </a:lvl7pPr>
            <a:lvl8pPr lvl="7" rtl="0">
              <a:spcBef>
                <a:spcPts val="0"/>
              </a:spcBef>
              <a:spcAft>
                <a:spcPts val="0"/>
              </a:spcAft>
              <a:buClr>
                <a:srgbClr val="80BFB7"/>
              </a:buClr>
              <a:buSzPts val="3000"/>
              <a:buNone/>
              <a:defRPr sz="4200">
                <a:solidFill>
                  <a:srgbClr val="80BFB7"/>
                </a:solidFill>
              </a:defRPr>
            </a:lvl8pPr>
            <a:lvl9pPr lvl="8" rtl="0">
              <a:spcBef>
                <a:spcPts val="0"/>
              </a:spcBef>
              <a:spcAft>
                <a:spcPts val="0"/>
              </a:spcAft>
              <a:buClr>
                <a:srgbClr val="80BFB7"/>
              </a:buClr>
              <a:buSzPts val="3000"/>
              <a:buNone/>
              <a:defRPr sz="4200">
                <a:solidFill>
                  <a:srgbClr val="80BFB7"/>
                </a:solidFill>
              </a:defRPr>
            </a:lvl9pPr>
          </a:lstStyle>
          <a:p>
            <a:endParaRPr/>
          </a:p>
        </p:txBody>
      </p:sp>
      <p:grpSp>
        <p:nvGrpSpPr>
          <p:cNvPr id="529" name="Google Shape;529;p3"/>
          <p:cNvGrpSpPr/>
          <p:nvPr/>
        </p:nvGrpSpPr>
        <p:grpSpPr>
          <a:xfrm rot="10800000">
            <a:off x="16250019" y="53570"/>
            <a:ext cx="765580" cy="9494430"/>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610" name="Google Shape;610;p3"/>
          <p:cNvGrpSpPr/>
          <p:nvPr/>
        </p:nvGrpSpPr>
        <p:grpSpPr>
          <a:xfrm rot="10800000">
            <a:off x="12431132" y="53570"/>
            <a:ext cx="4311709" cy="9494430"/>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730" name="Google Shape;730;p3"/>
          <p:cNvGrpSpPr/>
          <p:nvPr/>
        </p:nvGrpSpPr>
        <p:grpSpPr>
          <a:xfrm rot="10800000">
            <a:off x="11885616" y="53570"/>
            <a:ext cx="3766101" cy="9494430"/>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940" name="Google Shape;940;p3"/>
          <p:cNvGrpSpPr/>
          <p:nvPr/>
        </p:nvGrpSpPr>
        <p:grpSpPr>
          <a:xfrm rot="10800000">
            <a:off x="11885616" y="53570"/>
            <a:ext cx="4311664" cy="9494430"/>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0B87A1"/>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2386673" y="1380493"/>
            <a:ext cx="7991200" cy="6892480"/>
          </a:xfrm>
          <a:prstGeom prst="rect">
            <a:avLst/>
          </a:prstGeom>
        </p:spPr>
        <p:txBody>
          <a:bodyPr spcFirstLastPara="1" wrap="square" lIns="91425" tIns="91425" rIns="91425" bIns="91425" anchor="t" anchorCtr="0"/>
          <a:lstStyle>
            <a:lvl1pPr marL="640064" lvl="0" indent="-586725" rtl="0">
              <a:spcBef>
                <a:spcPts val="840"/>
              </a:spcBef>
              <a:spcAft>
                <a:spcPts val="0"/>
              </a:spcAft>
              <a:buClr>
                <a:srgbClr val="FFFFFF"/>
              </a:buClr>
              <a:buSzPts val="3000"/>
              <a:buChar char="▪"/>
              <a:defRPr sz="4200" i="1">
                <a:solidFill>
                  <a:srgbClr val="FFFFFF"/>
                </a:solidFill>
              </a:defRPr>
            </a:lvl1pPr>
            <a:lvl2pPr marL="1280128" lvl="1" indent="-586725" rtl="0">
              <a:spcBef>
                <a:spcPts val="0"/>
              </a:spcBef>
              <a:spcAft>
                <a:spcPts val="0"/>
              </a:spcAft>
              <a:buClr>
                <a:srgbClr val="FFFFFF"/>
              </a:buClr>
              <a:buSzPts val="3000"/>
              <a:buChar char="▫"/>
              <a:defRPr sz="4200" i="1">
                <a:solidFill>
                  <a:srgbClr val="FFFFFF"/>
                </a:solidFill>
              </a:defRPr>
            </a:lvl2pPr>
            <a:lvl3pPr marL="1920192" lvl="2" indent="-586725" rtl="0">
              <a:spcBef>
                <a:spcPts val="0"/>
              </a:spcBef>
              <a:spcAft>
                <a:spcPts val="0"/>
              </a:spcAft>
              <a:buClr>
                <a:srgbClr val="FFFFFF"/>
              </a:buClr>
              <a:buSzPts val="3000"/>
              <a:buChar char="▫"/>
              <a:defRPr sz="4200" i="1">
                <a:solidFill>
                  <a:srgbClr val="FFFFFF"/>
                </a:solidFill>
              </a:defRPr>
            </a:lvl3pPr>
            <a:lvl4pPr marL="2560256" lvl="3" indent="-586725" rtl="0">
              <a:spcBef>
                <a:spcPts val="0"/>
              </a:spcBef>
              <a:spcAft>
                <a:spcPts val="0"/>
              </a:spcAft>
              <a:buClr>
                <a:srgbClr val="FFFFFF"/>
              </a:buClr>
              <a:buSzPts val="3000"/>
              <a:buChar char="▫"/>
              <a:defRPr sz="4200" i="1">
                <a:solidFill>
                  <a:srgbClr val="FFFFFF"/>
                </a:solidFill>
              </a:defRPr>
            </a:lvl4pPr>
            <a:lvl5pPr marL="3200320" lvl="4" indent="-586725" rtl="0">
              <a:spcBef>
                <a:spcPts val="0"/>
              </a:spcBef>
              <a:spcAft>
                <a:spcPts val="0"/>
              </a:spcAft>
              <a:buClr>
                <a:srgbClr val="FFFFFF"/>
              </a:buClr>
              <a:buSzPts val="3000"/>
              <a:buChar char="▫"/>
              <a:defRPr sz="4200" i="1">
                <a:solidFill>
                  <a:srgbClr val="FFFFFF"/>
                </a:solidFill>
              </a:defRPr>
            </a:lvl5pPr>
            <a:lvl6pPr marL="3840384" lvl="5" indent="-586725" rtl="0">
              <a:spcBef>
                <a:spcPts val="0"/>
              </a:spcBef>
              <a:spcAft>
                <a:spcPts val="0"/>
              </a:spcAft>
              <a:buClr>
                <a:srgbClr val="FFFFFF"/>
              </a:buClr>
              <a:buSzPts val="3000"/>
              <a:buChar char="▫"/>
              <a:defRPr sz="4200" i="1">
                <a:solidFill>
                  <a:srgbClr val="FFFFFF"/>
                </a:solidFill>
              </a:defRPr>
            </a:lvl6pPr>
            <a:lvl7pPr marL="4480448" lvl="6" indent="-586725" rtl="0">
              <a:spcBef>
                <a:spcPts val="0"/>
              </a:spcBef>
              <a:spcAft>
                <a:spcPts val="0"/>
              </a:spcAft>
              <a:buClr>
                <a:srgbClr val="FFFFFF"/>
              </a:buClr>
              <a:buSzPts val="3000"/>
              <a:buChar char="●"/>
              <a:defRPr sz="4200" i="1">
                <a:solidFill>
                  <a:srgbClr val="FFFFFF"/>
                </a:solidFill>
              </a:defRPr>
            </a:lvl7pPr>
            <a:lvl8pPr marL="5120512" lvl="7" indent="-586725" rtl="0">
              <a:spcBef>
                <a:spcPts val="0"/>
              </a:spcBef>
              <a:spcAft>
                <a:spcPts val="0"/>
              </a:spcAft>
              <a:buClr>
                <a:srgbClr val="FFFFFF"/>
              </a:buClr>
              <a:buSzPts val="3000"/>
              <a:buChar char="○"/>
              <a:defRPr sz="4200" i="1">
                <a:solidFill>
                  <a:srgbClr val="FFFFFF"/>
                </a:solidFill>
              </a:defRPr>
            </a:lvl8pPr>
            <a:lvl9pPr marL="5760576" lvl="8" indent="-586725">
              <a:spcBef>
                <a:spcPts val="0"/>
              </a:spcBef>
              <a:spcAft>
                <a:spcPts val="0"/>
              </a:spcAft>
              <a:buClr>
                <a:srgbClr val="FFFFFF"/>
              </a:buClr>
              <a:buSzPts val="3000"/>
              <a:buChar char="■"/>
              <a:defRPr sz="4200" i="1">
                <a:solidFill>
                  <a:srgbClr val="FFFFFF"/>
                </a:solidFill>
              </a:defRPr>
            </a:lvl9pPr>
          </a:lstStyle>
          <a:p>
            <a:endParaRPr/>
          </a:p>
        </p:txBody>
      </p:sp>
      <p:sp>
        <p:nvSpPr>
          <p:cNvPr id="1046" name="Google Shape;1046;p4"/>
          <p:cNvSpPr txBox="1"/>
          <p:nvPr/>
        </p:nvSpPr>
        <p:spPr>
          <a:xfrm>
            <a:off x="1231860" y="772940"/>
            <a:ext cx="1404480" cy="1220240"/>
          </a:xfrm>
          <a:prstGeom prst="rect">
            <a:avLst/>
          </a:prstGeom>
          <a:noFill/>
          <a:ln>
            <a:noFill/>
          </a:ln>
        </p:spPr>
        <p:txBody>
          <a:bodyPr spcFirstLastPara="1" wrap="square" lIns="127995" tIns="127995" rIns="127995" bIns="127995" anchor="t" anchorCtr="0">
            <a:noAutofit/>
          </a:bodyPr>
          <a:lstStyle/>
          <a:p>
            <a:pPr marL="0" lvl="0" indent="0" algn="ctr" rtl="0">
              <a:spcBef>
                <a:spcPts val="0"/>
              </a:spcBef>
              <a:spcAft>
                <a:spcPts val="0"/>
              </a:spcAft>
              <a:buNone/>
            </a:pPr>
            <a:r>
              <a:rPr lang="en" sz="16800">
                <a:solidFill>
                  <a:srgbClr val="D3EBD5"/>
                </a:solidFill>
                <a:latin typeface="Dosis"/>
                <a:ea typeface="Dosis"/>
                <a:cs typeface="Dosis"/>
                <a:sym typeface="Dosis"/>
              </a:rPr>
              <a:t>“</a:t>
            </a:r>
            <a:endParaRPr sz="16800">
              <a:solidFill>
                <a:srgbClr val="D3EBD5"/>
              </a:solidFill>
              <a:latin typeface="Dosis"/>
              <a:ea typeface="Dosis"/>
              <a:cs typeface="Dosis"/>
              <a:sym typeface="Dosis"/>
            </a:endParaRPr>
          </a:p>
        </p:txBody>
      </p:sp>
      <p:grpSp>
        <p:nvGrpSpPr>
          <p:cNvPr id="1047" name="Google Shape;1047;p4"/>
          <p:cNvGrpSpPr/>
          <p:nvPr/>
        </p:nvGrpSpPr>
        <p:grpSpPr>
          <a:xfrm rot="10800000">
            <a:off x="16250019" y="53570"/>
            <a:ext cx="765580" cy="9494430"/>
            <a:chOff x="836200" y="238125"/>
            <a:chExt cx="422425" cy="5238750"/>
          </a:xfrm>
        </p:grpSpPr>
        <p:sp>
          <p:nvSpPr>
            <p:cNvPr id="1048" name="Google Shape;1048;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49" name="Google Shape;1049;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50" name="Google Shape;1050;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51" name="Google Shape;1051;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52" name="Google Shape;1052;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53" name="Google Shape;1053;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54" name="Google Shape;1054;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55" name="Google Shape;1055;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56" name="Google Shape;1056;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57" name="Google Shape;1057;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58" name="Google Shape;1058;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59" name="Google Shape;1059;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60" name="Google Shape;1060;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61" name="Google Shape;1061;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62" name="Google Shape;1062;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63" name="Google Shape;1063;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64" name="Google Shape;1064;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65" name="Google Shape;1065;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66" name="Google Shape;1066;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67" name="Google Shape;1067;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68" name="Google Shape;1068;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69" name="Google Shape;1069;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70" name="Google Shape;1070;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71" name="Google Shape;1071;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72" name="Google Shape;1072;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73" name="Google Shape;1073;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74" name="Google Shape;1074;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75" name="Google Shape;1075;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76" name="Google Shape;1076;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77" name="Google Shape;1077;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78" name="Google Shape;1078;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79" name="Google Shape;1079;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80" name="Google Shape;1080;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81" name="Google Shape;1081;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82" name="Google Shape;1082;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83" name="Google Shape;1083;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84" name="Google Shape;1084;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85" name="Google Shape;1085;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86" name="Google Shape;1086;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87" name="Google Shape;1087;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88" name="Google Shape;1088;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89" name="Google Shape;1089;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90" name="Google Shape;1090;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91" name="Google Shape;1091;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92" name="Google Shape;1092;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93" name="Google Shape;1093;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94" name="Google Shape;1094;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95" name="Google Shape;1095;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96" name="Google Shape;1096;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97" name="Google Shape;1097;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98" name="Google Shape;1098;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99" name="Google Shape;1099;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00" name="Google Shape;1100;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01" name="Google Shape;1101;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02" name="Google Shape;1102;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03" name="Google Shape;1103;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04" name="Google Shape;1104;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05" name="Google Shape;1105;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06" name="Google Shape;1106;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07" name="Google Shape;1107;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08" name="Google Shape;1108;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09" name="Google Shape;1109;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10" name="Google Shape;1110;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11" name="Google Shape;1111;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12" name="Google Shape;1112;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13" name="Google Shape;1113;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14" name="Google Shape;1114;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15" name="Google Shape;1115;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16" name="Google Shape;1116;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17" name="Google Shape;1117;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18" name="Google Shape;1118;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19" name="Google Shape;1119;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20" name="Google Shape;1120;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21" name="Google Shape;1121;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22" name="Google Shape;1122;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23" name="Google Shape;1123;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24" name="Google Shape;1124;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25" name="Google Shape;1125;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26" name="Google Shape;1126;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27" name="Google Shape;1127;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1128" name="Google Shape;1128;p4"/>
          <p:cNvGrpSpPr/>
          <p:nvPr/>
        </p:nvGrpSpPr>
        <p:grpSpPr>
          <a:xfrm rot="10800000">
            <a:off x="12431132" y="53570"/>
            <a:ext cx="4311709" cy="9494430"/>
            <a:chOff x="986700" y="238125"/>
            <a:chExt cx="2379075" cy="5238750"/>
          </a:xfrm>
        </p:grpSpPr>
        <p:sp>
          <p:nvSpPr>
            <p:cNvPr id="1129" name="Google Shape;1129;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30" name="Google Shape;1130;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31" name="Google Shape;1131;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32" name="Google Shape;1132;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33" name="Google Shape;1133;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34" name="Google Shape;1134;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35" name="Google Shape;1135;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36" name="Google Shape;1136;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37" name="Google Shape;1137;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38" name="Google Shape;1138;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39" name="Google Shape;1139;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40" name="Google Shape;1140;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41" name="Google Shape;1141;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42" name="Google Shape;1142;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43" name="Google Shape;1143;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44" name="Google Shape;1144;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45" name="Google Shape;1145;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46" name="Google Shape;1146;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47" name="Google Shape;1147;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48" name="Google Shape;1148;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49" name="Google Shape;1149;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50" name="Google Shape;1150;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51" name="Google Shape;1151;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52" name="Google Shape;1152;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53" name="Google Shape;1153;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54" name="Google Shape;1154;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55" name="Google Shape;1155;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56" name="Google Shape;1156;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57" name="Google Shape;1157;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58" name="Google Shape;1158;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59" name="Google Shape;1159;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60" name="Google Shape;1160;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61" name="Google Shape;1161;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62" name="Google Shape;1162;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63" name="Google Shape;1163;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64" name="Google Shape;1164;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65" name="Google Shape;1165;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66" name="Google Shape;1166;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67" name="Google Shape;1167;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68" name="Google Shape;1168;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69" name="Google Shape;1169;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70" name="Google Shape;1170;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71" name="Google Shape;1171;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72" name="Google Shape;1172;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73" name="Google Shape;1173;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74" name="Google Shape;1174;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75" name="Google Shape;1175;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76" name="Google Shape;1176;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77" name="Google Shape;1177;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78" name="Google Shape;1178;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79" name="Google Shape;1179;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80" name="Google Shape;1180;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81" name="Google Shape;1181;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82" name="Google Shape;1182;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83" name="Google Shape;1183;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84" name="Google Shape;1184;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85" name="Google Shape;1185;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86" name="Google Shape;1186;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87" name="Google Shape;1187;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88" name="Google Shape;1188;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89" name="Google Shape;1189;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90" name="Google Shape;1190;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91" name="Google Shape;1191;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92" name="Google Shape;1192;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93" name="Google Shape;1193;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94" name="Google Shape;1194;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95" name="Google Shape;1195;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96" name="Google Shape;1196;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97" name="Google Shape;1197;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98" name="Google Shape;1198;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99" name="Google Shape;1199;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00" name="Google Shape;1200;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01" name="Google Shape;1201;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02" name="Google Shape;1202;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03" name="Google Shape;1203;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04" name="Google Shape;1204;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05" name="Google Shape;1205;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06" name="Google Shape;1206;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07" name="Google Shape;1207;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08" name="Google Shape;1208;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09" name="Google Shape;1209;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10" name="Google Shape;1210;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11" name="Google Shape;1211;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12" name="Google Shape;1212;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13" name="Google Shape;1213;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14" name="Google Shape;1214;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15" name="Google Shape;1215;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16" name="Google Shape;1216;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17" name="Google Shape;1217;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18" name="Google Shape;1218;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19" name="Google Shape;1219;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20" name="Google Shape;1220;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21" name="Google Shape;1221;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22" name="Google Shape;1222;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23" name="Google Shape;1223;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24" name="Google Shape;1224;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25" name="Google Shape;1225;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26" name="Google Shape;1226;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27" name="Google Shape;1227;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28" name="Google Shape;1228;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29" name="Google Shape;1229;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30" name="Google Shape;1230;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31" name="Google Shape;1231;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32" name="Google Shape;1232;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33" name="Google Shape;1233;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34" name="Google Shape;1234;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35" name="Google Shape;1235;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36" name="Google Shape;1236;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37" name="Google Shape;1237;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38" name="Google Shape;1238;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39" name="Google Shape;1239;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40" name="Google Shape;1240;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41" name="Google Shape;1241;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42" name="Google Shape;1242;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43" name="Google Shape;1243;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44" name="Google Shape;1244;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45" name="Google Shape;1245;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46" name="Google Shape;1246;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47" name="Google Shape;1247;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1248" name="Google Shape;1248;p4"/>
          <p:cNvGrpSpPr/>
          <p:nvPr/>
        </p:nvGrpSpPr>
        <p:grpSpPr>
          <a:xfrm rot="10800000">
            <a:off x="11885616" y="53570"/>
            <a:ext cx="3766101" cy="9494430"/>
            <a:chOff x="1588750" y="238125"/>
            <a:chExt cx="2078025" cy="5238750"/>
          </a:xfrm>
        </p:grpSpPr>
        <p:sp>
          <p:nvSpPr>
            <p:cNvPr id="1249" name="Google Shape;1249;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50" name="Google Shape;1250;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51" name="Google Shape;1251;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52" name="Google Shape;1252;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53" name="Google Shape;1253;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54" name="Google Shape;1254;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55" name="Google Shape;1255;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56" name="Google Shape;1256;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57" name="Google Shape;1257;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58" name="Google Shape;1258;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59" name="Google Shape;1259;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60" name="Google Shape;1260;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61" name="Google Shape;1261;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62" name="Google Shape;1262;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63" name="Google Shape;1263;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64" name="Google Shape;1264;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65" name="Google Shape;1265;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66" name="Google Shape;1266;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67" name="Google Shape;1267;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68" name="Google Shape;1268;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69" name="Google Shape;1269;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70" name="Google Shape;1270;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71" name="Google Shape;1271;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72" name="Google Shape;1272;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73" name="Google Shape;1273;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74" name="Google Shape;1274;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75" name="Google Shape;1275;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76" name="Google Shape;1276;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77" name="Google Shape;1277;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78" name="Google Shape;1278;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79" name="Google Shape;1279;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80" name="Google Shape;1280;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81" name="Google Shape;1281;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82" name="Google Shape;1282;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83" name="Google Shape;1283;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84" name="Google Shape;1284;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85" name="Google Shape;1285;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86" name="Google Shape;1286;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87" name="Google Shape;1287;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88" name="Google Shape;1288;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89" name="Google Shape;1289;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90" name="Google Shape;1290;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91" name="Google Shape;1291;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92" name="Google Shape;1292;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93" name="Google Shape;1293;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94" name="Google Shape;1294;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95" name="Google Shape;1295;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96" name="Google Shape;1296;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97" name="Google Shape;1297;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98" name="Google Shape;1298;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99" name="Google Shape;1299;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00" name="Google Shape;1300;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01" name="Google Shape;1301;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02" name="Google Shape;1302;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03" name="Google Shape;1303;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04" name="Google Shape;1304;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05" name="Google Shape;1305;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06" name="Google Shape;1306;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07" name="Google Shape;1307;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08" name="Google Shape;1308;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09" name="Google Shape;1309;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10" name="Google Shape;1310;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11" name="Google Shape;1311;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12" name="Google Shape;1312;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13" name="Google Shape;1313;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14" name="Google Shape;1314;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15" name="Google Shape;1315;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16" name="Google Shape;1316;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17" name="Google Shape;1317;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18" name="Google Shape;1318;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19" name="Google Shape;1319;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20" name="Google Shape;1320;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21" name="Google Shape;1321;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22" name="Google Shape;1322;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23" name="Google Shape;1323;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24" name="Google Shape;1324;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25" name="Google Shape;1325;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26" name="Google Shape;1326;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27" name="Google Shape;1327;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28" name="Google Shape;1328;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29" name="Google Shape;1329;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30" name="Google Shape;1330;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31" name="Google Shape;1331;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32" name="Google Shape;1332;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33" name="Google Shape;1333;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34" name="Google Shape;1334;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35" name="Google Shape;1335;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36" name="Google Shape;1336;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37" name="Google Shape;1337;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38" name="Google Shape;1338;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39" name="Google Shape;1339;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40" name="Google Shape;1340;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41" name="Google Shape;1341;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42" name="Google Shape;1342;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43" name="Google Shape;1343;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44" name="Google Shape;1344;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45" name="Google Shape;1345;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46" name="Google Shape;1346;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47" name="Google Shape;1347;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48" name="Google Shape;1348;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49" name="Google Shape;1349;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50" name="Google Shape;1350;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51" name="Google Shape;1351;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52" name="Google Shape;1352;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53" name="Google Shape;1353;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54" name="Google Shape;1354;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55" name="Google Shape;1355;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56" name="Google Shape;1356;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57" name="Google Shape;1357;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58" name="Google Shape;1358;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59" name="Google Shape;1359;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60" name="Google Shape;1360;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61" name="Google Shape;1361;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62" name="Google Shape;1362;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63" name="Google Shape;1363;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64" name="Google Shape;1364;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65" name="Google Shape;1365;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66" name="Google Shape;1366;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67" name="Google Shape;1367;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68" name="Google Shape;1368;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69" name="Google Shape;1369;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70" name="Google Shape;1370;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71" name="Google Shape;1371;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72" name="Google Shape;1372;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73" name="Google Shape;1373;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74" name="Google Shape;1374;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75" name="Google Shape;1375;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76" name="Google Shape;1376;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77" name="Google Shape;1377;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78" name="Google Shape;1378;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79" name="Google Shape;1379;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80" name="Google Shape;1380;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81" name="Google Shape;1381;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82" name="Google Shape;1382;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83" name="Google Shape;1383;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84" name="Google Shape;1384;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85" name="Google Shape;1385;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86" name="Google Shape;1386;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87" name="Google Shape;1387;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88" name="Google Shape;1388;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89" name="Google Shape;1389;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90" name="Google Shape;1390;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91" name="Google Shape;1391;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92" name="Google Shape;1392;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93" name="Google Shape;1393;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94" name="Google Shape;1394;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95" name="Google Shape;1395;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96" name="Google Shape;1396;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97" name="Google Shape;1397;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98" name="Google Shape;1398;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99" name="Google Shape;1399;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00" name="Google Shape;1400;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01" name="Google Shape;1401;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02" name="Google Shape;1402;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03" name="Google Shape;1403;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04" name="Google Shape;1404;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05" name="Google Shape;1405;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06" name="Google Shape;1406;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07" name="Google Shape;1407;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08" name="Google Shape;1408;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09" name="Google Shape;1409;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10" name="Google Shape;1410;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11" name="Google Shape;1411;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12" name="Google Shape;1412;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13" name="Google Shape;1413;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14" name="Google Shape;1414;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15" name="Google Shape;1415;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16" name="Google Shape;1416;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17" name="Google Shape;1417;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18" name="Google Shape;1418;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19" name="Google Shape;1419;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20" name="Google Shape;1420;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21" name="Google Shape;1421;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22" name="Google Shape;1422;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23" name="Google Shape;1423;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24" name="Google Shape;1424;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25" name="Google Shape;1425;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26" name="Google Shape;1426;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27" name="Google Shape;1427;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28" name="Google Shape;1428;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29" name="Google Shape;1429;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30" name="Google Shape;1430;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31" name="Google Shape;1431;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32" name="Google Shape;1432;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33" name="Google Shape;1433;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34" name="Google Shape;1434;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35" name="Google Shape;1435;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36" name="Google Shape;1436;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37" name="Google Shape;1437;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38" name="Google Shape;1438;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39" name="Google Shape;1439;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40" name="Google Shape;1440;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41" name="Google Shape;1441;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42" name="Google Shape;1442;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43" name="Google Shape;1443;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44" name="Google Shape;1444;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45" name="Google Shape;1445;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46" name="Google Shape;1446;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47" name="Google Shape;1447;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48" name="Google Shape;1448;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49" name="Google Shape;1449;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50" name="Google Shape;1450;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51" name="Google Shape;1451;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52" name="Google Shape;1452;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53" name="Google Shape;1453;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54" name="Google Shape;1454;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55" name="Google Shape;1455;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56" name="Google Shape;1456;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57" name="Google Shape;1457;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1458" name="Google Shape;1458;p4"/>
          <p:cNvGrpSpPr/>
          <p:nvPr/>
        </p:nvGrpSpPr>
        <p:grpSpPr>
          <a:xfrm rot="10800000">
            <a:off x="11885616" y="53570"/>
            <a:ext cx="4311664" cy="9494430"/>
            <a:chOff x="1287725" y="238125"/>
            <a:chExt cx="2379050" cy="5238750"/>
          </a:xfrm>
        </p:grpSpPr>
        <p:sp>
          <p:nvSpPr>
            <p:cNvPr id="1459" name="Google Shape;1459;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60" name="Google Shape;1460;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61" name="Google Shape;1461;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62" name="Google Shape;1462;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63" name="Google Shape;1463;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64" name="Google Shape;1464;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65" name="Google Shape;1465;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66" name="Google Shape;1466;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67" name="Google Shape;1467;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68" name="Google Shape;1468;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69" name="Google Shape;1469;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70" name="Google Shape;1470;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71" name="Google Shape;1471;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72" name="Google Shape;1472;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73" name="Google Shape;1473;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74" name="Google Shape;1474;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75" name="Google Shape;1475;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76" name="Google Shape;1476;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77" name="Google Shape;1477;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78" name="Google Shape;1478;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79" name="Google Shape;1479;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80" name="Google Shape;1480;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81" name="Google Shape;1481;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82" name="Google Shape;1482;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83" name="Google Shape;1483;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84" name="Google Shape;1484;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85" name="Google Shape;1485;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86" name="Google Shape;1486;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87" name="Google Shape;1487;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88" name="Google Shape;1488;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89" name="Google Shape;1489;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90" name="Google Shape;1490;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91" name="Google Shape;1491;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92" name="Google Shape;1492;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93" name="Google Shape;1493;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94" name="Google Shape;1494;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95" name="Google Shape;1495;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96" name="Google Shape;1496;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97" name="Google Shape;1497;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98" name="Google Shape;1498;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99" name="Google Shape;1499;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00" name="Google Shape;1500;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01" name="Google Shape;1501;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02" name="Google Shape;1502;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03" name="Google Shape;1503;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04" name="Google Shape;1504;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05" name="Google Shape;1505;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06" name="Google Shape;1506;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07" name="Google Shape;1507;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08" name="Google Shape;1508;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09" name="Google Shape;1509;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10" name="Google Shape;1510;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11" name="Google Shape;1511;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12" name="Google Shape;1512;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13" name="Google Shape;1513;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14" name="Google Shape;1514;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15" name="Google Shape;1515;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16" name="Google Shape;1516;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17" name="Google Shape;1517;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18" name="Google Shape;1518;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19" name="Google Shape;1519;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20" name="Google Shape;1520;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21" name="Google Shape;1521;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22" name="Google Shape;1522;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23" name="Google Shape;1523;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24" name="Google Shape;1524;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25" name="Google Shape;1525;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26" name="Google Shape;1526;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27" name="Google Shape;1527;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28" name="Google Shape;1528;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29" name="Google Shape;1529;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30" name="Google Shape;1530;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31" name="Google Shape;1531;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32" name="Google Shape;1532;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33" name="Google Shape;1533;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34" name="Google Shape;1534;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35" name="Google Shape;1535;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36" name="Google Shape;1536;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37" name="Google Shape;1537;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38" name="Google Shape;1538;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39" name="Google Shape;1539;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40" name="Google Shape;1540;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41" name="Google Shape;1541;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42" name="Google Shape;1542;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43" name="Google Shape;1543;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44" name="Google Shape;1544;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45" name="Google Shape;1545;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46" name="Google Shape;1546;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47" name="Google Shape;1547;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48" name="Google Shape;1548;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49" name="Google Shape;1549;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50" name="Google Shape;1550;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51" name="Google Shape;1551;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52" name="Google Shape;1552;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53" name="Google Shape;1553;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54" name="Google Shape;1554;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55" name="Google Shape;1555;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56" name="Google Shape;1556;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57" name="Google Shape;1557;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58" name="Google Shape;1558;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59" name="Google Shape;1559;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60" name="Google Shape;1560;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61" name="Google Shape;1561;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sp>
        <p:nvSpPr>
          <p:cNvPr id="1562" name="Google Shape;1562;p4"/>
          <p:cNvSpPr txBox="1">
            <a:spLocks noGrp="1"/>
          </p:cNvSpPr>
          <p:nvPr>
            <p:ph type="sldNum" idx="12"/>
          </p:nvPr>
        </p:nvSpPr>
        <p:spPr>
          <a:xfrm>
            <a:off x="170857" y="8811042"/>
            <a:ext cx="1024240" cy="73472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1340827" y="1380167"/>
            <a:ext cx="12620720" cy="160048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1340827" y="3235960"/>
            <a:ext cx="12620720" cy="5563600"/>
          </a:xfrm>
          <a:prstGeom prst="rect">
            <a:avLst/>
          </a:prstGeom>
        </p:spPr>
        <p:txBody>
          <a:bodyPr spcFirstLastPara="1" wrap="square" lIns="91425" tIns="91425" rIns="91425" bIns="91425" anchor="t" anchorCtr="0"/>
          <a:lstStyle>
            <a:lvl1pPr marL="640064" lvl="0" indent="-533387">
              <a:spcBef>
                <a:spcPts val="840"/>
              </a:spcBef>
              <a:spcAft>
                <a:spcPts val="0"/>
              </a:spcAft>
              <a:buSzPts val="2400"/>
              <a:buChar char="▪"/>
              <a:defRPr/>
            </a:lvl1pPr>
            <a:lvl2pPr marL="1280128" lvl="1" indent="-533387">
              <a:spcBef>
                <a:spcPts val="0"/>
              </a:spcBef>
              <a:spcAft>
                <a:spcPts val="0"/>
              </a:spcAft>
              <a:buSzPts val="2400"/>
              <a:buChar char="▫"/>
              <a:defRPr/>
            </a:lvl2pPr>
            <a:lvl3pPr marL="1920192" lvl="2" indent="-533387">
              <a:spcBef>
                <a:spcPts val="0"/>
              </a:spcBef>
              <a:spcAft>
                <a:spcPts val="0"/>
              </a:spcAft>
              <a:buSzPts val="2400"/>
              <a:buChar char="▫"/>
              <a:defRPr/>
            </a:lvl3pPr>
            <a:lvl4pPr marL="2560256" lvl="3" indent="-533387">
              <a:spcBef>
                <a:spcPts val="0"/>
              </a:spcBef>
              <a:spcAft>
                <a:spcPts val="0"/>
              </a:spcAft>
              <a:buSzPts val="2400"/>
              <a:buChar char="▫"/>
              <a:defRPr/>
            </a:lvl4pPr>
            <a:lvl5pPr marL="3200320" lvl="4" indent="-533387">
              <a:spcBef>
                <a:spcPts val="0"/>
              </a:spcBef>
              <a:spcAft>
                <a:spcPts val="0"/>
              </a:spcAft>
              <a:buSzPts val="2400"/>
              <a:buChar char="▫"/>
              <a:defRPr/>
            </a:lvl5pPr>
            <a:lvl6pPr marL="3840384" lvl="5" indent="-533387">
              <a:spcBef>
                <a:spcPts val="0"/>
              </a:spcBef>
              <a:spcAft>
                <a:spcPts val="0"/>
              </a:spcAft>
              <a:buSzPts val="2400"/>
              <a:buChar char="▫"/>
              <a:defRPr/>
            </a:lvl6pPr>
            <a:lvl7pPr marL="4480448" lvl="6" indent="-533387">
              <a:spcBef>
                <a:spcPts val="0"/>
              </a:spcBef>
              <a:spcAft>
                <a:spcPts val="0"/>
              </a:spcAft>
              <a:buSzPts val="2400"/>
              <a:buChar char="●"/>
              <a:defRPr/>
            </a:lvl7pPr>
            <a:lvl8pPr marL="5120512" lvl="7" indent="-533387">
              <a:spcBef>
                <a:spcPts val="0"/>
              </a:spcBef>
              <a:spcAft>
                <a:spcPts val="0"/>
              </a:spcAft>
              <a:buSzPts val="2400"/>
              <a:buChar char="○"/>
              <a:defRPr/>
            </a:lvl8pPr>
            <a:lvl9pPr marL="5760576" lvl="8" indent="-533387">
              <a:spcBef>
                <a:spcPts val="0"/>
              </a:spcBef>
              <a:spcAft>
                <a:spcPts val="0"/>
              </a:spcAft>
              <a:buSzPts val="2400"/>
              <a:buChar char="■"/>
              <a:defRPr/>
            </a:lvl9pPr>
          </a:lstStyle>
          <a:p>
            <a:endParaRPr/>
          </a:p>
        </p:txBody>
      </p:sp>
      <p:grpSp>
        <p:nvGrpSpPr>
          <p:cNvPr id="1566" name="Google Shape;1566;p5"/>
          <p:cNvGrpSpPr/>
          <p:nvPr/>
        </p:nvGrpSpPr>
        <p:grpSpPr>
          <a:xfrm rot="10800000">
            <a:off x="16522779" y="53587"/>
            <a:ext cx="492823" cy="9494430"/>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1624" name="Google Shape;1624;p5"/>
          <p:cNvGrpSpPr/>
          <p:nvPr/>
        </p:nvGrpSpPr>
        <p:grpSpPr>
          <a:xfrm rot="10800000">
            <a:off x="14613336" y="53587"/>
            <a:ext cx="2129461" cy="9494430"/>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1687" name="Google Shape;1687;p5"/>
          <p:cNvGrpSpPr/>
          <p:nvPr/>
        </p:nvGrpSpPr>
        <p:grpSpPr>
          <a:xfrm rot="10800000">
            <a:off x="14340579" y="53591"/>
            <a:ext cx="1856660" cy="9221673"/>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1789" name="Google Shape;1789;p5"/>
          <p:cNvGrpSpPr/>
          <p:nvPr/>
        </p:nvGrpSpPr>
        <p:grpSpPr>
          <a:xfrm rot="10800000">
            <a:off x="14340576" y="53587"/>
            <a:ext cx="2129461" cy="9494430"/>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sp>
        <p:nvSpPr>
          <p:cNvPr id="1840" name="Google Shape;1840;p5"/>
          <p:cNvSpPr txBox="1">
            <a:spLocks noGrp="1"/>
          </p:cNvSpPr>
          <p:nvPr>
            <p:ph type="sldNum" idx="12"/>
          </p:nvPr>
        </p:nvSpPr>
        <p:spPr>
          <a:xfrm>
            <a:off x="170857" y="8811042"/>
            <a:ext cx="1024240" cy="73472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1340827" y="1380167"/>
            <a:ext cx="12620720" cy="160048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1340827" y="3290280"/>
            <a:ext cx="6052480" cy="5762400"/>
          </a:xfrm>
          <a:prstGeom prst="rect">
            <a:avLst/>
          </a:prstGeom>
        </p:spPr>
        <p:txBody>
          <a:bodyPr spcFirstLastPara="1" wrap="square" lIns="91425" tIns="91425" rIns="91425" bIns="91425" anchor="t" anchorCtr="0"/>
          <a:lstStyle>
            <a:lvl1pPr marL="640064" lvl="0" indent="-480048">
              <a:spcBef>
                <a:spcPts val="840"/>
              </a:spcBef>
              <a:spcAft>
                <a:spcPts val="0"/>
              </a:spcAft>
              <a:buSzPts val="1800"/>
              <a:buChar char="▪"/>
              <a:defRPr sz="2520"/>
            </a:lvl1pPr>
            <a:lvl2pPr marL="1280128" lvl="1" indent="-480048">
              <a:spcBef>
                <a:spcPts val="0"/>
              </a:spcBef>
              <a:spcAft>
                <a:spcPts val="0"/>
              </a:spcAft>
              <a:buSzPts val="1800"/>
              <a:buChar char="▫"/>
              <a:defRPr sz="2520"/>
            </a:lvl2pPr>
            <a:lvl3pPr marL="1920192" lvl="2" indent="-480048">
              <a:spcBef>
                <a:spcPts val="0"/>
              </a:spcBef>
              <a:spcAft>
                <a:spcPts val="0"/>
              </a:spcAft>
              <a:buSzPts val="1800"/>
              <a:buChar char="▫"/>
              <a:defRPr sz="2520"/>
            </a:lvl3pPr>
            <a:lvl4pPr marL="2560256" lvl="3" indent="-480048">
              <a:spcBef>
                <a:spcPts val="0"/>
              </a:spcBef>
              <a:spcAft>
                <a:spcPts val="0"/>
              </a:spcAft>
              <a:buSzPts val="1800"/>
              <a:buChar char="▫"/>
              <a:defRPr sz="2520"/>
            </a:lvl4pPr>
            <a:lvl5pPr marL="3200320" lvl="4" indent="-480048">
              <a:spcBef>
                <a:spcPts val="0"/>
              </a:spcBef>
              <a:spcAft>
                <a:spcPts val="0"/>
              </a:spcAft>
              <a:buSzPts val="1800"/>
              <a:buChar char="▫"/>
              <a:defRPr sz="2520"/>
            </a:lvl5pPr>
            <a:lvl6pPr marL="3840384" lvl="5" indent="-480048">
              <a:spcBef>
                <a:spcPts val="0"/>
              </a:spcBef>
              <a:spcAft>
                <a:spcPts val="0"/>
              </a:spcAft>
              <a:buSzPts val="1800"/>
              <a:buChar char="▫"/>
              <a:defRPr sz="2520"/>
            </a:lvl6pPr>
            <a:lvl7pPr marL="4480448" lvl="6" indent="-480048">
              <a:spcBef>
                <a:spcPts val="0"/>
              </a:spcBef>
              <a:spcAft>
                <a:spcPts val="0"/>
              </a:spcAft>
              <a:buSzPts val="1800"/>
              <a:buChar char="●"/>
              <a:defRPr sz="2520"/>
            </a:lvl7pPr>
            <a:lvl8pPr marL="5120512" lvl="7" indent="-480048">
              <a:spcBef>
                <a:spcPts val="0"/>
              </a:spcBef>
              <a:spcAft>
                <a:spcPts val="0"/>
              </a:spcAft>
              <a:buSzPts val="1800"/>
              <a:buChar char="○"/>
              <a:defRPr sz="2520"/>
            </a:lvl8pPr>
            <a:lvl9pPr marL="5760576" lvl="8" indent="-480048">
              <a:spcBef>
                <a:spcPts val="0"/>
              </a:spcBef>
              <a:spcAft>
                <a:spcPts val="0"/>
              </a:spcAft>
              <a:buSzPts val="1800"/>
              <a:buChar char="■"/>
              <a:defRPr sz="2520"/>
            </a:lvl9pPr>
          </a:lstStyle>
          <a:p>
            <a:endParaRPr/>
          </a:p>
        </p:txBody>
      </p:sp>
      <p:sp>
        <p:nvSpPr>
          <p:cNvPr id="1844" name="Google Shape;1844;p6"/>
          <p:cNvSpPr txBox="1">
            <a:spLocks noGrp="1"/>
          </p:cNvSpPr>
          <p:nvPr>
            <p:ph type="body" idx="2"/>
          </p:nvPr>
        </p:nvSpPr>
        <p:spPr>
          <a:xfrm>
            <a:off x="7757999" y="3290280"/>
            <a:ext cx="6052480" cy="5762400"/>
          </a:xfrm>
          <a:prstGeom prst="rect">
            <a:avLst/>
          </a:prstGeom>
        </p:spPr>
        <p:txBody>
          <a:bodyPr spcFirstLastPara="1" wrap="square" lIns="91425" tIns="91425" rIns="91425" bIns="91425" anchor="t" anchorCtr="0"/>
          <a:lstStyle>
            <a:lvl1pPr marL="640064" lvl="0" indent="-480048">
              <a:spcBef>
                <a:spcPts val="840"/>
              </a:spcBef>
              <a:spcAft>
                <a:spcPts val="0"/>
              </a:spcAft>
              <a:buSzPts val="1800"/>
              <a:buChar char="▪"/>
              <a:defRPr sz="2520"/>
            </a:lvl1pPr>
            <a:lvl2pPr marL="1280128" lvl="1" indent="-480048">
              <a:spcBef>
                <a:spcPts val="0"/>
              </a:spcBef>
              <a:spcAft>
                <a:spcPts val="0"/>
              </a:spcAft>
              <a:buSzPts val="1800"/>
              <a:buChar char="▫"/>
              <a:defRPr sz="2520"/>
            </a:lvl2pPr>
            <a:lvl3pPr marL="1920192" lvl="2" indent="-480048">
              <a:spcBef>
                <a:spcPts val="0"/>
              </a:spcBef>
              <a:spcAft>
                <a:spcPts val="0"/>
              </a:spcAft>
              <a:buSzPts val="1800"/>
              <a:buChar char="▫"/>
              <a:defRPr sz="2520"/>
            </a:lvl3pPr>
            <a:lvl4pPr marL="2560256" lvl="3" indent="-480048">
              <a:spcBef>
                <a:spcPts val="0"/>
              </a:spcBef>
              <a:spcAft>
                <a:spcPts val="0"/>
              </a:spcAft>
              <a:buSzPts val="1800"/>
              <a:buChar char="▫"/>
              <a:defRPr sz="2520"/>
            </a:lvl4pPr>
            <a:lvl5pPr marL="3200320" lvl="4" indent="-480048">
              <a:spcBef>
                <a:spcPts val="0"/>
              </a:spcBef>
              <a:spcAft>
                <a:spcPts val="0"/>
              </a:spcAft>
              <a:buSzPts val="1800"/>
              <a:buChar char="▫"/>
              <a:defRPr sz="2520"/>
            </a:lvl5pPr>
            <a:lvl6pPr marL="3840384" lvl="5" indent="-480048">
              <a:spcBef>
                <a:spcPts val="0"/>
              </a:spcBef>
              <a:spcAft>
                <a:spcPts val="0"/>
              </a:spcAft>
              <a:buSzPts val="1800"/>
              <a:buChar char="▫"/>
              <a:defRPr sz="2520"/>
            </a:lvl6pPr>
            <a:lvl7pPr marL="4480448" lvl="6" indent="-480048">
              <a:spcBef>
                <a:spcPts val="0"/>
              </a:spcBef>
              <a:spcAft>
                <a:spcPts val="0"/>
              </a:spcAft>
              <a:buSzPts val="1800"/>
              <a:buChar char="●"/>
              <a:defRPr sz="2520"/>
            </a:lvl7pPr>
            <a:lvl8pPr marL="5120512" lvl="7" indent="-480048">
              <a:spcBef>
                <a:spcPts val="0"/>
              </a:spcBef>
              <a:spcAft>
                <a:spcPts val="0"/>
              </a:spcAft>
              <a:buSzPts val="1800"/>
              <a:buChar char="○"/>
              <a:defRPr sz="2520"/>
            </a:lvl8pPr>
            <a:lvl9pPr marL="5760576" lvl="8" indent="-480048">
              <a:spcBef>
                <a:spcPts val="0"/>
              </a:spcBef>
              <a:spcAft>
                <a:spcPts val="0"/>
              </a:spcAft>
              <a:buSzPts val="1800"/>
              <a:buChar char="■"/>
              <a:defRPr sz="2520"/>
            </a:lvl9pPr>
          </a:lstStyle>
          <a:p>
            <a:endParaRPr/>
          </a:p>
        </p:txBody>
      </p:sp>
      <p:grpSp>
        <p:nvGrpSpPr>
          <p:cNvPr id="1845" name="Google Shape;1845;p6"/>
          <p:cNvGrpSpPr/>
          <p:nvPr/>
        </p:nvGrpSpPr>
        <p:grpSpPr>
          <a:xfrm rot="10800000">
            <a:off x="16522779" y="53587"/>
            <a:ext cx="492823" cy="9494430"/>
            <a:chOff x="5307800" y="238125"/>
            <a:chExt cx="271925" cy="5238750"/>
          </a:xfrm>
        </p:grpSpPr>
        <p:sp>
          <p:nvSpPr>
            <p:cNvPr id="1846" name="Google Shape;1846;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47" name="Google Shape;1847;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48" name="Google Shape;1848;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49" name="Google Shape;1849;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0" name="Google Shape;1850;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1" name="Google Shape;1851;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2" name="Google Shape;1852;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3" name="Google Shape;1853;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4" name="Google Shape;1854;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5" name="Google Shape;1855;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6" name="Google Shape;1856;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7" name="Google Shape;1857;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8" name="Google Shape;1858;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9" name="Google Shape;1859;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0" name="Google Shape;1860;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1" name="Google Shape;1861;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2" name="Google Shape;1862;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3" name="Google Shape;1863;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4" name="Google Shape;1864;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5" name="Google Shape;1865;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6" name="Google Shape;1866;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7" name="Google Shape;1867;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8" name="Google Shape;1868;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9" name="Google Shape;1869;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0" name="Google Shape;1870;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1" name="Google Shape;1871;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2" name="Google Shape;1872;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3" name="Google Shape;1873;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4" name="Google Shape;1874;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5" name="Google Shape;1875;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6" name="Google Shape;1876;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7" name="Google Shape;1877;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8" name="Google Shape;1878;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9" name="Google Shape;1879;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0" name="Google Shape;1880;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1" name="Google Shape;1881;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2" name="Google Shape;1882;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3" name="Google Shape;1883;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4" name="Google Shape;1884;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5" name="Google Shape;1885;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6" name="Google Shape;1886;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7" name="Google Shape;1887;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8" name="Google Shape;1888;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9" name="Google Shape;1889;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0" name="Google Shape;1890;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1" name="Google Shape;1891;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2" name="Google Shape;1892;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3" name="Google Shape;1893;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4" name="Google Shape;1894;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5" name="Google Shape;1895;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6" name="Google Shape;1896;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7" name="Google Shape;1897;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8" name="Google Shape;1898;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9" name="Google Shape;1899;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00" name="Google Shape;1900;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01" name="Google Shape;1901;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02" name="Google Shape;1902;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1903" name="Google Shape;1903;p6"/>
          <p:cNvGrpSpPr/>
          <p:nvPr/>
        </p:nvGrpSpPr>
        <p:grpSpPr>
          <a:xfrm rot="10800000">
            <a:off x="14613336" y="53587"/>
            <a:ext cx="2129461" cy="9494430"/>
            <a:chOff x="5458325" y="238125"/>
            <a:chExt cx="1174975" cy="5238750"/>
          </a:xfrm>
        </p:grpSpPr>
        <p:sp>
          <p:nvSpPr>
            <p:cNvPr id="1904" name="Google Shape;1904;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05" name="Google Shape;1905;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06" name="Google Shape;1906;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07" name="Google Shape;1907;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08" name="Google Shape;1908;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09" name="Google Shape;1909;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0" name="Google Shape;1910;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1" name="Google Shape;1911;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2" name="Google Shape;1912;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3" name="Google Shape;1913;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4" name="Google Shape;1914;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5" name="Google Shape;1915;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6" name="Google Shape;1916;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7" name="Google Shape;1917;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8" name="Google Shape;1918;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9" name="Google Shape;1919;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0" name="Google Shape;1920;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1" name="Google Shape;1921;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2" name="Google Shape;1922;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3" name="Google Shape;1923;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4" name="Google Shape;1924;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5" name="Google Shape;1925;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6" name="Google Shape;1926;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7" name="Google Shape;1927;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8" name="Google Shape;1928;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9" name="Google Shape;1929;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0" name="Google Shape;1930;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1" name="Google Shape;1931;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2" name="Google Shape;1932;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3" name="Google Shape;1933;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4" name="Google Shape;1934;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5" name="Google Shape;1935;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6" name="Google Shape;1936;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7" name="Google Shape;1937;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8" name="Google Shape;1938;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9" name="Google Shape;1939;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0" name="Google Shape;1940;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1" name="Google Shape;1941;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2" name="Google Shape;1942;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3" name="Google Shape;1943;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4" name="Google Shape;1944;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5" name="Google Shape;1945;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6" name="Google Shape;1946;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7" name="Google Shape;1947;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8" name="Google Shape;1948;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9" name="Google Shape;1949;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0" name="Google Shape;1950;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1" name="Google Shape;1951;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2" name="Google Shape;1952;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3" name="Google Shape;1953;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4" name="Google Shape;1954;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5" name="Google Shape;1955;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6" name="Google Shape;1956;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7" name="Google Shape;1957;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8" name="Google Shape;1958;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9" name="Google Shape;1959;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60" name="Google Shape;1960;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61" name="Google Shape;1961;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62" name="Google Shape;1962;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63" name="Google Shape;1963;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64" name="Google Shape;1964;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65" name="Google Shape;1965;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1966" name="Google Shape;1966;p6"/>
          <p:cNvGrpSpPr/>
          <p:nvPr/>
        </p:nvGrpSpPr>
        <p:grpSpPr>
          <a:xfrm rot="10800000">
            <a:off x="14340579" y="53591"/>
            <a:ext cx="1856660" cy="9221673"/>
            <a:chOff x="5759350" y="388625"/>
            <a:chExt cx="1024450" cy="5088250"/>
          </a:xfrm>
        </p:grpSpPr>
        <p:sp>
          <p:nvSpPr>
            <p:cNvPr id="1967" name="Google Shape;1967;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68" name="Google Shape;1968;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69" name="Google Shape;1969;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0" name="Google Shape;1970;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1" name="Google Shape;1971;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2" name="Google Shape;1972;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3" name="Google Shape;1973;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4" name="Google Shape;1974;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5" name="Google Shape;1975;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6" name="Google Shape;1976;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7" name="Google Shape;1977;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8" name="Google Shape;1978;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9" name="Google Shape;1979;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0" name="Google Shape;1980;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1" name="Google Shape;1981;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2" name="Google Shape;1982;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3" name="Google Shape;1983;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4" name="Google Shape;1984;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5" name="Google Shape;1985;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6" name="Google Shape;1986;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7" name="Google Shape;1987;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8" name="Google Shape;1988;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9" name="Google Shape;1989;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0" name="Google Shape;1990;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1" name="Google Shape;1991;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2" name="Google Shape;1992;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3" name="Google Shape;1993;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4" name="Google Shape;1994;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5" name="Google Shape;1995;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6" name="Google Shape;1996;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7" name="Google Shape;1997;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8" name="Google Shape;1998;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9" name="Google Shape;1999;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0" name="Google Shape;2000;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1" name="Google Shape;2001;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2" name="Google Shape;2002;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3" name="Google Shape;2003;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4" name="Google Shape;2004;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5" name="Google Shape;2005;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6" name="Google Shape;2006;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7" name="Google Shape;2007;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8" name="Google Shape;2008;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9" name="Google Shape;2009;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0" name="Google Shape;2010;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1" name="Google Shape;2011;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2" name="Google Shape;2012;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3" name="Google Shape;2013;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4" name="Google Shape;2014;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5" name="Google Shape;2015;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6" name="Google Shape;2016;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7" name="Google Shape;2017;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8" name="Google Shape;2018;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9" name="Google Shape;2019;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0" name="Google Shape;2020;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1" name="Google Shape;2021;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2" name="Google Shape;2022;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3" name="Google Shape;2023;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4" name="Google Shape;2024;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5" name="Google Shape;2025;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6" name="Google Shape;2026;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7" name="Google Shape;2027;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8" name="Google Shape;2028;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9" name="Google Shape;2029;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0" name="Google Shape;2030;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1" name="Google Shape;2031;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2" name="Google Shape;2032;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3" name="Google Shape;2033;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4" name="Google Shape;2034;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5" name="Google Shape;2035;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6" name="Google Shape;2036;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7" name="Google Shape;2037;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8" name="Google Shape;2038;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9" name="Google Shape;2039;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0" name="Google Shape;2040;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1" name="Google Shape;2041;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2" name="Google Shape;2042;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3" name="Google Shape;2043;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4" name="Google Shape;2044;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5" name="Google Shape;2045;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6" name="Google Shape;2046;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7" name="Google Shape;2047;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8" name="Google Shape;2048;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9" name="Google Shape;2049;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0" name="Google Shape;2050;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1" name="Google Shape;2051;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2" name="Google Shape;2052;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3" name="Google Shape;2053;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4" name="Google Shape;2054;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5" name="Google Shape;2055;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6" name="Google Shape;2056;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7" name="Google Shape;2057;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8" name="Google Shape;2058;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9" name="Google Shape;2059;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60" name="Google Shape;2060;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61" name="Google Shape;2061;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62" name="Google Shape;2062;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63" name="Google Shape;2063;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64" name="Google Shape;2064;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65" name="Google Shape;2065;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66" name="Google Shape;2066;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67" name="Google Shape;2067;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2068" name="Google Shape;2068;p6"/>
          <p:cNvGrpSpPr/>
          <p:nvPr/>
        </p:nvGrpSpPr>
        <p:grpSpPr>
          <a:xfrm rot="10800000">
            <a:off x="14340576" y="53587"/>
            <a:ext cx="2129461" cy="9494430"/>
            <a:chOff x="5608825" y="238125"/>
            <a:chExt cx="1174975" cy="5238750"/>
          </a:xfrm>
        </p:grpSpPr>
        <p:sp>
          <p:nvSpPr>
            <p:cNvPr id="2069" name="Google Shape;2069;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0" name="Google Shape;2070;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1" name="Google Shape;2071;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2" name="Google Shape;2072;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3" name="Google Shape;2073;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4" name="Google Shape;2074;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5" name="Google Shape;2075;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6" name="Google Shape;2076;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7" name="Google Shape;2077;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8" name="Google Shape;2078;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9" name="Google Shape;2079;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0" name="Google Shape;2080;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1" name="Google Shape;2081;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2" name="Google Shape;2082;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3" name="Google Shape;2083;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4" name="Google Shape;2084;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5" name="Google Shape;2085;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6" name="Google Shape;2086;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7" name="Google Shape;2087;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8" name="Google Shape;2088;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9" name="Google Shape;2089;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0" name="Google Shape;2090;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1" name="Google Shape;2091;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2" name="Google Shape;2092;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3" name="Google Shape;2093;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4" name="Google Shape;2094;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5" name="Google Shape;2095;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6" name="Google Shape;2096;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7" name="Google Shape;2097;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8" name="Google Shape;2098;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9" name="Google Shape;2099;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0" name="Google Shape;2100;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1" name="Google Shape;2101;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2" name="Google Shape;2102;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3" name="Google Shape;2103;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4" name="Google Shape;2104;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5" name="Google Shape;2105;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6" name="Google Shape;2106;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7" name="Google Shape;2107;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8" name="Google Shape;2108;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9" name="Google Shape;2109;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10" name="Google Shape;2110;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11" name="Google Shape;2111;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12" name="Google Shape;2112;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13" name="Google Shape;2113;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14" name="Google Shape;2114;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15" name="Google Shape;2115;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16" name="Google Shape;2116;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17" name="Google Shape;2117;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18" name="Google Shape;2118;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sp>
        <p:nvSpPr>
          <p:cNvPr id="2119" name="Google Shape;2119;p6"/>
          <p:cNvSpPr txBox="1">
            <a:spLocks noGrp="1"/>
          </p:cNvSpPr>
          <p:nvPr>
            <p:ph type="sldNum" idx="12"/>
          </p:nvPr>
        </p:nvSpPr>
        <p:spPr>
          <a:xfrm>
            <a:off x="170857" y="8811042"/>
            <a:ext cx="1024240" cy="73472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grpSp>
        <p:nvGrpSpPr>
          <p:cNvPr id="2955" name="Google Shape;2955;p10"/>
          <p:cNvGrpSpPr/>
          <p:nvPr/>
        </p:nvGrpSpPr>
        <p:grpSpPr>
          <a:xfrm rot="10800000">
            <a:off x="16522779" y="53587"/>
            <a:ext cx="492823" cy="9494430"/>
            <a:chOff x="5307800" y="238125"/>
            <a:chExt cx="271925" cy="5238750"/>
          </a:xfrm>
        </p:grpSpPr>
        <p:sp>
          <p:nvSpPr>
            <p:cNvPr id="2956" name="Google Shape;2956;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57" name="Google Shape;2957;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58" name="Google Shape;2958;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59" name="Google Shape;2959;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0" name="Google Shape;2960;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1" name="Google Shape;2961;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2" name="Google Shape;2962;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3" name="Google Shape;2963;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4" name="Google Shape;2964;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5" name="Google Shape;2965;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6" name="Google Shape;2966;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7" name="Google Shape;2967;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8" name="Google Shape;2968;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9" name="Google Shape;2969;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0" name="Google Shape;2970;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1" name="Google Shape;2971;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2" name="Google Shape;2972;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3" name="Google Shape;2973;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4" name="Google Shape;2974;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5" name="Google Shape;2975;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6" name="Google Shape;2976;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7" name="Google Shape;2977;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8" name="Google Shape;2978;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9" name="Google Shape;2979;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0" name="Google Shape;2980;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1" name="Google Shape;2981;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2" name="Google Shape;2982;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3" name="Google Shape;2983;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4" name="Google Shape;2984;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5" name="Google Shape;2985;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6" name="Google Shape;2986;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7" name="Google Shape;2987;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8" name="Google Shape;2988;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9" name="Google Shape;2989;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0" name="Google Shape;2990;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1" name="Google Shape;2991;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2" name="Google Shape;2992;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3" name="Google Shape;2993;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4" name="Google Shape;2994;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5" name="Google Shape;2995;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6" name="Google Shape;2996;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7" name="Google Shape;2997;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8" name="Google Shape;2998;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9" name="Google Shape;2999;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0" name="Google Shape;3000;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1" name="Google Shape;3001;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2" name="Google Shape;3002;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3" name="Google Shape;3003;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4" name="Google Shape;3004;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5" name="Google Shape;3005;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6" name="Google Shape;3006;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7" name="Google Shape;3007;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8" name="Google Shape;3008;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9" name="Google Shape;3009;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10" name="Google Shape;3010;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11" name="Google Shape;3011;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12" name="Google Shape;3012;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3013" name="Google Shape;3013;p10"/>
          <p:cNvGrpSpPr/>
          <p:nvPr/>
        </p:nvGrpSpPr>
        <p:grpSpPr>
          <a:xfrm rot="10800000">
            <a:off x="14613336" y="53587"/>
            <a:ext cx="2129461" cy="9494430"/>
            <a:chOff x="5458325" y="238125"/>
            <a:chExt cx="1174975" cy="5238750"/>
          </a:xfrm>
        </p:grpSpPr>
        <p:sp>
          <p:nvSpPr>
            <p:cNvPr id="3014" name="Google Shape;3014;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15" name="Google Shape;3015;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16" name="Google Shape;3016;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17" name="Google Shape;3017;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18" name="Google Shape;3018;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19" name="Google Shape;3019;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0" name="Google Shape;3020;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1" name="Google Shape;3021;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2" name="Google Shape;3022;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3" name="Google Shape;3023;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4" name="Google Shape;3024;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5" name="Google Shape;3025;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6" name="Google Shape;3026;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7" name="Google Shape;3027;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8" name="Google Shape;3028;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9" name="Google Shape;3029;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0" name="Google Shape;3030;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1" name="Google Shape;3031;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2" name="Google Shape;3032;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3" name="Google Shape;3033;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4" name="Google Shape;3034;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5" name="Google Shape;3035;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6" name="Google Shape;3036;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7" name="Google Shape;3037;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8" name="Google Shape;3038;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9" name="Google Shape;3039;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0" name="Google Shape;3040;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1" name="Google Shape;3041;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2" name="Google Shape;3042;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3" name="Google Shape;3043;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4" name="Google Shape;3044;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5" name="Google Shape;3045;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6" name="Google Shape;3046;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7" name="Google Shape;3047;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8" name="Google Shape;3048;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9" name="Google Shape;3049;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0" name="Google Shape;3050;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1" name="Google Shape;3051;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2" name="Google Shape;3052;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3" name="Google Shape;3053;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4" name="Google Shape;3054;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5" name="Google Shape;3055;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6" name="Google Shape;3056;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7" name="Google Shape;3057;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8" name="Google Shape;3058;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9" name="Google Shape;3059;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0" name="Google Shape;3060;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1" name="Google Shape;3061;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2" name="Google Shape;3062;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3" name="Google Shape;3063;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4" name="Google Shape;3064;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5" name="Google Shape;3065;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6" name="Google Shape;3066;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7" name="Google Shape;3067;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8" name="Google Shape;3068;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9" name="Google Shape;3069;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70" name="Google Shape;3070;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71" name="Google Shape;3071;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72" name="Google Shape;3072;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73" name="Google Shape;3073;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74" name="Google Shape;3074;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75" name="Google Shape;3075;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3076" name="Google Shape;3076;p10"/>
          <p:cNvGrpSpPr/>
          <p:nvPr/>
        </p:nvGrpSpPr>
        <p:grpSpPr>
          <a:xfrm rot="10800000">
            <a:off x="14340579" y="53591"/>
            <a:ext cx="1856660" cy="9221673"/>
            <a:chOff x="5759350" y="388625"/>
            <a:chExt cx="1024450" cy="5088250"/>
          </a:xfrm>
        </p:grpSpPr>
        <p:sp>
          <p:nvSpPr>
            <p:cNvPr id="3077" name="Google Shape;3077;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78" name="Google Shape;3078;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79" name="Google Shape;3079;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0" name="Google Shape;3080;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1" name="Google Shape;3081;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2" name="Google Shape;3082;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3" name="Google Shape;3083;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4" name="Google Shape;3084;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5" name="Google Shape;3085;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6" name="Google Shape;3086;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7" name="Google Shape;3087;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8" name="Google Shape;3088;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9" name="Google Shape;3089;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0" name="Google Shape;3090;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1" name="Google Shape;3091;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2" name="Google Shape;3092;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3" name="Google Shape;3093;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4" name="Google Shape;3094;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5" name="Google Shape;3095;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6" name="Google Shape;3096;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7" name="Google Shape;3097;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8" name="Google Shape;3098;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9" name="Google Shape;3099;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0" name="Google Shape;3100;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1" name="Google Shape;3101;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2" name="Google Shape;3102;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3" name="Google Shape;3103;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4" name="Google Shape;3104;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5" name="Google Shape;3105;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6" name="Google Shape;3106;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7" name="Google Shape;3107;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8" name="Google Shape;3108;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9" name="Google Shape;3109;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0" name="Google Shape;3110;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1" name="Google Shape;3111;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2" name="Google Shape;3112;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3" name="Google Shape;3113;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4" name="Google Shape;3114;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5" name="Google Shape;3115;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6" name="Google Shape;3116;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7" name="Google Shape;3117;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8" name="Google Shape;3118;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9" name="Google Shape;3119;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0" name="Google Shape;3120;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1" name="Google Shape;3121;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2" name="Google Shape;3122;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3" name="Google Shape;3123;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4" name="Google Shape;3124;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5" name="Google Shape;3125;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6" name="Google Shape;3126;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7" name="Google Shape;3127;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8" name="Google Shape;3128;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9" name="Google Shape;3129;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0" name="Google Shape;3130;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1" name="Google Shape;3131;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2" name="Google Shape;3132;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3" name="Google Shape;3133;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4" name="Google Shape;3134;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5" name="Google Shape;3135;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6" name="Google Shape;3136;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7" name="Google Shape;3137;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8" name="Google Shape;3138;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9" name="Google Shape;3139;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0" name="Google Shape;3140;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1" name="Google Shape;3141;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2" name="Google Shape;3142;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3" name="Google Shape;3143;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4" name="Google Shape;3144;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5" name="Google Shape;3145;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6" name="Google Shape;3146;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7" name="Google Shape;3147;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8" name="Google Shape;3148;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9" name="Google Shape;3149;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0" name="Google Shape;3150;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1" name="Google Shape;3151;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2" name="Google Shape;3152;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3" name="Google Shape;3153;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4" name="Google Shape;3154;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5" name="Google Shape;3155;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6" name="Google Shape;3156;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7" name="Google Shape;3157;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8" name="Google Shape;3158;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9" name="Google Shape;3159;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0" name="Google Shape;3160;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1" name="Google Shape;3161;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2" name="Google Shape;3162;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3" name="Google Shape;3163;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4" name="Google Shape;3164;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5" name="Google Shape;3165;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6" name="Google Shape;3166;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7" name="Google Shape;3167;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8" name="Google Shape;3168;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9" name="Google Shape;3169;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70" name="Google Shape;3170;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71" name="Google Shape;3171;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72" name="Google Shape;3172;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73" name="Google Shape;3173;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74" name="Google Shape;3174;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75" name="Google Shape;3175;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76" name="Google Shape;3176;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77" name="Google Shape;3177;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3178" name="Google Shape;3178;p10"/>
          <p:cNvGrpSpPr/>
          <p:nvPr/>
        </p:nvGrpSpPr>
        <p:grpSpPr>
          <a:xfrm rot="10800000">
            <a:off x="14340576" y="53587"/>
            <a:ext cx="2129461" cy="9494430"/>
            <a:chOff x="5608825" y="238125"/>
            <a:chExt cx="1174975" cy="5238750"/>
          </a:xfrm>
        </p:grpSpPr>
        <p:sp>
          <p:nvSpPr>
            <p:cNvPr id="3179" name="Google Shape;3179;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0" name="Google Shape;3180;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1" name="Google Shape;3181;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2" name="Google Shape;3182;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3" name="Google Shape;3183;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4" name="Google Shape;3184;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5" name="Google Shape;3185;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6" name="Google Shape;3186;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7" name="Google Shape;3187;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8" name="Google Shape;3188;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9" name="Google Shape;3189;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0" name="Google Shape;3190;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1" name="Google Shape;3191;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2" name="Google Shape;3192;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3" name="Google Shape;3193;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4" name="Google Shape;3194;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5" name="Google Shape;3195;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6" name="Google Shape;3196;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7" name="Google Shape;3197;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8" name="Google Shape;3198;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9" name="Google Shape;3199;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0" name="Google Shape;3200;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1" name="Google Shape;3201;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2" name="Google Shape;3202;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3" name="Google Shape;3203;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4" name="Google Shape;3204;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5" name="Google Shape;3205;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6" name="Google Shape;3206;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7" name="Google Shape;3207;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8" name="Google Shape;3208;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9" name="Google Shape;3209;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0" name="Google Shape;3210;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1" name="Google Shape;3211;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2" name="Google Shape;3212;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3" name="Google Shape;3213;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4" name="Google Shape;3214;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5" name="Google Shape;3215;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6" name="Google Shape;3216;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7" name="Google Shape;3217;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8" name="Google Shape;3218;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9" name="Google Shape;3219;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20" name="Google Shape;3220;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21" name="Google Shape;3221;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22" name="Google Shape;3222;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23" name="Google Shape;3223;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24" name="Google Shape;3224;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25" name="Google Shape;3225;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26" name="Google Shape;3226;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27" name="Google Shape;3227;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28" name="Google Shape;3228;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sp>
        <p:nvSpPr>
          <p:cNvPr id="3229" name="Google Shape;3229;p10"/>
          <p:cNvSpPr txBox="1">
            <a:spLocks noGrp="1"/>
          </p:cNvSpPr>
          <p:nvPr>
            <p:ph type="sldNum" idx="12"/>
          </p:nvPr>
        </p:nvSpPr>
        <p:spPr>
          <a:xfrm>
            <a:off x="170857" y="8811042"/>
            <a:ext cx="1024240" cy="73472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40827" y="1380167"/>
            <a:ext cx="12620720" cy="160048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a:endParaRPr/>
          </a:p>
        </p:txBody>
      </p:sp>
      <p:sp>
        <p:nvSpPr>
          <p:cNvPr id="7" name="Google Shape;7;p1"/>
          <p:cNvSpPr txBox="1">
            <a:spLocks noGrp="1"/>
          </p:cNvSpPr>
          <p:nvPr>
            <p:ph type="body" idx="1"/>
          </p:nvPr>
        </p:nvSpPr>
        <p:spPr>
          <a:xfrm>
            <a:off x="1340827" y="3235960"/>
            <a:ext cx="12620720" cy="55636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lvl="1"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lvl="2"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lvl="3"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lvl="4"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lvl="5"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lvl="6"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lvl="7"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lvl="8"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170857" y="8811042"/>
            <a:ext cx="1024240" cy="734720"/>
          </a:xfrm>
          <a:prstGeom prst="rect">
            <a:avLst/>
          </a:prstGeom>
          <a:noFill/>
          <a:ln>
            <a:noFill/>
          </a:ln>
        </p:spPr>
        <p:txBody>
          <a:bodyPr spcFirstLastPara="1" wrap="square" lIns="91425" tIns="91425" rIns="91425" bIns="91425" anchor="ctr" anchorCtr="0">
            <a:noAutofit/>
          </a:bodyPr>
          <a:lstStyle>
            <a:lvl1pPr lvl="0">
              <a:buNone/>
              <a:defRPr sz="1680">
                <a:solidFill>
                  <a:srgbClr val="0B87A1"/>
                </a:solidFill>
                <a:latin typeface="Dosis Light"/>
                <a:ea typeface="Dosis Light"/>
                <a:cs typeface="Dosis Light"/>
                <a:sym typeface="Dosis Light"/>
              </a:defRPr>
            </a:lvl1pPr>
            <a:lvl2pPr lvl="1">
              <a:buNone/>
              <a:defRPr sz="1680">
                <a:solidFill>
                  <a:srgbClr val="0B87A1"/>
                </a:solidFill>
                <a:latin typeface="Dosis Light"/>
                <a:ea typeface="Dosis Light"/>
                <a:cs typeface="Dosis Light"/>
                <a:sym typeface="Dosis Light"/>
              </a:defRPr>
            </a:lvl2pPr>
            <a:lvl3pPr lvl="2">
              <a:buNone/>
              <a:defRPr sz="1680">
                <a:solidFill>
                  <a:srgbClr val="0B87A1"/>
                </a:solidFill>
                <a:latin typeface="Dosis Light"/>
                <a:ea typeface="Dosis Light"/>
                <a:cs typeface="Dosis Light"/>
                <a:sym typeface="Dosis Light"/>
              </a:defRPr>
            </a:lvl3pPr>
            <a:lvl4pPr lvl="3">
              <a:buNone/>
              <a:defRPr sz="1680">
                <a:solidFill>
                  <a:srgbClr val="0B87A1"/>
                </a:solidFill>
                <a:latin typeface="Dosis Light"/>
                <a:ea typeface="Dosis Light"/>
                <a:cs typeface="Dosis Light"/>
                <a:sym typeface="Dosis Light"/>
              </a:defRPr>
            </a:lvl4pPr>
            <a:lvl5pPr lvl="4">
              <a:buNone/>
              <a:defRPr sz="1680">
                <a:solidFill>
                  <a:srgbClr val="0B87A1"/>
                </a:solidFill>
                <a:latin typeface="Dosis Light"/>
                <a:ea typeface="Dosis Light"/>
                <a:cs typeface="Dosis Light"/>
                <a:sym typeface="Dosis Light"/>
              </a:defRPr>
            </a:lvl5pPr>
            <a:lvl6pPr lvl="5">
              <a:buNone/>
              <a:defRPr sz="1680">
                <a:solidFill>
                  <a:srgbClr val="0B87A1"/>
                </a:solidFill>
                <a:latin typeface="Dosis Light"/>
                <a:ea typeface="Dosis Light"/>
                <a:cs typeface="Dosis Light"/>
                <a:sym typeface="Dosis Light"/>
              </a:defRPr>
            </a:lvl6pPr>
            <a:lvl7pPr lvl="6">
              <a:buNone/>
              <a:defRPr sz="1680">
                <a:solidFill>
                  <a:srgbClr val="0B87A1"/>
                </a:solidFill>
                <a:latin typeface="Dosis Light"/>
                <a:ea typeface="Dosis Light"/>
                <a:cs typeface="Dosis Light"/>
                <a:sym typeface="Dosis Light"/>
              </a:defRPr>
            </a:lvl7pPr>
            <a:lvl8pPr lvl="7">
              <a:buNone/>
              <a:defRPr sz="1680">
                <a:solidFill>
                  <a:srgbClr val="0B87A1"/>
                </a:solidFill>
                <a:latin typeface="Dosis Light"/>
                <a:ea typeface="Dosis Light"/>
                <a:cs typeface="Dosis Light"/>
                <a:sym typeface="Dosis Light"/>
              </a:defRPr>
            </a:lvl8pPr>
            <a:lvl9pPr lvl="8">
              <a:buNone/>
              <a:defRPr sz="1680">
                <a:solidFill>
                  <a:srgbClr val="0B87A1"/>
                </a:solidFill>
                <a:latin typeface="Dosis Light"/>
                <a:ea typeface="Dosis Light"/>
                <a:cs typeface="Dosis Light"/>
                <a:sym typeface="Dosis Light"/>
              </a:defRPr>
            </a:lvl9pPr>
          </a:lstStyle>
          <a:p>
            <a:fld id="{00000000-1234-1234-1234-123412341234}" type="slidenum">
              <a:rPr lang="es-ES" smtClean="0"/>
              <a:pPr/>
              <a:t>‹Nº›</a:t>
            </a:fld>
            <a:endParaRPr lang="es-E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slide" Target="slide18.xml"/><Relationship Id="rId5" Type="http://schemas.openxmlformats.org/officeDocument/2006/relationships/image" Target="../media/image5.emf"/><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7.wmf"/><Relationship Id="rId5" Type="http://schemas.openxmlformats.org/officeDocument/2006/relationships/image" Target="../media/image6.emf"/><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FileNet/Configuraci&#243;n%20local/Archivos%20temporales%20de%20Internet/Capacitaci&#243;n%20CMMI/7.0.1.9.R22%20Plantilla%20de%20Lista%20incidencias.xls"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slide" Target="slide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1001485" y="1584689"/>
            <a:ext cx="11843657" cy="3215912"/>
          </a:xfrm>
          <a:prstGeom prst="rect">
            <a:avLst/>
          </a:prstGeom>
        </p:spPr>
        <p:txBody>
          <a:bodyPr spcFirstLastPara="1" wrap="square" lIns="127995" tIns="127995" rIns="127995" bIns="127995" anchor="t" anchorCtr="0">
            <a:noAutofit/>
          </a:bodyPr>
          <a:lstStyle/>
          <a:p>
            <a:pPr algn="ctr"/>
            <a:r>
              <a:rPr lang="es-ES" b="1" dirty="0"/>
              <a:t>PROCESO DE GESTIÓN DE </a:t>
            </a:r>
            <a:br>
              <a:rPr lang="es-ES" b="1" dirty="0"/>
            </a:br>
            <a:r>
              <a:rPr lang="es-ES" b="1" dirty="0"/>
              <a:t>PROYECTOS</a:t>
            </a:r>
            <a:br>
              <a:rPr lang="es-ES" b="1" dirty="0"/>
            </a:br>
            <a:r>
              <a:rPr lang="es-ES" b="1" dirty="0"/>
              <a:t/>
            </a:r>
            <a:br>
              <a:rPr lang="es-ES" b="1" dirty="0"/>
            </a:br>
            <a:r>
              <a:rPr lang="es-PE" sz="8800" dirty="0">
                <a:solidFill>
                  <a:srgbClr val="000066"/>
                </a:solidFill>
                <a:ea typeface="ＭＳ Ｐゴシック" panose="020B0600070205080204" pitchFamily="34" charset="-128"/>
              </a:rPr>
              <a:t/>
            </a:r>
            <a:br>
              <a:rPr lang="es-PE" sz="8800" dirty="0">
                <a:solidFill>
                  <a:srgbClr val="000066"/>
                </a:solidFill>
                <a:ea typeface="ＭＳ Ｐゴシック" panose="020B0600070205080204" pitchFamily="34" charset="-128"/>
              </a:rPr>
            </a:br>
            <a:r>
              <a:rPr lang="es-ES" b="1" dirty="0"/>
              <a:t/>
            </a:r>
            <a:br>
              <a:rPr lang="es-ES" b="1" dirty="0"/>
            </a:br>
            <a:r>
              <a:rPr lang="es-ES" dirty="0"/>
              <a:t/>
            </a:r>
            <a:br>
              <a:rPr lang="es-ES" dirty="0"/>
            </a:br>
            <a:endParaRPr dirty="0"/>
          </a:p>
        </p:txBody>
      </p:sp>
      <p:sp>
        <p:nvSpPr>
          <p:cNvPr id="4" name="Google Shape;3836;p13">
            <a:extLst>
              <a:ext uri="{FF2B5EF4-FFF2-40B4-BE49-F238E27FC236}">
                <a16:creationId xmlns:a16="http://schemas.microsoft.com/office/drawing/2014/main" xmlns="" id="{B11B36E5-FCEE-45A7-A475-C05A7F88E3BB}"/>
              </a:ext>
            </a:extLst>
          </p:cNvPr>
          <p:cNvSpPr txBox="1">
            <a:spLocks/>
          </p:cNvSpPr>
          <p:nvPr/>
        </p:nvSpPr>
        <p:spPr>
          <a:xfrm>
            <a:off x="429985" y="7083967"/>
            <a:ext cx="5319485" cy="2234205"/>
          </a:xfrm>
          <a:prstGeom prst="rect">
            <a:avLst/>
          </a:prstGeom>
          <a:noFill/>
          <a:ln>
            <a:noFill/>
          </a:ln>
        </p:spPr>
        <p:txBody>
          <a:bodyPr spcFirstLastPara="1" wrap="square" lIns="127995" tIns="127995" rIns="127995" bIns="12799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80BFB7"/>
              </a:buClr>
              <a:buSzPts val="6000"/>
              <a:buFont typeface="Dosis Light"/>
              <a:buNone/>
              <a:defRPr sz="8400" b="0" i="0" u="none" strike="noStrike" cap="none">
                <a:solidFill>
                  <a:srgbClr val="80BFB7"/>
                </a:solidFill>
                <a:latin typeface="Dosis Light"/>
                <a:ea typeface="Dosis Light"/>
                <a:cs typeface="Dosis Light"/>
                <a:sym typeface="Dosis Light"/>
              </a:defRPr>
            </a:lvl1pPr>
            <a:lvl2pPr marR="0" lvl="1" algn="l" rtl="0">
              <a:lnSpc>
                <a:spcPct val="100000"/>
              </a:lnSpc>
              <a:spcBef>
                <a:spcPts val="0"/>
              </a:spcBef>
              <a:spcAft>
                <a:spcPts val="0"/>
              </a:spcAft>
              <a:buClr>
                <a:srgbClr val="80BFB7"/>
              </a:buClr>
              <a:buSzPts val="6000"/>
              <a:buFont typeface="Dosis Light"/>
              <a:buNone/>
              <a:defRPr sz="8400" b="0" i="0" u="none" strike="noStrike" cap="none">
                <a:solidFill>
                  <a:srgbClr val="80BFB7"/>
                </a:solidFill>
                <a:latin typeface="Dosis Light"/>
                <a:ea typeface="Dosis Light"/>
                <a:cs typeface="Dosis Light"/>
                <a:sym typeface="Dosis Light"/>
              </a:defRPr>
            </a:lvl2pPr>
            <a:lvl3pPr marR="0" lvl="2" algn="l" rtl="0">
              <a:lnSpc>
                <a:spcPct val="100000"/>
              </a:lnSpc>
              <a:spcBef>
                <a:spcPts val="0"/>
              </a:spcBef>
              <a:spcAft>
                <a:spcPts val="0"/>
              </a:spcAft>
              <a:buClr>
                <a:srgbClr val="80BFB7"/>
              </a:buClr>
              <a:buSzPts val="6000"/>
              <a:buFont typeface="Dosis Light"/>
              <a:buNone/>
              <a:defRPr sz="8400" b="0" i="0" u="none" strike="noStrike" cap="none">
                <a:solidFill>
                  <a:srgbClr val="80BFB7"/>
                </a:solidFill>
                <a:latin typeface="Dosis Light"/>
                <a:ea typeface="Dosis Light"/>
                <a:cs typeface="Dosis Light"/>
                <a:sym typeface="Dosis Light"/>
              </a:defRPr>
            </a:lvl3pPr>
            <a:lvl4pPr marR="0" lvl="3" algn="l" rtl="0">
              <a:lnSpc>
                <a:spcPct val="100000"/>
              </a:lnSpc>
              <a:spcBef>
                <a:spcPts val="0"/>
              </a:spcBef>
              <a:spcAft>
                <a:spcPts val="0"/>
              </a:spcAft>
              <a:buClr>
                <a:srgbClr val="80BFB7"/>
              </a:buClr>
              <a:buSzPts val="6000"/>
              <a:buFont typeface="Dosis Light"/>
              <a:buNone/>
              <a:defRPr sz="8400" b="0" i="0" u="none" strike="noStrike" cap="none">
                <a:solidFill>
                  <a:srgbClr val="80BFB7"/>
                </a:solidFill>
                <a:latin typeface="Dosis Light"/>
                <a:ea typeface="Dosis Light"/>
                <a:cs typeface="Dosis Light"/>
                <a:sym typeface="Dosis Light"/>
              </a:defRPr>
            </a:lvl4pPr>
            <a:lvl5pPr marR="0" lvl="4" algn="l" rtl="0">
              <a:lnSpc>
                <a:spcPct val="100000"/>
              </a:lnSpc>
              <a:spcBef>
                <a:spcPts val="0"/>
              </a:spcBef>
              <a:spcAft>
                <a:spcPts val="0"/>
              </a:spcAft>
              <a:buClr>
                <a:srgbClr val="80BFB7"/>
              </a:buClr>
              <a:buSzPts val="6000"/>
              <a:buFont typeface="Dosis Light"/>
              <a:buNone/>
              <a:defRPr sz="8400" b="0" i="0" u="none" strike="noStrike" cap="none">
                <a:solidFill>
                  <a:srgbClr val="80BFB7"/>
                </a:solidFill>
                <a:latin typeface="Dosis Light"/>
                <a:ea typeface="Dosis Light"/>
                <a:cs typeface="Dosis Light"/>
                <a:sym typeface="Dosis Light"/>
              </a:defRPr>
            </a:lvl5pPr>
            <a:lvl6pPr marR="0" lvl="5" algn="l" rtl="0">
              <a:lnSpc>
                <a:spcPct val="100000"/>
              </a:lnSpc>
              <a:spcBef>
                <a:spcPts val="0"/>
              </a:spcBef>
              <a:spcAft>
                <a:spcPts val="0"/>
              </a:spcAft>
              <a:buClr>
                <a:srgbClr val="80BFB7"/>
              </a:buClr>
              <a:buSzPts val="6000"/>
              <a:buFont typeface="Dosis Light"/>
              <a:buNone/>
              <a:defRPr sz="8400" b="0" i="0" u="none" strike="noStrike" cap="none">
                <a:solidFill>
                  <a:srgbClr val="80BFB7"/>
                </a:solidFill>
                <a:latin typeface="Dosis Light"/>
                <a:ea typeface="Dosis Light"/>
                <a:cs typeface="Dosis Light"/>
                <a:sym typeface="Dosis Light"/>
              </a:defRPr>
            </a:lvl6pPr>
            <a:lvl7pPr marR="0" lvl="6" algn="l" rtl="0">
              <a:lnSpc>
                <a:spcPct val="100000"/>
              </a:lnSpc>
              <a:spcBef>
                <a:spcPts val="0"/>
              </a:spcBef>
              <a:spcAft>
                <a:spcPts val="0"/>
              </a:spcAft>
              <a:buClr>
                <a:srgbClr val="80BFB7"/>
              </a:buClr>
              <a:buSzPts val="6000"/>
              <a:buFont typeface="Dosis Light"/>
              <a:buNone/>
              <a:defRPr sz="8400" b="0" i="0" u="none" strike="noStrike" cap="none">
                <a:solidFill>
                  <a:srgbClr val="80BFB7"/>
                </a:solidFill>
                <a:latin typeface="Dosis Light"/>
                <a:ea typeface="Dosis Light"/>
                <a:cs typeface="Dosis Light"/>
                <a:sym typeface="Dosis Light"/>
              </a:defRPr>
            </a:lvl7pPr>
            <a:lvl8pPr marR="0" lvl="7" algn="l" rtl="0">
              <a:lnSpc>
                <a:spcPct val="100000"/>
              </a:lnSpc>
              <a:spcBef>
                <a:spcPts val="0"/>
              </a:spcBef>
              <a:spcAft>
                <a:spcPts val="0"/>
              </a:spcAft>
              <a:buClr>
                <a:srgbClr val="80BFB7"/>
              </a:buClr>
              <a:buSzPts val="6000"/>
              <a:buFont typeface="Dosis Light"/>
              <a:buNone/>
              <a:defRPr sz="8400" b="0" i="0" u="none" strike="noStrike" cap="none">
                <a:solidFill>
                  <a:srgbClr val="80BFB7"/>
                </a:solidFill>
                <a:latin typeface="Dosis Light"/>
                <a:ea typeface="Dosis Light"/>
                <a:cs typeface="Dosis Light"/>
                <a:sym typeface="Dosis Light"/>
              </a:defRPr>
            </a:lvl8pPr>
            <a:lvl9pPr marR="0" lvl="8" algn="l" rtl="0">
              <a:lnSpc>
                <a:spcPct val="100000"/>
              </a:lnSpc>
              <a:spcBef>
                <a:spcPts val="0"/>
              </a:spcBef>
              <a:spcAft>
                <a:spcPts val="0"/>
              </a:spcAft>
              <a:buClr>
                <a:srgbClr val="80BFB7"/>
              </a:buClr>
              <a:buSzPts val="6000"/>
              <a:buFont typeface="Dosis Light"/>
              <a:buNone/>
              <a:defRPr sz="8400" b="0" i="0" u="none" strike="noStrike" cap="none">
                <a:solidFill>
                  <a:srgbClr val="80BFB7"/>
                </a:solidFill>
                <a:latin typeface="Dosis Light"/>
                <a:ea typeface="Dosis Light"/>
                <a:cs typeface="Dosis Light"/>
                <a:sym typeface="Dosis Light"/>
              </a:defRPr>
            </a:lvl9pPr>
          </a:lstStyle>
          <a:p>
            <a:r>
              <a:rPr lang="es-ES" sz="1900" b="1" dirty="0">
                <a:solidFill>
                  <a:schemeClr val="bg1"/>
                </a:solidFill>
              </a:rPr>
              <a:t>INTEGRANTES</a:t>
            </a:r>
          </a:p>
          <a:p>
            <a:endParaRPr lang="es-ES" sz="1900" b="1" dirty="0">
              <a:solidFill>
                <a:schemeClr val="bg1"/>
              </a:solidFill>
            </a:endParaRPr>
          </a:p>
          <a:p>
            <a:r>
              <a:rPr lang="es-ES" sz="1900" b="1" dirty="0" smtClean="0">
                <a:solidFill>
                  <a:schemeClr val="bg1"/>
                </a:solidFill>
              </a:rPr>
              <a:t>Gonzales </a:t>
            </a:r>
            <a:r>
              <a:rPr lang="es-ES" sz="1900" b="1" dirty="0">
                <a:solidFill>
                  <a:schemeClr val="bg1"/>
                </a:solidFill>
              </a:rPr>
              <a:t>Rueda, Junior </a:t>
            </a:r>
            <a:r>
              <a:rPr lang="es-ES" sz="1900" b="1" dirty="0" smtClean="0">
                <a:solidFill>
                  <a:schemeClr val="bg1"/>
                </a:solidFill>
              </a:rPr>
              <a:t>M,</a:t>
            </a:r>
          </a:p>
          <a:p>
            <a:r>
              <a:rPr lang="es-PE" sz="2000" b="1" dirty="0" err="1" smtClean="0">
                <a:solidFill>
                  <a:schemeClr val="bg1"/>
                </a:solidFill>
              </a:rPr>
              <a:t>Menacho</a:t>
            </a:r>
            <a:r>
              <a:rPr lang="es-PE" sz="2000" b="1" dirty="0" smtClean="0">
                <a:solidFill>
                  <a:schemeClr val="bg1"/>
                </a:solidFill>
              </a:rPr>
              <a:t> Castillo, </a:t>
            </a:r>
            <a:r>
              <a:rPr lang="es-PE" sz="1800" b="1" dirty="0" err="1">
                <a:solidFill>
                  <a:schemeClr val="bg1"/>
                </a:solidFill>
              </a:rPr>
              <a:t>Zusetty</a:t>
            </a:r>
            <a:r>
              <a:rPr lang="es-PE" sz="1800" b="1" dirty="0">
                <a:solidFill>
                  <a:schemeClr val="bg1"/>
                </a:solidFill>
              </a:rPr>
              <a:t> </a:t>
            </a:r>
            <a:r>
              <a:rPr lang="es-PE" sz="1800" b="1" dirty="0" smtClean="0">
                <a:solidFill>
                  <a:schemeClr val="bg1"/>
                </a:solidFill>
              </a:rPr>
              <a:t> D</a:t>
            </a:r>
            <a:r>
              <a:rPr lang="es-PE" sz="1800" b="1" dirty="0" smtClean="0"/>
              <a:t>,</a:t>
            </a:r>
            <a:endParaRPr lang="es-ES" sz="1900" b="1" dirty="0">
              <a:solidFill>
                <a:schemeClr val="bg1"/>
              </a:solidFill>
            </a:endParaRPr>
          </a:p>
          <a:p>
            <a:r>
              <a:rPr lang="es-ES" b="1" dirty="0"/>
              <a:t/>
            </a:r>
            <a:br>
              <a:rPr lang="es-ES" b="1" dirty="0"/>
            </a:br>
            <a:r>
              <a:rPr lang="es-ES" b="1" dirty="0"/>
              <a:t/>
            </a:r>
            <a:br>
              <a:rPr lang="es-ES" b="1" dirty="0"/>
            </a:br>
            <a:r>
              <a:rPr lang="es-ES" sz="8800" dirty="0">
                <a:solidFill>
                  <a:srgbClr val="000066"/>
                </a:solidFill>
                <a:ea typeface="ＭＳ Ｐゴシック" panose="020B0600070205080204" pitchFamily="34" charset="-128"/>
              </a:rPr>
              <a:t/>
            </a:r>
            <a:br>
              <a:rPr lang="es-ES" sz="8800" dirty="0">
                <a:solidFill>
                  <a:srgbClr val="000066"/>
                </a:solidFill>
                <a:ea typeface="ＭＳ Ｐゴシック" panose="020B0600070205080204" pitchFamily="34" charset="-128"/>
              </a:rPr>
            </a:br>
            <a:r>
              <a:rPr lang="es-ES" b="1" dirty="0"/>
              <a:t/>
            </a:r>
            <a:br>
              <a:rPr lang="es-ES" b="1" dirty="0"/>
            </a:br>
            <a:r>
              <a:rPr lang="es-ES" dirty="0"/>
              <a:t/>
            </a:r>
            <a:br>
              <a:rPr lang="es-ES" dirty="0"/>
            </a:b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Google Shape;3872;p18"/>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10</a:t>
            </a:fld>
            <a:endParaRPr/>
          </a:p>
        </p:txBody>
      </p:sp>
      <p:sp>
        <p:nvSpPr>
          <p:cNvPr id="9" name="Google Shape;3850;p15">
            <a:extLst>
              <a:ext uri="{FF2B5EF4-FFF2-40B4-BE49-F238E27FC236}">
                <a16:creationId xmlns:a16="http://schemas.microsoft.com/office/drawing/2014/main" xmlns="" id="{4C31CA25-91C9-4DD1-87B7-94C51D27DD3D}"/>
              </a:ext>
            </a:extLst>
          </p:cNvPr>
          <p:cNvSpPr txBox="1">
            <a:spLocks/>
          </p:cNvSpPr>
          <p:nvPr/>
        </p:nvSpPr>
        <p:spPr>
          <a:xfrm>
            <a:off x="838200" y="413450"/>
            <a:ext cx="118618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ACTIVIDADES DEL SUBPROCESO DE PLANIFICACIÓN</a:t>
            </a:r>
          </a:p>
        </p:txBody>
      </p:sp>
      <p:graphicFrame>
        <p:nvGraphicFramePr>
          <p:cNvPr id="7" name="Tabla 6">
            <a:extLst>
              <a:ext uri="{FF2B5EF4-FFF2-40B4-BE49-F238E27FC236}">
                <a16:creationId xmlns:a16="http://schemas.microsoft.com/office/drawing/2014/main" xmlns="" id="{698347B6-F027-42FC-BBAE-CCFB5B73397A}"/>
              </a:ext>
            </a:extLst>
          </p:cNvPr>
          <p:cNvGraphicFramePr>
            <a:graphicFrameLocks noGrp="1"/>
          </p:cNvGraphicFramePr>
          <p:nvPr>
            <p:extLst>
              <p:ext uri="{D42A27DB-BD31-4B8C-83A1-F6EECF244321}">
                <p14:modId xmlns:p14="http://schemas.microsoft.com/office/powerpoint/2010/main" val="1465590877"/>
              </p:ext>
            </p:extLst>
          </p:nvPr>
        </p:nvGraphicFramePr>
        <p:xfrm>
          <a:off x="1417638" y="2879725"/>
          <a:ext cx="11714162" cy="5718175"/>
        </p:xfrm>
        <a:graphic>
          <a:graphicData uri="http://schemas.openxmlformats.org/drawingml/2006/table">
            <a:tbl>
              <a:tblPr>
                <a:tableStyleId>{ED083AE6-46FA-4A59-8FB0-9F97EB10719F}</a:tableStyleId>
              </a:tblPr>
              <a:tblGrid>
                <a:gridCol w="518605">
                  <a:extLst>
                    <a:ext uri="{9D8B030D-6E8A-4147-A177-3AD203B41FA5}">
                      <a16:colId xmlns:a16="http://schemas.microsoft.com/office/drawing/2014/main" xmlns="" val="3287211033"/>
                    </a:ext>
                  </a:extLst>
                </a:gridCol>
                <a:gridCol w="2140457">
                  <a:extLst>
                    <a:ext uri="{9D8B030D-6E8A-4147-A177-3AD203B41FA5}">
                      <a16:colId xmlns:a16="http://schemas.microsoft.com/office/drawing/2014/main" xmlns="" val="780281737"/>
                    </a:ext>
                  </a:extLst>
                </a:gridCol>
                <a:gridCol w="1900444">
                  <a:extLst>
                    <a:ext uri="{9D8B030D-6E8A-4147-A177-3AD203B41FA5}">
                      <a16:colId xmlns:a16="http://schemas.microsoft.com/office/drawing/2014/main" xmlns="" val="990689353"/>
                    </a:ext>
                  </a:extLst>
                </a:gridCol>
                <a:gridCol w="4561621">
                  <a:extLst>
                    <a:ext uri="{9D8B030D-6E8A-4147-A177-3AD203B41FA5}">
                      <a16:colId xmlns:a16="http://schemas.microsoft.com/office/drawing/2014/main" xmlns="" val="4053950497"/>
                    </a:ext>
                  </a:extLst>
                </a:gridCol>
                <a:gridCol w="2593035">
                  <a:extLst>
                    <a:ext uri="{9D8B030D-6E8A-4147-A177-3AD203B41FA5}">
                      <a16:colId xmlns:a16="http://schemas.microsoft.com/office/drawing/2014/main" xmlns="" val="1576881307"/>
                    </a:ext>
                  </a:extLst>
                </a:gridCol>
              </a:tblGrid>
              <a:tr h="546747">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a:t>
                      </a:r>
                      <a:endParaRPr kumimoji="0" lang="es-ES" sz="1400" b="1"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Rol del Responsable</a:t>
                      </a:r>
                      <a:endParaRPr kumimoji="0" lang="es-ES" sz="1400" b="1"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Nombre de la Actividad</a:t>
                      </a:r>
                      <a:endParaRPr kumimoji="0" lang="es-ES" sz="1400" b="1"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Descripción de la Actividad</a:t>
                      </a:r>
                      <a:endParaRPr kumimoji="0" lang="es-ES" sz="1400" b="1"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Herramientas</a:t>
                      </a:r>
                      <a:endParaRPr kumimoji="0" lang="es-ES" sz="1400" b="1"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60000"/>
                        <a:lumOff val="40000"/>
                      </a:schemeClr>
                    </a:solidFill>
                  </a:tcPr>
                </a:tc>
                <a:extLst>
                  <a:ext uri="{0D108BD9-81ED-4DB2-BD59-A6C34878D82A}">
                    <a16:rowId xmlns:a16="http://schemas.microsoft.com/office/drawing/2014/main" xmlns="" val="3312000279"/>
                  </a:ext>
                </a:extLst>
              </a:tr>
              <a:tr h="482424">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rPr>
                        <a:t>1</a:t>
                      </a:r>
                      <a:endParaRPr kumimoji="0" lang="es-ES" sz="14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Jefe de Proyecto</a:t>
                      </a:r>
                      <a:endParaRPr kumimoji="0" lang="es-PE"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Planeamiento</a:t>
                      </a: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El objetivo de esta etapa es la elaboración del Plan del Proyecto.</a:t>
                      </a: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 de Plan del Proyecto.</a:t>
                      </a: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extLst>
                  <a:ext uri="{0D108BD9-81ED-4DB2-BD59-A6C34878D82A}">
                    <a16:rowId xmlns:a16="http://schemas.microsoft.com/office/drawing/2014/main" xmlns="" val="3446591039"/>
                  </a:ext>
                </a:extLst>
              </a:tr>
              <a:tr h="1254147">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2</a:t>
                      </a:r>
                      <a:endParaRPr kumimoji="0" lang="es-ES" sz="1400" b="0" i="0" u="none" strike="noStrike" cap="none" normalizeH="0" baseline="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Cliente</a:t>
                      </a:r>
                      <a:endParaRPr kumimoji="0" lang="es-E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a:ln>
                            <a:noFill/>
                          </a:ln>
                          <a:effectLst/>
                        </a:rPr>
                        <a:t>Revisión, Ajustes</a:t>
                      </a:r>
                      <a:endParaRPr kumimoji="0" lang="es-E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En esta etapa el </a:t>
                      </a:r>
                      <a:r>
                        <a:rPr kumimoji="0" lang="es-ES" sz="1200" u="none" strike="noStrike" cap="none" normalizeH="0" baseline="0" dirty="0" smtClean="0">
                          <a:ln>
                            <a:noFill/>
                          </a:ln>
                          <a:effectLst/>
                        </a:rPr>
                        <a:t>Cliente revisa </a:t>
                      </a:r>
                      <a:r>
                        <a:rPr kumimoji="0" lang="es-ES" sz="1200" u="none" strike="noStrike" cap="none" normalizeH="0" baseline="0" dirty="0">
                          <a:ln>
                            <a:noFill/>
                          </a:ln>
                          <a:effectLst/>
                        </a:rPr>
                        <a:t>el Plan del Proyecto conjuntamente con el analista funcional, registrando sus observaciones en acta de reunión, que justificarán las modificaciones y/o correcciones respectivas.</a:t>
                      </a: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 de Acta de reunión.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a:t>
                      </a: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extLst>
                  <a:ext uri="{0D108BD9-81ED-4DB2-BD59-A6C34878D82A}">
                    <a16:rowId xmlns:a16="http://schemas.microsoft.com/office/drawing/2014/main" xmlns="" val="3502683690"/>
                  </a:ext>
                </a:extLst>
              </a:tr>
              <a:tr h="733284">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a:ln>
                            <a:noFill/>
                          </a:ln>
                          <a:effectLst/>
                        </a:rPr>
                        <a:t>3</a:t>
                      </a:r>
                      <a:endParaRPr kumimoji="0" lang="es-ES" sz="1400" b="0" i="0" u="none" strike="noStrike" cap="none" normalizeH="0" baseline="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Cliente</a:t>
                      </a: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a:ln>
                            <a:noFill/>
                          </a:ln>
                          <a:effectLst/>
                        </a:rPr>
                        <a:t>Conformidad al Plan de Gestión del Proyecto</a:t>
                      </a: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s-ES" sz="1200" u="none" strike="noStrike" cap="none" normalizeH="0" baseline="0" dirty="0">
                          <a:ln>
                            <a:noFill/>
                          </a:ln>
                          <a:effectLst/>
                        </a:rPr>
                        <a:t>En esta etapa el </a:t>
                      </a:r>
                      <a:r>
                        <a:rPr kumimoji="0" lang="es-ES" sz="1200" u="none" strike="noStrike" cap="none" normalizeH="0" baseline="0" dirty="0" smtClean="0">
                          <a:ln>
                            <a:noFill/>
                          </a:ln>
                          <a:effectLst/>
                        </a:rPr>
                        <a:t>Cliente envía </a:t>
                      </a:r>
                      <a:r>
                        <a:rPr kumimoji="0" lang="es-ES" sz="1200" u="none" strike="noStrike" cap="none" normalizeH="0" baseline="0" dirty="0">
                          <a:ln>
                            <a:noFill/>
                          </a:ln>
                          <a:effectLst/>
                        </a:rPr>
                        <a:t>la conformidad al Plan del Proyecto quedando registrada en Acta de Reunión.</a:t>
                      </a: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Acta de reunión</a:t>
                      </a: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extLst>
                  <a:ext uri="{0D108BD9-81ED-4DB2-BD59-A6C34878D82A}">
                    <a16:rowId xmlns:a16="http://schemas.microsoft.com/office/drawing/2014/main" xmlns="" val="551599719"/>
                  </a:ext>
                </a:extLst>
              </a:tr>
              <a:tr h="1524459">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4</a:t>
                      </a:r>
                      <a:endParaRPr kumimoji="0" lang="es-ES" sz="1400" b="0" i="0" u="none" strike="noStrike" cap="none" normalizeH="0" baseline="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Analista Funcional</a:t>
                      </a: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smtClean="0">
                          <a:ln>
                            <a:noFill/>
                          </a:ln>
                          <a:effectLst/>
                        </a:rPr>
                        <a:t>Informe Quincenal - </a:t>
                      </a:r>
                      <a:r>
                        <a:rPr kumimoji="0" lang="es-PE" sz="1200" u="none" strike="noStrike" cap="none" normalizeH="0" baseline="0" dirty="0">
                          <a:ln>
                            <a:noFill/>
                          </a:ln>
                          <a:effectLst/>
                        </a:rPr>
                        <a:t>interno</a:t>
                      </a:r>
                      <a:endParaRPr kumimoji="0" lang="es-E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Es la reunión de inicio del proyecto, donde se informa al equipo de desarrollo sobre el proyecto y la estrategia para afrontarlo.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Esta reunión no es necesario cuando el proyecto esta integrado por un único integrante.</a:t>
                      </a: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Presentación </a:t>
                      </a:r>
                      <a:r>
                        <a:rPr kumimoji="0" lang="es-ES" sz="1200" u="none" strike="noStrike" cap="none" normalizeH="0" baseline="0" dirty="0" smtClean="0">
                          <a:ln>
                            <a:noFill/>
                          </a:ln>
                          <a:effectLst/>
                        </a:rPr>
                        <a:t>Informe Quincenal – </a:t>
                      </a:r>
                      <a:r>
                        <a:rPr kumimoji="0" lang="es-ES" sz="1200" u="none" strike="noStrike" cap="none" normalizeH="0" baseline="0" dirty="0">
                          <a:ln>
                            <a:noFill/>
                          </a:ln>
                          <a:effectLst/>
                        </a:rPr>
                        <a:t>interno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Acta de reunión</a:t>
                      </a: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extLst>
                  <a:ext uri="{0D108BD9-81ED-4DB2-BD59-A6C34878D82A}">
                    <a16:rowId xmlns:a16="http://schemas.microsoft.com/office/drawing/2014/main" xmlns="" val="4172221392"/>
                  </a:ext>
                </a:extLst>
              </a:tr>
              <a:tr h="1177114">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5</a:t>
                      </a:r>
                      <a:endParaRPr kumimoji="0" lang="es-ES" sz="1400" b="0" i="0" u="none" strike="noStrike" cap="none" normalizeH="0" baseline="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Jefe de Proyecto</a:t>
                      </a:r>
                      <a:endParaRPr kumimoji="0" lang="es-PE"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smtClean="0">
                          <a:ln>
                            <a:noFill/>
                          </a:ln>
                          <a:effectLst/>
                        </a:rPr>
                        <a:t>Informe Mensual - </a:t>
                      </a:r>
                      <a:r>
                        <a:rPr kumimoji="0" lang="es-PE" sz="1200" u="none" strike="noStrike" cap="none" normalizeH="0" baseline="0" dirty="0">
                          <a:ln>
                            <a:noFill/>
                          </a:ln>
                          <a:effectLst/>
                        </a:rPr>
                        <a:t>externo</a:t>
                      </a:r>
                      <a:endParaRPr kumimoji="0" lang="es-E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En esta reunión se informa al cliente sobre el proyecto y la estrategia para afrontarlo, se obtiene el compromiso y se explica el esquema de trabajo.</a:t>
                      </a:r>
                    </a:p>
                    <a:p>
                      <a:pPr marL="0" marR="0" lvl="0" indent="0" algn="just" defTabSz="914400" rtl="0" eaLnBrk="1" fontAlgn="base" latinLnBrk="0" hangingPunct="1">
                        <a:lnSpc>
                          <a:spcPct val="100000"/>
                        </a:lnSpc>
                        <a:spcBef>
                          <a:spcPct val="20000"/>
                        </a:spcBef>
                        <a:spcAft>
                          <a:spcPct val="0"/>
                        </a:spcAft>
                        <a:buClrTx/>
                        <a:buSzTx/>
                        <a:buFontTx/>
                        <a:buChar char="-"/>
                        <a:tabLst/>
                      </a:pP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Presentación </a:t>
                      </a:r>
                      <a:r>
                        <a:rPr kumimoji="0" lang="es-ES" sz="1200" u="none" strike="noStrike" cap="none" normalizeH="0" baseline="0" dirty="0" smtClean="0">
                          <a:ln>
                            <a:noFill/>
                          </a:ln>
                          <a:effectLst/>
                        </a:rPr>
                        <a:t>Informe Mensual – </a:t>
                      </a:r>
                      <a:r>
                        <a:rPr kumimoji="0" lang="es-ES" sz="1200" u="none" strike="noStrike" cap="none" normalizeH="0" baseline="0" dirty="0">
                          <a:ln>
                            <a:noFill/>
                          </a:ln>
                          <a:effectLst/>
                        </a:rPr>
                        <a:t>externo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Acta de reunión</a:t>
                      </a: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extLst>
                  <a:ext uri="{0D108BD9-81ED-4DB2-BD59-A6C34878D82A}">
                    <a16:rowId xmlns:a16="http://schemas.microsoft.com/office/drawing/2014/main" xmlns="" val="2329834220"/>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Google Shape;3872;p18"/>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11</a:t>
            </a:fld>
            <a:endParaRPr/>
          </a:p>
        </p:txBody>
      </p:sp>
      <p:sp>
        <p:nvSpPr>
          <p:cNvPr id="37" name="Google Shape;3850;p15">
            <a:extLst>
              <a:ext uri="{FF2B5EF4-FFF2-40B4-BE49-F238E27FC236}">
                <a16:creationId xmlns:a16="http://schemas.microsoft.com/office/drawing/2014/main" xmlns="" id="{4459DD63-E5C1-4AC6-A449-4F8BC6F1EE83}"/>
              </a:ext>
            </a:extLst>
          </p:cNvPr>
          <p:cNvSpPr txBox="1">
            <a:spLocks/>
          </p:cNvSpPr>
          <p:nvPr/>
        </p:nvSpPr>
        <p:spPr>
          <a:xfrm>
            <a:off x="1249534" y="2039050"/>
            <a:ext cx="9527835"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 PROCESO DE GESTIÓN DE PROYECTOS</a:t>
            </a:r>
          </a:p>
        </p:txBody>
      </p:sp>
      <p:sp>
        <p:nvSpPr>
          <p:cNvPr id="38" name="Google Shape;3850;p15">
            <a:extLst>
              <a:ext uri="{FF2B5EF4-FFF2-40B4-BE49-F238E27FC236}">
                <a16:creationId xmlns:a16="http://schemas.microsoft.com/office/drawing/2014/main" xmlns="" id="{622759FA-9A79-400A-9EF5-47B19155A7A8}"/>
              </a:ext>
            </a:extLst>
          </p:cNvPr>
          <p:cNvSpPr txBox="1">
            <a:spLocks/>
          </p:cNvSpPr>
          <p:nvPr/>
        </p:nvSpPr>
        <p:spPr>
          <a:xfrm>
            <a:off x="1719435" y="3032707"/>
            <a:ext cx="4579766" cy="73472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5.3</a:t>
            </a:r>
            <a:r>
              <a:rPr lang="es-ES" sz="4000" b="1" dirty="0"/>
              <a:t> </a:t>
            </a:r>
            <a:r>
              <a:rPr lang="es-ES" sz="4400" b="1" dirty="0"/>
              <a:t>TAREAS</a:t>
            </a:r>
            <a:endParaRPr lang="es-ES" sz="4000" b="1" dirty="0"/>
          </a:p>
        </p:txBody>
      </p:sp>
    </p:spTree>
    <p:extLst>
      <p:ext uri="{BB962C8B-B14F-4D97-AF65-F5344CB8AC3E}">
        <p14:creationId xmlns:p14="http://schemas.microsoft.com/office/powerpoint/2010/main" val="391347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Google Shape;3872;p18"/>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12</a:t>
            </a:fld>
            <a:endParaRPr/>
          </a:p>
        </p:txBody>
      </p:sp>
      <p:sp>
        <p:nvSpPr>
          <p:cNvPr id="4" name="Google Shape;3850;p15">
            <a:extLst>
              <a:ext uri="{FF2B5EF4-FFF2-40B4-BE49-F238E27FC236}">
                <a16:creationId xmlns:a16="http://schemas.microsoft.com/office/drawing/2014/main" xmlns="" id="{B3F255F3-208A-4D1F-8A3F-0FF6FAED3415}"/>
              </a:ext>
            </a:extLst>
          </p:cNvPr>
          <p:cNvSpPr txBox="1">
            <a:spLocks/>
          </p:cNvSpPr>
          <p:nvPr/>
        </p:nvSpPr>
        <p:spPr>
          <a:xfrm>
            <a:off x="906634" y="413450"/>
            <a:ext cx="12225166"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TAREAS DE LA ACTIVIDAD DE PLANTEAMIENTO</a:t>
            </a:r>
          </a:p>
        </p:txBody>
      </p:sp>
      <p:grpSp>
        <p:nvGrpSpPr>
          <p:cNvPr id="6" name="Group 17">
            <a:extLst>
              <a:ext uri="{FF2B5EF4-FFF2-40B4-BE49-F238E27FC236}">
                <a16:creationId xmlns:a16="http://schemas.microsoft.com/office/drawing/2014/main" xmlns="" id="{E72DEEE7-80CA-4DAE-800C-60CB2E2666EE}"/>
              </a:ext>
            </a:extLst>
          </p:cNvPr>
          <p:cNvGrpSpPr>
            <a:grpSpLocks/>
          </p:cNvGrpSpPr>
          <p:nvPr/>
        </p:nvGrpSpPr>
        <p:grpSpPr bwMode="auto">
          <a:xfrm>
            <a:off x="5510324" y="4010976"/>
            <a:ext cx="1380666" cy="1579247"/>
            <a:chOff x="2925" y="1389"/>
            <a:chExt cx="607" cy="726"/>
          </a:xfrm>
        </p:grpSpPr>
        <p:sp>
          <p:nvSpPr>
            <p:cNvPr id="7" name="Rectangle 18">
              <a:extLst>
                <a:ext uri="{FF2B5EF4-FFF2-40B4-BE49-F238E27FC236}">
                  <a16:creationId xmlns:a16="http://schemas.microsoft.com/office/drawing/2014/main" xmlns="" id="{90FBFA50-EABF-44DF-ABC3-DFCE67A9B357}"/>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sz="1000" dirty="0">
                  <a:solidFill>
                    <a:srgbClr val="000066"/>
                  </a:solidFill>
                </a:rPr>
                <a:t> Revisión Interna del Plan de Proyecto</a:t>
              </a:r>
            </a:p>
          </p:txBody>
        </p:sp>
        <p:sp>
          <p:nvSpPr>
            <p:cNvPr id="8" name="Rectangle 19">
              <a:extLst>
                <a:ext uri="{FF2B5EF4-FFF2-40B4-BE49-F238E27FC236}">
                  <a16:creationId xmlns:a16="http://schemas.microsoft.com/office/drawing/2014/main" xmlns="" id="{0623E35C-3659-4D93-AB4F-2B2356C099EF}"/>
                </a:ext>
              </a:extLst>
            </p:cNvPr>
            <p:cNvSpPr>
              <a:spLocks noChangeArrowheads="1"/>
            </p:cNvSpPr>
            <p:nvPr/>
          </p:nvSpPr>
          <p:spPr bwMode="auto">
            <a:xfrm>
              <a:off x="2925"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(2) Analista </a:t>
              </a:r>
              <a:r>
                <a:rPr lang="es-PE" sz="900" b="1" dirty="0">
                  <a:solidFill>
                    <a:srgbClr val="000066"/>
                  </a:solidFill>
                </a:rPr>
                <a:t>Funcional</a:t>
              </a:r>
              <a:endParaRPr lang="es-ES" sz="800" b="1" dirty="0">
                <a:solidFill>
                  <a:srgbClr val="000066"/>
                </a:solidFill>
              </a:endParaRPr>
            </a:p>
          </p:txBody>
        </p:sp>
        <p:sp>
          <p:nvSpPr>
            <p:cNvPr id="9" name="Rectangle 20">
              <a:extLst>
                <a:ext uri="{FF2B5EF4-FFF2-40B4-BE49-F238E27FC236}">
                  <a16:creationId xmlns:a16="http://schemas.microsoft.com/office/drawing/2014/main" xmlns="" id="{B00F30C6-DA8B-46A0-A979-D48185024592}"/>
                </a:ext>
              </a:extLst>
            </p:cNvPr>
            <p:cNvSpPr>
              <a:spLocks noChangeArrowheads="1"/>
            </p:cNvSpPr>
            <p:nvPr/>
          </p:nvSpPr>
          <p:spPr bwMode="auto">
            <a:xfrm>
              <a:off x="2925"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900" b="1" dirty="0">
                  <a:solidFill>
                    <a:srgbClr val="000066"/>
                  </a:solidFill>
                  <a:latin typeface="TheSansCorrespondence" pitchFamily="34" charset="0"/>
                </a:rPr>
                <a:t>Plantilla Plan del Proyecto</a:t>
              </a:r>
            </a:p>
          </p:txBody>
        </p:sp>
      </p:grpSp>
      <p:cxnSp>
        <p:nvCxnSpPr>
          <p:cNvPr id="10" name="AutoShape 23">
            <a:extLst>
              <a:ext uri="{FF2B5EF4-FFF2-40B4-BE49-F238E27FC236}">
                <a16:creationId xmlns:a16="http://schemas.microsoft.com/office/drawing/2014/main" xmlns="" id="{EFD83ADD-C17C-4805-96AC-048EB4944BA7}"/>
              </a:ext>
            </a:extLst>
          </p:cNvPr>
          <p:cNvCxnSpPr>
            <a:cxnSpLocks noChangeShapeType="1"/>
            <a:endCxn id="7" idx="1"/>
          </p:cNvCxnSpPr>
          <p:nvPr/>
        </p:nvCxnSpPr>
        <p:spPr bwMode="auto">
          <a:xfrm>
            <a:off x="4915807" y="4801687"/>
            <a:ext cx="594517" cy="1"/>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11" name="AutoShape 26">
            <a:extLst>
              <a:ext uri="{FF2B5EF4-FFF2-40B4-BE49-F238E27FC236}">
                <a16:creationId xmlns:a16="http://schemas.microsoft.com/office/drawing/2014/main" xmlns="" id="{2D83BDA9-ECDB-46EE-AAED-9EA14405D6FA}"/>
              </a:ext>
            </a:extLst>
          </p:cNvPr>
          <p:cNvCxnSpPr>
            <a:cxnSpLocks noChangeShapeType="1"/>
          </p:cNvCxnSpPr>
          <p:nvPr/>
        </p:nvCxnSpPr>
        <p:spPr bwMode="auto">
          <a:xfrm flipH="1">
            <a:off x="2675495" y="3821687"/>
            <a:ext cx="12700" cy="530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2" name="Group 30">
            <a:extLst>
              <a:ext uri="{FF2B5EF4-FFF2-40B4-BE49-F238E27FC236}">
                <a16:creationId xmlns:a16="http://schemas.microsoft.com/office/drawing/2014/main" xmlns="" id="{3DB97C75-A825-436A-A5D5-6028441A8968}"/>
              </a:ext>
            </a:extLst>
          </p:cNvPr>
          <p:cNvGrpSpPr>
            <a:grpSpLocks/>
          </p:cNvGrpSpPr>
          <p:nvPr/>
        </p:nvGrpSpPr>
        <p:grpSpPr bwMode="auto">
          <a:xfrm>
            <a:off x="1917700" y="3007415"/>
            <a:ext cx="1460500" cy="1053817"/>
            <a:chOff x="-23" y="1117"/>
            <a:chExt cx="696" cy="407"/>
          </a:xfrm>
        </p:grpSpPr>
        <p:pic>
          <p:nvPicPr>
            <p:cNvPr id="13" name="Picture 31">
              <a:extLst>
                <a:ext uri="{FF2B5EF4-FFF2-40B4-BE49-F238E27FC236}">
                  <a16:creationId xmlns:a16="http://schemas.microsoft.com/office/drawing/2014/main" xmlns="" id="{09814D02-8680-4185-8703-7D4021F294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4" name="Rectangle 32">
              <a:extLst>
                <a:ext uri="{FF2B5EF4-FFF2-40B4-BE49-F238E27FC236}">
                  <a16:creationId xmlns:a16="http://schemas.microsoft.com/office/drawing/2014/main" xmlns="" id="{BD56930B-667A-47B6-9C72-20B9CB79C7EB}"/>
                </a:ext>
              </a:extLst>
            </p:cNvPr>
            <p:cNvSpPr>
              <a:spLocks noChangeArrowheads="1"/>
            </p:cNvSpPr>
            <p:nvPr/>
          </p:nvSpPr>
          <p:spPr bwMode="auto">
            <a:xfrm>
              <a:off x="-23" y="1450"/>
              <a:ext cx="696"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smtClean="0">
                  <a:solidFill>
                    <a:srgbClr val="000066"/>
                  </a:solidFill>
                </a:rPr>
                <a:t>                Cliente</a:t>
              </a:r>
              <a:endParaRPr lang="es-ES" sz="800" b="1" dirty="0">
                <a:solidFill>
                  <a:srgbClr val="000066"/>
                </a:solidFill>
              </a:endParaRPr>
            </a:p>
          </p:txBody>
        </p:sp>
      </p:grpSp>
      <p:cxnSp>
        <p:nvCxnSpPr>
          <p:cNvPr id="15" name="AutoShape 33">
            <a:extLst>
              <a:ext uri="{FF2B5EF4-FFF2-40B4-BE49-F238E27FC236}">
                <a16:creationId xmlns:a16="http://schemas.microsoft.com/office/drawing/2014/main" xmlns="" id="{A7B1E660-2B54-430E-83EB-54F76C812FEB}"/>
              </a:ext>
            </a:extLst>
          </p:cNvPr>
          <p:cNvCxnSpPr>
            <a:cxnSpLocks noChangeShapeType="1"/>
            <a:stCxn id="27" idx="3"/>
            <a:endCxn id="17" idx="1"/>
          </p:cNvCxnSpPr>
          <p:nvPr/>
        </p:nvCxnSpPr>
        <p:spPr bwMode="auto">
          <a:xfrm>
            <a:off x="3130609" y="4802711"/>
            <a:ext cx="506550" cy="108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6" name="Group 47">
            <a:extLst>
              <a:ext uri="{FF2B5EF4-FFF2-40B4-BE49-F238E27FC236}">
                <a16:creationId xmlns:a16="http://schemas.microsoft.com/office/drawing/2014/main" xmlns="" id="{F807D505-B40C-4458-9599-C80F92D01232}"/>
              </a:ext>
            </a:extLst>
          </p:cNvPr>
          <p:cNvGrpSpPr>
            <a:grpSpLocks/>
          </p:cNvGrpSpPr>
          <p:nvPr/>
        </p:nvGrpSpPr>
        <p:grpSpPr bwMode="auto">
          <a:xfrm>
            <a:off x="3637159" y="4015197"/>
            <a:ext cx="1278648" cy="1575028"/>
            <a:chOff x="612" y="1389"/>
            <a:chExt cx="607" cy="726"/>
          </a:xfrm>
        </p:grpSpPr>
        <p:sp>
          <p:nvSpPr>
            <p:cNvPr id="17" name="Rectangle 48">
              <a:extLst>
                <a:ext uri="{FF2B5EF4-FFF2-40B4-BE49-F238E27FC236}">
                  <a16:creationId xmlns:a16="http://schemas.microsoft.com/office/drawing/2014/main" xmlns="" id="{16B5F57A-A227-41E6-875E-4E17C04F2B31}"/>
                </a:ext>
              </a:extLst>
            </p:cNvPr>
            <p:cNvSpPr>
              <a:spLocks noChangeArrowheads="1"/>
            </p:cNvSpPr>
            <p:nvPr/>
          </p:nvSpPr>
          <p:spPr bwMode="auto">
            <a:xfrm>
              <a:off x="612"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sz="1000" dirty="0">
                  <a:solidFill>
                    <a:srgbClr val="000066"/>
                  </a:solidFill>
                </a:rPr>
                <a:t> </a:t>
              </a:r>
              <a:r>
                <a:rPr lang="es-ES" sz="1000" dirty="0" smtClean="0">
                  <a:solidFill>
                    <a:srgbClr val="000066"/>
                  </a:solidFill>
                </a:rPr>
                <a:t>Elaboración </a:t>
              </a:r>
              <a:r>
                <a:rPr lang="es-ES" sz="1000" dirty="0">
                  <a:solidFill>
                    <a:srgbClr val="000066"/>
                  </a:solidFill>
                </a:rPr>
                <a:t>de Plan de Proyecto</a:t>
              </a:r>
            </a:p>
          </p:txBody>
        </p:sp>
        <p:sp>
          <p:nvSpPr>
            <p:cNvPr id="18" name="Rectangle 49">
              <a:extLst>
                <a:ext uri="{FF2B5EF4-FFF2-40B4-BE49-F238E27FC236}">
                  <a16:creationId xmlns:a16="http://schemas.microsoft.com/office/drawing/2014/main" xmlns="" id="{35CC92B2-2A45-4E94-A801-E7017FF2F8FE}"/>
                </a:ext>
              </a:extLst>
            </p:cNvPr>
            <p:cNvSpPr>
              <a:spLocks noChangeArrowheads="1"/>
            </p:cNvSpPr>
            <p:nvPr/>
          </p:nvSpPr>
          <p:spPr bwMode="auto">
            <a:xfrm>
              <a:off x="612"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(1) Analista </a:t>
              </a:r>
              <a:r>
                <a:rPr lang="es-PE" sz="900" b="1" dirty="0">
                  <a:solidFill>
                    <a:srgbClr val="000066"/>
                  </a:solidFill>
                </a:rPr>
                <a:t>Funcional</a:t>
              </a:r>
              <a:endParaRPr lang="es-ES" sz="800" b="1" dirty="0">
                <a:solidFill>
                  <a:srgbClr val="000066"/>
                </a:solidFill>
              </a:endParaRPr>
            </a:p>
          </p:txBody>
        </p:sp>
        <p:sp>
          <p:nvSpPr>
            <p:cNvPr id="19" name="Rectangle 50">
              <a:extLst>
                <a:ext uri="{FF2B5EF4-FFF2-40B4-BE49-F238E27FC236}">
                  <a16:creationId xmlns:a16="http://schemas.microsoft.com/office/drawing/2014/main" xmlns="" id="{236BB702-11E0-44F0-B1F1-B1851E32ABD2}"/>
                </a:ext>
              </a:extLst>
            </p:cNvPr>
            <p:cNvSpPr>
              <a:spLocks noChangeArrowheads="1"/>
            </p:cNvSpPr>
            <p:nvPr/>
          </p:nvSpPr>
          <p:spPr bwMode="auto">
            <a:xfrm>
              <a:off x="612"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900" dirty="0">
                  <a:solidFill>
                    <a:srgbClr val="000066"/>
                  </a:solidFill>
                  <a:latin typeface="TheSansCorrespondence" pitchFamily="34" charset="0"/>
                </a:rPr>
                <a:t>Plantilla Plan del Proyecto</a:t>
              </a:r>
            </a:p>
          </p:txBody>
        </p:sp>
      </p:grpSp>
      <p:grpSp>
        <p:nvGrpSpPr>
          <p:cNvPr id="20" name="Group 53">
            <a:extLst>
              <a:ext uri="{FF2B5EF4-FFF2-40B4-BE49-F238E27FC236}">
                <a16:creationId xmlns:a16="http://schemas.microsoft.com/office/drawing/2014/main" xmlns="" id="{3C41F768-E92D-4F11-998F-D6D7F08928B6}"/>
              </a:ext>
            </a:extLst>
          </p:cNvPr>
          <p:cNvGrpSpPr>
            <a:grpSpLocks/>
          </p:cNvGrpSpPr>
          <p:nvPr/>
        </p:nvGrpSpPr>
        <p:grpSpPr bwMode="auto">
          <a:xfrm>
            <a:off x="7475106" y="4033090"/>
            <a:ext cx="1255240" cy="1542896"/>
            <a:chOff x="2925" y="1389"/>
            <a:chExt cx="607" cy="726"/>
          </a:xfrm>
        </p:grpSpPr>
        <p:sp>
          <p:nvSpPr>
            <p:cNvPr id="21" name="Rectangle 54">
              <a:extLst>
                <a:ext uri="{FF2B5EF4-FFF2-40B4-BE49-F238E27FC236}">
                  <a16:creationId xmlns:a16="http://schemas.microsoft.com/office/drawing/2014/main" xmlns="" id="{14056C58-6F87-44F8-8A38-E455B404D172}"/>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 Gestión de la Configuración</a:t>
              </a:r>
            </a:p>
          </p:txBody>
        </p:sp>
        <p:sp>
          <p:nvSpPr>
            <p:cNvPr id="22" name="Rectangle 55">
              <a:extLst>
                <a:ext uri="{FF2B5EF4-FFF2-40B4-BE49-F238E27FC236}">
                  <a16:creationId xmlns:a16="http://schemas.microsoft.com/office/drawing/2014/main" xmlns="" id="{EE4A23A2-9DEE-4BB8-B087-A8C2F26C6FFA}"/>
                </a:ext>
              </a:extLst>
            </p:cNvPr>
            <p:cNvSpPr>
              <a:spLocks noChangeArrowheads="1"/>
            </p:cNvSpPr>
            <p:nvPr/>
          </p:nvSpPr>
          <p:spPr bwMode="auto">
            <a:xfrm>
              <a:off x="2925"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(3) </a:t>
              </a:r>
              <a:r>
                <a:rPr lang="es-PE" sz="900" b="1" dirty="0">
                  <a:solidFill>
                    <a:srgbClr val="000066"/>
                  </a:solidFill>
                </a:rPr>
                <a:t>Analista</a:t>
              </a:r>
              <a:r>
                <a:rPr lang="es-PE" sz="800" b="1" dirty="0">
                  <a:solidFill>
                    <a:srgbClr val="000066"/>
                  </a:solidFill>
                </a:rPr>
                <a:t> Funcional</a:t>
              </a:r>
              <a:endParaRPr lang="es-ES" sz="800" b="1" dirty="0">
                <a:solidFill>
                  <a:srgbClr val="000066"/>
                </a:solidFill>
              </a:endParaRPr>
            </a:p>
          </p:txBody>
        </p:sp>
        <p:sp>
          <p:nvSpPr>
            <p:cNvPr id="23" name="Rectangle 56">
              <a:extLst>
                <a:ext uri="{FF2B5EF4-FFF2-40B4-BE49-F238E27FC236}">
                  <a16:creationId xmlns:a16="http://schemas.microsoft.com/office/drawing/2014/main" xmlns="" id="{830683F8-CF2E-4CD7-BBD3-DE8A386A1AB4}"/>
                </a:ext>
              </a:extLst>
            </p:cNvPr>
            <p:cNvSpPr>
              <a:spLocks noChangeArrowheads="1"/>
            </p:cNvSpPr>
            <p:nvPr/>
          </p:nvSpPr>
          <p:spPr bwMode="auto">
            <a:xfrm>
              <a:off x="2925"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900" b="1" dirty="0">
                  <a:solidFill>
                    <a:srgbClr val="000066"/>
                  </a:solidFill>
                  <a:latin typeface="TheSansCorrespondence" pitchFamily="34" charset="0"/>
                </a:rPr>
                <a:t>Plantilla Plan del Proyecto</a:t>
              </a:r>
            </a:p>
          </p:txBody>
        </p:sp>
      </p:grpSp>
      <p:cxnSp>
        <p:nvCxnSpPr>
          <p:cNvPr id="24" name="AutoShape 61">
            <a:extLst>
              <a:ext uri="{FF2B5EF4-FFF2-40B4-BE49-F238E27FC236}">
                <a16:creationId xmlns:a16="http://schemas.microsoft.com/office/drawing/2014/main" xmlns="" id="{FB6DE52D-479E-41A6-885C-528A4C61CA23}"/>
              </a:ext>
            </a:extLst>
          </p:cNvPr>
          <p:cNvCxnSpPr>
            <a:cxnSpLocks noChangeShapeType="1"/>
            <a:stCxn id="7" idx="3"/>
            <a:endCxn id="21" idx="1"/>
          </p:cNvCxnSpPr>
          <p:nvPr/>
        </p:nvCxnSpPr>
        <p:spPr bwMode="auto">
          <a:xfrm>
            <a:off x="6890990" y="4801688"/>
            <a:ext cx="584116" cy="391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25" name="AutoShape 62">
            <a:extLst>
              <a:ext uri="{FF2B5EF4-FFF2-40B4-BE49-F238E27FC236}">
                <a16:creationId xmlns:a16="http://schemas.microsoft.com/office/drawing/2014/main" xmlns="" id="{6E309DD4-4429-4621-82DB-163C7DFE5A83}"/>
              </a:ext>
            </a:extLst>
          </p:cNvPr>
          <p:cNvCxnSpPr>
            <a:cxnSpLocks noChangeShapeType="1"/>
          </p:cNvCxnSpPr>
          <p:nvPr/>
        </p:nvCxnSpPr>
        <p:spPr bwMode="auto">
          <a:xfrm>
            <a:off x="8737600" y="4801687"/>
            <a:ext cx="560669"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6" name="Group 75">
            <a:extLst>
              <a:ext uri="{FF2B5EF4-FFF2-40B4-BE49-F238E27FC236}">
                <a16:creationId xmlns:a16="http://schemas.microsoft.com/office/drawing/2014/main" xmlns="" id="{0DC46178-CFA3-455F-AB84-D740277E39F9}"/>
              </a:ext>
            </a:extLst>
          </p:cNvPr>
          <p:cNvGrpSpPr>
            <a:grpSpLocks/>
          </p:cNvGrpSpPr>
          <p:nvPr/>
        </p:nvGrpSpPr>
        <p:grpSpPr bwMode="auto">
          <a:xfrm>
            <a:off x="2207599" y="4351912"/>
            <a:ext cx="1001202" cy="1474648"/>
            <a:chOff x="2406" y="2206"/>
            <a:chExt cx="589" cy="579"/>
          </a:xfrm>
        </p:grpSpPr>
        <p:pic>
          <p:nvPicPr>
            <p:cNvPr id="27" name="Picture 76">
              <a:extLst>
                <a:ext uri="{FF2B5EF4-FFF2-40B4-BE49-F238E27FC236}">
                  <a16:creationId xmlns:a16="http://schemas.microsoft.com/office/drawing/2014/main" xmlns="" id="{D59286FF-F8B2-47E3-9693-7F4AF4ECDA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77">
              <a:extLst>
                <a:ext uri="{FF2B5EF4-FFF2-40B4-BE49-F238E27FC236}">
                  <a16:creationId xmlns:a16="http://schemas.microsoft.com/office/drawing/2014/main" xmlns="" id="{98499903-D26F-40B1-A768-4F44382E86B9}"/>
                </a:ext>
              </a:extLst>
            </p:cNvPr>
            <p:cNvSpPr>
              <a:spLocks noChangeArrowheads="1"/>
            </p:cNvSpPr>
            <p:nvPr/>
          </p:nvSpPr>
          <p:spPr bwMode="auto">
            <a:xfrm>
              <a:off x="2406" y="2546"/>
              <a:ext cx="58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a:solidFill>
                    <a:srgbClr val="000066"/>
                  </a:solidFill>
                </a:rPr>
                <a:t>Propuesta Aprobada</a:t>
              </a:r>
              <a:endParaRPr lang="es-ES" sz="800" b="1">
                <a:solidFill>
                  <a:srgbClr val="000066"/>
                </a:solidFill>
              </a:endParaRPr>
            </a:p>
          </p:txBody>
        </p:sp>
      </p:grpSp>
      <p:grpSp>
        <p:nvGrpSpPr>
          <p:cNvPr id="29" name="Group 81">
            <a:extLst>
              <a:ext uri="{FF2B5EF4-FFF2-40B4-BE49-F238E27FC236}">
                <a16:creationId xmlns:a16="http://schemas.microsoft.com/office/drawing/2014/main" xmlns="" id="{95CACBF6-3C2A-4FBD-B517-E32AF338D2EA}"/>
              </a:ext>
            </a:extLst>
          </p:cNvPr>
          <p:cNvGrpSpPr>
            <a:grpSpLocks/>
          </p:cNvGrpSpPr>
          <p:nvPr/>
        </p:nvGrpSpPr>
        <p:grpSpPr bwMode="auto">
          <a:xfrm>
            <a:off x="9298269" y="4010976"/>
            <a:ext cx="1298744" cy="1511231"/>
            <a:chOff x="2925" y="1389"/>
            <a:chExt cx="607" cy="726"/>
          </a:xfrm>
        </p:grpSpPr>
        <p:sp>
          <p:nvSpPr>
            <p:cNvPr id="30" name="Rectangle 82">
              <a:extLst>
                <a:ext uri="{FF2B5EF4-FFF2-40B4-BE49-F238E27FC236}">
                  <a16:creationId xmlns:a16="http://schemas.microsoft.com/office/drawing/2014/main" xmlns="" id="{4E89C754-0D1D-47FD-A7C3-FB452E471218}"/>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Revisión y ajustes</a:t>
              </a:r>
              <a:endParaRPr lang="es-ES" sz="1000" dirty="0">
                <a:solidFill>
                  <a:srgbClr val="000066"/>
                </a:solidFill>
              </a:endParaRPr>
            </a:p>
          </p:txBody>
        </p:sp>
        <p:sp>
          <p:nvSpPr>
            <p:cNvPr id="31" name="Rectangle 83">
              <a:extLst>
                <a:ext uri="{FF2B5EF4-FFF2-40B4-BE49-F238E27FC236}">
                  <a16:creationId xmlns:a16="http://schemas.microsoft.com/office/drawing/2014/main" xmlns="" id="{1EDBB921-C3CA-4D7D-B4D7-7481A3DCEB21}"/>
                </a:ext>
              </a:extLst>
            </p:cNvPr>
            <p:cNvSpPr>
              <a:spLocks noChangeArrowheads="1"/>
            </p:cNvSpPr>
            <p:nvPr/>
          </p:nvSpPr>
          <p:spPr bwMode="auto">
            <a:xfrm>
              <a:off x="2925"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(4) Jefe de </a:t>
              </a:r>
              <a:r>
                <a:rPr lang="es-PE" sz="900" b="1" dirty="0">
                  <a:solidFill>
                    <a:srgbClr val="000066"/>
                  </a:solidFill>
                </a:rPr>
                <a:t>Proyecto</a:t>
              </a:r>
              <a:endParaRPr lang="es-ES" sz="800" b="1" dirty="0">
                <a:solidFill>
                  <a:srgbClr val="000066"/>
                </a:solidFill>
              </a:endParaRPr>
            </a:p>
          </p:txBody>
        </p:sp>
        <p:sp>
          <p:nvSpPr>
            <p:cNvPr id="32" name="Rectangle 84">
              <a:extLst>
                <a:ext uri="{FF2B5EF4-FFF2-40B4-BE49-F238E27FC236}">
                  <a16:creationId xmlns:a16="http://schemas.microsoft.com/office/drawing/2014/main" xmlns="" id="{0C869DB5-245B-4E7E-B781-5058D15EFC0E}"/>
                </a:ext>
              </a:extLst>
            </p:cNvPr>
            <p:cNvSpPr>
              <a:spLocks noChangeArrowheads="1"/>
            </p:cNvSpPr>
            <p:nvPr/>
          </p:nvSpPr>
          <p:spPr bwMode="auto">
            <a:xfrm>
              <a:off x="2925"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900" b="1">
                  <a:solidFill>
                    <a:srgbClr val="000066"/>
                  </a:solidFill>
                  <a:latin typeface="TheSansCorrespondence" pitchFamily="34" charset="0"/>
                </a:rPr>
                <a:t>Plantilla Plan del Proyecto</a:t>
              </a:r>
            </a:p>
          </p:txBody>
        </p:sp>
      </p:grpSp>
      <p:sp>
        <p:nvSpPr>
          <p:cNvPr id="33" name="Line 88">
            <a:extLst>
              <a:ext uri="{FF2B5EF4-FFF2-40B4-BE49-F238E27FC236}">
                <a16:creationId xmlns:a16="http://schemas.microsoft.com/office/drawing/2014/main" xmlns="" id="{9BAE38C3-2F4B-4459-86B2-76D9E16E4999}"/>
              </a:ext>
            </a:extLst>
          </p:cNvPr>
          <p:cNvSpPr>
            <a:spLocks noChangeShapeType="1"/>
          </p:cNvSpPr>
          <p:nvPr/>
        </p:nvSpPr>
        <p:spPr bwMode="auto">
          <a:xfrm>
            <a:off x="9934659" y="5522207"/>
            <a:ext cx="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pic>
        <p:nvPicPr>
          <p:cNvPr id="70" name="Picture 70">
            <a:extLst>
              <a:ext uri="{FF2B5EF4-FFF2-40B4-BE49-F238E27FC236}">
                <a16:creationId xmlns:a16="http://schemas.microsoft.com/office/drawing/2014/main" xmlns="" id="{20B076A1-82B9-4590-B8B3-99B73C702C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2573" y="5894443"/>
            <a:ext cx="824172" cy="696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73">
            <a:extLst>
              <a:ext uri="{FF2B5EF4-FFF2-40B4-BE49-F238E27FC236}">
                <a16:creationId xmlns:a16="http://schemas.microsoft.com/office/drawing/2014/main" xmlns="" id="{C8C197AF-C0CA-4540-B7B0-4886D4C41B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2493" y="5855759"/>
            <a:ext cx="900656" cy="77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2" name="Rectangle 74">
            <a:extLst>
              <a:ext uri="{FF2B5EF4-FFF2-40B4-BE49-F238E27FC236}">
                <a16:creationId xmlns:a16="http://schemas.microsoft.com/office/drawing/2014/main" xmlns="" id="{2464CEE1-BEE9-4806-8CE4-56A75CE939E0}"/>
              </a:ext>
            </a:extLst>
          </p:cNvPr>
          <p:cNvSpPr>
            <a:spLocks noChangeArrowheads="1"/>
          </p:cNvSpPr>
          <p:nvPr/>
        </p:nvSpPr>
        <p:spPr bwMode="auto">
          <a:xfrm>
            <a:off x="11190371" y="6585753"/>
            <a:ext cx="1104900" cy="19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sz="800" b="1" dirty="0" smtClean="0">
                <a:solidFill>
                  <a:srgbClr val="000066"/>
                </a:solidFill>
              </a:rPr>
              <a:t>Cliente</a:t>
            </a:r>
            <a:endParaRPr lang="es-ES" sz="800" b="1" dirty="0">
              <a:solidFill>
                <a:srgbClr val="000066"/>
              </a:solidFill>
            </a:endParaRPr>
          </a:p>
        </p:txBody>
      </p:sp>
      <p:sp>
        <p:nvSpPr>
          <p:cNvPr id="76" name="Rectangle 74">
            <a:extLst>
              <a:ext uri="{FF2B5EF4-FFF2-40B4-BE49-F238E27FC236}">
                <a16:creationId xmlns:a16="http://schemas.microsoft.com/office/drawing/2014/main" xmlns="" id="{4DA601D1-7DC8-46A1-8895-D0AB52078C52}"/>
              </a:ext>
            </a:extLst>
          </p:cNvPr>
          <p:cNvSpPr>
            <a:spLocks noChangeArrowheads="1"/>
          </p:cNvSpPr>
          <p:nvPr/>
        </p:nvSpPr>
        <p:spPr bwMode="auto">
          <a:xfrm>
            <a:off x="9382209" y="6567292"/>
            <a:ext cx="1104900" cy="19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sz="800" b="1" dirty="0">
                <a:solidFill>
                  <a:srgbClr val="000066"/>
                </a:solidFill>
              </a:rPr>
              <a:t>Plan del Proyecto</a:t>
            </a:r>
            <a:endParaRPr lang="es-ES" sz="800" b="1" dirty="0">
              <a:solidFill>
                <a:srgbClr val="000066"/>
              </a:solidFill>
            </a:endParaRPr>
          </a:p>
        </p:txBody>
      </p:sp>
      <p:cxnSp>
        <p:nvCxnSpPr>
          <p:cNvPr id="80" name="AutoShape 62">
            <a:extLst>
              <a:ext uri="{FF2B5EF4-FFF2-40B4-BE49-F238E27FC236}">
                <a16:creationId xmlns:a16="http://schemas.microsoft.com/office/drawing/2014/main" xmlns="" id="{593AB97C-BB72-4709-A22D-7FE633305D21}"/>
              </a:ext>
            </a:extLst>
          </p:cNvPr>
          <p:cNvCxnSpPr>
            <a:cxnSpLocks noChangeShapeType="1"/>
            <a:stCxn id="70" idx="3"/>
          </p:cNvCxnSpPr>
          <p:nvPr/>
        </p:nvCxnSpPr>
        <p:spPr bwMode="auto">
          <a:xfrm>
            <a:off x="10346745" y="6242565"/>
            <a:ext cx="945748"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953293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Google Shape;3872;p18"/>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13</a:t>
            </a:fld>
            <a:endParaRPr/>
          </a:p>
        </p:txBody>
      </p:sp>
      <p:graphicFrame>
        <p:nvGraphicFramePr>
          <p:cNvPr id="3" name="Group 420">
            <a:extLst>
              <a:ext uri="{FF2B5EF4-FFF2-40B4-BE49-F238E27FC236}">
                <a16:creationId xmlns:a16="http://schemas.microsoft.com/office/drawing/2014/main" xmlns="" id="{4A1DF689-063A-480D-8EEB-50E9669199AD}"/>
              </a:ext>
            </a:extLst>
          </p:cNvPr>
          <p:cNvGraphicFramePr>
            <a:graphicFrameLocks/>
          </p:cNvGraphicFramePr>
          <p:nvPr>
            <p:extLst>
              <p:ext uri="{D42A27DB-BD31-4B8C-83A1-F6EECF244321}">
                <p14:modId xmlns:p14="http://schemas.microsoft.com/office/powerpoint/2010/main" val="3146019699"/>
              </p:ext>
            </p:extLst>
          </p:nvPr>
        </p:nvGraphicFramePr>
        <p:xfrm>
          <a:off x="1816979" y="2731784"/>
          <a:ext cx="10404476" cy="5243816"/>
        </p:xfrm>
        <a:graphic>
          <a:graphicData uri="http://schemas.openxmlformats.org/drawingml/2006/table">
            <a:tbl>
              <a:tblPr>
                <a:tableStyleId>{ED083AE6-46FA-4A59-8FB0-9F97EB10719F}</a:tableStyleId>
              </a:tblPr>
              <a:tblGrid>
                <a:gridCol w="460625">
                  <a:extLst>
                    <a:ext uri="{9D8B030D-6E8A-4147-A177-3AD203B41FA5}">
                      <a16:colId xmlns:a16="http://schemas.microsoft.com/office/drawing/2014/main" xmlns="" val="20000"/>
                    </a:ext>
                  </a:extLst>
                </a:gridCol>
                <a:gridCol w="1615006">
                  <a:extLst>
                    <a:ext uri="{9D8B030D-6E8A-4147-A177-3AD203B41FA5}">
                      <a16:colId xmlns:a16="http://schemas.microsoft.com/office/drawing/2014/main" xmlns="" val="20001"/>
                    </a:ext>
                  </a:extLst>
                </a:gridCol>
                <a:gridCol w="1761655">
                  <a:extLst>
                    <a:ext uri="{9D8B030D-6E8A-4147-A177-3AD203B41FA5}">
                      <a16:colId xmlns:a16="http://schemas.microsoft.com/office/drawing/2014/main" xmlns="" val="20002"/>
                    </a:ext>
                  </a:extLst>
                </a:gridCol>
                <a:gridCol w="4350552">
                  <a:extLst>
                    <a:ext uri="{9D8B030D-6E8A-4147-A177-3AD203B41FA5}">
                      <a16:colId xmlns:a16="http://schemas.microsoft.com/office/drawing/2014/main" xmlns="" val="20003"/>
                    </a:ext>
                  </a:extLst>
                </a:gridCol>
                <a:gridCol w="2216638">
                  <a:extLst>
                    <a:ext uri="{9D8B030D-6E8A-4147-A177-3AD203B41FA5}">
                      <a16:colId xmlns:a16="http://schemas.microsoft.com/office/drawing/2014/main" xmlns="" val="20004"/>
                    </a:ext>
                  </a:extLst>
                </a:gridCol>
              </a:tblGrid>
              <a:tr h="651661">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a:t>
                      </a:r>
                      <a:endParaRPr kumimoji="0" lang="es-ES" sz="1400" b="1"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Rol del Responsable</a:t>
                      </a:r>
                      <a:endParaRPr kumimoji="0" lang="es-ES" sz="1400" b="1"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Nombre de la Tarea</a:t>
                      </a:r>
                      <a:endParaRPr kumimoji="0" lang="es-ES" sz="1400" b="1"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Descripción de la Tarea</a:t>
                      </a:r>
                      <a:endParaRPr kumimoji="0" lang="es-ES" sz="1400" b="1"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Herramientas</a:t>
                      </a:r>
                      <a:endParaRPr kumimoji="0" lang="es-ES" sz="1400" b="1"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60000"/>
                        <a:lumOff val="40000"/>
                      </a:schemeClr>
                    </a:solidFill>
                  </a:tcPr>
                </a:tc>
                <a:extLst>
                  <a:ext uri="{0D108BD9-81ED-4DB2-BD59-A6C34878D82A}">
                    <a16:rowId xmlns:a16="http://schemas.microsoft.com/office/drawing/2014/main" xmlns="" val="10000"/>
                  </a:ext>
                </a:extLst>
              </a:tr>
              <a:tr h="1801653">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rPr>
                        <a:t>1</a:t>
                      </a:r>
                      <a:endParaRPr kumimoji="0" lang="es-ES" sz="11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Analista Funcional</a:t>
                      </a:r>
                      <a:endParaRPr kumimoji="0" lang="es-ES" sz="11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algn="ctr" eaLnBrk="1" hangingPunct="1"/>
                      <a:r>
                        <a:rPr lang="es-ES" sz="1100" dirty="0"/>
                        <a:t> Elaboración de Plan de Proyecto</a:t>
                      </a:r>
                      <a:endParaRPr lang="es-ES" sz="1100" dirty="0">
                        <a:solidFill>
                          <a:srgbClr val="000066"/>
                        </a:solidFill>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s-ES" sz="1100" u="none" strike="noStrike" cap="none" normalizeH="0" baseline="0" dirty="0">
                          <a:ln>
                            <a:noFill/>
                          </a:ln>
                          <a:effectLst/>
                        </a:rPr>
                        <a:t>En esta actividad se va a definir el nombre del proyecto, los objetivos del proyecto, se genera el cronograma detallado tomando como base la plantilla predefinida.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Las necesidades  y riegos del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En esta actividad se actualiza el artefacto Lista Maestra de Requerimientos de acuerdo a la información que se levantará en reuniones de coordinación.</a:t>
                      </a:r>
                      <a:endParaRPr kumimoji="0" lang="es-ES" sz="11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WBS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100" u="none" strike="noStrike" cap="none" normalizeH="0" baseline="0" dirty="0">
                          <a:ln>
                            <a:noFill/>
                          </a:ln>
                          <a:effectLst/>
                        </a:rPr>
                        <a:t>LMR</a:t>
                      </a:r>
                    </a:p>
                    <a:p>
                      <a:pPr marL="0" marR="0" lvl="0" indent="0" algn="l" defTabSz="914400" rtl="0" eaLnBrk="1" fontAlgn="base" latinLnBrk="0" hangingPunct="1">
                        <a:lnSpc>
                          <a:spcPct val="100000"/>
                        </a:lnSpc>
                        <a:spcBef>
                          <a:spcPct val="20000"/>
                        </a:spcBef>
                        <a:spcAft>
                          <a:spcPct val="0"/>
                        </a:spcAft>
                        <a:buClrTx/>
                        <a:buSzTx/>
                        <a:buFontTx/>
                        <a:buChar char="-"/>
                        <a:tabLst/>
                        <a:defRPr/>
                      </a:pPr>
                      <a:r>
                        <a:rPr kumimoji="0" lang="es-ES" sz="1100" u="none" strike="noStrike" cap="none" normalizeH="0" baseline="0" dirty="0">
                          <a:ln>
                            <a:noFill/>
                          </a:ln>
                          <a:effectLst/>
                        </a:rPr>
                        <a:t>Cronograma de proyecto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extLst>
                  <a:ext uri="{0D108BD9-81ED-4DB2-BD59-A6C34878D82A}">
                    <a16:rowId xmlns:a16="http://schemas.microsoft.com/office/drawing/2014/main" xmlns="" val="10001"/>
                  </a:ext>
                </a:extLst>
              </a:tr>
              <a:tr h="1042659">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rPr>
                        <a:t>2</a:t>
                      </a:r>
                      <a:endParaRPr kumimoji="0" lang="es-ES" sz="11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Analista Funcional</a:t>
                      </a:r>
                      <a:endParaRPr kumimoji="0" lang="es-ES" sz="11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Revisión Interna del Plan de Proyecto</a:t>
                      </a:r>
                      <a:endParaRPr kumimoji="0" lang="es-ES" sz="11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Revisión del plan de proyecto por el equipo de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Ajustes al plan de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Elaboración del acta de revisión interna del plan de proyecto</a:t>
                      </a:r>
                      <a:endParaRPr kumimoji="0" lang="es-ES" sz="11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Sección del Plan de Gestión del Proyectos.</a:t>
                      </a:r>
                      <a:endParaRPr kumimoji="0" lang="es-ES" sz="11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extLst>
                  <a:ext uri="{0D108BD9-81ED-4DB2-BD59-A6C34878D82A}">
                    <a16:rowId xmlns:a16="http://schemas.microsoft.com/office/drawing/2014/main" xmlns="" val="10002"/>
                  </a:ext>
                </a:extLst>
              </a:tr>
              <a:tr h="789517">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rPr>
                        <a:t>3</a:t>
                      </a:r>
                      <a:endParaRPr kumimoji="0" lang="es-ES" sz="11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Analista Funcional</a:t>
                      </a:r>
                      <a:endParaRPr kumimoji="0" lang="es-ES" sz="11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 Gestión de la Configuración</a:t>
                      </a:r>
                      <a:endParaRPr kumimoji="0" lang="es-ES" sz="11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Establecer repositorio de datos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Asignar Gestor de la configuración</a:t>
                      </a:r>
                      <a:endParaRPr kumimoji="0" lang="es-ES" sz="11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-Secciones de la plantilla Plan de Gestión del Proyecto</a:t>
                      </a:r>
                      <a:endParaRPr kumimoji="0" lang="es-ES" sz="11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extLst>
                  <a:ext uri="{0D108BD9-81ED-4DB2-BD59-A6C34878D82A}">
                    <a16:rowId xmlns:a16="http://schemas.microsoft.com/office/drawing/2014/main" xmlns="" val="10003"/>
                  </a:ext>
                </a:extLst>
              </a:tr>
              <a:tr h="958326">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4</a:t>
                      </a:r>
                      <a:endParaRPr kumimoji="0" lang="es-ES" sz="11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rPr>
                        <a:t>Jefe de Proyecto</a:t>
                      </a:r>
                      <a:endParaRPr kumimoji="0" lang="en-US" sz="11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Revisión y Ajustes</a:t>
                      </a:r>
                      <a:endParaRPr kumimoji="0" lang="es-ES" sz="11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En esta etapa el Jefe de Proyecto revisa el Plan del Proyecto conjuntamente con los analistas, quedando evidenciado en acta de reunión incluyendo las observaciones identificadas.</a:t>
                      </a: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-Acta de reunión</a:t>
                      </a:r>
                      <a:endParaRPr kumimoji="0" lang="es-ES" sz="11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extLst>
                  <a:ext uri="{0D108BD9-81ED-4DB2-BD59-A6C34878D82A}">
                    <a16:rowId xmlns:a16="http://schemas.microsoft.com/office/drawing/2014/main" xmlns="" val="10004"/>
                  </a:ext>
                </a:extLst>
              </a:tr>
            </a:tbl>
          </a:graphicData>
        </a:graphic>
      </p:graphicFrame>
      <p:sp>
        <p:nvSpPr>
          <p:cNvPr id="4" name="Google Shape;3850;p15">
            <a:extLst>
              <a:ext uri="{FF2B5EF4-FFF2-40B4-BE49-F238E27FC236}">
                <a16:creationId xmlns:a16="http://schemas.microsoft.com/office/drawing/2014/main" xmlns="" id="{7AB6135D-E047-4ED5-806A-AB4134F91ED6}"/>
              </a:ext>
            </a:extLst>
          </p:cNvPr>
          <p:cNvSpPr txBox="1">
            <a:spLocks/>
          </p:cNvSpPr>
          <p:nvPr/>
        </p:nvSpPr>
        <p:spPr>
          <a:xfrm>
            <a:off x="906634" y="413450"/>
            <a:ext cx="12225166"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TAREAS DE LA ACTIVIDAD DE PLANTEAMIENTO</a:t>
            </a:r>
          </a:p>
        </p:txBody>
      </p:sp>
    </p:spTree>
    <p:extLst>
      <p:ext uri="{BB962C8B-B14F-4D97-AF65-F5344CB8AC3E}">
        <p14:creationId xmlns:p14="http://schemas.microsoft.com/office/powerpoint/2010/main" val="2723856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Google Shape;3872;p18"/>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14</a:t>
            </a:fld>
            <a:endParaRPr/>
          </a:p>
        </p:txBody>
      </p:sp>
      <p:sp>
        <p:nvSpPr>
          <p:cNvPr id="37" name="Google Shape;3850;p15">
            <a:extLst>
              <a:ext uri="{FF2B5EF4-FFF2-40B4-BE49-F238E27FC236}">
                <a16:creationId xmlns:a16="http://schemas.microsoft.com/office/drawing/2014/main" xmlns="" id="{4459DD63-E5C1-4AC6-A449-4F8BC6F1EE83}"/>
              </a:ext>
            </a:extLst>
          </p:cNvPr>
          <p:cNvSpPr txBox="1">
            <a:spLocks/>
          </p:cNvSpPr>
          <p:nvPr/>
        </p:nvSpPr>
        <p:spPr>
          <a:xfrm>
            <a:off x="1249534" y="2039050"/>
            <a:ext cx="9527835"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 PROCESO DE GESTIÓN DE PROYECTOS</a:t>
            </a:r>
          </a:p>
        </p:txBody>
      </p:sp>
      <p:sp>
        <p:nvSpPr>
          <p:cNvPr id="38" name="Google Shape;3850;p15">
            <a:extLst>
              <a:ext uri="{FF2B5EF4-FFF2-40B4-BE49-F238E27FC236}">
                <a16:creationId xmlns:a16="http://schemas.microsoft.com/office/drawing/2014/main" xmlns="" id="{622759FA-9A79-400A-9EF5-47B19155A7A8}"/>
              </a:ext>
            </a:extLst>
          </p:cNvPr>
          <p:cNvSpPr txBox="1">
            <a:spLocks/>
          </p:cNvSpPr>
          <p:nvPr/>
        </p:nvSpPr>
        <p:spPr>
          <a:xfrm>
            <a:off x="1719435" y="3032707"/>
            <a:ext cx="4579766" cy="73472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5.3</a:t>
            </a:r>
            <a:r>
              <a:rPr lang="es-ES" sz="4000" b="1" dirty="0"/>
              <a:t> </a:t>
            </a:r>
            <a:r>
              <a:rPr lang="es-ES" sz="4400" b="1" dirty="0"/>
              <a:t>TAREAS</a:t>
            </a:r>
            <a:endParaRPr lang="es-ES" sz="4000" b="1" dirty="0"/>
          </a:p>
        </p:txBody>
      </p:sp>
    </p:spTree>
    <p:extLst>
      <p:ext uri="{BB962C8B-B14F-4D97-AF65-F5344CB8AC3E}">
        <p14:creationId xmlns:p14="http://schemas.microsoft.com/office/powerpoint/2010/main" val="32685181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15</a:t>
            </a:fld>
            <a:endParaRPr/>
          </a:p>
        </p:txBody>
      </p:sp>
      <p:sp>
        <p:nvSpPr>
          <p:cNvPr id="12" name="Google Shape;3850;p15">
            <a:extLst>
              <a:ext uri="{FF2B5EF4-FFF2-40B4-BE49-F238E27FC236}">
                <a16:creationId xmlns:a16="http://schemas.microsoft.com/office/drawing/2014/main" xmlns="" id="{0FE33C72-1767-4993-89B1-FFFF80BD5915}"/>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ACTIVIDADES DEL SUBPROCESO DE EJECUCIÓN, SEGUIMIENTO Y CONTROL</a:t>
            </a:r>
          </a:p>
        </p:txBody>
      </p:sp>
      <p:sp>
        <p:nvSpPr>
          <p:cNvPr id="14" name="AutoShape 94">
            <a:extLst>
              <a:ext uri="{FF2B5EF4-FFF2-40B4-BE49-F238E27FC236}">
                <a16:creationId xmlns:a16="http://schemas.microsoft.com/office/drawing/2014/main" xmlns="" id="{61D0F065-4C85-4F0F-8D47-19A8F140D852}"/>
              </a:ext>
            </a:extLst>
          </p:cNvPr>
          <p:cNvSpPr>
            <a:spLocks noChangeArrowheads="1"/>
          </p:cNvSpPr>
          <p:nvPr/>
        </p:nvSpPr>
        <p:spPr bwMode="auto">
          <a:xfrm rot="-8008787">
            <a:off x="8535987" y="4278460"/>
            <a:ext cx="360363" cy="360363"/>
          </a:xfrm>
          <a:prstGeom prst="rtTriangle">
            <a:avLst/>
          </a:prstGeom>
          <a:solidFill>
            <a:srgbClr val="FFFF4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p>
        </p:txBody>
      </p:sp>
      <p:grpSp>
        <p:nvGrpSpPr>
          <p:cNvPr id="15" name="Group 103">
            <a:extLst>
              <a:ext uri="{FF2B5EF4-FFF2-40B4-BE49-F238E27FC236}">
                <a16:creationId xmlns:a16="http://schemas.microsoft.com/office/drawing/2014/main" xmlns="" id="{8BBD6CD3-BA2A-4E38-853D-D91183547762}"/>
              </a:ext>
            </a:extLst>
          </p:cNvPr>
          <p:cNvGrpSpPr>
            <a:grpSpLocks/>
          </p:cNvGrpSpPr>
          <p:nvPr/>
        </p:nvGrpSpPr>
        <p:grpSpPr bwMode="auto">
          <a:xfrm>
            <a:off x="9015412" y="4219723"/>
            <a:ext cx="1104900" cy="706437"/>
            <a:chOff x="-23" y="1776"/>
            <a:chExt cx="696" cy="445"/>
          </a:xfrm>
        </p:grpSpPr>
        <p:sp>
          <p:nvSpPr>
            <p:cNvPr id="16" name="Rectangle 104">
              <a:extLst>
                <a:ext uri="{FF2B5EF4-FFF2-40B4-BE49-F238E27FC236}">
                  <a16:creationId xmlns:a16="http://schemas.microsoft.com/office/drawing/2014/main" xmlns="" id="{BCA2755B-617B-4769-B9DB-046ABC66CF96}"/>
                </a:ext>
              </a:extLst>
            </p:cNvPr>
            <p:cNvSpPr>
              <a:spLocks noChangeArrowheads="1"/>
            </p:cNvSpPr>
            <p:nvPr/>
          </p:nvSpPr>
          <p:spPr bwMode="auto">
            <a:xfrm>
              <a:off x="-23" y="2039"/>
              <a:ext cx="69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sz="800" b="1" dirty="0">
                  <a:solidFill>
                    <a:srgbClr val="000066"/>
                  </a:solidFill>
                </a:rPr>
                <a:t>Repositorio de proyecto</a:t>
              </a:r>
              <a:endParaRPr lang="es-ES" sz="800" b="1" dirty="0">
                <a:solidFill>
                  <a:srgbClr val="000066"/>
                </a:solidFill>
              </a:endParaRPr>
            </a:p>
          </p:txBody>
        </p:sp>
        <p:pic>
          <p:nvPicPr>
            <p:cNvPr id="17" name="Picture 105">
              <a:extLst>
                <a:ext uri="{FF2B5EF4-FFF2-40B4-BE49-F238E27FC236}">
                  <a16:creationId xmlns:a16="http://schemas.microsoft.com/office/drawing/2014/main" xmlns="" id="{C7BC2CDD-4C31-4626-A7B1-2415B2FC13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 y="1776"/>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107">
            <a:extLst>
              <a:ext uri="{FF2B5EF4-FFF2-40B4-BE49-F238E27FC236}">
                <a16:creationId xmlns:a16="http://schemas.microsoft.com/office/drawing/2014/main" xmlns="" id="{841B0A53-4BEE-499B-BC04-CB382ED076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5275" y="5189685"/>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08">
            <a:extLst>
              <a:ext uri="{FF2B5EF4-FFF2-40B4-BE49-F238E27FC236}">
                <a16:creationId xmlns:a16="http://schemas.microsoft.com/office/drawing/2014/main" xmlns="" id="{E55CE6D9-4060-4936-BC5E-72026B6868D8}"/>
              </a:ext>
            </a:extLst>
          </p:cNvPr>
          <p:cNvSpPr>
            <a:spLocks noChangeArrowheads="1"/>
          </p:cNvSpPr>
          <p:nvPr/>
        </p:nvSpPr>
        <p:spPr bwMode="auto">
          <a:xfrm>
            <a:off x="9113837" y="5672285"/>
            <a:ext cx="935038"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a:solidFill>
                  <a:srgbClr val="000066"/>
                </a:solidFill>
              </a:rPr>
              <a:t>Cierre</a:t>
            </a:r>
            <a:endParaRPr lang="es-ES" sz="800" b="1">
              <a:solidFill>
                <a:srgbClr val="000066"/>
              </a:solidFill>
            </a:endParaRPr>
          </a:p>
        </p:txBody>
      </p:sp>
      <p:cxnSp>
        <p:nvCxnSpPr>
          <p:cNvPr id="20" name="AutoShape 109">
            <a:extLst>
              <a:ext uri="{FF2B5EF4-FFF2-40B4-BE49-F238E27FC236}">
                <a16:creationId xmlns:a16="http://schemas.microsoft.com/office/drawing/2014/main" xmlns="" id="{8A89563C-4DFB-4977-AFEA-3A0AF617A1D6}"/>
              </a:ext>
            </a:extLst>
          </p:cNvPr>
          <p:cNvCxnSpPr>
            <a:cxnSpLocks noChangeShapeType="1"/>
            <a:stCxn id="16" idx="2"/>
          </p:cNvCxnSpPr>
          <p:nvPr/>
        </p:nvCxnSpPr>
        <p:spPr bwMode="auto">
          <a:xfrm>
            <a:off x="9567862" y="4926160"/>
            <a:ext cx="14288" cy="263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21" name="Picture 110">
            <a:extLst>
              <a:ext uri="{FF2B5EF4-FFF2-40B4-BE49-F238E27FC236}">
                <a16:creationId xmlns:a16="http://schemas.microsoft.com/office/drawing/2014/main" xmlns="" id="{0C88D956-BBC3-4C25-BC84-C53E3C4B0E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3997" y="4198792"/>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Group 112">
            <a:extLst>
              <a:ext uri="{FF2B5EF4-FFF2-40B4-BE49-F238E27FC236}">
                <a16:creationId xmlns:a16="http://schemas.microsoft.com/office/drawing/2014/main" xmlns="" id="{C7939E92-E3A2-4EF5-800F-20A5CAA29110}"/>
              </a:ext>
            </a:extLst>
          </p:cNvPr>
          <p:cNvGrpSpPr>
            <a:grpSpLocks/>
          </p:cNvGrpSpPr>
          <p:nvPr/>
        </p:nvGrpSpPr>
        <p:grpSpPr bwMode="auto">
          <a:xfrm>
            <a:off x="2350120" y="4962379"/>
            <a:ext cx="935037" cy="1027112"/>
            <a:chOff x="2406" y="2206"/>
            <a:chExt cx="589" cy="647"/>
          </a:xfrm>
        </p:grpSpPr>
        <p:pic>
          <p:nvPicPr>
            <p:cNvPr id="23" name="Picture 113">
              <a:extLst>
                <a:ext uri="{FF2B5EF4-FFF2-40B4-BE49-F238E27FC236}">
                  <a16:creationId xmlns:a16="http://schemas.microsoft.com/office/drawing/2014/main" xmlns="" id="{76EB8DED-0A8A-44F0-87D5-CDA28AD071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114">
              <a:extLst>
                <a:ext uri="{FF2B5EF4-FFF2-40B4-BE49-F238E27FC236}">
                  <a16:creationId xmlns:a16="http://schemas.microsoft.com/office/drawing/2014/main" xmlns="" id="{3CC2040A-48D7-4865-99F4-AF30A69F658D}"/>
                </a:ext>
              </a:extLst>
            </p:cNvPr>
            <p:cNvSpPr>
              <a:spLocks noChangeArrowheads="1"/>
            </p:cNvSpPr>
            <p:nvPr/>
          </p:nvSpPr>
          <p:spPr bwMode="auto">
            <a:xfrm>
              <a:off x="2406" y="2547"/>
              <a:ext cx="589"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sz="800" b="1" dirty="0">
                  <a:solidFill>
                    <a:srgbClr val="000066"/>
                  </a:solidFill>
                </a:rPr>
                <a:t>Acta de reunión de inicio del proyecto</a:t>
              </a:r>
              <a:endParaRPr lang="es-ES" sz="800" b="1" dirty="0">
                <a:solidFill>
                  <a:srgbClr val="000066"/>
                </a:solidFill>
              </a:endParaRPr>
            </a:p>
          </p:txBody>
        </p:sp>
      </p:grpSp>
      <p:grpSp>
        <p:nvGrpSpPr>
          <p:cNvPr id="25" name="Group 116">
            <a:extLst>
              <a:ext uri="{FF2B5EF4-FFF2-40B4-BE49-F238E27FC236}">
                <a16:creationId xmlns:a16="http://schemas.microsoft.com/office/drawing/2014/main" xmlns="" id="{AA1B499D-98BE-40EF-81CB-633DE3A89E42}"/>
              </a:ext>
            </a:extLst>
          </p:cNvPr>
          <p:cNvGrpSpPr>
            <a:grpSpLocks/>
          </p:cNvGrpSpPr>
          <p:nvPr/>
        </p:nvGrpSpPr>
        <p:grpSpPr bwMode="auto">
          <a:xfrm>
            <a:off x="2350120" y="3181204"/>
            <a:ext cx="935037" cy="830262"/>
            <a:chOff x="2406" y="2206"/>
            <a:chExt cx="589" cy="523"/>
          </a:xfrm>
        </p:grpSpPr>
        <p:pic>
          <p:nvPicPr>
            <p:cNvPr id="26" name="Picture 117">
              <a:extLst>
                <a:ext uri="{FF2B5EF4-FFF2-40B4-BE49-F238E27FC236}">
                  <a16:creationId xmlns:a16="http://schemas.microsoft.com/office/drawing/2014/main" xmlns="" id="{37AEE353-F9DF-4AB5-859F-8745238D92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18">
              <a:extLst>
                <a:ext uri="{FF2B5EF4-FFF2-40B4-BE49-F238E27FC236}">
                  <a16:creationId xmlns:a16="http://schemas.microsoft.com/office/drawing/2014/main" xmlns="" id="{6FDA1EB2-FF87-42AA-882B-B400E54EC621}"/>
                </a:ext>
              </a:extLst>
            </p:cNvPr>
            <p:cNvSpPr>
              <a:spLocks noChangeArrowheads="1"/>
            </p:cNvSpPr>
            <p:nvPr/>
          </p:nvSpPr>
          <p:spPr bwMode="auto">
            <a:xfrm>
              <a:off x="2406" y="2547"/>
              <a:ext cx="58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sz="800" b="1" dirty="0">
                  <a:solidFill>
                    <a:srgbClr val="000066"/>
                  </a:solidFill>
                </a:rPr>
                <a:t>Plan del Proyecto</a:t>
              </a:r>
              <a:endParaRPr lang="es-ES" sz="800" b="1" dirty="0">
                <a:solidFill>
                  <a:srgbClr val="000066"/>
                </a:solidFill>
              </a:endParaRPr>
            </a:p>
          </p:txBody>
        </p:sp>
      </p:grpSp>
      <p:cxnSp>
        <p:nvCxnSpPr>
          <p:cNvPr id="28" name="AutoShape 120">
            <a:extLst>
              <a:ext uri="{FF2B5EF4-FFF2-40B4-BE49-F238E27FC236}">
                <a16:creationId xmlns:a16="http://schemas.microsoft.com/office/drawing/2014/main" xmlns="" id="{5F21CE53-FE39-4BDB-9C52-ED5C721CD898}"/>
              </a:ext>
            </a:extLst>
          </p:cNvPr>
          <p:cNvCxnSpPr>
            <a:cxnSpLocks noChangeShapeType="1"/>
          </p:cNvCxnSpPr>
          <p:nvPr/>
        </p:nvCxnSpPr>
        <p:spPr bwMode="auto">
          <a:xfrm rot="16200000" flipH="1">
            <a:off x="2133426" y="4956822"/>
            <a:ext cx="431800"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9" name="AutoShape 121">
            <a:extLst>
              <a:ext uri="{FF2B5EF4-FFF2-40B4-BE49-F238E27FC236}">
                <a16:creationId xmlns:a16="http://schemas.microsoft.com/office/drawing/2014/main" xmlns="" id="{9357F07F-B2DC-4DF7-A046-27CB837B4D1E}"/>
              </a:ext>
            </a:extLst>
          </p:cNvPr>
          <p:cNvCxnSpPr>
            <a:cxnSpLocks noChangeShapeType="1"/>
          </p:cNvCxnSpPr>
          <p:nvPr/>
        </p:nvCxnSpPr>
        <p:spPr bwMode="auto">
          <a:xfrm rot="-5400000">
            <a:off x="1985788" y="3755085"/>
            <a:ext cx="727075"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0" name="AutoShape 86">
            <a:extLst>
              <a:ext uri="{FF2B5EF4-FFF2-40B4-BE49-F238E27FC236}">
                <a16:creationId xmlns:a16="http://schemas.microsoft.com/office/drawing/2014/main" xmlns="" id="{36636474-11D6-4706-A778-86FB630AA5CD}"/>
              </a:ext>
            </a:extLst>
          </p:cNvPr>
          <p:cNvSpPr>
            <a:spLocks noChangeArrowheads="1"/>
          </p:cNvSpPr>
          <p:nvPr/>
        </p:nvSpPr>
        <p:spPr bwMode="auto">
          <a:xfrm rot="2791213">
            <a:off x="3285157" y="4201966"/>
            <a:ext cx="360363" cy="360363"/>
          </a:xfrm>
          <a:prstGeom prst="rtTriangle">
            <a:avLst/>
          </a:prstGeom>
          <a:solidFill>
            <a:srgbClr val="FFFF4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p>
        </p:txBody>
      </p:sp>
      <p:cxnSp>
        <p:nvCxnSpPr>
          <p:cNvPr id="31" name="AutoShape 13">
            <a:extLst>
              <a:ext uri="{FF2B5EF4-FFF2-40B4-BE49-F238E27FC236}">
                <a16:creationId xmlns:a16="http://schemas.microsoft.com/office/drawing/2014/main" xmlns="" id="{C4C1976F-CC0E-4973-95C6-A6AF362AF6C9}"/>
              </a:ext>
            </a:extLst>
          </p:cNvPr>
          <p:cNvCxnSpPr>
            <a:cxnSpLocks noChangeShapeType="1"/>
            <a:endCxn id="36" idx="1"/>
          </p:cNvCxnSpPr>
          <p:nvPr/>
        </p:nvCxnSpPr>
        <p:spPr bwMode="auto">
          <a:xfrm flipV="1">
            <a:off x="3443287" y="4408635"/>
            <a:ext cx="171450" cy="476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32" name="Line 78">
            <a:extLst>
              <a:ext uri="{FF2B5EF4-FFF2-40B4-BE49-F238E27FC236}">
                <a16:creationId xmlns:a16="http://schemas.microsoft.com/office/drawing/2014/main" xmlns="" id="{760621BC-171B-44D6-BA29-A2AE6B5E3820}"/>
              </a:ext>
            </a:extLst>
          </p:cNvPr>
          <p:cNvSpPr>
            <a:spLocks noChangeShapeType="1"/>
          </p:cNvSpPr>
          <p:nvPr/>
        </p:nvSpPr>
        <p:spPr bwMode="auto">
          <a:xfrm>
            <a:off x="3463925" y="2906859"/>
            <a:ext cx="608011" cy="3175"/>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3" name="Line 80">
            <a:extLst>
              <a:ext uri="{FF2B5EF4-FFF2-40B4-BE49-F238E27FC236}">
                <a16:creationId xmlns:a16="http://schemas.microsoft.com/office/drawing/2014/main" xmlns="" id="{27D16458-ED8A-4DB6-B2EE-5CB7E6DAA056}"/>
              </a:ext>
            </a:extLst>
          </p:cNvPr>
          <p:cNvSpPr>
            <a:spLocks noChangeShapeType="1"/>
          </p:cNvSpPr>
          <p:nvPr/>
        </p:nvSpPr>
        <p:spPr bwMode="auto">
          <a:xfrm flipV="1">
            <a:off x="3428032" y="7086748"/>
            <a:ext cx="1363043" cy="6350"/>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cxnSp>
        <p:nvCxnSpPr>
          <p:cNvPr id="34" name="AutoShape 91">
            <a:extLst>
              <a:ext uri="{FF2B5EF4-FFF2-40B4-BE49-F238E27FC236}">
                <a16:creationId xmlns:a16="http://schemas.microsoft.com/office/drawing/2014/main" xmlns="" id="{F945FB05-0587-45D7-B0DF-98A47A0862FC}"/>
              </a:ext>
            </a:extLst>
          </p:cNvPr>
          <p:cNvCxnSpPr>
            <a:cxnSpLocks noChangeShapeType="1"/>
            <a:stCxn id="55" idx="3"/>
            <a:endCxn id="14" idx="0"/>
          </p:cNvCxnSpPr>
          <p:nvPr/>
        </p:nvCxnSpPr>
        <p:spPr bwMode="auto">
          <a:xfrm flipV="1">
            <a:off x="5754687" y="4716610"/>
            <a:ext cx="2955925" cy="2376488"/>
          </a:xfrm>
          <a:prstGeom prst="bentConnector3">
            <a:avLst>
              <a:gd name="adj1" fmla="val 100644"/>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35" name="Group 5">
            <a:extLst>
              <a:ext uri="{FF2B5EF4-FFF2-40B4-BE49-F238E27FC236}">
                <a16:creationId xmlns:a16="http://schemas.microsoft.com/office/drawing/2014/main" xmlns="" id="{14FDF5E9-3DEF-48B4-A51E-33B1A131A883}"/>
              </a:ext>
            </a:extLst>
          </p:cNvPr>
          <p:cNvGrpSpPr>
            <a:grpSpLocks/>
          </p:cNvGrpSpPr>
          <p:nvPr/>
        </p:nvGrpSpPr>
        <p:grpSpPr bwMode="auto">
          <a:xfrm>
            <a:off x="3614737" y="3830785"/>
            <a:ext cx="963613" cy="1152525"/>
            <a:chOff x="1474" y="1389"/>
            <a:chExt cx="607" cy="726"/>
          </a:xfrm>
        </p:grpSpPr>
        <p:sp>
          <p:nvSpPr>
            <p:cNvPr id="36" name="Rectangle 6">
              <a:extLst>
                <a:ext uri="{FF2B5EF4-FFF2-40B4-BE49-F238E27FC236}">
                  <a16:creationId xmlns:a16="http://schemas.microsoft.com/office/drawing/2014/main" xmlns="" id="{B7986612-1330-41C9-865B-2EA4B3CA04E9}"/>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Revisión de Informes</a:t>
              </a:r>
              <a:endParaRPr lang="es-ES" sz="1000" dirty="0">
                <a:solidFill>
                  <a:srgbClr val="000066"/>
                </a:solidFill>
              </a:endParaRPr>
            </a:p>
          </p:txBody>
        </p:sp>
        <p:sp>
          <p:nvSpPr>
            <p:cNvPr id="37" name="Rectangle 7">
              <a:extLst>
                <a:ext uri="{FF2B5EF4-FFF2-40B4-BE49-F238E27FC236}">
                  <a16:creationId xmlns:a16="http://schemas.microsoft.com/office/drawing/2014/main" xmlns="" id="{3235C267-74FA-41EE-B24C-A1712A50AC94}"/>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(3) Analista Funcional</a:t>
              </a:r>
              <a:endParaRPr lang="es-ES" sz="800" b="1" dirty="0">
                <a:solidFill>
                  <a:srgbClr val="000066"/>
                </a:solidFill>
              </a:endParaRPr>
            </a:p>
          </p:txBody>
        </p:sp>
        <p:sp>
          <p:nvSpPr>
            <p:cNvPr id="38" name="Rectangle 8">
              <a:extLst>
                <a:ext uri="{FF2B5EF4-FFF2-40B4-BE49-F238E27FC236}">
                  <a16:creationId xmlns:a16="http://schemas.microsoft.com/office/drawing/2014/main" xmlns="" id="{2E27B304-25EA-434C-B4D1-AF5163EBFC1C}"/>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Artefactos de gestión</a:t>
              </a:r>
              <a:endParaRPr lang="es-PE" sz="700" b="1" dirty="0">
                <a:solidFill>
                  <a:srgbClr val="000066"/>
                </a:solidFill>
              </a:endParaRPr>
            </a:p>
          </p:txBody>
        </p:sp>
      </p:grpSp>
      <p:grpSp>
        <p:nvGrpSpPr>
          <p:cNvPr id="39" name="Group 9">
            <a:extLst>
              <a:ext uri="{FF2B5EF4-FFF2-40B4-BE49-F238E27FC236}">
                <a16:creationId xmlns:a16="http://schemas.microsoft.com/office/drawing/2014/main" xmlns="" id="{F61708C1-1430-47C3-AF60-156824079F29}"/>
              </a:ext>
            </a:extLst>
          </p:cNvPr>
          <p:cNvGrpSpPr>
            <a:grpSpLocks/>
          </p:cNvGrpSpPr>
          <p:nvPr/>
        </p:nvGrpSpPr>
        <p:grpSpPr bwMode="auto">
          <a:xfrm>
            <a:off x="7023100" y="5215085"/>
            <a:ext cx="963612" cy="1152525"/>
            <a:chOff x="3107" y="1389"/>
            <a:chExt cx="607" cy="726"/>
          </a:xfrm>
        </p:grpSpPr>
        <p:sp>
          <p:nvSpPr>
            <p:cNvPr id="40" name="Rectangle 10">
              <a:extLst>
                <a:ext uri="{FF2B5EF4-FFF2-40B4-BE49-F238E27FC236}">
                  <a16:creationId xmlns:a16="http://schemas.microsoft.com/office/drawing/2014/main" xmlns="" id="{24C5AEE2-2829-4784-9FB0-617248189177}"/>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Reunión del comité ejecutivo interno</a:t>
              </a:r>
              <a:endParaRPr lang="es-ES" sz="1000" dirty="0">
                <a:solidFill>
                  <a:srgbClr val="000066"/>
                </a:solidFill>
              </a:endParaRPr>
            </a:p>
          </p:txBody>
        </p:sp>
        <p:sp>
          <p:nvSpPr>
            <p:cNvPr id="41" name="Rectangle 11">
              <a:extLst>
                <a:ext uri="{FF2B5EF4-FFF2-40B4-BE49-F238E27FC236}">
                  <a16:creationId xmlns:a16="http://schemas.microsoft.com/office/drawing/2014/main" xmlns="" id="{ABF4FC23-4593-408F-A2B0-04EC641E5733}"/>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(6) Jefe de Proyecto</a:t>
              </a:r>
              <a:endParaRPr lang="es-ES" sz="800" b="1" dirty="0">
                <a:solidFill>
                  <a:srgbClr val="000066"/>
                </a:solidFill>
              </a:endParaRPr>
            </a:p>
          </p:txBody>
        </p:sp>
        <p:sp>
          <p:nvSpPr>
            <p:cNvPr id="42" name="Rectangle 12">
              <a:extLst>
                <a:ext uri="{FF2B5EF4-FFF2-40B4-BE49-F238E27FC236}">
                  <a16:creationId xmlns:a16="http://schemas.microsoft.com/office/drawing/2014/main" xmlns="" id="{0CD04404-F1F9-415B-8D57-235386FB2F71}"/>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Artefactos de gestión</a:t>
              </a:r>
            </a:p>
          </p:txBody>
        </p:sp>
      </p:grpSp>
      <p:cxnSp>
        <p:nvCxnSpPr>
          <p:cNvPr id="43" name="AutoShape 15">
            <a:extLst>
              <a:ext uri="{FF2B5EF4-FFF2-40B4-BE49-F238E27FC236}">
                <a16:creationId xmlns:a16="http://schemas.microsoft.com/office/drawing/2014/main" xmlns="" id="{ACC2D501-DB6D-407E-AE7A-9447237354B5}"/>
              </a:ext>
            </a:extLst>
          </p:cNvPr>
          <p:cNvCxnSpPr>
            <a:cxnSpLocks noChangeShapeType="1"/>
            <a:stCxn id="36" idx="3"/>
            <a:endCxn id="62" idx="2"/>
          </p:cNvCxnSpPr>
          <p:nvPr/>
        </p:nvCxnSpPr>
        <p:spPr bwMode="auto">
          <a:xfrm flipV="1">
            <a:off x="4578350" y="4403873"/>
            <a:ext cx="147637" cy="4762"/>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44" name="Group 48">
            <a:extLst>
              <a:ext uri="{FF2B5EF4-FFF2-40B4-BE49-F238E27FC236}">
                <a16:creationId xmlns:a16="http://schemas.microsoft.com/office/drawing/2014/main" xmlns="" id="{CB304A60-2DB7-4ADE-88D4-93C59FAB4B19}"/>
              </a:ext>
            </a:extLst>
          </p:cNvPr>
          <p:cNvGrpSpPr>
            <a:grpSpLocks/>
          </p:cNvGrpSpPr>
          <p:nvPr/>
        </p:nvGrpSpPr>
        <p:grpSpPr bwMode="auto">
          <a:xfrm>
            <a:off x="5462587" y="3829198"/>
            <a:ext cx="963613" cy="1152525"/>
            <a:chOff x="1474" y="1389"/>
            <a:chExt cx="607" cy="726"/>
          </a:xfrm>
        </p:grpSpPr>
        <p:sp>
          <p:nvSpPr>
            <p:cNvPr id="45" name="Rectangle 49">
              <a:extLst>
                <a:ext uri="{FF2B5EF4-FFF2-40B4-BE49-F238E27FC236}">
                  <a16:creationId xmlns:a16="http://schemas.microsoft.com/office/drawing/2014/main" xmlns="" id="{0A3B9345-5BF9-4A91-A13D-C53B4D5E3F4F}"/>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Comité Operativo</a:t>
              </a:r>
              <a:endParaRPr lang="es-ES" sz="1000" dirty="0">
                <a:solidFill>
                  <a:srgbClr val="000066"/>
                </a:solidFill>
              </a:endParaRPr>
            </a:p>
          </p:txBody>
        </p:sp>
        <p:sp>
          <p:nvSpPr>
            <p:cNvPr id="46" name="Rectangle 50">
              <a:extLst>
                <a:ext uri="{FF2B5EF4-FFF2-40B4-BE49-F238E27FC236}">
                  <a16:creationId xmlns:a16="http://schemas.microsoft.com/office/drawing/2014/main" xmlns="" id="{8A38CC80-3090-4CE9-9A50-94104F114445}"/>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(4) Jefe de Proyecto</a:t>
              </a:r>
              <a:endParaRPr lang="es-ES" sz="800" b="1" dirty="0">
                <a:solidFill>
                  <a:srgbClr val="000066"/>
                </a:solidFill>
              </a:endParaRPr>
            </a:p>
          </p:txBody>
        </p:sp>
        <p:sp>
          <p:nvSpPr>
            <p:cNvPr id="47" name="Rectangle 51">
              <a:extLst>
                <a:ext uri="{FF2B5EF4-FFF2-40B4-BE49-F238E27FC236}">
                  <a16:creationId xmlns:a16="http://schemas.microsoft.com/office/drawing/2014/main" xmlns="" id="{45B2A403-A631-4717-9F65-C5962D226218}"/>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Artefactos de gestión</a:t>
              </a:r>
              <a:endParaRPr lang="es-PE" sz="700" b="1" dirty="0">
                <a:solidFill>
                  <a:srgbClr val="000066"/>
                </a:solidFill>
              </a:endParaRPr>
            </a:p>
          </p:txBody>
        </p:sp>
      </p:grpSp>
      <p:grpSp>
        <p:nvGrpSpPr>
          <p:cNvPr id="48" name="Group 56">
            <a:extLst>
              <a:ext uri="{FF2B5EF4-FFF2-40B4-BE49-F238E27FC236}">
                <a16:creationId xmlns:a16="http://schemas.microsoft.com/office/drawing/2014/main" xmlns="" id="{5AA9603E-C999-4A5A-A986-DFC2BB87C6C1}"/>
              </a:ext>
            </a:extLst>
          </p:cNvPr>
          <p:cNvGrpSpPr>
            <a:grpSpLocks/>
          </p:cNvGrpSpPr>
          <p:nvPr/>
        </p:nvGrpSpPr>
        <p:grpSpPr bwMode="auto">
          <a:xfrm>
            <a:off x="5319398" y="5214292"/>
            <a:ext cx="963612" cy="1152525"/>
            <a:chOff x="3107" y="1389"/>
            <a:chExt cx="607" cy="726"/>
          </a:xfrm>
        </p:grpSpPr>
        <p:sp>
          <p:nvSpPr>
            <p:cNvPr id="49" name="Rectangle 57">
              <a:extLst>
                <a:ext uri="{FF2B5EF4-FFF2-40B4-BE49-F238E27FC236}">
                  <a16:creationId xmlns:a16="http://schemas.microsoft.com/office/drawing/2014/main" xmlns="" id="{120BF824-6715-4413-A23D-C23451285214}"/>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Comité de seguimiento del servicio </a:t>
              </a:r>
              <a:endParaRPr lang="es-ES" sz="1000" dirty="0">
                <a:solidFill>
                  <a:srgbClr val="000066"/>
                </a:solidFill>
              </a:endParaRPr>
            </a:p>
          </p:txBody>
        </p:sp>
        <p:sp>
          <p:nvSpPr>
            <p:cNvPr id="50" name="Rectangle 58">
              <a:extLst>
                <a:ext uri="{FF2B5EF4-FFF2-40B4-BE49-F238E27FC236}">
                  <a16:creationId xmlns:a16="http://schemas.microsoft.com/office/drawing/2014/main" xmlns="" id="{141307FF-61CE-4503-B493-AE7A95FB30C3}"/>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(5) Jefe de Proyecto</a:t>
              </a:r>
              <a:endParaRPr lang="es-ES" sz="800" b="1" dirty="0">
                <a:solidFill>
                  <a:srgbClr val="000066"/>
                </a:solidFill>
              </a:endParaRPr>
            </a:p>
          </p:txBody>
        </p:sp>
        <p:sp>
          <p:nvSpPr>
            <p:cNvPr id="51" name="Rectangle 59">
              <a:extLst>
                <a:ext uri="{FF2B5EF4-FFF2-40B4-BE49-F238E27FC236}">
                  <a16:creationId xmlns:a16="http://schemas.microsoft.com/office/drawing/2014/main" xmlns="" id="{BB6E3286-FED8-4423-8531-2E2F129AB5C1}"/>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Acta de Reunión</a:t>
              </a:r>
            </a:p>
          </p:txBody>
        </p:sp>
      </p:grpSp>
      <p:sp>
        <p:nvSpPr>
          <p:cNvPr id="52" name="Rectangle 65">
            <a:extLst>
              <a:ext uri="{FF2B5EF4-FFF2-40B4-BE49-F238E27FC236}">
                <a16:creationId xmlns:a16="http://schemas.microsoft.com/office/drawing/2014/main" xmlns="" id="{AE58C82C-3883-4A9D-989D-50331EFAACA8}"/>
              </a:ext>
            </a:extLst>
          </p:cNvPr>
          <p:cNvSpPr>
            <a:spLocks noChangeArrowheads="1"/>
          </p:cNvSpPr>
          <p:nvPr/>
        </p:nvSpPr>
        <p:spPr bwMode="auto">
          <a:xfrm>
            <a:off x="5683250" y="2589360"/>
            <a:ext cx="1008062" cy="655638"/>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Ejecutar trabajo asignado</a:t>
            </a:r>
            <a:r>
              <a:rPr lang="es-PE" sz="1000" dirty="0">
                <a:solidFill>
                  <a:srgbClr val="000066"/>
                </a:solidFill>
                <a:hlinkClick r:id="rId6" action="ppaction://hlinksldjump"/>
              </a:rPr>
              <a:t> </a:t>
            </a:r>
            <a:endParaRPr lang="es-ES" sz="1000" dirty="0">
              <a:solidFill>
                <a:srgbClr val="000066"/>
              </a:solidFill>
            </a:endParaRPr>
          </a:p>
        </p:txBody>
      </p:sp>
      <p:sp>
        <p:nvSpPr>
          <p:cNvPr id="53" name="Rectangle 67">
            <a:extLst>
              <a:ext uri="{FF2B5EF4-FFF2-40B4-BE49-F238E27FC236}">
                <a16:creationId xmlns:a16="http://schemas.microsoft.com/office/drawing/2014/main" xmlns="" id="{F33B0150-F9AA-4082-BD01-48709359C11A}"/>
              </a:ext>
            </a:extLst>
          </p:cNvPr>
          <p:cNvSpPr>
            <a:spLocks noChangeArrowheads="1"/>
          </p:cNvSpPr>
          <p:nvPr/>
        </p:nvSpPr>
        <p:spPr bwMode="auto">
          <a:xfrm>
            <a:off x="5683250" y="3244998"/>
            <a:ext cx="1008062" cy="247650"/>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Plan quincenal</a:t>
            </a:r>
          </a:p>
        </p:txBody>
      </p:sp>
      <p:grpSp>
        <p:nvGrpSpPr>
          <p:cNvPr id="54" name="Group 68">
            <a:extLst>
              <a:ext uri="{FF2B5EF4-FFF2-40B4-BE49-F238E27FC236}">
                <a16:creationId xmlns:a16="http://schemas.microsoft.com/office/drawing/2014/main" xmlns="" id="{E0A5A315-2A93-4024-A2C2-543590483D2C}"/>
              </a:ext>
            </a:extLst>
          </p:cNvPr>
          <p:cNvGrpSpPr>
            <a:grpSpLocks/>
          </p:cNvGrpSpPr>
          <p:nvPr/>
        </p:nvGrpSpPr>
        <p:grpSpPr bwMode="auto">
          <a:xfrm>
            <a:off x="4818062" y="6515248"/>
            <a:ext cx="936625" cy="1152525"/>
            <a:chOff x="657" y="1389"/>
            <a:chExt cx="607" cy="726"/>
          </a:xfrm>
        </p:grpSpPr>
        <p:sp>
          <p:nvSpPr>
            <p:cNvPr id="55" name="Rectangle 69">
              <a:extLst>
                <a:ext uri="{FF2B5EF4-FFF2-40B4-BE49-F238E27FC236}">
                  <a16:creationId xmlns:a16="http://schemas.microsoft.com/office/drawing/2014/main" xmlns="" id="{8EAF74D4-0943-4D6F-9D1D-1DC4F1196316}"/>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Procesar cambios al proyecto</a:t>
              </a:r>
              <a:r>
                <a:rPr lang="es-PE" sz="1000" dirty="0">
                  <a:solidFill>
                    <a:srgbClr val="000066"/>
                  </a:solidFill>
                  <a:hlinkClick r:id="rId6" action="ppaction://hlinksldjump"/>
                </a:rPr>
                <a:t> </a:t>
              </a:r>
              <a:endParaRPr lang="es-ES" sz="1000" dirty="0">
                <a:solidFill>
                  <a:srgbClr val="000066"/>
                </a:solidFill>
              </a:endParaRPr>
            </a:p>
          </p:txBody>
        </p:sp>
        <p:sp>
          <p:nvSpPr>
            <p:cNvPr id="56" name="Rectangle 70">
              <a:extLst>
                <a:ext uri="{FF2B5EF4-FFF2-40B4-BE49-F238E27FC236}">
                  <a16:creationId xmlns:a16="http://schemas.microsoft.com/office/drawing/2014/main" xmlns="" id="{6A711E5E-BEC2-4873-B676-DD867CF23535}"/>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(7) Analista Funcional</a:t>
              </a:r>
              <a:endParaRPr lang="es-ES" sz="800" b="1" dirty="0">
                <a:solidFill>
                  <a:srgbClr val="000066"/>
                </a:solidFill>
              </a:endParaRPr>
            </a:p>
          </p:txBody>
        </p:sp>
        <p:sp>
          <p:nvSpPr>
            <p:cNvPr id="57" name="Rectangle 71">
              <a:extLst>
                <a:ext uri="{FF2B5EF4-FFF2-40B4-BE49-F238E27FC236}">
                  <a16:creationId xmlns:a16="http://schemas.microsoft.com/office/drawing/2014/main" xmlns="" id="{72DBD71C-7628-4229-9821-0EA6CF22FD50}"/>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Plan de Gestión del Proyecto</a:t>
              </a:r>
            </a:p>
          </p:txBody>
        </p:sp>
      </p:grpSp>
      <p:cxnSp>
        <p:nvCxnSpPr>
          <p:cNvPr id="58" name="AutoShape 76">
            <a:extLst>
              <a:ext uri="{FF2B5EF4-FFF2-40B4-BE49-F238E27FC236}">
                <a16:creationId xmlns:a16="http://schemas.microsoft.com/office/drawing/2014/main" xmlns="" id="{F0B902C9-57DE-4D1D-B441-9CB2E9156479}"/>
              </a:ext>
            </a:extLst>
          </p:cNvPr>
          <p:cNvCxnSpPr>
            <a:cxnSpLocks noChangeShapeType="1"/>
            <a:endCxn id="52" idx="1"/>
          </p:cNvCxnSpPr>
          <p:nvPr/>
        </p:nvCxnSpPr>
        <p:spPr bwMode="auto">
          <a:xfrm>
            <a:off x="5048250" y="2906860"/>
            <a:ext cx="635000" cy="1111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59" name="AutoShape 87">
            <a:extLst>
              <a:ext uri="{FF2B5EF4-FFF2-40B4-BE49-F238E27FC236}">
                <a16:creationId xmlns:a16="http://schemas.microsoft.com/office/drawing/2014/main" xmlns="" id="{5B935A4C-6D97-4F87-9B3F-53F241F0C46F}"/>
              </a:ext>
            </a:extLst>
          </p:cNvPr>
          <p:cNvSpPr>
            <a:spLocks noChangeArrowheads="1"/>
          </p:cNvSpPr>
          <p:nvPr/>
        </p:nvSpPr>
        <p:spPr bwMode="auto">
          <a:xfrm rot="-8008787">
            <a:off x="8031163" y="4245122"/>
            <a:ext cx="360362" cy="360363"/>
          </a:xfrm>
          <a:prstGeom prst="rtTriangle">
            <a:avLst/>
          </a:prstGeom>
          <a:solidFill>
            <a:srgbClr val="FFFF4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p>
        </p:txBody>
      </p:sp>
      <p:cxnSp>
        <p:nvCxnSpPr>
          <p:cNvPr id="60" name="AutoShape 89">
            <a:extLst>
              <a:ext uri="{FF2B5EF4-FFF2-40B4-BE49-F238E27FC236}">
                <a16:creationId xmlns:a16="http://schemas.microsoft.com/office/drawing/2014/main" xmlns="" id="{B93BAB0A-EB24-444E-BAE0-50316AEE6C5B}"/>
              </a:ext>
            </a:extLst>
          </p:cNvPr>
          <p:cNvCxnSpPr>
            <a:cxnSpLocks noChangeShapeType="1"/>
            <a:endCxn id="49" idx="1"/>
          </p:cNvCxnSpPr>
          <p:nvPr/>
        </p:nvCxnSpPr>
        <p:spPr bwMode="auto">
          <a:xfrm rot="16200000" flipH="1">
            <a:off x="4546963" y="5018914"/>
            <a:ext cx="1162880" cy="381989"/>
          </a:xfrm>
          <a:prstGeom prst="bentConnector2">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61" name="AutoShape 90">
            <a:extLst>
              <a:ext uri="{FF2B5EF4-FFF2-40B4-BE49-F238E27FC236}">
                <a16:creationId xmlns:a16="http://schemas.microsoft.com/office/drawing/2014/main" xmlns="" id="{C4F8209E-5E5A-480E-83EC-150F3967C291}"/>
              </a:ext>
            </a:extLst>
          </p:cNvPr>
          <p:cNvCxnSpPr>
            <a:cxnSpLocks noChangeShapeType="1"/>
            <a:stCxn id="49" idx="3"/>
            <a:endCxn id="40" idx="1"/>
          </p:cNvCxnSpPr>
          <p:nvPr/>
        </p:nvCxnSpPr>
        <p:spPr bwMode="auto">
          <a:xfrm>
            <a:off x="6283010" y="5791349"/>
            <a:ext cx="740090" cy="79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62" name="AutoShape 92">
            <a:extLst>
              <a:ext uri="{FF2B5EF4-FFF2-40B4-BE49-F238E27FC236}">
                <a16:creationId xmlns:a16="http://schemas.microsoft.com/office/drawing/2014/main" xmlns="" id="{DB7C4DAF-66F0-4D94-A319-9AB95383C01E}"/>
              </a:ext>
            </a:extLst>
          </p:cNvPr>
          <p:cNvSpPr>
            <a:spLocks noChangeArrowheads="1"/>
          </p:cNvSpPr>
          <p:nvPr/>
        </p:nvSpPr>
        <p:spPr bwMode="auto">
          <a:xfrm rot="2791213">
            <a:off x="4799013" y="4229247"/>
            <a:ext cx="360362" cy="360363"/>
          </a:xfrm>
          <a:prstGeom prst="rtTriangle">
            <a:avLst/>
          </a:prstGeom>
          <a:solidFill>
            <a:srgbClr val="FFFF4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p>
        </p:txBody>
      </p:sp>
      <p:cxnSp>
        <p:nvCxnSpPr>
          <p:cNvPr id="63" name="AutoShape 93">
            <a:extLst>
              <a:ext uri="{FF2B5EF4-FFF2-40B4-BE49-F238E27FC236}">
                <a16:creationId xmlns:a16="http://schemas.microsoft.com/office/drawing/2014/main" xmlns="" id="{0ADE7BD5-C578-4743-B410-C0C120E2D9F4}"/>
              </a:ext>
            </a:extLst>
          </p:cNvPr>
          <p:cNvCxnSpPr>
            <a:cxnSpLocks noChangeShapeType="1"/>
            <a:stCxn id="62" idx="5"/>
            <a:endCxn id="45" idx="1"/>
          </p:cNvCxnSpPr>
          <p:nvPr/>
        </p:nvCxnSpPr>
        <p:spPr bwMode="auto">
          <a:xfrm flipV="1">
            <a:off x="4981575" y="4407048"/>
            <a:ext cx="481012" cy="3175"/>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64" name="AutoShape 95">
            <a:extLst>
              <a:ext uri="{FF2B5EF4-FFF2-40B4-BE49-F238E27FC236}">
                <a16:creationId xmlns:a16="http://schemas.microsoft.com/office/drawing/2014/main" xmlns="" id="{CF3D192C-D530-4C82-B3D6-D332FAD262FE}"/>
              </a:ext>
            </a:extLst>
          </p:cNvPr>
          <p:cNvCxnSpPr>
            <a:cxnSpLocks noChangeShapeType="1"/>
            <a:stCxn id="52" idx="3"/>
            <a:endCxn id="14" idx="4"/>
          </p:cNvCxnSpPr>
          <p:nvPr/>
        </p:nvCxnSpPr>
        <p:spPr bwMode="auto">
          <a:xfrm>
            <a:off x="6691312" y="2917973"/>
            <a:ext cx="2033588" cy="1289050"/>
          </a:xfrm>
          <a:prstGeom prst="bentConnector3">
            <a:avLst>
              <a:gd name="adj1" fmla="val 123264"/>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65" name="AutoShape 96">
            <a:extLst>
              <a:ext uri="{FF2B5EF4-FFF2-40B4-BE49-F238E27FC236}">
                <a16:creationId xmlns:a16="http://schemas.microsoft.com/office/drawing/2014/main" xmlns="" id="{CE280FCF-9205-434D-80B9-599D454E1B7E}"/>
              </a:ext>
            </a:extLst>
          </p:cNvPr>
          <p:cNvCxnSpPr>
            <a:cxnSpLocks noChangeShapeType="1"/>
            <a:stCxn id="59" idx="2"/>
            <a:endCxn id="14" idx="5"/>
          </p:cNvCxnSpPr>
          <p:nvPr/>
        </p:nvCxnSpPr>
        <p:spPr bwMode="auto">
          <a:xfrm>
            <a:off x="8467725" y="4434035"/>
            <a:ext cx="249237" cy="26988"/>
          </a:xfrm>
          <a:prstGeom prst="bentConnector5">
            <a:avLst>
              <a:gd name="adj1" fmla="val 43949"/>
              <a:gd name="adj2" fmla="val -64704"/>
              <a:gd name="adj3" fmla="val 42676"/>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66" name="AutoShape 123">
            <a:extLst>
              <a:ext uri="{FF2B5EF4-FFF2-40B4-BE49-F238E27FC236}">
                <a16:creationId xmlns:a16="http://schemas.microsoft.com/office/drawing/2014/main" xmlns="" id="{664C6DC4-12A3-4DC4-96D9-3A9B07F738D5}"/>
              </a:ext>
            </a:extLst>
          </p:cNvPr>
          <p:cNvCxnSpPr>
            <a:cxnSpLocks noChangeShapeType="1"/>
          </p:cNvCxnSpPr>
          <p:nvPr/>
        </p:nvCxnSpPr>
        <p:spPr bwMode="auto">
          <a:xfrm flipV="1">
            <a:off x="3454208" y="2914865"/>
            <a:ext cx="26987" cy="1255713"/>
          </a:xfrm>
          <a:prstGeom prst="straightConnector1">
            <a:avLst/>
          </a:prstGeom>
          <a:noFill/>
          <a:ln w="9525">
            <a:solidFill>
              <a:srgbClr val="000066"/>
            </a:solidFill>
            <a:round/>
            <a:headEnd/>
            <a:tailEnd/>
          </a:ln>
          <a:extLst>
            <a:ext uri="{909E8E84-426E-40DD-AFC4-6F175D3DCCD1}">
              <a14:hiddenFill xmlns:a14="http://schemas.microsoft.com/office/drawing/2010/main">
                <a:noFill/>
              </a14:hiddenFill>
            </a:ext>
          </a:extLst>
        </p:spPr>
      </p:cxnSp>
      <p:cxnSp>
        <p:nvCxnSpPr>
          <p:cNvPr id="67" name="AutoShape 124">
            <a:extLst>
              <a:ext uri="{FF2B5EF4-FFF2-40B4-BE49-F238E27FC236}">
                <a16:creationId xmlns:a16="http://schemas.microsoft.com/office/drawing/2014/main" xmlns="" id="{F5140DC1-2C1D-4332-8915-BB06E9537FF6}"/>
              </a:ext>
            </a:extLst>
          </p:cNvPr>
          <p:cNvCxnSpPr>
            <a:cxnSpLocks noChangeShapeType="1"/>
          </p:cNvCxnSpPr>
          <p:nvPr/>
        </p:nvCxnSpPr>
        <p:spPr bwMode="auto">
          <a:xfrm flipH="1">
            <a:off x="3437036" y="4681685"/>
            <a:ext cx="31750" cy="2411413"/>
          </a:xfrm>
          <a:prstGeom prst="straightConnector1">
            <a:avLst/>
          </a:prstGeom>
          <a:noFill/>
          <a:ln w="9525">
            <a:solidFill>
              <a:srgbClr val="000066"/>
            </a:solidFill>
            <a:round/>
            <a:headEnd/>
            <a:tailEnd/>
          </a:ln>
          <a:extLst>
            <a:ext uri="{909E8E84-426E-40DD-AFC4-6F175D3DCCD1}">
              <a14:hiddenFill xmlns:a14="http://schemas.microsoft.com/office/drawing/2010/main">
                <a:noFill/>
              </a14:hiddenFill>
            </a:ext>
          </a:extLst>
        </p:spPr>
      </p:cxnSp>
      <p:cxnSp>
        <p:nvCxnSpPr>
          <p:cNvPr id="68" name="AutoShape 125">
            <a:extLst>
              <a:ext uri="{FF2B5EF4-FFF2-40B4-BE49-F238E27FC236}">
                <a16:creationId xmlns:a16="http://schemas.microsoft.com/office/drawing/2014/main" xmlns="" id="{32E09B21-5841-4DFC-B91E-6070F740B3F2}"/>
              </a:ext>
            </a:extLst>
          </p:cNvPr>
          <p:cNvCxnSpPr>
            <a:cxnSpLocks noChangeShapeType="1"/>
            <a:endCxn id="30" idx="1"/>
          </p:cNvCxnSpPr>
          <p:nvPr/>
        </p:nvCxnSpPr>
        <p:spPr bwMode="auto">
          <a:xfrm>
            <a:off x="3212132" y="3462191"/>
            <a:ext cx="130175" cy="7889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9" name="AutoShape 126">
            <a:extLst>
              <a:ext uri="{FF2B5EF4-FFF2-40B4-BE49-F238E27FC236}">
                <a16:creationId xmlns:a16="http://schemas.microsoft.com/office/drawing/2014/main" xmlns="" id="{7B69F048-51B0-4195-88C2-16EBAB058363}"/>
              </a:ext>
            </a:extLst>
          </p:cNvPr>
          <p:cNvCxnSpPr>
            <a:cxnSpLocks noChangeShapeType="1"/>
            <a:endCxn id="30" idx="3"/>
          </p:cNvCxnSpPr>
          <p:nvPr/>
        </p:nvCxnSpPr>
        <p:spPr bwMode="auto">
          <a:xfrm flipV="1">
            <a:off x="3212132" y="4506766"/>
            <a:ext cx="123825" cy="736600"/>
          </a:xfrm>
          <a:prstGeom prst="bentConnector5">
            <a:avLst>
              <a:gd name="adj1" fmla="val 65384"/>
              <a:gd name="adj2" fmla="val 60343"/>
              <a:gd name="adj3" fmla="val 6922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0" name="AutoShape 128">
            <a:extLst>
              <a:ext uri="{FF2B5EF4-FFF2-40B4-BE49-F238E27FC236}">
                <a16:creationId xmlns:a16="http://schemas.microsoft.com/office/drawing/2014/main" xmlns="" id="{9388B687-C3B5-4B28-BA4A-F9146B6CC447}"/>
              </a:ext>
            </a:extLst>
          </p:cNvPr>
          <p:cNvCxnSpPr>
            <a:cxnSpLocks noChangeShapeType="1"/>
            <a:stCxn id="14" idx="2"/>
          </p:cNvCxnSpPr>
          <p:nvPr/>
        </p:nvCxnSpPr>
        <p:spPr bwMode="auto">
          <a:xfrm flipV="1">
            <a:off x="8972550" y="4430860"/>
            <a:ext cx="320675" cy="36513"/>
          </a:xfrm>
          <a:prstGeom prst="bentConnector3">
            <a:avLst>
              <a:gd name="adj1" fmla="val 49505"/>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71" name="AutoShape 130">
            <a:extLst>
              <a:ext uri="{FF2B5EF4-FFF2-40B4-BE49-F238E27FC236}">
                <a16:creationId xmlns:a16="http://schemas.microsoft.com/office/drawing/2014/main" xmlns="" id="{246165A9-79FD-4710-8B4C-BA5CAC16FAFE}"/>
              </a:ext>
            </a:extLst>
          </p:cNvPr>
          <p:cNvCxnSpPr>
            <a:cxnSpLocks noChangeShapeType="1"/>
            <a:stCxn id="40" idx="3"/>
            <a:endCxn id="59" idx="0"/>
          </p:cNvCxnSpPr>
          <p:nvPr/>
        </p:nvCxnSpPr>
        <p:spPr bwMode="auto">
          <a:xfrm flipV="1">
            <a:off x="7986712" y="4683273"/>
            <a:ext cx="219075" cy="1109662"/>
          </a:xfrm>
          <a:prstGeom prst="bentConnector5">
            <a:avLst>
              <a:gd name="adj1" fmla="val 103625"/>
              <a:gd name="adj2" fmla="val 65093"/>
              <a:gd name="adj3" fmla="val 92750"/>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72" name="AutoShape 144">
            <a:extLst>
              <a:ext uri="{FF2B5EF4-FFF2-40B4-BE49-F238E27FC236}">
                <a16:creationId xmlns:a16="http://schemas.microsoft.com/office/drawing/2014/main" xmlns="" id="{7C46A6DD-C19F-4613-B9A8-E0BA5F18CA8C}"/>
              </a:ext>
            </a:extLst>
          </p:cNvPr>
          <p:cNvCxnSpPr>
            <a:cxnSpLocks noChangeShapeType="1"/>
          </p:cNvCxnSpPr>
          <p:nvPr/>
        </p:nvCxnSpPr>
        <p:spPr bwMode="auto">
          <a:xfrm flipV="1">
            <a:off x="6445318" y="3481535"/>
            <a:ext cx="1777932" cy="355998"/>
          </a:xfrm>
          <a:prstGeom prst="bentConnector3">
            <a:avLst>
              <a:gd name="adj1" fmla="val 50000"/>
            </a:avLst>
          </a:prstGeom>
          <a:noFill/>
          <a:ln w="9525">
            <a:solidFill>
              <a:srgbClr val="000066"/>
            </a:solidFill>
            <a:miter lim="800000"/>
            <a:headEnd/>
            <a:tailEnd/>
          </a:ln>
          <a:extLst>
            <a:ext uri="{909E8E84-426E-40DD-AFC4-6F175D3DCCD1}">
              <a14:hiddenFill xmlns:a14="http://schemas.microsoft.com/office/drawing/2010/main">
                <a:noFill/>
              </a14:hiddenFill>
            </a:ext>
          </a:extLst>
        </p:spPr>
      </p:cxnSp>
      <p:sp>
        <p:nvSpPr>
          <p:cNvPr id="73" name="Line 145">
            <a:extLst>
              <a:ext uri="{FF2B5EF4-FFF2-40B4-BE49-F238E27FC236}">
                <a16:creationId xmlns:a16="http://schemas.microsoft.com/office/drawing/2014/main" xmlns="" id="{B11CE613-D843-4941-A8E8-3E3E0D91E273}"/>
              </a:ext>
            </a:extLst>
          </p:cNvPr>
          <p:cNvSpPr>
            <a:spLocks noChangeShapeType="1"/>
          </p:cNvSpPr>
          <p:nvPr/>
        </p:nvSpPr>
        <p:spPr bwMode="auto">
          <a:xfrm>
            <a:off x="8235949" y="3492568"/>
            <a:ext cx="9544" cy="678050"/>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75" name="Rectangle 61">
            <a:extLst>
              <a:ext uri="{FF2B5EF4-FFF2-40B4-BE49-F238E27FC236}">
                <a16:creationId xmlns:a16="http://schemas.microsoft.com/office/drawing/2014/main" xmlns="" id="{3ACC5272-193F-48FD-B86E-41B1B58340B8}"/>
              </a:ext>
            </a:extLst>
          </p:cNvPr>
          <p:cNvSpPr>
            <a:spLocks noChangeArrowheads="1"/>
          </p:cNvSpPr>
          <p:nvPr/>
        </p:nvSpPr>
        <p:spPr bwMode="auto">
          <a:xfrm>
            <a:off x="4086226" y="2629047"/>
            <a:ext cx="949325" cy="655638"/>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Asignar trabajo</a:t>
            </a:r>
            <a:r>
              <a:rPr lang="es-PE" sz="1000" dirty="0">
                <a:solidFill>
                  <a:srgbClr val="000066"/>
                </a:solidFill>
                <a:hlinkClick r:id="rId6" action="ppaction://hlinksldjump"/>
              </a:rPr>
              <a:t> </a:t>
            </a:r>
            <a:endParaRPr lang="es-ES" sz="1000" dirty="0">
              <a:solidFill>
                <a:srgbClr val="000066"/>
              </a:solidFill>
            </a:endParaRPr>
          </a:p>
        </p:txBody>
      </p:sp>
      <p:sp>
        <p:nvSpPr>
          <p:cNvPr id="76" name="Rectangle 62">
            <a:extLst>
              <a:ext uri="{FF2B5EF4-FFF2-40B4-BE49-F238E27FC236}">
                <a16:creationId xmlns:a16="http://schemas.microsoft.com/office/drawing/2014/main" xmlns="" id="{85CAEA51-3305-44D7-B31C-E39D0CACC7A6}"/>
              </a:ext>
            </a:extLst>
          </p:cNvPr>
          <p:cNvSpPr>
            <a:spLocks noChangeArrowheads="1"/>
          </p:cNvSpPr>
          <p:nvPr/>
        </p:nvSpPr>
        <p:spPr bwMode="auto">
          <a:xfrm>
            <a:off x="4086226" y="2488553"/>
            <a:ext cx="949325" cy="252413"/>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(1) Jefe de Proyecto</a:t>
            </a:r>
            <a:endParaRPr lang="es-ES" sz="800" b="1" dirty="0">
              <a:solidFill>
                <a:srgbClr val="000066"/>
              </a:solidFill>
            </a:endParaRPr>
          </a:p>
        </p:txBody>
      </p:sp>
      <p:sp>
        <p:nvSpPr>
          <p:cNvPr id="77" name="Rectangle 63">
            <a:extLst>
              <a:ext uri="{FF2B5EF4-FFF2-40B4-BE49-F238E27FC236}">
                <a16:creationId xmlns:a16="http://schemas.microsoft.com/office/drawing/2014/main" xmlns="" id="{76D44EBE-C09D-4DE2-830B-637173D6D1B7}"/>
              </a:ext>
            </a:extLst>
          </p:cNvPr>
          <p:cNvSpPr>
            <a:spLocks noChangeArrowheads="1"/>
          </p:cNvSpPr>
          <p:nvPr/>
        </p:nvSpPr>
        <p:spPr bwMode="auto">
          <a:xfrm>
            <a:off x="4086226" y="3284684"/>
            <a:ext cx="949325" cy="247650"/>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Plan quincenal</a:t>
            </a:r>
          </a:p>
        </p:txBody>
      </p:sp>
      <p:sp>
        <p:nvSpPr>
          <p:cNvPr id="81" name="Rectangle 66">
            <a:extLst>
              <a:ext uri="{FF2B5EF4-FFF2-40B4-BE49-F238E27FC236}">
                <a16:creationId xmlns:a16="http://schemas.microsoft.com/office/drawing/2014/main" xmlns="" id="{954A0DA9-AB01-4F68-991F-5798703ADA8A}"/>
              </a:ext>
            </a:extLst>
          </p:cNvPr>
          <p:cNvSpPr>
            <a:spLocks noChangeArrowheads="1"/>
          </p:cNvSpPr>
          <p:nvPr/>
        </p:nvSpPr>
        <p:spPr bwMode="auto">
          <a:xfrm>
            <a:off x="5670551" y="2422672"/>
            <a:ext cx="1008062" cy="252412"/>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(2) Equipo de Trabajo</a:t>
            </a:r>
            <a:endParaRPr lang="es-ES" sz="800" b="1" dirty="0">
              <a:solidFill>
                <a:srgbClr val="000066"/>
              </a:solidFill>
            </a:endParaRPr>
          </a:p>
        </p:txBody>
      </p:sp>
      <p:sp>
        <p:nvSpPr>
          <p:cNvPr id="82" name="Rectangle 111">
            <a:extLst>
              <a:ext uri="{FF2B5EF4-FFF2-40B4-BE49-F238E27FC236}">
                <a16:creationId xmlns:a16="http://schemas.microsoft.com/office/drawing/2014/main" xmlns="" id="{99116C62-3F48-43CD-929E-EDAC84A8BBDC}"/>
              </a:ext>
            </a:extLst>
          </p:cNvPr>
          <p:cNvSpPr>
            <a:spLocks noChangeArrowheads="1"/>
          </p:cNvSpPr>
          <p:nvPr/>
        </p:nvSpPr>
        <p:spPr bwMode="auto">
          <a:xfrm>
            <a:off x="1853505" y="4660901"/>
            <a:ext cx="935038"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a:solidFill>
                  <a:srgbClr val="000066"/>
                </a:solidFill>
              </a:rPr>
              <a:t>Planificación</a:t>
            </a:r>
            <a:endParaRPr lang="es-ES" sz="800" b="1" dirty="0">
              <a:solidFill>
                <a:srgbClr val="000066"/>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16</a:t>
            </a:fld>
            <a:endParaRPr/>
          </a:p>
        </p:txBody>
      </p:sp>
      <p:sp>
        <p:nvSpPr>
          <p:cNvPr id="3" name="Google Shape;3850;p15">
            <a:extLst>
              <a:ext uri="{FF2B5EF4-FFF2-40B4-BE49-F238E27FC236}">
                <a16:creationId xmlns:a16="http://schemas.microsoft.com/office/drawing/2014/main" xmlns="" id="{61BD8EC1-B41F-46AF-86B2-EEF538E3A0DD}"/>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ACTIVIDADES DEL SUBPROCESO DE EJECUCIÓN, SEGUIMIENTO Y CONTROL</a:t>
            </a:r>
          </a:p>
        </p:txBody>
      </p:sp>
      <p:graphicFrame>
        <p:nvGraphicFramePr>
          <p:cNvPr id="8" name="Group 206">
            <a:extLst>
              <a:ext uri="{FF2B5EF4-FFF2-40B4-BE49-F238E27FC236}">
                <a16:creationId xmlns:a16="http://schemas.microsoft.com/office/drawing/2014/main" xmlns="" id="{770DAFDD-F1FF-43D5-9BA5-DD0D0E3E60C1}"/>
              </a:ext>
            </a:extLst>
          </p:cNvPr>
          <p:cNvGraphicFramePr>
            <a:graphicFrameLocks/>
          </p:cNvGraphicFramePr>
          <p:nvPr>
            <p:extLst>
              <p:ext uri="{D42A27DB-BD31-4B8C-83A1-F6EECF244321}">
                <p14:modId xmlns:p14="http://schemas.microsoft.com/office/powerpoint/2010/main" val="304430904"/>
              </p:ext>
            </p:extLst>
          </p:nvPr>
        </p:nvGraphicFramePr>
        <p:xfrm>
          <a:off x="1581150" y="2338152"/>
          <a:ext cx="12153901" cy="6177197"/>
        </p:xfrm>
        <a:graphic>
          <a:graphicData uri="http://schemas.openxmlformats.org/drawingml/2006/table">
            <a:tbl>
              <a:tblPr>
                <a:tableStyleId>{ED083AE6-46FA-4A59-8FB0-9F97EB10719F}</a:tableStyleId>
              </a:tblPr>
              <a:tblGrid>
                <a:gridCol w="564786">
                  <a:extLst>
                    <a:ext uri="{9D8B030D-6E8A-4147-A177-3AD203B41FA5}">
                      <a16:colId xmlns:a16="http://schemas.microsoft.com/office/drawing/2014/main" xmlns="" val="20000"/>
                    </a:ext>
                  </a:extLst>
                </a:gridCol>
                <a:gridCol w="1628086">
                  <a:extLst>
                    <a:ext uri="{9D8B030D-6E8A-4147-A177-3AD203B41FA5}">
                      <a16:colId xmlns:a16="http://schemas.microsoft.com/office/drawing/2014/main" xmlns="" val="20001"/>
                    </a:ext>
                  </a:extLst>
                </a:gridCol>
                <a:gridCol w="2087263">
                  <a:extLst>
                    <a:ext uri="{9D8B030D-6E8A-4147-A177-3AD203B41FA5}">
                      <a16:colId xmlns:a16="http://schemas.microsoft.com/office/drawing/2014/main" xmlns="" val="20002"/>
                    </a:ext>
                  </a:extLst>
                </a:gridCol>
                <a:gridCol w="5284380">
                  <a:extLst>
                    <a:ext uri="{9D8B030D-6E8A-4147-A177-3AD203B41FA5}">
                      <a16:colId xmlns:a16="http://schemas.microsoft.com/office/drawing/2014/main" xmlns="" val="20003"/>
                    </a:ext>
                  </a:extLst>
                </a:gridCol>
                <a:gridCol w="2589386">
                  <a:extLst>
                    <a:ext uri="{9D8B030D-6E8A-4147-A177-3AD203B41FA5}">
                      <a16:colId xmlns:a16="http://schemas.microsoft.com/office/drawing/2014/main" xmlns="" val="20004"/>
                    </a:ext>
                  </a:extLst>
                </a:gridCol>
              </a:tblGrid>
              <a:tr h="923572">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a:t>
                      </a:r>
                      <a:endParaRPr kumimoji="0" lang="es-ES" sz="1400" b="1"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Rol del Responsable</a:t>
                      </a:r>
                      <a:endParaRPr kumimoji="0" lang="es-ES" sz="1400" b="1"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Nombre de la Actividad</a:t>
                      </a:r>
                      <a:endParaRPr kumimoji="0" lang="es-ES" sz="1400" b="1"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Descripción de la Actividad</a:t>
                      </a:r>
                      <a:endParaRPr kumimoji="0" lang="es-ES" sz="1400" b="1"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Herramientas</a:t>
                      </a:r>
                      <a:endParaRPr kumimoji="0" lang="es-ES" sz="1400" b="1"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60000"/>
                        <a:lumOff val="40000"/>
                      </a:schemeClr>
                    </a:solidFill>
                  </a:tcPr>
                </a:tc>
                <a:extLst>
                  <a:ext uri="{0D108BD9-81ED-4DB2-BD59-A6C34878D82A}">
                    <a16:rowId xmlns:a16="http://schemas.microsoft.com/office/drawing/2014/main" xmlns="" val="10000"/>
                  </a:ext>
                </a:extLst>
              </a:tr>
              <a:tr h="750401">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rPr>
                        <a:t>1</a:t>
                      </a:r>
                      <a:endParaRPr kumimoji="0" lang="es-ES" sz="1100" b="0"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100" dirty="0"/>
                        <a:t>Jefe de Proyecto</a:t>
                      </a:r>
                      <a:endParaRPr kumimoji="0" lang="es-ES" sz="1100" b="0"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Asignar Trabajo</a:t>
                      </a:r>
                      <a:endParaRPr kumimoji="0" lang="es-ES" sz="1100" b="0"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es-ES" sz="1100" u="none" strike="noStrike" cap="none" normalizeH="0" baseline="0" dirty="0">
                          <a:ln>
                            <a:noFill/>
                          </a:ln>
                          <a:effectLst/>
                        </a:rPr>
                        <a:t>- Jefe de Proyecto prepara el plan quincenal apoyándose en la plantilla de Plan quincenal, seguidamente asigna tareas a los miembros del equipo de trabajo.</a:t>
                      </a:r>
                      <a:endParaRPr kumimoji="0" lang="es-ES" sz="1100" b="0" i="0" u="none" strike="noStrike" cap="none" normalizeH="0" baseline="0" dirty="0">
                        <a:ln>
                          <a:noFill/>
                        </a:ln>
                        <a:solidFill>
                          <a:srgbClr val="000066"/>
                        </a:solidFill>
                        <a:effectLst/>
                        <a:latin typeface="Arial" pitchFamily="34" charset="0"/>
                      </a:endParaRPr>
                    </a:p>
                  </a:txBody>
                  <a:tcPr marT="45715" marB="45715"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Plantilla de Plan Quincenal</a:t>
                      </a:r>
                      <a:endParaRPr kumimoji="0" lang="es-ES" sz="1100" b="0" i="0" u="none" strike="noStrike" cap="none" normalizeH="0" baseline="0" dirty="0">
                        <a:ln>
                          <a:noFill/>
                        </a:ln>
                        <a:solidFill>
                          <a:srgbClr val="000066"/>
                        </a:solidFill>
                        <a:effectLst/>
                        <a:latin typeface="Arial" pitchFamily="34" charset="0"/>
                      </a:endParaRPr>
                    </a:p>
                  </a:txBody>
                  <a:tcPr marT="45715" marB="45715" horzOverflow="overflow">
                    <a:solidFill>
                      <a:schemeClr val="accent4">
                        <a:lumMod val="20000"/>
                        <a:lumOff val="80000"/>
                      </a:schemeClr>
                    </a:solidFill>
                  </a:tcPr>
                </a:tc>
                <a:extLst>
                  <a:ext uri="{0D108BD9-81ED-4DB2-BD59-A6C34878D82A}">
                    <a16:rowId xmlns:a16="http://schemas.microsoft.com/office/drawing/2014/main" xmlns="" val="10001"/>
                  </a:ext>
                </a:extLst>
              </a:tr>
              <a:tr h="2088782">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a:ln>
                            <a:noFill/>
                          </a:ln>
                          <a:effectLst/>
                        </a:rPr>
                        <a:t>2</a:t>
                      </a:r>
                      <a:endParaRPr kumimoji="0" lang="es-ES" sz="1100" b="0" i="0" u="none" strike="noStrike" cap="none" normalizeH="0" baseline="0">
                        <a:ln>
                          <a:noFill/>
                        </a:ln>
                        <a:solidFill>
                          <a:srgbClr val="000066"/>
                        </a:solidFill>
                        <a:effectLst/>
                        <a:latin typeface="Arial" pitchFamily="34" charset="0"/>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smtClean="0">
                          <a:ln>
                            <a:noFill/>
                          </a:ln>
                          <a:effectLst/>
                        </a:rPr>
                        <a:t>Equipo de Trabajo</a:t>
                      </a:r>
                      <a:endParaRPr kumimoji="0" lang="es-ES" sz="1100" b="0"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Ejecutar trabajo asignado</a:t>
                      </a:r>
                      <a:endParaRPr kumimoji="0" lang="es-ES" sz="1100" b="0"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El equipo realiza el trabajo que le fue asignado, produciendo entregables comprometidos.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La aceptación de los entregables principales son formalizados mediante actas de reunión (en caso se requiera con el cliente), o en las actas de comités con el cliente.</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Cada miembro del equipo reporta el tiempo empleado en las actividades que realizó, en el Informe de Actividades.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Adicionalmente, durante la ejecución del proyecto realizan reuniones de trabajo con el cliente según se requiera.</a:t>
                      </a:r>
                      <a:endParaRPr kumimoji="0" lang="es-ES" sz="1100" b="0" i="0" u="none" strike="noStrike" cap="none" normalizeH="0" baseline="0" dirty="0">
                        <a:ln>
                          <a:noFill/>
                        </a:ln>
                        <a:solidFill>
                          <a:srgbClr val="000066"/>
                        </a:solidFill>
                        <a:effectLst/>
                        <a:latin typeface="Arial" pitchFamily="34" charset="0"/>
                      </a:endParaRPr>
                    </a:p>
                  </a:txBody>
                  <a:tcPr marT="45715" marB="45715"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Actas de </a:t>
                      </a:r>
                      <a:r>
                        <a:rPr kumimoji="0" lang="es-ES" sz="1100" u="none" strike="noStrike" cap="none" normalizeH="0" baseline="0" dirty="0" smtClean="0">
                          <a:ln>
                            <a:noFill/>
                          </a:ln>
                          <a:effectLst/>
                        </a:rPr>
                        <a:t>reuniones internas </a:t>
                      </a:r>
                      <a:endParaRPr kumimoji="0" lang="es-ES" sz="11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Informe de </a:t>
                      </a:r>
                      <a:r>
                        <a:rPr kumimoji="0" lang="es-ES" sz="1100" u="none" strike="noStrike" cap="none" normalizeH="0" baseline="0" dirty="0" smtClean="0">
                          <a:ln>
                            <a:noFill/>
                          </a:ln>
                          <a:effectLst/>
                        </a:rPr>
                        <a:t>avance quincenal</a:t>
                      </a:r>
                      <a:endParaRPr kumimoji="0" lang="es-ES" sz="1100" b="0" i="0" u="none" strike="noStrike" cap="none" normalizeH="0" baseline="0" dirty="0">
                        <a:ln>
                          <a:noFill/>
                        </a:ln>
                        <a:solidFill>
                          <a:srgbClr val="000066"/>
                        </a:solidFill>
                        <a:effectLst/>
                        <a:latin typeface="Arial" pitchFamily="34" charset="0"/>
                      </a:endParaRPr>
                    </a:p>
                  </a:txBody>
                  <a:tcPr marT="45715" marB="45715" horzOverflow="overflow">
                    <a:solidFill>
                      <a:schemeClr val="accent4">
                        <a:lumMod val="20000"/>
                        <a:lumOff val="80000"/>
                      </a:schemeClr>
                    </a:solidFill>
                  </a:tcPr>
                </a:tc>
                <a:extLst>
                  <a:ext uri="{0D108BD9-81ED-4DB2-BD59-A6C34878D82A}">
                    <a16:rowId xmlns:a16="http://schemas.microsoft.com/office/drawing/2014/main" xmlns="" val="10002"/>
                  </a:ext>
                </a:extLst>
              </a:tr>
              <a:tr h="2414442">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rPr>
                        <a:t>3</a:t>
                      </a:r>
                      <a:endParaRPr kumimoji="0" lang="es-ES" sz="1100" b="0"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Analista Funcional</a:t>
                      </a:r>
                      <a:endParaRPr kumimoji="0" lang="es-ES" sz="1100" b="0"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Revisión de Informes de Estado</a:t>
                      </a:r>
                      <a:endParaRPr kumimoji="0" lang="es-ES" sz="1100" b="0"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 El Analista Funcional prepara la reunión  y registra y/o actualiza la reunión en el acta de reuniones.</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 Los analistas informan la situación del proyecto y riesgo presentados, de forma quincenal y/o cuando la situación lo requiera.</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Consolidar la información expuesta por los Analistas en un solo informe a nivel de coordinación y se actualizan de requerirse, los artefactos de gestión por proyecto (riesgos, pendientes, métricas). </a:t>
                      </a:r>
                      <a:endParaRPr kumimoji="0" lang="es-ES" sz="1100" b="0" i="0" u="none" strike="noStrike" cap="none" normalizeH="0" baseline="0" dirty="0">
                        <a:ln>
                          <a:noFill/>
                        </a:ln>
                        <a:solidFill>
                          <a:srgbClr val="000066"/>
                        </a:solidFill>
                        <a:effectLst/>
                        <a:latin typeface="Arial" pitchFamily="34" charset="0"/>
                      </a:endParaRPr>
                    </a:p>
                  </a:txBody>
                  <a:tcPr marT="45721" marB="45721"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-Registro de riesgos </a:t>
                      </a:r>
                      <a:endParaRPr kumimoji="0" lang="es-ES" sz="1100" u="none" strike="noStrike" cap="none" normalizeH="0" baseline="0" dirty="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smtClean="0">
                          <a:ln>
                            <a:noFill/>
                          </a:ln>
                          <a:effectLst/>
                        </a:rPr>
                        <a:t>-Tablero </a:t>
                      </a:r>
                      <a:r>
                        <a:rPr kumimoji="0" lang="es-ES" sz="1100" u="none" strike="noStrike" cap="none" normalizeH="0" baseline="0" dirty="0">
                          <a:ln>
                            <a:noFill/>
                          </a:ln>
                          <a:effectLst/>
                        </a:rPr>
                        <a:t>de métricas de la coordinación.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100" u="none" strike="noStrike" cap="none" normalizeH="0" baseline="0" dirty="0">
                          <a:ln>
                            <a:noFill/>
                          </a:ln>
                          <a:effectLst/>
                        </a:rPr>
                        <a:t>Acta de </a:t>
                      </a:r>
                      <a:r>
                        <a:rPr kumimoji="0" lang="es-PE" sz="1100" u="none" strike="noStrike" cap="none" normalizeH="0" baseline="0" dirty="0" smtClean="0">
                          <a:ln>
                            <a:noFill/>
                          </a:ln>
                          <a:effectLst/>
                        </a:rPr>
                        <a:t>Reuniones </a:t>
                      </a:r>
                      <a:r>
                        <a:rPr kumimoji="0" lang="es-ES" sz="1100" u="none" strike="noStrike" cap="none" normalizeH="0" baseline="0" dirty="0" smtClean="0">
                          <a:ln>
                            <a:noFill/>
                          </a:ln>
                          <a:effectLst/>
                        </a:rPr>
                        <a:t>internas</a:t>
                      </a:r>
                      <a:r>
                        <a:rPr kumimoji="0" lang="es-PE" sz="1100" u="none" strike="noStrike" cap="none" normalizeH="0" baseline="0" dirty="0" smtClean="0">
                          <a:ln>
                            <a:noFill/>
                          </a:ln>
                          <a:effectLst/>
                        </a:rPr>
                        <a:t>.</a:t>
                      </a:r>
                      <a:endParaRPr kumimoji="0" lang="es-ES" sz="1100" b="0" i="0" u="none" strike="noStrike" cap="none" normalizeH="0" baseline="0" dirty="0">
                        <a:ln>
                          <a:noFill/>
                        </a:ln>
                        <a:solidFill>
                          <a:srgbClr val="000066"/>
                        </a:solidFill>
                        <a:effectLst/>
                        <a:latin typeface="Arial" pitchFamily="34" charset="0"/>
                      </a:endParaRPr>
                    </a:p>
                  </a:txBody>
                  <a:tcPr marT="45721" marB="45721" horzOverflow="overflow">
                    <a:solidFill>
                      <a:schemeClr val="accent4">
                        <a:lumMod val="20000"/>
                        <a:lumOff val="80000"/>
                      </a:schemeClr>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8061330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17</a:t>
            </a:fld>
            <a:endParaRPr/>
          </a:p>
        </p:txBody>
      </p:sp>
      <p:graphicFrame>
        <p:nvGraphicFramePr>
          <p:cNvPr id="4" name="Group 229">
            <a:extLst>
              <a:ext uri="{FF2B5EF4-FFF2-40B4-BE49-F238E27FC236}">
                <a16:creationId xmlns:a16="http://schemas.microsoft.com/office/drawing/2014/main" xmlns="" id="{3A569E5B-29BC-44A2-97BD-C8D440756D2A}"/>
              </a:ext>
            </a:extLst>
          </p:cNvPr>
          <p:cNvGraphicFramePr>
            <a:graphicFrameLocks/>
          </p:cNvGraphicFramePr>
          <p:nvPr>
            <p:extLst>
              <p:ext uri="{D42A27DB-BD31-4B8C-83A1-F6EECF244321}">
                <p14:modId xmlns:p14="http://schemas.microsoft.com/office/powerpoint/2010/main" val="575828271"/>
              </p:ext>
            </p:extLst>
          </p:nvPr>
        </p:nvGraphicFramePr>
        <p:xfrm>
          <a:off x="1536701" y="2734407"/>
          <a:ext cx="10401300" cy="5074024"/>
        </p:xfrm>
        <a:graphic>
          <a:graphicData uri="http://schemas.openxmlformats.org/drawingml/2006/table">
            <a:tbl>
              <a:tblPr>
                <a:tableStyleId>{ED083AE6-46FA-4A59-8FB0-9F97EB10719F}</a:tableStyleId>
              </a:tblPr>
              <a:tblGrid>
                <a:gridCol w="460484">
                  <a:extLst>
                    <a:ext uri="{9D8B030D-6E8A-4147-A177-3AD203B41FA5}">
                      <a16:colId xmlns:a16="http://schemas.microsoft.com/office/drawing/2014/main" xmlns="" val="20000"/>
                    </a:ext>
                  </a:extLst>
                </a:gridCol>
                <a:gridCol w="1330704">
                  <a:extLst>
                    <a:ext uri="{9D8B030D-6E8A-4147-A177-3AD203B41FA5}">
                      <a16:colId xmlns:a16="http://schemas.microsoft.com/office/drawing/2014/main" xmlns="" val="20001"/>
                    </a:ext>
                  </a:extLst>
                </a:gridCol>
                <a:gridCol w="1701311">
                  <a:extLst>
                    <a:ext uri="{9D8B030D-6E8A-4147-A177-3AD203B41FA5}">
                      <a16:colId xmlns:a16="http://schemas.microsoft.com/office/drawing/2014/main" xmlns="" val="20002"/>
                    </a:ext>
                  </a:extLst>
                </a:gridCol>
                <a:gridCol w="4010571">
                  <a:extLst>
                    <a:ext uri="{9D8B030D-6E8A-4147-A177-3AD203B41FA5}">
                      <a16:colId xmlns:a16="http://schemas.microsoft.com/office/drawing/2014/main" xmlns="" val="20003"/>
                    </a:ext>
                  </a:extLst>
                </a:gridCol>
                <a:gridCol w="2898230">
                  <a:extLst>
                    <a:ext uri="{9D8B030D-6E8A-4147-A177-3AD203B41FA5}">
                      <a16:colId xmlns:a16="http://schemas.microsoft.com/office/drawing/2014/main" xmlns="" val="20004"/>
                    </a:ext>
                  </a:extLst>
                </a:gridCol>
              </a:tblGrid>
              <a:tr h="857784">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a:t>
                      </a:r>
                      <a:endParaRPr kumimoji="0" lang="es-ES" sz="1400" b="1"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Rol del Responsable</a:t>
                      </a:r>
                      <a:endParaRPr kumimoji="0" lang="es-ES" sz="1400" b="1"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Nombre de la Actividad</a:t>
                      </a:r>
                      <a:endParaRPr kumimoji="0" lang="es-ES" sz="1400" b="1"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Descripción de la Actividad</a:t>
                      </a:r>
                      <a:endParaRPr kumimoji="0" lang="es-ES" sz="1400" b="1"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Herramientas</a:t>
                      </a:r>
                      <a:endParaRPr kumimoji="0" lang="es-ES" sz="1400" b="1"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60000"/>
                        <a:lumOff val="40000"/>
                      </a:schemeClr>
                    </a:solidFill>
                  </a:tcPr>
                </a:tc>
                <a:extLst>
                  <a:ext uri="{0D108BD9-81ED-4DB2-BD59-A6C34878D82A}">
                    <a16:rowId xmlns:a16="http://schemas.microsoft.com/office/drawing/2014/main" xmlns="" val="10000"/>
                  </a:ext>
                </a:extLst>
              </a:tr>
              <a:tr h="2308865">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rPr>
                        <a:t>4</a:t>
                      </a:r>
                      <a:endParaRPr kumimoji="0" lang="es-ES" sz="1100" b="0"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Jefe de Proyecto</a:t>
                      </a:r>
                      <a:endParaRPr kumimoji="0" lang="es-ES" sz="1100" b="0"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Comité Operativo</a:t>
                      </a:r>
                      <a:endParaRPr kumimoji="0" lang="es-ES" sz="1100" b="0"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es-ES" sz="1100" u="none" strike="noStrike" cap="none" normalizeH="0" baseline="0" dirty="0">
                          <a:ln>
                            <a:noFill/>
                          </a:ln>
                          <a:effectLst/>
                        </a:rPr>
                        <a:t>- El Jefe de Proyecto prepara la agenda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En la reunión se presenta y revisa con el cliente, el acta de reunión preliminar. Es de frecuencia quincenal y cuando la situación lo requiera. Se actualizaran las plantillas que correspondan según sea el resultado de la reunión.</a:t>
                      </a:r>
                      <a:endParaRPr kumimoji="0" lang="es-ES" sz="1100" b="0" i="0" u="none" strike="noStrike" cap="none" normalizeH="0" baseline="0" dirty="0">
                        <a:ln>
                          <a:noFill/>
                        </a:ln>
                        <a:solidFill>
                          <a:srgbClr val="000066"/>
                        </a:solidFill>
                        <a:effectLst/>
                        <a:latin typeface="Arial" pitchFamily="34" charset="0"/>
                      </a:endParaRPr>
                    </a:p>
                  </a:txBody>
                  <a:tcPr marT="45721" marB="45721"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-Acta de </a:t>
                      </a:r>
                      <a:r>
                        <a:rPr kumimoji="0" lang="es-ES" sz="1100" u="none" strike="noStrike" cap="none" normalizeH="0" baseline="0" dirty="0" smtClean="0">
                          <a:ln>
                            <a:noFill/>
                          </a:ln>
                          <a:effectLst/>
                        </a:rPr>
                        <a:t>Reuniones internas.</a:t>
                      </a:r>
                      <a:endParaRPr kumimoji="0" lang="es-ES" sz="11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Registro de riesgos actualizado.</a:t>
                      </a:r>
                      <a:endParaRPr kumimoji="0" lang="es-ES" sz="1100" b="0" i="0" u="none" strike="noStrike" cap="none" normalizeH="0" baseline="0" dirty="0">
                        <a:ln>
                          <a:noFill/>
                        </a:ln>
                        <a:solidFill>
                          <a:srgbClr val="000066"/>
                        </a:solidFill>
                        <a:effectLst/>
                        <a:latin typeface="Arial" pitchFamily="34" charset="0"/>
                      </a:endParaRPr>
                    </a:p>
                  </a:txBody>
                  <a:tcPr marT="45721" marB="45721" horzOverflow="overflow">
                    <a:solidFill>
                      <a:schemeClr val="accent4">
                        <a:lumMod val="20000"/>
                        <a:lumOff val="80000"/>
                      </a:schemeClr>
                    </a:solidFill>
                  </a:tcPr>
                </a:tc>
                <a:extLst>
                  <a:ext uri="{0D108BD9-81ED-4DB2-BD59-A6C34878D82A}">
                    <a16:rowId xmlns:a16="http://schemas.microsoft.com/office/drawing/2014/main" xmlns="" val="10001"/>
                  </a:ext>
                </a:extLst>
              </a:tr>
              <a:tr h="1907375">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rPr>
                        <a:t>5</a:t>
                      </a:r>
                      <a:endParaRPr kumimoji="0" lang="es-ES" sz="1100" b="0"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Jefe de Proyecto</a:t>
                      </a:r>
                      <a:endParaRPr kumimoji="0" lang="es-ES" sz="1100" b="0" i="0" u="none" strike="noStrike" cap="none" normalizeH="0" baseline="0" dirty="0">
                        <a:ln>
                          <a:noFill/>
                        </a:ln>
                        <a:solidFill>
                          <a:srgbClr val="000066"/>
                        </a:solidFill>
                        <a:effectLst/>
                        <a:latin typeface="Arial" pitchFamily="34" charset="0"/>
                      </a:endParaRPr>
                    </a:p>
                  </a:txBody>
                  <a:tcPr marT="45719" marB="45719"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Comité de seguimiento del servicio</a:t>
                      </a:r>
                      <a:endParaRPr kumimoji="0" lang="es-ES" sz="1100" b="0" i="0" u="none" strike="noStrike" cap="none" normalizeH="0" baseline="0" dirty="0">
                        <a:ln>
                          <a:noFill/>
                        </a:ln>
                        <a:solidFill>
                          <a:srgbClr val="000066"/>
                        </a:solidFill>
                        <a:effectLst/>
                        <a:latin typeface="Arial" pitchFamily="34" charset="0"/>
                      </a:endParaRPr>
                    </a:p>
                  </a:txBody>
                  <a:tcPr marT="45719" marB="45719"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 El Jefe de Proyecto se reúne  con el cliente con el objetivo de analizar el servicio desde la perspectiva del proyecto</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 Esta reunión es de frecuencia mensual  a requerimiento de ambas partes.</a:t>
                      </a:r>
                      <a:endParaRPr kumimoji="0" lang="es-ES" sz="1100" b="0" i="0" u="none" strike="noStrike" cap="none" normalizeH="0" baseline="0" dirty="0">
                        <a:ln>
                          <a:noFill/>
                        </a:ln>
                        <a:solidFill>
                          <a:srgbClr val="000066"/>
                        </a:solidFill>
                        <a:effectLst/>
                        <a:latin typeface="Arial" pitchFamily="34" charset="0"/>
                      </a:endParaRPr>
                    </a:p>
                  </a:txBody>
                  <a:tcPr marT="45719" marB="45719"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Acta de </a:t>
                      </a:r>
                      <a:r>
                        <a:rPr kumimoji="0" lang="es-ES" sz="1100" u="none" strike="noStrike" cap="none" normalizeH="0" baseline="0" dirty="0" smtClean="0">
                          <a:ln>
                            <a:noFill/>
                          </a:ln>
                          <a:effectLst/>
                        </a:rPr>
                        <a:t>Reuniones internas.</a:t>
                      </a:r>
                      <a:endParaRPr kumimoji="0" lang="es-ES" sz="1100" b="0" i="0" u="none" strike="noStrike" cap="none" normalizeH="0" baseline="0" dirty="0">
                        <a:ln>
                          <a:noFill/>
                        </a:ln>
                        <a:solidFill>
                          <a:srgbClr val="000066"/>
                        </a:solidFill>
                        <a:effectLst/>
                        <a:latin typeface="Arial" pitchFamily="34" charset="0"/>
                      </a:endParaRPr>
                    </a:p>
                  </a:txBody>
                  <a:tcPr marT="45719" marB="45719" horzOverflow="overflow">
                    <a:solidFill>
                      <a:schemeClr val="accent4">
                        <a:lumMod val="20000"/>
                        <a:lumOff val="80000"/>
                      </a:schemeClr>
                    </a:solidFill>
                  </a:tcPr>
                </a:tc>
                <a:extLst>
                  <a:ext uri="{0D108BD9-81ED-4DB2-BD59-A6C34878D82A}">
                    <a16:rowId xmlns:a16="http://schemas.microsoft.com/office/drawing/2014/main" xmlns="" val="10002"/>
                  </a:ext>
                </a:extLst>
              </a:tr>
            </a:tbl>
          </a:graphicData>
        </a:graphic>
      </p:graphicFrame>
      <p:sp>
        <p:nvSpPr>
          <p:cNvPr id="5" name="Google Shape;3850;p15">
            <a:extLst>
              <a:ext uri="{FF2B5EF4-FFF2-40B4-BE49-F238E27FC236}">
                <a16:creationId xmlns:a16="http://schemas.microsoft.com/office/drawing/2014/main" xmlns="" id="{41C74A93-8994-414C-AFC6-2463420FF46C}"/>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ACTIVIDADES DEL SUBPROCESO DE EJECUCIÓN, SEGUIMIENTO Y CONTROL</a:t>
            </a:r>
          </a:p>
        </p:txBody>
      </p:sp>
    </p:spTree>
    <p:extLst>
      <p:ext uri="{BB962C8B-B14F-4D97-AF65-F5344CB8AC3E}">
        <p14:creationId xmlns:p14="http://schemas.microsoft.com/office/powerpoint/2010/main" val="41038524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18</a:t>
            </a:fld>
            <a:endParaRPr/>
          </a:p>
        </p:txBody>
      </p:sp>
      <p:graphicFrame>
        <p:nvGraphicFramePr>
          <p:cNvPr id="5" name="Group 214">
            <a:extLst>
              <a:ext uri="{FF2B5EF4-FFF2-40B4-BE49-F238E27FC236}">
                <a16:creationId xmlns:a16="http://schemas.microsoft.com/office/drawing/2014/main" xmlns="" id="{054EBBBD-5A9F-4D98-993B-6DCF7EAC0A7A}"/>
              </a:ext>
            </a:extLst>
          </p:cNvPr>
          <p:cNvGraphicFramePr>
            <a:graphicFrameLocks/>
          </p:cNvGraphicFramePr>
          <p:nvPr>
            <p:extLst>
              <p:ext uri="{D42A27DB-BD31-4B8C-83A1-F6EECF244321}">
                <p14:modId xmlns:p14="http://schemas.microsoft.com/office/powerpoint/2010/main" val="3511008515"/>
              </p:ext>
            </p:extLst>
          </p:nvPr>
        </p:nvGraphicFramePr>
        <p:xfrm>
          <a:off x="1462088" y="3317874"/>
          <a:ext cx="10425112" cy="4124324"/>
        </p:xfrm>
        <a:graphic>
          <a:graphicData uri="http://schemas.openxmlformats.org/drawingml/2006/table">
            <a:tbl>
              <a:tblPr>
                <a:tableStyleId>{ED083AE6-46FA-4A59-8FB0-9F97EB10719F}</a:tableStyleId>
              </a:tblPr>
              <a:tblGrid>
                <a:gridCol w="422684">
                  <a:extLst>
                    <a:ext uri="{9D8B030D-6E8A-4147-A177-3AD203B41FA5}">
                      <a16:colId xmlns:a16="http://schemas.microsoft.com/office/drawing/2014/main" xmlns="" val="20000"/>
                    </a:ext>
                  </a:extLst>
                </a:gridCol>
                <a:gridCol w="1710804">
                  <a:extLst>
                    <a:ext uri="{9D8B030D-6E8A-4147-A177-3AD203B41FA5}">
                      <a16:colId xmlns:a16="http://schemas.microsoft.com/office/drawing/2014/main" xmlns="" val="20001"/>
                    </a:ext>
                  </a:extLst>
                </a:gridCol>
                <a:gridCol w="1715960">
                  <a:extLst>
                    <a:ext uri="{9D8B030D-6E8A-4147-A177-3AD203B41FA5}">
                      <a16:colId xmlns:a16="http://schemas.microsoft.com/office/drawing/2014/main" xmlns="" val="20002"/>
                    </a:ext>
                  </a:extLst>
                </a:gridCol>
                <a:gridCol w="3706998">
                  <a:extLst>
                    <a:ext uri="{9D8B030D-6E8A-4147-A177-3AD203B41FA5}">
                      <a16:colId xmlns:a16="http://schemas.microsoft.com/office/drawing/2014/main" xmlns="" val="20003"/>
                    </a:ext>
                  </a:extLst>
                </a:gridCol>
                <a:gridCol w="2868666">
                  <a:extLst>
                    <a:ext uri="{9D8B030D-6E8A-4147-A177-3AD203B41FA5}">
                      <a16:colId xmlns:a16="http://schemas.microsoft.com/office/drawing/2014/main" xmlns="" val="20004"/>
                    </a:ext>
                  </a:extLst>
                </a:gridCol>
              </a:tblGrid>
              <a:tr h="845841">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a:t>
                      </a:r>
                      <a:endParaRPr kumimoji="0" lang="es-ES" sz="1400" b="1" i="0" u="none" strike="noStrike" cap="none" normalizeH="0" baseline="0" dirty="0">
                        <a:ln>
                          <a:noFill/>
                        </a:ln>
                        <a:solidFill>
                          <a:srgbClr val="000066"/>
                        </a:solidFill>
                        <a:effectLst/>
                        <a:latin typeface="Arial" pitchFamily="34" charset="0"/>
                      </a:endParaRPr>
                    </a:p>
                  </a:txBody>
                  <a:tcPr marT="45719" marB="45719"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Rol del Responsable</a:t>
                      </a:r>
                      <a:endParaRPr kumimoji="0" lang="es-ES" sz="1400" b="1" i="0" u="none" strike="noStrike" cap="none" normalizeH="0" baseline="0" dirty="0">
                        <a:ln>
                          <a:noFill/>
                        </a:ln>
                        <a:solidFill>
                          <a:srgbClr val="000066"/>
                        </a:solidFill>
                        <a:effectLst/>
                        <a:latin typeface="Arial" pitchFamily="34" charset="0"/>
                      </a:endParaRPr>
                    </a:p>
                  </a:txBody>
                  <a:tcPr marT="45719" marB="45719"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Nombre de la Actividad</a:t>
                      </a:r>
                      <a:endParaRPr kumimoji="0" lang="es-ES" sz="1400" b="1" i="0" u="none" strike="noStrike" cap="none" normalizeH="0" baseline="0" dirty="0">
                        <a:ln>
                          <a:noFill/>
                        </a:ln>
                        <a:solidFill>
                          <a:srgbClr val="000066"/>
                        </a:solidFill>
                        <a:effectLst/>
                        <a:latin typeface="Arial" pitchFamily="34" charset="0"/>
                      </a:endParaRPr>
                    </a:p>
                  </a:txBody>
                  <a:tcPr marT="45719" marB="45719"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Descripción de la Actividad</a:t>
                      </a:r>
                      <a:endParaRPr kumimoji="0" lang="es-ES" sz="1400" b="1" i="0" u="none" strike="noStrike" cap="none" normalizeH="0" baseline="0" dirty="0">
                        <a:ln>
                          <a:noFill/>
                        </a:ln>
                        <a:solidFill>
                          <a:srgbClr val="000066"/>
                        </a:solidFill>
                        <a:effectLst/>
                        <a:latin typeface="Arial" pitchFamily="34" charset="0"/>
                      </a:endParaRPr>
                    </a:p>
                  </a:txBody>
                  <a:tcPr marT="45719" marB="45719"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Herramientas</a:t>
                      </a:r>
                      <a:endParaRPr kumimoji="0" lang="es-ES" sz="1400" b="1" i="0" u="none" strike="noStrike" cap="none" normalizeH="0" baseline="0" dirty="0">
                        <a:ln>
                          <a:noFill/>
                        </a:ln>
                        <a:solidFill>
                          <a:srgbClr val="000066"/>
                        </a:solidFill>
                        <a:effectLst/>
                        <a:latin typeface="Arial" pitchFamily="34" charset="0"/>
                      </a:endParaRPr>
                    </a:p>
                  </a:txBody>
                  <a:tcPr marT="45719" marB="45719" anchor="ctr" horzOverflow="overflow">
                    <a:solidFill>
                      <a:schemeClr val="accent4">
                        <a:lumMod val="60000"/>
                        <a:lumOff val="40000"/>
                      </a:schemeClr>
                    </a:solidFill>
                  </a:tcPr>
                </a:tc>
                <a:extLst>
                  <a:ext uri="{0D108BD9-81ED-4DB2-BD59-A6C34878D82A}">
                    <a16:rowId xmlns:a16="http://schemas.microsoft.com/office/drawing/2014/main" xmlns="" val="10000"/>
                  </a:ext>
                </a:extLst>
              </a:tr>
              <a:tr h="2164802">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6</a:t>
                      </a:r>
                      <a:endParaRPr kumimoji="0" lang="es-ES" sz="1100" b="0" i="0" u="none" strike="noStrike" cap="none" normalizeH="0" baseline="0" dirty="0">
                        <a:ln>
                          <a:noFill/>
                        </a:ln>
                        <a:solidFill>
                          <a:srgbClr val="000066"/>
                        </a:solidFill>
                        <a:effectLst/>
                        <a:latin typeface="Arial" pitchFamily="34" charset="0"/>
                      </a:endParaRPr>
                    </a:p>
                  </a:txBody>
                  <a:tcPr marT="45719" marB="45719"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Jefe de Proyecto</a:t>
                      </a:r>
                      <a:endParaRPr kumimoji="0" lang="es-ES" sz="1100" b="0" i="0" u="none" strike="noStrike" cap="none" normalizeH="0" baseline="0" dirty="0">
                        <a:ln>
                          <a:noFill/>
                        </a:ln>
                        <a:solidFill>
                          <a:srgbClr val="000066"/>
                        </a:solidFill>
                        <a:effectLst/>
                        <a:latin typeface="Arial" pitchFamily="34" charset="0"/>
                      </a:endParaRPr>
                    </a:p>
                  </a:txBody>
                  <a:tcPr marT="45716" marB="4571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Reunión del Comité ejecutivo interno</a:t>
                      </a:r>
                      <a:endParaRPr kumimoji="0" lang="es-ES" sz="1100" b="0" i="0" u="none" strike="noStrike" cap="none" normalizeH="0" baseline="0" dirty="0">
                        <a:ln>
                          <a:noFill/>
                        </a:ln>
                        <a:solidFill>
                          <a:srgbClr val="000066"/>
                        </a:solidFill>
                        <a:effectLst/>
                        <a:latin typeface="Arial" pitchFamily="34" charset="0"/>
                      </a:endParaRPr>
                    </a:p>
                  </a:txBody>
                  <a:tcPr marT="45716" marB="4571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es-ES" sz="1100" u="none" strike="noStrike" cap="none" normalizeH="0" baseline="0" dirty="0">
                          <a:ln>
                            <a:noFill/>
                          </a:ln>
                          <a:effectLst/>
                        </a:rPr>
                        <a:t>El Jefe de Proyecto se reúne quincenalmente con los analistas del equipo  y otros de requerirse, en conjunto, revisan la información correspondiente al servicio (métricas, riesgos, pendientes, problemas).</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La información resultante es válida para otros comités establecidos en el plan de servicio: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a. Comité Gerencial (realizada trimestralmente o a requerimiento).</a:t>
                      </a:r>
                      <a:endParaRPr kumimoji="0" lang="es-ES" sz="1100" b="0" i="0" u="none" strike="noStrike" cap="none" normalizeH="0" baseline="0" dirty="0">
                        <a:ln>
                          <a:noFill/>
                        </a:ln>
                        <a:solidFill>
                          <a:srgbClr val="000066"/>
                        </a:solidFill>
                        <a:effectLst/>
                        <a:latin typeface="Arial" pitchFamily="34" charset="0"/>
                      </a:endParaRPr>
                    </a:p>
                  </a:txBody>
                  <a:tcPr marT="45716" marB="4571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Tablero de métricas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Registro de riesgos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Acta de </a:t>
                      </a:r>
                      <a:r>
                        <a:rPr kumimoji="0" lang="es-ES" sz="1100" u="none" strike="noStrike" cap="none" normalizeH="0" baseline="0" dirty="0" smtClean="0">
                          <a:ln>
                            <a:noFill/>
                          </a:ln>
                          <a:effectLst/>
                        </a:rPr>
                        <a:t>Reuniones internas.</a:t>
                      </a:r>
                      <a:endParaRPr kumimoji="0" lang="es-ES" sz="1100" b="0" i="0" u="none" strike="noStrike" cap="none" normalizeH="0" baseline="0" dirty="0">
                        <a:ln>
                          <a:noFill/>
                        </a:ln>
                        <a:solidFill>
                          <a:srgbClr val="000066"/>
                        </a:solidFill>
                        <a:effectLst/>
                        <a:latin typeface="Arial" pitchFamily="34" charset="0"/>
                      </a:endParaRPr>
                    </a:p>
                  </a:txBody>
                  <a:tcPr marT="45716" marB="45716" horzOverflow="overflow">
                    <a:solidFill>
                      <a:schemeClr val="accent4">
                        <a:lumMod val="20000"/>
                        <a:lumOff val="80000"/>
                      </a:schemeClr>
                    </a:solidFill>
                  </a:tcPr>
                </a:tc>
                <a:extLst>
                  <a:ext uri="{0D108BD9-81ED-4DB2-BD59-A6C34878D82A}">
                    <a16:rowId xmlns:a16="http://schemas.microsoft.com/office/drawing/2014/main" xmlns="" val="10001"/>
                  </a:ext>
                </a:extLst>
              </a:tr>
              <a:tr h="1113681">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7</a:t>
                      </a:r>
                      <a:endParaRPr kumimoji="0" lang="es-ES" sz="1100" b="0" i="0" u="none" strike="noStrike" cap="none" normalizeH="0" baseline="0" dirty="0">
                        <a:ln>
                          <a:noFill/>
                        </a:ln>
                        <a:solidFill>
                          <a:srgbClr val="000066"/>
                        </a:solidFill>
                        <a:effectLst/>
                        <a:latin typeface="Arial" pitchFamily="34" charset="0"/>
                      </a:endParaRPr>
                    </a:p>
                  </a:txBody>
                  <a:tcPr marT="45719" marB="45719"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Analista Funcional</a:t>
                      </a:r>
                      <a:endParaRPr kumimoji="0" lang="es-ES" sz="1100" b="0" i="0" u="none" strike="noStrike" cap="none" normalizeH="0" baseline="0" dirty="0">
                        <a:ln>
                          <a:noFill/>
                        </a:ln>
                        <a:solidFill>
                          <a:srgbClr val="000066"/>
                        </a:solidFill>
                        <a:effectLst/>
                        <a:latin typeface="Arial" pitchFamily="34" charset="0"/>
                      </a:endParaRPr>
                    </a:p>
                  </a:txBody>
                  <a:tcPr marT="45716" marB="4571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Procesar cambios al proyecto</a:t>
                      </a:r>
                      <a:endParaRPr kumimoji="0" lang="es-ES" sz="1100" b="0" i="0" u="none" strike="noStrike" cap="none" normalizeH="0" baseline="0" dirty="0">
                        <a:ln>
                          <a:noFill/>
                        </a:ln>
                        <a:solidFill>
                          <a:srgbClr val="000066"/>
                        </a:solidFill>
                        <a:effectLst/>
                        <a:latin typeface="Arial" pitchFamily="34" charset="0"/>
                      </a:endParaRPr>
                    </a:p>
                  </a:txBody>
                  <a:tcPr marT="45716" marB="4571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El cambio se procesa según el Proceso de cambios de configuración y de requerimientos.</a:t>
                      </a:r>
                      <a:endParaRPr kumimoji="0" lang="es-ES" sz="1100" b="0" i="0" u="none" strike="noStrike" cap="none" normalizeH="0" baseline="0" dirty="0">
                        <a:ln>
                          <a:noFill/>
                        </a:ln>
                        <a:solidFill>
                          <a:srgbClr val="000066"/>
                        </a:solidFill>
                        <a:effectLst/>
                        <a:latin typeface="Arial" pitchFamily="34" charset="0"/>
                      </a:endParaRPr>
                    </a:p>
                  </a:txBody>
                  <a:tcPr marT="45716" marB="4571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Solicitud de cambios a requerimientos </a:t>
                      </a:r>
                      <a:endParaRPr kumimoji="0" lang="es-ES" sz="1100" b="0" i="0" u="none" strike="noStrike" cap="none" normalizeH="0" baseline="0" dirty="0">
                        <a:ln>
                          <a:noFill/>
                        </a:ln>
                        <a:solidFill>
                          <a:srgbClr val="000066"/>
                        </a:solidFill>
                        <a:effectLst/>
                        <a:latin typeface="Arial" pitchFamily="34" charset="0"/>
                      </a:endParaRPr>
                    </a:p>
                  </a:txBody>
                  <a:tcPr marT="45716" marB="45716" horzOverflow="overflow">
                    <a:solidFill>
                      <a:schemeClr val="accent4">
                        <a:lumMod val="20000"/>
                        <a:lumOff val="80000"/>
                      </a:schemeClr>
                    </a:solidFill>
                  </a:tcPr>
                </a:tc>
                <a:extLst>
                  <a:ext uri="{0D108BD9-81ED-4DB2-BD59-A6C34878D82A}">
                    <a16:rowId xmlns:a16="http://schemas.microsoft.com/office/drawing/2014/main" xmlns="" val="10002"/>
                  </a:ext>
                </a:extLst>
              </a:tr>
            </a:tbl>
          </a:graphicData>
        </a:graphic>
      </p:graphicFrame>
      <p:sp>
        <p:nvSpPr>
          <p:cNvPr id="6" name="Google Shape;3850;p15">
            <a:extLst>
              <a:ext uri="{FF2B5EF4-FFF2-40B4-BE49-F238E27FC236}">
                <a16:creationId xmlns:a16="http://schemas.microsoft.com/office/drawing/2014/main" xmlns="" id="{63B8830D-2364-47E3-99BC-E4C5DD3A2FA0}"/>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ACTIVIDADES DEL SUBPROCESO DE EJECUCIÓN, SEGUIMIENTO Y CONTROL</a:t>
            </a:r>
          </a:p>
        </p:txBody>
      </p:sp>
    </p:spTree>
    <p:extLst>
      <p:ext uri="{BB962C8B-B14F-4D97-AF65-F5344CB8AC3E}">
        <p14:creationId xmlns:p14="http://schemas.microsoft.com/office/powerpoint/2010/main" val="3414087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Google Shape;3872;p18"/>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19</a:t>
            </a:fld>
            <a:endParaRPr/>
          </a:p>
        </p:txBody>
      </p:sp>
      <p:sp>
        <p:nvSpPr>
          <p:cNvPr id="37" name="Google Shape;3850;p15">
            <a:extLst>
              <a:ext uri="{FF2B5EF4-FFF2-40B4-BE49-F238E27FC236}">
                <a16:creationId xmlns:a16="http://schemas.microsoft.com/office/drawing/2014/main" xmlns="" id="{4459DD63-E5C1-4AC6-A449-4F8BC6F1EE83}"/>
              </a:ext>
            </a:extLst>
          </p:cNvPr>
          <p:cNvSpPr txBox="1">
            <a:spLocks/>
          </p:cNvSpPr>
          <p:nvPr/>
        </p:nvSpPr>
        <p:spPr>
          <a:xfrm>
            <a:off x="1249534" y="2039050"/>
            <a:ext cx="9527835"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 PROCESO DE GESTIÓN DE PROYECTOS</a:t>
            </a:r>
          </a:p>
        </p:txBody>
      </p:sp>
      <p:sp>
        <p:nvSpPr>
          <p:cNvPr id="38" name="Google Shape;3850;p15">
            <a:extLst>
              <a:ext uri="{FF2B5EF4-FFF2-40B4-BE49-F238E27FC236}">
                <a16:creationId xmlns:a16="http://schemas.microsoft.com/office/drawing/2014/main" xmlns="" id="{622759FA-9A79-400A-9EF5-47B19155A7A8}"/>
              </a:ext>
            </a:extLst>
          </p:cNvPr>
          <p:cNvSpPr txBox="1">
            <a:spLocks/>
          </p:cNvSpPr>
          <p:nvPr/>
        </p:nvSpPr>
        <p:spPr>
          <a:xfrm>
            <a:off x="1719435" y="3032707"/>
            <a:ext cx="4579766" cy="73472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5.2</a:t>
            </a:r>
            <a:r>
              <a:rPr lang="es-ES" sz="4000" b="1" dirty="0"/>
              <a:t> </a:t>
            </a:r>
            <a:r>
              <a:rPr lang="es-ES" sz="4400" b="1" dirty="0"/>
              <a:t>ACTIVIDADES</a:t>
            </a:r>
            <a:endParaRPr lang="es-ES" sz="4000" b="1" dirty="0"/>
          </a:p>
        </p:txBody>
      </p:sp>
    </p:spTree>
    <p:extLst>
      <p:ext uri="{BB962C8B-B14F-4D97-AF65-F5344CB8AC3E}">
        <p14:creationId xmlns:p14="http://schemas.microsoft.com/office/powerpoint/2010/main" val="1024398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ctrTitle" idx="4294967295"/>
          </p:nvPr>
        </p:nvSpPr>
        <p:spPr>
          <a:xfrm>
            <a:off x="6099768" y="457205"/>
            <a:ext cx="5223960" cy="968257"/>
          </a:xfrm>
          <a:prstGeom prst="rect">
            <a:avLst/>
          </a:prstGeom>
        </p:spPr>
        <p:txBody>
          <a:bodyPr spcFirstLastPara="1" wrap="square" lIns="127995" tIns="127995" rIns="127995" bIns="127995" anchor="b" anchorCtr="0">
            <a:noAutofit/>
          </a:bodyPr>
          <a:lstStyle/>
          <a:p>
            <a:r>
              <a:rPr lang="es-ES" sz="6160" b="1" dirty="0"/>
              <a:t>CONTENIDO</a:t>
            </a:r>
            <a:endParaRPr sz="6160" b="1" dirty="0"/>
          </a:p>
        </p:txBody>
      </p:sp>
      <p:sp>
        <p:nvSpPr>
          <p:cNvPr id="3851" name="Google Shape;3851;p15"/>
          <p:cNvSpPr txBox="1">
            <a:spLocks noGrp="1"/>
          </p:cNvSpPr>
          <p:nvPr>
            <p:ph type="subTitle" idx="4294967295"/>
          </p:nvPr>
        </p:nvSpPr>
        <p:spPr>
          <a:xfrm>
            <a:off x="6283394" y="1679458"/>
            <a:ext cx="6310335" cy="7464540"/>
          </a:xfrm>
          <a:prstGeom prst="rect">
            <a:avLst/>
          </a:prstGeom>
        </p:spPr>
        <p:txBody>
          <a:bodyPr spcFirstLastPara="1" wrap="square" lIns="127995" tIns="127995" rIns="127995" bIns="127995" anchor="t" anchorCtr="0">
            <a:noAutofit/>
          </a:bodyPr>
          <a:lstStyle/>
          <a:p>
            <a:pPr indent="-640064">
              <a:spcBef>
                <a:spcPts val="840"/>
              </a:spcBef>
              <a:buAutoNum type="arabicPeriod"/>
            </a:pPr>
            <a:r>
              <a:rPr lang="es-ES" b="1" dirty="0"/>
              <a:t>Objetivo y alcance del proceso</a:t>
            </a:r>
          </a:p>
          <a:p>
            <a:pPr indent="-640064">
              <a:spcBef>
                <a:spcPts val="840"/>
              </a:spcBef>
              <a:buAutoNum type="arabicPeriod"/>
            </a:pPr>
            <a:r>
              <a:rPr lang="es-ES" b="1" dirty="0"/>
              <a:t>Términos y definiciones</a:t>
            </a:r>
          </a:p>
          <a:p>
            <a:pPr indent="-640064">
              <a:spcBef>
                <a:spcPts val="840"/>
              </a:spcBef>
              <a:buAutoNum type="arabicPeriod"/>
            </a:pPr>
            <a:r>
              <a:rPr lang="es-ES" b="1" dirty="0"/>
              <a:t>Roles y responsabilidades</a:t>
            </a:r>
          </a:p>
          <a:p>
            <a:pPr indent="-640064">
              <a:spcBef>
                <a:spcPts val="840"/>
              </a:spcBef>
              <a:buAutoNum type="arabicPeriod"/>
            </a:pPr>
            <a:r>
              <a:rPr lang="es-ES" b="1" dirty="0"/>
              <a:t>Entradas y salidas del procesos</a:t>
            </a:r>
          </a:p>
          <a:p>
            <a:pPr indent="-640064">
              <a:spcBef>
                <a:spcPts val="840"/>
              </a:spcBef>
              <a:buAutoNum type="arabicPeriod"/>
            </a:pPr>
            <a:r>
              <a:rPr lang="es-ES" b="1" dirty="0"/>
              <a:t>Descripción del proceso</a:t>
            </a:r>
          </a:p>
          <a:p>
            <a:pPr lvl="2" indent="-640064">
              <a:spcBef>
                <a:spcPts val="840"/>
              </a:spcBef>
              <a:buFont typeface="Wingdings" panose="05000000000000000000" pitchFamily="2" charset="2"/>
              <a:buChar char="§"/>
            </a:pPr>
            <a:r>
              <a:rPr lang="es-ES" b="1" dirty="0"/>
              <a:t>Subprocesos</a:t>
            </a:r>
          </a:p>
          <a:p>
            <a:pPr lvl="2" indent="-640064">
              <a:spcBef>
                <a:spcPts val="840"/>
              </a:spcBef>
              <a:buFont typeface="Wingdings" panose="05000000000000000000" pitchFamily="2" charset="2"/>
              <a:buChar char="§"/>
            </a:pPr>
            <a:r>
              <a:rPr lang="es-ES" b="1" dirty="0"/>
              <a:t>Actividades</a:t>
            </a:r>
          </a:p>
          <a:p>
            <a:pPr lvl="2" indent="-640064">
              <a:spcBef>
                <a:spcPts val="840"/>
              </a:spcBef>
              <a:buFont typeface="Wingdings" panose="05000000000000000000" pitchFamily="2" charset="2"/>
              <a:buChar char="§"/>
            </a:pPr>
            <a:r>
              <a:rPr lang="es-ES" b="1" dirty="0"/>
              <a:t>Tareas</a:t>
            </a:r>
          </a:p>
          <a:p>
            <a:pPr marL="274313" indent="-457189">
              <a:spcBef>
                <a:spcPts val="840"/>
              </a:spcBef>
              <a:buFont typeface="+mj-lt"/>
              <a:buAutoNum type="arabicPeriod"/>
            </a:pPr>
            <a:r>
              <a:rPr lang="es-ES" b="1" dirty="0"/>
              <a:t>Métricas del proceso</a:t>
            </a:r>
          </a:p>
          <a:p>
            <a:pPr marL="274313" indent="-457189">
              <a:spcBef>
                <a:spcPts val="840"/>
              </a:spcBef>
              <a:buFont typeface="+mj-lt"/>
              <a:buAutoNum type="arabicPeriod"/>
            </a:pPr>
            <a:r>
              <a:rPr lang="es-ES" b="1" dirty="0"/>
              <a:t>Artefactos del proceso</a:t>
            </a:r>
          </a:p>
          <a:p>
            <a:pPr marL="274313" indent="-457189">
              <a:spcBef>
                <a:spcPts val="840"/>
              </a:spcBef>
              <a:buFont typeface="+mj-lt"/>
              <a:buAutoNum type="arabicPeriod"/>
            </a:pPr>
            <a:r>
              <a:rPr lang="es-ES" b="1" dirty="0"/>
              <a:t>Historial de revisiones</a:t>
            </a:r>
          </a:p>
          <a:p>
            <a:pPr lvl="1" indent="-640064">
              <a:spcBef>
                <a:spcPts val="840"/>
              </a:spcBef>
              <a:buFont typeface="Wingdings" panose="05000000000000000000" pitchFamily="2" charset="2"/>
              <a:buChar char="§"/>
            </a:pPr>
            <a:endParaRPr lang="es-ES" b="1" dirty="0"/>
          </a:p>
          <a:p>
            <a:pPr marL="274313" lvl="1" indent="0">
              <a:spcBef>
                <a:spcPts val="840"/>
              </a:spcBef>
              <a:buNone/>
            </a:pPr>
            <a:endParaRPr lang="es-ES" b="1" dirty="0"/>
          </a:p>
        </p:txBody>
      </p:sp>
      <p:sp>
        <p:nvSpPr>
          <p:cNvPr id="3853" name="Google Shape;3853;p15"/>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a:t>
            </a:fld>
            <a:endParaRPr/>
          </a:p>
        </p:txBody>
      </p:sp>
      <p:pic>
        <p:nvPicPr>
          <p:cNvPr id="6" name="Picture 3" descr="002">
            <a:extLst>
              <a:ext uri="{FF2B5EF4-FFF2-40B4-BE49-F238E27FC236}">
                <a16:creationId xmlns:a16="http://schemas.microsoft.com/office/drawing/2014/main" xmlns="" id="{FE3268F8-5469-42BB-9D56-8579E0479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354285" cy="960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20</a:t>
            </a:fld>
            <a:endParaRPr/>
          </a:p>
        </p:txBody>
      </p:sp>
      <p:sp>
        <p:nvSpPr>
          <p:cNvPr id="3" name="Google Shape;3850;p15">
            <a:extLst>
              <a:ext uri="{FF2B5EF4-FFF2-40B4-BE49-F238E27FC236}">
                <a16:creationId xmlns:a16="http://schemas.microsoft.com/office/drawing/2014/main" xmlns="" id="{5C19C679-C267-4318-8F85-2AD2E65751FE}"/>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ACTIVIDADES DEL SUBPROCESO DE CIERRE</a:t>
            </a:r>
          </a:p>
        </p:txBody>
      </p:sp>
      <p:grpSp>
        <p:nvGrpSpPr>
          <p:cNvPr id="4" name="Group 3">
            <a:extLst>
              <a:ext uri="{FF2B5EF4-FFF2-40B4-BE49-F238E27FC236}">
                <a16:creationId xmlns:a16="http://schemas.microsoft.com/office/drawing/2014/main" xmlns="" id="{165C6C6B-8983-4574-ACDC-E0266FB8C812}"/>
              </a:ext>
            </a:extLst>
          </p:cNvPr>
          <p:cNvGrpSpPr>
            <a:grpSpLocks/>
          </p:cNvGrpSpPr>
          <p:nvPr/>
        </p:nvGrpSpPr>
        <p:grpSpPr bwMode="auto">
          <a:xfrm>
            <a:off x="9458249" y="4023444"/>
            <a:ext cx="1378102" cy="1486785"/>
            <a:chOff x="1474" y="1389"/>
            <a:chExt cx="607" cy="726"/>
          </a:xfrm>
        </p:grpSpPr>
        <p:sp>
          <p:nvSpPr>
            <p:cNvPr id="5" name="Rectangle 4">
              <a:extLst>
                <a:ext uri="{FF2B5EF4-FFF2-40B4-BE49-F238E27FC236}">
                  <a16:creationId xmlns:a16="http://schemas.microsoft.com/office/drawing/2014/main" xmlns="" id="{1C55CB50-2302-4332-990D-33E183293CE0}"/>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pPr>
              <a:r>
                <a:rPr lang="es-PE" sz="1000" dirty="0">
                  <a:solidFill>
                    <a:srgbClr val="000066"/>
                  </a:solidFill>
                </a:rPr>
                <a:t>Generar </a:t>
              </a:r>
              <a:r>
                <a:rPr lang="es-PE" sz="1000" dirty="0" err="1">
                  <a:solidFill>
                    <a:srgbClr val="000066"/>
                  </a:solidFill>
                </a:rPr>
                <a:t>Baselines</a:t>
              </a:r>
              <a:endParaRPr lang="es-ES" sz="1000" dirty="0">
                <a:solidFill>
                  <a:srgbClr val="000066"/>
                </a:solidFill>
              </a:endParaRPr>
            </a:p>
          </p:txBody>
        </p:sp>
        <p:sp>
          <p:nvSpPr>
            <p:cNvPr id="6" name="Rectangle 5">
              <a:extLst>
                <a:ext uri="{FF2B5EF4-FFF2-40B4-BE49-F238E27FC236}">
                  <a16:creationId xmlns:a16="http://schemas.microsoft.com/office/drawing/2014/main" xmlns="" id="{D01580D2-DE96-4162-9022-C0BCAF013258}"/>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a:solidFill>
                    <a:srgbClr val="000066"/>
                  </a:solidFill>
                </a:rPr>
                <a:t>(3) Gestor de la Configuración</a:t>
              </a:r>
              <a:endParaRPr lang="es-ES" sz="800" b="1">
                <a:solidFill>
                  <a:srgbClr val="000066"/>
                </a:solidFill>
              </a:endParaRPr>
            </a:p>
          </p:txBody>
        </p:sp>
        <p:sp>
          <p:nvSpPr>
            <p:cNvPr id="7" name="Rectangle 6">
              <a:extLst>
                <a:ext uri="{FF2B5EF4-FFF2-40B4-BE49-F238E27FC236}">
                  <a16:creationId xmlns:a16="http://schemas.microsoft.com/office/drawing/2014/main" xmlns="" id="{6EFBB627-C1D5-4E39-99D2-9260D0542FA4}"/>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Matriz de entregables</a:t>
              </a:r>
            </a:p>
          </p:txBody>
        </p:sp>
      </p:grpSp>
      <p:cxnSp>
        <p:nvCxnSpPr>
          <p:cNvPr id="8" name="AutoShape 11">
            <a:extLst>
              <a:ext uri="{FF2B5EF4-FFF2-40B4-BE49-F238E27FC236}">
                <a16:creationId xmlns:a16="http://schemas.microsoft.com/office/drawing/2014/main" xmlns="" id="{AEBF24FB-99D6-40A3-9038-7AD158E4616C}"/>
              </a:ext>
            </a:extLst>
          </p:cNvPr>
          <p:cNvCxnSpPr>
            <a:cxnSpLocks noChangeShapeType="1"/>
            <a:stCxn id="14" idx="3"/>
            <a:endCxn id="5" idx="1"/>
          </p:cNvCxnSpPr>
          <p:nvPr/>
        </p:nvCxnSpPr>
        <p:spPr bwMode="auto">
          <a:xfrm>
            <a:off x="8599129" y="4751645"/>
            <a:ext cx="859120" cy="16215"/>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9" name="Group 25">
            <a:extLst>
              <a:ext uri="{FF2B5EF4-FFF2-40B4-BE49-F238E27FC236}">
                <a16:creationId xmlns:a16="http://schemas.microsoft.com/office/drawing/2014/main" xmlns="" id="{2E56FDE4-14B9-4D40-A82B-C0644AA2D11F}"/>
              </a:ext>
            </a:extLst>
          </p:cNvPr>
          <p:cNvGrpSpPr>
            <a:grpSpLocks/>
          </p:cNvGrpSpPr>
          <p:nvPr/>
        </p:nvGrpSpPr>
        <p:grpSpPr bwMode="auto">
          <a:xfrm>
            <a:off x="4831337" y="3992385"/>
            <a:ext cx="1404784" cy="1491550"/>
            <a:chOff x="657" y="1389"/>
            <a:chExt cx="607" cy="726"/>
          </a:xfrm>
        </p:grpSpPr>
        <p:sp>
          <p:nvSpPr>
            <p:cNvPr id="10" name="Rectangle 26">
              <a:extLst>
                <a:ext uri="{FF2B5EF4-FFF2-40B4-BE49-F238E27FC236}">
                  <a16:creationId xmlns:a16="http://schemas.microsoft.com/office/drawing/2014/main" xmlns="" id="{83EC5EBA-E585-449E-B5A8-5BF4F0774507}"/>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pPr>
              <a:r>
                <a:rPr lang="es-PE" sz="1000" dirty="0">
                  <a:solidFill>
                    <a:srgbClr val="000066"/>
                  </a:solidFill>
                </a:rPr>
                <a:t>Elaborar acta de aceptación y cierre del proyecto</a:t>
              </a:r>
              <a:r>
                <a:rPr lang="es-PE" sz="1000" dirty="0">
                  <a:solidFill>
                    <a:srgbClr val="000066"/>
                  </a:solidFill>
                  <a:hlinkClick r:id="rId3" action="ppaction://hlinksldjump"/>
                </a:rPr>
                <a:t> </a:t>
              </a:r>
              <a:endParaRPr lang="es-ES" sz="1000" dirty="0">
                <a:solidFill>
                  <a:srgbClr val="000066"/>
                </a:solidFill>
              </a:endParaRPr>
            </a:p>
          </p:txBody>
        </p:sp>
        <p:sp>
          <p:nvSpPr>
            <p:cNvPr id="11" name="Rectangle 27">
              <a:extLst>
                <a:ext uri="{FF2B5EF4-FFF2-40B4-BE49-F238E27FC236}">
                  <a16:creationId xmlns:a16="http://schemas.microsoft.com/office/drawing/2014/main" xmlns="" id="{023FAC8B-8677-4902-8248-ECFF9BC4173D}"/>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(1) Jefe de Proyecto</a:t>
              </a:r>
              <a:endParaRPr lang="es-ES" sz="800" b="1" dirty="0">
                <a:solidFill>
                  <a:srgbClr val="000066"/>
                </a:solidFill>
              </a:endParaRPr>
            </a:p>
          </p:txBody>
        </p:sp>
        <p:sp>
          <p:nvSpPr>
            <p:cNvPr id="12" name="Rectangle 28">
              <a:extLst>
                <a:ext uri="{FF2B5EF4-FFF2-40B4-BE49-F238E27FC236}">
                  <a16:creationId xmlns:a16="http://schemas.microsoft.com/office/drawing/2014/main" xmlns="" id="{4C11948E-DF4B-4B18-8619-7DE5CA771733}"/>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a:solidFill>
                    <a:srgbClr val="000066"/>
                  </a:solidFill>
                </a:rPr>
                <a:t>Acta de cierre del proyecto</a:t>
              </a:r>
            </a:p>
          </p:txBody>
        </p:sp>
      </p:grpSp>
      <p:grpSp>
        <p:nvGrpSpPr>
          <p:cNvPr id="13" name="Group 40">
            <a:extLst>
              <a:ext uri="{FF2B5EF4-FFF2-40B4-BE49-F238E27FC236}">
                <a16:creationId xmlns:a16="http://schemas.microsoft.com/office/drawing/2014/main" xmlns="" id="{40FD3336-2EED-4ED1-A2F0-C265A64A5C98}"/>
              </a:ext>
            </a:extLst>
          </p:cNvPr>
          <p:cNvGrpSpPr>
            <a:grpSpLocks/>
          </p:cNvGrpSpPr>
          <p:nvPr/>
        </p:nvGrpSpPr>
        <p:grpSpPr bwMode="auto">
          <a:xfrm>
            <a:off x="7222765" y="4039469"/>
            <a:ext cx="1376364" cy="1422392"/>
            <a:chOff x="1474" y="1389"/>
            <a:chExt cx="607" cy="726"/>
          </a:xfrm>
        </p:grpSpPr>
        <p:sp>
          <p:nvSpPr>
            <p:cNvPr id="14" name="Rectangle 41">
              <a:extLst>
                <a:ext uri="{FF2B5EF4-FFF2-40B4-BE49-F238E27FC236}">
                  <a16:creationId xmlns:a16="http://schemas.microsoft.com/office/drawing/2014/main" xmlns="" id="{0FF7336A-71BB-4848-A50E-A6AF885D4781}"/>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pPr>
              <a:r>
                <a:rPr lang="es-PE" sz="1000" dirty="0">
                  <a:solidFill>
                    <a:srgbClr val="000066"/>
                  </a:solidFill>
                </a:rPr>
                <a:t>Elaborar y revisar el </a:t>
              </a:r>
              <a:r>
                <a:rPr lang="es-PE" sz="1000" dirty="0" err="1">
                  <a:solidFill>
                    <a:srgbClr val="000066"/>
                  </a:solidFill>
                </a:rPr>
                <a:t>relatorio</a:t>
              </a:r>
              <a:r>
                <a:rPr lang="es-PE" sz="1000" dirty="0">
                  <a:solidFill>
                    <a:srgbClr val="000066"/>
                  </a:solidFill>
                </a:rPr>
                <a:t> del proyecto</a:t>
              </a:r>
              <a:endParaRPr lang="es-ES" sz="1000" dirty="0">
                <a:solidFill>
                  <a:srgbClr val="000066"/>
                </a:solidFill>
              </a:endParaRPr>
            </a:p>
          </p:txBody>
        </p:sp>
        <p:sp>
          <p:nvSpPr>
            <p:cNvPr id="15" name="Rectangle 42">
              <a:extLst>
                <a:ext uri="{FF2B5EF4-FFF2-40B4-BE49-F238E27FC236}">
                  <a16:creationId xmlns:a16="http://schemas.microsoft.com/office/drawing/2014/main" xmlns="" id="{C0B1D9BF-E776-4439-9CE1-8C3FAFB13501}"/>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(2) Analista Funcional</a:t>
              </a:r>
              <a:endParaRPr lang="es-ES" sz="800" b="1" dirty="0">
                <a:solidFill>
                  <a:srgbClr val="000066"/>
                </a:solidFill>
              </a:endParaRPr>
            </a:p>
          </p:txBody>
        </p:sp>
        <p:sp>
          <p:nvSpPr>
            <p:cNvPr id="16" name="Rectangle 43">
              <a:extLst>
                <a:ext uri="{FF2B5EF4-FFF2-40B4-BE49-F238E27FC236}">
                  <a16:creationId xmlns:a16="http://schemas.microsoft.com/office/drawing/2014/main" xmlns="" id="{CBB1C958-2006-4D73-83F7-DF17757308E1}"/>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a:solidFill>
                    <a:srgbClr val="000066"/>
                  </a:solidFill>
                </a:rPr>
                <a:t>Relatorio del proyecto</a:t>
              </a:r>
            </a:p>
          </p:txBody>
        </p:sp>
      </p:grpSp>
      <p:cxnSp>
        <p:nvCxnSpPr>
          <p:cNvPr id="17" name="AutoShape 44">
            <a:extLst>
              <a:ext uri="{FF2B5EF4-FFF2-40B4-BE49-F238E27FC236}">
                <a16:creationId xmlns:a16="http://schemas.microsoft.com/office/drawing/2014/main" xmlns="" id="{F73DA97B-41B8-4C0E-8986-38A1D00BE8AD}"/>
              </a:ext>
            </a:extLst>
          </p:cNvPr>
          <p:cNvCxnSpPr>
            <a:cxnSpLocks noChangeShapeType="1"/>
            <a:stCxn id="10" idx="3"/>
            <a:endCxn id="14" idx="1"/>
          </p:cNvCxnSpPr>
          <p:nvPr/>
        </p:nvCxnSpPr>
        <p:spPr bwMode="auto">
          <a:xfrm>
            <a:off x="6236121" y="4739188"/>
            <a:ext cx="986644" cy="1245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pic>
        <p:nvPicPr>
          <p:cNvPr id="18" name="Picture 45">
            <a:extLst>
              <a:ext uri="{FF2B5EF4-FFF2-40B4-BE49-F238E27FC236}">
                <a16:creationId xmlns:a16="http://schemas.microsoft.com/office/drawing/2014/main" xmlns="" id="{E8628B84-6FD4-4B46-B2BD-F1E10A1F14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5481" y="4310403"/>
            <a:ext cx="779904"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AutoShape 50">
            <a:extLst>
              <a:ext uri="{FF2B5EF4-FFF2-40B4-BE49-F238E27FC236}">
                <a16:creationId xmlns:a16="http://schemas.microsoft.com/office/drawing/2014/main" xmlns="" id="{A96276EF-883A-477C-B561-F2FD493E3440}"/>
              </a:ext>
            </a:extLst>
          </p:cNvPr>
          <p:cNvCxnSpPr>
            <a:cxnSpLocks noChangeShapeType="1"/>
          </p:cNvCxnSpPr>
          <p:nvPr/>
        </p:nvCxnSpPr>
        <p:spPr bwMode="auto">
          <a:xfrm flipV="1">
            <a:off x="10842333" y="4651716"/>
            <a:ext cx="296862" cy="476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0" name="Group 69">
            <a:extLst>
              <a:ext uri="{FF2B5EF4-FFF2-40B4-BE49-F238E27FC236}">
                <a16:creationId xmlns:a16="http://schemas.microsoft.com/office/drawing/2014/main" xmlns="" id="{F3756010-E4D9-4A63-95DB-A0CEFC067B5B}"/>
              </a:ext>
            </a:extLst>
          </p:cNvPr>
          <p:cNvGrpSpPr>
            <a:grpSpLocks/>
          </p:cNvGrpSpPr>
          <p:nvPr/>
        </p:nvGrpSpPr>
        <p:grpSpPr bwMode="auto">
          <a:xfrm>
            <a:off x="2670547" y="4310403"/>
            <a:ext cx="1753081" cy="1348525"/>
            <a:chOff x="905" y="2003"/>
            <a:chExt cx="696" cy="445"/>
          </a:xfrm>
        </p:grpSpPr>
        <p:sp>
          <p:nvSpPr>
            <p:cNvPr id="21" name="Rectangle 52">
              <a:extLst>
                <a:ext uri="{FF2B5EF4-FFF2-40B4-BE49-F238E27FC236}">
                  <a16:creationId xmlns:a16="http://schemas.microsoft.com/office/drawing/2014/main" xmlns="" id="{B4B1D866-8025-47BE-9D3E-32E33759E26C}"/>
                </a:ext>
              </a:extLst>
            </p:cNvPr>
            <p:cNvSpPr>
              <a:spLocks noChangeArrowheads="1"/>
            </p:cNvSpPr>
            <p:nvPr/>
          </p:nvSpPr>
          <p:spPr bwMode="auto">
            <a:xfrm>
              <a:off x="905" y="2266"/>
              <a:ext cx="69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a:solidFill>
                    <a:srgbClr val="000066"/>
                  </a:solidFill>
                </a:rPr>
                <a:t>Repositorio de proyecto</a:t>
              </a:r>
              <a:endParaRPr lang="es-ES" sz="800" b="1">
                <a:solidFill>
                  <a:srgbClr val="000066"/>
                </a:solidFill>
              </a:endParaRPr>
            </a:p>
          </p:txBody>
        </p:sp>
        <p:pic>
          <p:nvPicPr>
            <p:cNvPr id="22" name="Picture 53">
              <a:extLst>
                <a:ext uri="{FF2B5EF4-FFF2-40B4-BE49-F238E27FC236}">
                  <a16:creationId xmlns:a16="http://schemas.microsoft.com/office/drawing/2014/main" xmlns="" id="{6DCE1071-C908-4D60-B626-95B3EE6596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 y="2003"/>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 name="Group 68">
            <a:extLst>
              <a:ext uri="{FF2B5EF4-FFF2-40B4-BE49-F238E27FC236}">
                <a16:creationId xmlns:a16="http://schemas.microsoft.com/office/drawing/2014/main" xmlns="" id="{7B0D9754-6EAD-4248-B601-51D9095FDCE4}"/>
              </a:ext>
            </a:extLst>
          </p:cNvPr>
          <p:cNvGrpSpPr>
            <a:grpSpLocks/>
          </p:cNvGrpSpPr>
          <p:nvPr/>
        </p:nvGrpSpPr>
        <p:grpSpPr bwMode="auto">
          <a:xfrm>
            <a:off x="1279644" y="4344966"/>
            <a:ext cx="1329198" cy="1082780"/>
            <a:chOff x="379" y="1999"/>
            <a:chExt cx="589" cy="499"/>
          </a:xfrm>
        </p:grpSpPr>
        <p:pic>
          <p:nvPicPr>
            <p:cNvPr id="24" name="Picture 54">
              <a:extLst>
                <a:ext uri="{FF2B5EF4-FFF2-40B4-BE49-F238E27FC236}">
                  <a16:creationId xmlns:a16="http://schemas.microsoft.com/office/drawing/2014/main" xmlns="" id="{64DAD189-220F-4BBB-8B43-2CA505DB39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 y="1999"/>
              <a:ext cx="4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55">
              <a:extLst>
                <a:ext uri="{FF2B5EF4-FFF2-40B4-BE49-F238E27FC236}">
                  <a16:creationId xmlns:a16="http://schemas.microsoft.com/office/drawing/2014/main" xmlns="" id="{BC4DFE00-8309-4454-80FD-C4060DBCE1BA}"/>
                </a:ext>
              </a:extLst>
            </p:cNvPr>
            <p:cNvSpPr>
              <a:spLocks noChangeArrowheads="1"/>
            </p:cNvSpPr>
            <p:nvPr/>
          </p:nvSpPr>
          <p:spPr bwMode="auto">
            <a:xfrm>
              <a:off x="379" y="2254"/>
              <a:ext cx="58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a:solidFill>
                    <a:srgbClr val="000066"/>
                  </a:solidFill>
                </a:rPr>
                <a:t>Ejecución, seguimiento y Control</a:t>
              </a:r>
              <a:endParaRPr lang="es-ES" sz="800" b="1">
                <a:solidFill>
                  <a:srgbClr val="000066"/>
                </a:solidFill>
              </a:endParaRPr>
            </a:p>
          </p:txBody>
        </p:sp>
      </p:grpSp>
      <p:cxnSp>
        <p:nvCxnSpPr>
          <p:cNvPr id="26" name="AutoShape 56">
            <a:extLst>
              <a:ext uri="{FF2B5EF4-FFF2-40B4-BE49-F238E27FC236}">
                <a16:creationId xmlns:a16="http://schemas.microsoft.com/office/drawing/2014/main" xmlns="" id="{B8845AD1-668A-4086-9BB6-2521DA5D7372}"/>
              </a:ext>
            </a:extLst>
          </p:cNvPr>
          <p:cNvCxnSpPr>
            <a:cxnSpLocks noChangeShapeType="1"/>
          </p:cNvCxnSpPr>
          <p:nvPr/>
        </p:nvCxnSpPr>
        <p:spPr bwMode="auto">
          <a:xfrm>
            <a:off x="2526798" y="4694732"/>
            <a:ext cx="549275"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58">
            <a:extLst>
              <a:ext uri="{FF2B5EF4-FFF2-40B4-BE49-F238E27FC236}">
                <a16:creationId xmlns:a16="http://schemas.microsoft.com/office/drawing/2014/main" xmlns="" id="{252134DC-255C-49BE-B71C-E72B94E44FB7}"/>
              </a:ext>
            </a:extLst>
          </p:cNvPr>
          <p:cNvCxnSpPr>
            <a:cxnSpLocks noChangeShapeType="1"/>
            <a:endCxn id="10" idx="1"/>
          </p:cNvCxnSpPr>
          <p:nvPr/>
        </p:nvCxnSpPr>
        <p:spPr bwMode="auto">
          <a:xfrm>
            <a:off x="3909950" y="4734522"/>
            <a:ext cx="921387" cy="466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59">
            <a:extLst>
              <a:ext uri="{FF2B5EF4-FFF2-40B4-BE49-F238E27FC236}">
                <a16:creationId xmlns:a16="http://schemas.microsoft.com/office/drawing/2014/main" xmlns="" id="{C3018FFB-43E6-4AC2-B0F0-28E82721A301}"/>
              </a:ext>
            </a:extLst>
          </p:cNvPr>
          <p:cNvSpPr>
            <a:spLocks noChangeArrowheads="1"/>
          </p:cNvSpPr>
          <p:nvPr/>
        </p:nvSpPr>
        <p:spPr bwMode="auto">
          <a:xfrm>
            <a:off x="11095759" y="4962674"/>
            <a:ext cx="1277500" cy="28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a:solidFill>
                  <a:srgbClr val="000066"/>
                </a:solidFill>
              </a:rPr>
              <a:t>Repositorio de proyecto</a:t>
            </a:r>
            <a:endParaRPr lang="es-ES" sz="800" b="1" dirty="0">
              <a:solidFill>
                <a:srgbClr val="000066"/>
              </a:solidFill>
            </a:endParaRPr>
          </a:p>
        </p:txBody>
      </p:sp>
      <p:grpSp>
        <p:nvGrpSpPr>
          <p:cNvPr id="29" name="Group 70">
            <a:extLst>
              <a:ext uri="{FF2B5EF4-FFF2-40B4-BE49-F238E27FC236}">
                <a16:creationId xmlns:a16="http://schemas.microsoft.com/office/drawing/2014/main" xmlns="" id="{F0992D70-29C8-448E-899A-77231341F388}"/>
              </a:ext>
            </a:extLst>
          </p:cNvPr>
          <p:cNvGrpSpPr>
            <a:grpSpLocks/>
          </p:cNvGrpSpPr>
          <p:nvPr/>
        </p:nvGrpSpPr>
        <p:grpSpPr bwMode="auto">
          <a:xfrm>
            <a:off x="12337758" y="4107204"/>
            <a:ext cx="1357312" cy="1452562"/>
            <a:chOff x="4694" y="1947"/>
            <a:chExt cx="589" cy="639"/>
          </a:xfrm>
        </p:grpSpPr>
        <p:sp>
          <p:nvSpPr>
            <p:cNvPr id="30" name="Rectangle 61">
              <a:extLst>
                <a:ext uri="{FF2B5EF4-FFF2-40B4-BE49-F238E27FC236}">
                  <a16:creationId xmlns:a16="http://schemas.microsoft.com/office/drawing/2014/main" xmlns="" id="{CDA8A06F-0E61-499C-A676-F6D105DEF38B}"/>
                </a:ext>
              </a:extLst>
            </p:cNvPr>
            <p:cNvSpPr>
              <a:spLocks noChangeArrowheads="1"/>
            </p:cNvSpPr>
            <p:nvPr/>
          </p:nvSpPr>
          <p:spPr bwMode="auto">
            <a:xfrm>
              <a:off x="4694" y="2342"/>
              <a:ext cx="58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a:solidFill>
                    <a:srgbClr val="000066"/>
                  </a:solidFill>
                </a:rPr>
                <a:t>Gerencia de Servicio Empresa</a:t>
              </a:r>
              <a:endParaRPr lang="es-ES" sz="800" b="1" dirty="0">
                <a:solidFill>
                  <a:srgbClr val="000066"/>
                </a:solidFill>
              </a:endParaRPr>
            </a:p>
          </p:txBody>
        </p:sp>
        <p:pic>
          <p:nvPicPr>
            <p:cNvPr id="31" name="Picture 62">
              <a:extLst>
                <a:ext uri="{FF2B5EF4-FFF2-40B4-BE49-F238E27FC236}">
                  <a16:creationId xmlns:a16="http://schemas.microsoft.com/office/drawing/2014/main" xmlns="" id="{56CB533B-3144-4C51-9EF6-4DCD98D8440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09" y="1947"/>
              <a:ext cx="544"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2" name="AutoShape 63">
            <a:extLst>
              <a:ext uri="{FF2B5EF4-FFF2-40B4-BE49-F238E27FC236}">
                <a16:creationId xmlns:a16="http://schemas.microsoft.com/office/drawing/2014/main" xmlns="" id="{136E3AC6-DC6B-4D12-BD7F-5C562C275F93}"/>
              </a:ext>
            </a:extLst>
          </p:cNvPr>
          <p:cNvCxnSpPr>
            <a:cxnSpLocks noChangeShapeType="1"/>
          </p:cNvCxnSpPr>
          <p:nvPr/>
        </p:nvCxnSpPr>
        <p:spPr bwMode="auto">
          <a:xfrm flipV="1">
            <a:off x="11908696" y="4639811"/>
            <a:ext cx="477838" cy="9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678949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21</a:t>
            </a:fld>
            <a:endParaRPr/>
          </a:p>
        </p:txBody>
      </p:sp>
      <p:sp>
        <p:nvSpPr>
          <p:cNvPr id="4" name="Google Shape;3850;p15">
            <a:extLst>
              <a:ext uri="{FF2B5EF4-FFF2-40B4-BE49-F238E27FC236}">
                <a16:creationId xmlns:a16="http://schemas.microsoft.com/office/drawing/2014/main" xmlns="" id="{65566A3F-FC38-4422-B7C4-1D4C516D3960}"/>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ACTIVIDADES DEL SUBPROCESO DE CIERRE</a:t>
            </a:r>
          </a:p>
        </p:txBody>
      </p:sp>
      <p:graphicFrame>
        <p:nvGraphicFramePr>
          <p:cNvPr id="6" name="Group 121">
            <a:extLst>
              <a:ext uri="{FF2B5EF4-FFF2-40B4-BE49-F238E27FC236}">
                <a16:creationId xmlns:a16="http://schemas.microsoft.com/office/drawing/2014/main" xmlns="" id="{8CF64FB9-4302-4DED-A3B6-1C74E9698F00}"/>
              </a:ext>
            </a:extLst>
          </p:cNvPr>
          <p:cNvGraphicFramePr>
            <a:graphicFrameLocks/>
          </p:cNvGraphicFramePr>
          <p:nvPr>
            <p:extLst>
              <p:ext uri="{D42A27DB-BD31-4B8C-83A1-F6EECF244321}">
                <p14:modId xmlns:p14="http://schemas.microsoft.com/office/powerpoint/2010/main" val="1669507725"/>
              </p:ext>
            </p:extLst>
          </p:nvPr>
        </p:nvGraphicFramePr>
        <p:xfrm>
          <a:off x="1512888" y="3071572"/>
          <a:ext cx="10831512" cy="4736859"/>
        </p:xfrm>
        <a:graphic>
          <a:graphicData uri="http://schemas.openxmlformats.org/drawingml/2006/table">
            <a:tbl>
              <a:tblPr>
                <a:tableStyleId>{ED083AE6-46FA-4A59-8FB0-9F97EB10719F}</a:tableStyleId>
              </a:tblPr>
              <a:tblGrid>
                <a:gridCol w="479530">
                  <a:extLst>
                    <a:ext uri="{9D8B030D-6E8A-4147-A177-3AD203B41FA5}">
                      <a16:colId xmlns:a16="http://schemas.microsoft.com/office/drawing/2014/main" xmlns="" val="20000"/>
                    </a:ext>
                  </a:extLst>
                </a:gridCol>
                <a:gridCol w="1681292">
                  <a:extLst>
                    <a:ext uri="{9D8B030D-6E8A-4147-A177-3AD203B41FA5}">
                      <a16:colId xmlns:a16="http://schemas.microsoft.com/office/drawing/2014/main" xmlns="" val="20001"/>
                    </a:ext>
                  </a:extLst>
                </a:gridCol>
                <a:gridCol w="2055130">
                  <a:extLst>
                    <a:ext uri="{9D8B030D-6E8A-4147-A177-3AD203B41FA5}">
                      <a16:colId xmlns:a16="http://schemas.microsoft.com/office/drawing/2014/main" xmlns="" val="20002"/>
                    </a:ext>
                  </a:extLst>
                </a:gridCol>
                <a:gridCol w="5106140">
                  <a:extLst>
                    <a:ext uri="{9D8B030D-6E8A-4147-A177-3AD203B41FA5}">
                      <a16:colId xmlns:a16="http://schemas.microsoft.com/office/drawing/2014/main" xmlns="" val="20003"/>
                    </a:ext>
                  </a:extLst>
                </a:gridCol>
                <a:gridCol w="1509420">
                  <a:extLst>
                    <a:ext uri="{9D8B030D-6E8A-4147-A177-3AD203B41FA5}">
                      <a16:colId xmlns:a16="http://schemas.microsoft.com/office/drawing/2014/main" xmlns="" val="20004"/>
                    </a:ext>
                  </a:extLst>
                </a:gridCol>
              </a:tblGrid>
              <a:tr h="587288">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rPr>
                        <a:t>#</a:t>
                      </a:r>
                      <a:endParaRPr kumimoji="0" lang="es-ES" sz="1400" b="1"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rPr>
                        <a:t>Rol del Responsable</a:t>
                      </a:r>
                      <a:endParaRPr kumimoji="0" lang="es-ES" sz="1400" b="1"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rPr>
                        <a:t>Nombre de la Actividad</a:t>
                      </a:r>
                      <a:endParaRPr kumimoji="0" lang="es-ES" sz="1400" b="1"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rPr>
                        <a:t>Descripción de la Actividad</a:t>
                      </a:r>
                      <a:endParaRPr kumimoji="0" lang="es-ES" sz="1400" b="1"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rPr>
                        <a:t>Herramientas</a:t>
                      </a:r>
                      <a:endParaRPr kumimoji="0" lang="es-ES" sz="1400" b="1"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60000"/>
                        <a:lumOff val="40000"/>
                      </a:schemeClr>
                    </a:solidFill>
                  </a:tcPr>
                </a:tc>
                <a:extLst>
                  <a:ext uri="{0D108BD9-81ED-4DB2-BD59-A6C34878D82A}">
                    <a16:rowId xmlns:a16="http://schemas.microsoft.com/office/drawing/2014/main" xmlns="" val="10000"/>
                  </a:ext>
                </a:extLst>
              </a:tr>
              <a:tr h="1042261">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rPr>
                        <a:t>1</a:t>
                      </a:r>
                      <a:endParaRPr kumimoji="0" lang="es-ES" sz="14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Jefe de Proyecto</a:t>
                      </a:r>
                      <a:endParaRPr kumimoji="0" lang="es-ES" sz="12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Elaborar acta de aceptación y cierre del proyecto</a:t>
                      </a:r>
                      <a:endParaRPr kumimoji="0" lang="es-ES" sz="12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Char char="-"/>
                        <a:tabLst/>
                        <a:defRPr/>
                      </a:pPr>
                      <a:r>
                        <a:rPr kumimoji="0" lang="es-ES" sz="1200" u="none" strike="noStrike" cap="none" normalizeH="0" baseline="0" dirty="0">
                          <a:ln>
                            <a:noFill/>
                          </a:ln>
                          <a:effectLst/>
                        </a:rPr>
                        <a:t>El Jefe de Proyecto elabora el acta de aceptación y cierre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El Jefe de Proyecto y el analista funcional revisan y acuerdan la versión final del acta de aceptación y cierre que luego es entregada al cliente.</a:t>
                      </a:r>
                      <a:endParaRPr kumimoji="0" lang="es-ES" sz="12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Plantilla Acta de cierre del proyecto</a:t>
                      </a:r>
                      <a:endParaRPr kumimoji="0" lang="es-ES" sz="1200" b="0" i="0" u="none" strike="noStrike" cap="none" normalizeH="0" baseline="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extLst>
                  <a:ext uri="{0D108BD9-81ED-4DB2-BD59-A6C34878D82A}">
                    <a16:rowId xmlns:a16="http://schemas.microsoft.com/office/drawing/2014/main" xmlns="" val="10001"/>
                  </a:ext>
                </a:extLst>
              </a:tr>
              <a:tr h="2099198">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2</a:t>
                      </a:r>
                      <a:endParaRPr kumimoji="0" lang="es-ES" sz="1400" b="0" i="0" u="none" strike="noStrike" cap="none" normalizeH="0" baseline="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Analista Funcional</a:t>
                      </a:r>
                      <a:endParaRPr kumimoji="0" lang="es-ES" sz="12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Elaborar y revisar el </a:t>
                      </a:r>
                      <a:r>
                        <a:rPr kumimoji="0" lang="es-PE" sz="1200" u="none" strike="noStrike" cap="none" normalizeH="0" baseline="0" dirty="0" err="1">
                          <a:ln>
                            <a:noFill/>
                          </a:ln>
                          <a:effectLst/>
                        </a:rPr>
                        <a:t>relatorio</a:t>
                      </a:r>
                      <a:r>
                        <a:rPr kumimoji="0" lang="es-PE" sz="1200" u="none" strike="noStrike" cap="none" normalizeH="0" baseline="0" dirty="0">
                          <a:ln>
                            <a:noFill/>
                          </a:ln>
                          <a:effectLst/>
                        </a:rPr>
                        <a:t> del proyecto</a:t>
                      </a:r>
                      <a:endParaRPr kumimoji="0" lang="es-ES" sz="1200" u="none" strike="noStrike" cap="none" normalizeH="0" baseline="0" dirty="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u="none" strike="noStrike" cap="none" normalizeH="0" baseline="0" dirty="0">
                          <a:ln>
                            <a:noFill/>
                          </a:ln>
                          <a:effectLst/>
                        </a:rPr>
                        <a:t>El Analista </a:t>
                      </a:r>
                      <a:r>
                        <a:rPr kumimoji="0" lang="es-ES" sz="1200" u="none" strike="noStrike" cap="none" normalizeH="0" baseline="0" dirty="0">
                          <a:ln>
                            <a:noFill/>
                          </a:ln>
                          <a:effectLst/>
                        </a:rPr>
                        <a:t>Funcional </a:t>
                      </a:r>
                      <a:r>
                        <a:rPr kumimoji="0" lang="es-PE" sz="1200" u="none" strike="noStrike" cap="none" normalizeH="0" baseline="0" dirty="0">
                          <a:ln>
                            <a:noFill/>
                          </a:ln>
                          <a:effectLst/>
                        </a:rPr>
                        <a:t>elabora el </a:t>
                      </a:r>
                      <a:r>
                        <a:rPr kumimoji="0" lang="es-PE" sz="1200" u="none" strike="noStrike" cap="none" normalizeH="0" baseline="0" dirty="0" err="1">
                          <a:ln>
                            <a:noFill/>
                          </a:ln>
                          <a:effectLst/>
                        </a:rPr>
                        <a:t>relatorio</a:t>
                      </a:r>
                      <a:r>
                        <a:rPr kumimoji="0" lang="es-PE" sz="1200" u="none" strike="noStrike" cap="none" normalizeH="0" baseline="0" dirty="0">
                          <a:ln>
                            <a:noFill/>
                          </a:ln>
                          <a:effectLst/>
                        </a:rPr>
                        <a:t> del proyecto en base a la plantilla respectiva.</a:t>
                      </a:r>
                      <a:endParaRPr kumimoji="0" lang="es-ES" sz="1200" u="none" strike="noStrike" cap="none" normalizeH="0" baseline="0" dirty="0">
                        <a:ln>
                          <a:noFill/>
                        </a:ln>
                        <a:effectLst/>
                      </a:endParaRP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Durante el </a:t>
                      </a:r>
                      <a:r>
                        <a:rPr kumimoji="0" lang="es-ES" sz="1200" u="none" strike="noStrike" cap="none" normalizeH="0" baseline="0" dirty="0" err="1">
                          <a:ln>
                            <a:noFill/>
                          </a:ln>
                          <a:effectLst/>
                        </a:rPr>
                        <a:t>relatorio</a:t>
                      </a:r>
                      <a:r>
                        <a:rPr kumimoji="0" lang="es-ES" sz="1200" u="none" strike="noStrike" cap="none" normalizeH="0" baseline="0" dirty="0">
                          <a:ln>
                            <a:noFill/>
                          </a:ln>
                          <a:effectLst/>
                        </a:rPr>
                        <a:t> se analiza el resultado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Se consignan las brechas entre los planes y los resultados reales.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Se registra un resumen de las Lecciones Aprendidas, Buenos Ejemplos y Oportunidades de Mejora, que se han procesado en 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Se registra un resumen de la evaluación del personal y una encuesta de satisfacción del cliente.</a:t>
                      </a:r>
                      <a:endParaRPr kumimoji="0" lang="es-ES" sz="12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Plantilla Relatorio del proyecto</a:t>
                      </a:r>
                      <a:endParaRPr kumimoji="0" lang="es-ES" sz="1200" b="0" i="0" u="none" strike="noStrike" cap="none" normalizeH="0" baseline="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extLst>
                  <a:ext uri="{0D108BD9-81ED-4DB2-BD59-A6C34878D82A}">
                    <a16:rowId xmlns:a16="http://schemas.microsoft.com/office/drawing/2014/main" xmlns="" val="10002"/>
                  </a:ext>
                </a:extLst>
              </a:tr>
              <a:tr h="1008112">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3</a:t>
                      </a:r>
                      <a:endParaRPr kumimoji="0" lang="es-ES" sz="1400" b="0" i="0" u="none" strike="noStrike" cap="none" normalizeH="0" baseline="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Gestor de la Configuración</a:t>
                      </a:r>
                      <a:endParaRPr kumimoji="0" lang="es-ES" sz="12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Proceso de Gestión de Configuración - Realizar Control de Cambios a </a:t>
                      </a:r>
                      <a:r>
                        <a:rPr kumimoji="0" lang="es-ES" sz="1200" u="none" strike="noStrike" cap="none" normalizeH="0" baseline="0" dirty="0" err="1">
                          <a:ln>
                            <a:noFill/>
                          </a:ln>
                          <a:effectLst/>
                        </a:rPr>
                        <a:t>Baselines</a:t>
                      </a:r>
                      <a:endParaRPr kumimoji="0" lang="es-ES" sz="12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 Genera </a:t>
                      </a:r>
                      <a:r>
                        <a:rPr kumimoji="0" lang="es-PE" sz="1200" u="none" strike="noStrike" cap="none" normalizeH="0" baseline="0" dirty="0" err="1">
                          <a:ln>
                            <a:noFill/>
                          </a:ln>
                          <a:effectLst/>
                        </a:rPr>
                        <a:t>baselines</a:t>
                      </a:r>
                      <a:r>
                        <a:rPr kumimoji="0" lang="es-PE" sz="1200" u="none" strike="noStrike" cap="none" normalizeH="0" baseline="0" dirty="0">
                          <a:ln>
                            <a:noFill/>
                          </a:ln>
                          <a:effectLst/>
                        </a:rPr>
                        <a:t> de los entregables del proyecto de acuerdo al Proceso de Gestión de Configuración – Subproceso Realizar Control de Cambios a </a:t>
                      </a:r>
                      <a:r>
                        <a:rPr kumimoji="0" lang="es-PE" sz="1200" u="none" strike="noStrike" cap="none" normalizeH="0" baseline="0" dirty="0" err="1">
                          <a:ln>
                            <a:noFill/>
                          </a:ln>
                          <a:effectLst/>
                        </a:rPr>
                        <a:t>Baselines</a:t>
                      </a:r>
                      <a:r>
                        <a:rPr kumimoji="0" lang="es-PE" sz="1200" u="none" strike="noStrike" cap="none" normalizeH="0" baseline="0" dirty="0">
                          <a:ln>
                            <a:noFill/>
                          </a:ln>
                          <a:effectLst/>
                        </a:rPr>
                        <a:t>.</a:t>
                      </a:r>
                      <a:endParaRPr kumimoji="0" lang="es-ES" sz="12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Proceso de Gestión de configuración. </a:t>
                      </a:r>
                      <a:endParaRPr kumimoji="0" lang="es-ES" sz="28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2093260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22</a:t>
            </a:fld>
            <a:endParaRPr/>
          </a:p>
        </p:txBody>
      </p:sp>
      <p:sp>
        <p:nvSpPr>
          <p:cNvPr id="3" name="Google Shape;3850;p15">
            <a:extLst>
              <a:ext uri="{FF2B5EF4-FFF2-40B4-BE49-F238E27FC236}">
                <a16:creationId xmlns:a16="http://schemas.microsoft.com/office/drawing/2014/main" xmlns="" id="{5C19C679-C267-4318-8F85-2AD2E65751FE}"/>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6. MÉTRICAS DEL PROCESO</a:t>
            </a:r>
          </a:p>
        </p:txBody>
      </p:sp>
      <p:sp>
        <p:nvSpPr>
          <p:cNvPr id="5" name="Rectangle 155">
            <a:extLst>
              <a:ext uri="{FF2B5EF4-FFF2-40B4-BE49-F238E27FC236}">
                <a16:creationId xmlns:a16="http://schemas.microsoft.com/office/drawing/2014/main" xmlns="" id="{5CEC70EF-4F34-4064-A987-296BE9AC8AC4}"/>
              </a:ext>
            </a:extLst>
          </p:cNvPr>
          <p:cNvSpPr>
            <a:spLocks noChangeArrowheads="1"/>
          </p:cNvSpPr>
          <p:nvPr/>
        </p:nvSpPr>
        <p:spPr bwMode="auto">
          <a:xfrm>
            <a:off x="5985669" y="3511550"/>
            <a:ext cx="4700586" cy="2578100"/>
          </a:xfrm>
          <a:prstGeom prst="rect">
            <a:avLst/>
          </a:prstGeom>
          <a:solidFill>
            <a:srgbClr val="FFB089"/>
          </a:solidFill>
          <a:ln w="9525" algn="ctr">
            <a:solidFill>
              <a:srgbClr val="9933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dirty="0"/>
          </a:p>
        </p:txBody>
      </p:sp>
      <p:sp>
        <p:nvSpPr>
          <p:cNvPr id="6" name="AutoShape 154">
            <a:hlinkClick r:id="rId3" action="ppaction://hlinkfile"/>
            <a:extLst>
              <a:ext uri="{FF2B5EF4-FFF2-40B4-BE49-F238E27FC236}">
                <a16:creationId xmlns:a16="http://schemas.microsoft.com/office/drawing/2014/main" xmlns="" id="{EC2D791E-A1F5-4DC6-8AEF-5EE40BC2F8C7}"/>
              </a:ext>
            </a:extLst>
          </p:cNvPr>
          <p:cNvSpPr>
            <a:spLocks noChangeArrowheads="1"/>
          </p:cNvSpPr>
          <p:nvPr/>
        </p:nvSpPr>
        <p:spPr bwMode="auto">
          <a:xfrm>
            <a:off x="6409531" y="4122738"/>
            <a:ext cx="3852862" cy="1355724"/>
          </a:xfrm>
          <a:prstGeom prst="foldedCorner">
            <a:avLst>
              <a:gd name="adj" fmla="val 12500"/>
            </a:avLst>
          </a:prstGeom>
          <a:solidFill>
            <a:srgbClr val="FFCC00"/>
          </a:solidFill>
          <a:ln>
            <a:noFill/>
          </a:ln>
          <a:effectLst>
            <a:prstShdw prst="shdw17" dist="17961" dir="2700000">
              <a:srgbClr val="997A00"/>
            </a:prst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s-PE" altLang="es-ES" sz="1600" b="1" dirty="0"/>
              <a:t>- Exposición al riesgo</a:t>
            </a:r>
          </a:p>
          <a:p>
            <a:pPr algn="l" eaLnBrk="1" hangingPunct="1"/>
            <a:r>
              <a:rPr lang="es-PE" altLang="es-ES" sz="1600" b="1" dirty="0"/>
              <a:t>- Ratio de Performance en Costo</a:t>
            </a:r>
          </a:p>
          <a:p>
            <a:pPr algn="l" eaLnBrk="1" hangingPunct="1"/>
            <a:r>
              <a:rPr lang="es-PE" altLang="es-ES" sz="1600" b="1" dirty="0"/>
              <a:t>- Desviación del Avance</a:t>
            </a:r>
            <a:endParaRPr lang="es-ES" altLang="es-ES" sz="1600" b="1" dirty="0"/>
          </a:p>
        </p:txBody>
      </p:sp>
    </p:spTree>
    <p:extLst>
      <p:ext uri="{BB962C8B-B14F-4D97-AF65-F5344CB8AC3E}">
        <p14:creationId xmlns:p14="http://schemas.microsoft.com/office/powerpoint/2010/main" val="2746176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23</a:t>
            </a:fld>
            <a:endParaRPr dirty="0"/>
          </a:p>
        </p:txBody>
      </p:sp>
      <p:sp>
        <p:nvSpPr>
          <p:cNvPr id="3" name="Google Shape;3850;p15">
            <a:extLst>
              <a:ext uri="{FF2B5EF4-FFF2-40B4-BE49-F238E27FC236}">
                <a16:creationId xmlns:a16="http://schemas.microsoft.com/office/drawing/2014/main" xmlns="" id="{5C19C679-C267-4318-8F85-2AD2E65751FE}"/>
              </a:ext>
            </a:extLst>
          </p:cNvPr>
          <p:cNvSpPr txBox="1">
            <a:spLocks/>
          </p:cNvSpPr>
          <p:nvPr/>
        </p:nvSpPr>
        <p:spPr>
          <a:xfrm>
            <a:off x="838200" y="413450"/>
            <a:ext cx="13398500" cy="9327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7. ARTEFACTOS DEL PROCESO</a:t>
            </a:r>
          </a:p>
        </p:txBody>
      </p:sp>
      <p:graphicFrame>
        <p:nvGraphicFramePr>
          <p:cNvPr id="2" name="Tabla 1">
            <a:extLst>
              <a:ext uri="{FF2B5EF4-FFF2-40B4-BE49-F238E27FC236}">
                <a16:creationId xmlns:a16="http://schemas.microsoft.com/office/drawing/2014/main" xmlns="" id="{AABA1A6E-6605-4168-804A-EAB8001CA804}"/>
              </a:ext>
            </a:extLst>
          </p:cNvPr>
          <p:cNvGraphicFramePr>
            <a:graphicFrameLocks noGrp="1"/>
          </p:cNvGraphicFramePr>
          <p:nvPr>
            <p:extLst>
              <p:ext uri="{D42A27DB-BD31-4B8C-83A1-F6EECF244321}">
                <p14:modId xmlns:p14="http://schemas.microsoft.com/office/powerpoint/2010/main" val="2406540862"/>
              </p:ext>
            </p:extLst>
          </p:nvPr>
        </p:nvGraphicFramePr>
        <p:xfrm>
          <a:off x="1117600" y="2708101"/>
          <a:ext cx="12534900" cy="4921176"/>
        </p:xfrm>
        <a:graphic>
          <a:graphicData uri="http://schemas.openxmlformats.org/drawingml/2006/table">
            <a:tbl>
              <a:tblPr firstRow="1" bandRow="1">
                <a:tableStyleId>{CF35B2AF-6D7A-47E4-AC47-5683254A8D85}</a:tableStyleId>
              </a:tblPr>
              <a:tblGrid>
                <a:gridCol w="977900">
                  <a:extLst>
                    <a:ext uri="{9D8B030D-6E8A-4147-A177-3AD203B41FA5}">
                      <a16:colId xmlns:a16="http://schemas.microsoft.com/office/drawing/2014/main" xmlns="" val="1745420880"/>
                    </a:ext>
                  </a:extLst>
                </a:gridCol>
                <a:gridCol w="4036060">
                  <a:extLst>
                    <a:ext uri="{9D8B030D-6E8A-4147-A177-3AD203B41FA5}">
                      <a16:colId xmlns:a16="http://schemas.microsoft.com/office/drawing/2014/main" xmlns="" val="399047375"/>
                    </a:ext>
                  </a:extLst>
                </a:gridCol>
                <a:gridCol w="1932940">
                  <a:extLst>
                    <a:ext uri="{9D8B030D-6E8A-4147-A177-3AD203B41FA5}">
                      <a16:colId xmlns:a16="http://schemas.microsoft.com/office/drawing/2014/main" xmlns="" val="205352205"/>
                    </a:ext>
                  </a:extLst>
                </a:gridCol>
                <a:gridCol w="3081020">
                  <a:extLst>
                    <a:ext uri="{9D8B030D-6E8A-4147-A177-3AD203B41FA5}">
                      <a16:colId xmlns:a16="http://schemas.microsoft.com/office/drawing/2014/main" xmlns="" val="3211244140"/>
                    </a:ext>
                  </a:extLst>
                </a:gridCol>
                <a:gridCol w="2506980">
                  <a:extLst>
                    <a:ext uri="{9D8B030D-6E8A-4147-A177-3AD203B41FA5}">
                      <a16:colId xmlns:a16="http://schemas.microsoft.com/office/drawing/2014/main" xmlns="" val="4066617149"/>
                    </a:ext>
                  </a:extLst>
                </a:gridCol>
              </a:tblGrid>
              <a:tr h="447909">
                <a:tc>
                  <a:txBody>
                    <a:bodyPr/>
                    <a:lstStyle/>
                    <a:p>
                      <a:pPr algn="ctr"/>
                      <a:r>
                        <a:rPr lang="es-ES" sz="1200" b="1" dirty="0"/>
                        <a:t>#</a:t>
                      </a:r>
                    </a:p>
                  </a:txBody>
                  <a:tcPr anchor="ctr">
                    <a:solidFill>
                      <a:schemeClr val="accent4">
                        <a:lumMod val="60000"/>
                        <a:lumOff val="40000"/>
                      </a:schemeClr>
                    </a:solidFill>
                  </a:tcPr>
                </a:tc>
                <a:tc>
                  <a:txBody>
                    <a:bodyPr/>
                    <a:lstStyle/>
                    <a:p>
                      <a:pPr algn="ctr"/>
                      <a:r>
                        <a:rPr lang="es-ES" sz="1200" b="1" dirty="0"/>
                        <a:t>Artefacto</a:t>
                      </a:r>
                    </a:p>
                  </a:txBody>
                  <a:tcPr anchor="ctr">
                    <a:solidFill>
                      <a:schemeClr val="accent4">
                        <a:lumMod val="60000"/>
                        <a:lumOff val="40000"/>
                      </a:schemeClr>
                    </a:solidFill>
                  </a:tcPr>
                </a:tc>
                <a:tc>
                  <a:txBody>
                    <a:bodyPr/>
                    <a:lstStyle/>
                    <a:p>
                      <a:pPr algn="ctr"/>
                      <a:r>
                        <a:rPr lang="es-ES" sz="1200" b="1" dirty="0"/>
                        <a:t>Subproceso</a:t>
                      </a:r>
                    </a:p>
                  </a:txBody>
                  <a:tcPr anchor="ctr">
                    <a:solidFill>
                      <a:schemeClr val="accent4">
                        <a:lumMod val="60000"/>
                        <a:lumOff val="40000"/>
                      </a:schemeClr>
                    </a:solidFill>
                  </a:tcPr>
                </a:tc>
                <a:tc>
                  <a:txBody>
                    <a:bodyPr/>
                    <a:lstStyle/>
                    <a:p>
                      <a:pPr algn="ctr"/>
                      <a:r>
                        <a:rPr lang="es-ES" sz="1200" b="1" dirty="0"/>
                        <a:t>Actividad</a:t>
                      </a:r>
                    </a:p>
                  </a:txBody>
                  <a:tcPr anchor="ctr">
                    <a:solidFill>
                      <a:schemeClr val="accent4">
                        <a:lumMod val="60000"/>
                        <a:lumOff val="40000"/>
                      </a:schemeClr>
                    </a:solidFill>
                  </a:tcPr>
                </a:tc>
                <a:tc>
                  <a:txBody>
                    <a:bodyPr/>
                    <a:lstStyle/>
                    <a:p>
                      <a:pPr algn="ctr"/>
                      <a:r>
                        <a:rPr lang="es-ES" sz="1200" b="1" dirty="0"/>
                        <a:t>Tarea</a:t>
                      </a:r>
                    </a:p>
                  </a:txBody>
                  <a:tcPr anchor="ctr">
                    <a:solidFill>
                      <a:schemeClr val="accent4">
                        <a:lumMod val="60000"/>
                        <a:lumOff val="40000"/>
                      </a:schemeClr>
                    </a:solidFill>
                  </a:tcPr>
                </a:tc>
                <a:extLst>
                  <a:ext uri="{0D108BD9-81ED-4DB2-BD59-A6C34878D82A}">
                    <a16:rowId xmlns:a16="http://schemas.microsoft.com/office/drawing/2014/main" xmlns="" val="2652191242"/>
                  </a:ext>
                </a:extLst>
              </a:tr>
              <a:tr h="365097">
                <a:tc>
                  <a:txBody>
                    <a:bodyPr/>
                    <a:lstStyle/>
                    <a:p>
                      <a:pPr algn="ctr"/>
                      <a:r>
                        <a:rPr lang="es-ES" sz="1200" dirty="0"/>
                        <a:t>1</a:t>
                      </a:r>
                    </a:p>
                  </a:txBody>
                  <a:tcPr anchor="ctr">
                    <a:solidFill>
                      <a:schemeClr val="accent4">
                        <a:lumMod val="20000"/>
                        <a:lumOff val="80000"/>
                      </a:schemeClr>
                    </a:solidFill>
                  </a:tcPr>
                </a:tc>
                <a:tc>
                  <a:txBody>
                    <a:bodyPr/>
                    <a:lstStyle/>
                    <a:p>
                      <a:r>
                        <a:rPr lang="es-ES" sz="1200" dirty="0"/>
                        <a:t>Plan de Gestión del Proyecto</a:t>
                      </a:r>
                    </a:p>
                  </a:txBody>
                  <a:tcPr>
                    <a:solidFill>
                      <a:schemeClr val="accent4">
                        <a:lumMod val="20000"/>
                        <a:lumOff val="80000"/>
                      </a:schemeClr>
                    </a:solidFill>
                  </a:tcPr>
                </a:tc>
                <a:tc rowSpan="5">
                  <a:txBody>
                    <a:bodyPr/>
                    <a:lstStyle/>
                    <a:p>
                      <a:r>
                        <a:rPr lang="es-ES" sz="1200" dirty="0"/>
                        <a:t>Inicio</a:t>
                      </a:r>
                    </a:p>
                  </a:txBody>
                  <a:tcPr>
                    <a:solidFill>
                      <a:schemeClr val="accent4">
                        <a:lumMod val="20000"/>
                        <a:lumOff val="80000"/>
                      </a:schemeClr>
                    </a:solidFill>
                  </a:tcPr>
                </a:tc>
                <a:tc rowSpan="3">
                  <a:txBody>
                    <a:bodyPr/>
                    <a:lstStyle/>
                    <a:p>
                      <a:r>
                        <a:rPr lang="es-ES" sz="1200" dirty="0"/>
                        <a:t>Planeamiento</a:t>
                      </a:r>
                    </a:p>
                  </a:txBody>
                  <a:tcPr>
                    <a:solidFill>
                      <a:schemeClr val="accent4">
                        <a:lumMod val="20000"/>
                        <a:lumOff val="80000"/>
                      </a:schemeClr>
                    </a:solidFill>
                  </a:tcPr>
                </a:tc>
                <a:tc rowSpan="3">
                  <a:txBody>
                    <a:bodyPr/>
                    <a:lstStyle/>
                    <a:p>
                      <a:r>
                        <a:rPr lang="es-ES" sz="1200" dirty="0"/>
                        <a:t>Elaboración de Plan de Proyecto</a:t>
                      </a:r>
                    </a:p>
                  </a:txBody>
                  <a:tcPr>
                    <a:solidFill>
                      <a:schemeClr val="accent4">
                        <a:lumMod val="20000"/>
                        <a:lumOff val="80000"/>
                      </a:schemeClr>
                    </a:solidFill>
                  </a:tcPr>
                </a:tc>
                <a:extLst>
                  <a:ext uri="{0D108BD9-81ED-4DB2-BD59-A6C34878D82A}">
                    <a16:rowId xmlns:a16="http://schemas.microsoft.com/office/drawing/2014/main" xmlns="" val="2622228223"/>
                  </a:ext>
                </a:extLst>
              </a:tr>
              <a:tr h="365097">
                <a:tc>
                  <a:txBody>
                    <a:bodyPr/>
                    <a:lstStyle/>
                    <a:p>
                      <a:pPr algn="ctr"/>
                      <a:r>
                        <a:rPr lang="es-ES" sz="1200" dirty="0"/>
                        <a:t>2</a:t>
                      </a:r>
                    </a:p>
                  </a:txBody>
                  <a:tcPr anchor="ctr">
                    <a:solidFill>
                      <a:schemeClr val="accent4">
                        <a:lumMod val="20000"/>
                        <a:lumOff val="80000"/>
                      </a:schemeClr>
                    </a:solidFill>
                  </a:tcPr>
                </a:tc>
                <a:tc>
                  <a:txBody>
                    <a:bodyPr/>
                    <a:lstStyle/>
                    <a:p>
                      <a:r>
                        <a:rPr lang="es-ES" sz="1200" dirty="0"/>
                        <a:t>Plantilla WBS</a:t>
                      </a:r>
                    </a:p>
                  </a:txBody>
                  <a:tcPr>
                    <a:solidFill>
                      <a:schemeClr val="accent4">
                        <a:lumMod val="20000"/>
                        <a:lumOff val="80000"/>
                      </a:schemeClr>
                    </a:solidFill>
                  </a:tcPr>
                </a:tc>
                <a:tc vMerge="1">
                  <a:txBody>
                    <a:bodyPr/>
                    <a:lstStyle/>
                    <a:p>
                      <a:endParaRPr lang="es-ES" sz="1200" dirty="0"/>
                    </a:p>
                  </a:txBody>
                  <a:tcPr/>
                </a:tc>
                <a:tc vMerge="1">
                  <a:txBody>
                    <a:bodyPr/>
                    <a:lstStyle/>
                    <a:p>
                      <a:endParaRPr lang="es-ES" sz="1200" dirty="0"/>
                    </a:p>
                  </a:txBody>
                  <a:tcPr/>
                </a:tc>
                <a:tc vMerge="1">
                  <a:txBody>
                    <a:bodyPr/>
                    <a:lstStyle/>
                    <a:p>
                      <a:endParaRPr lang="es-ES" sz="1200" dirty="0"/>
                    </a:p>
                  </a:txBody>
                  <a:tcPr/>
                </a:tc>
                <a:extLst>
                  <a:ext uri="{0D108BD9-81ED-4DB2-BD59-A6C34878D82A}">
                    <a16:rowId xmlns:a16="http://schemas.microsoft.com/office/drawing/2014/main" xmlns="" val="182026940"/>
                  </a:ext>
                </a:extLst>
              </a:tr>
              <a:tr h="365097">
                <a:tc>
                  <a:txBody>
                    <a:bodyPr/>
                    <a:lstStyle/>
                    <a:p>
                      <a:pPr algn="ctr"/>
                      <a:r>
                        <a:rPr lang="es-ES" sz="1200" dirty="0"/>
                        <a:t>3</a:t>
                      </a:r>
                    </a:p>
                  </a:txBody>
                  <a:tcPr anchor="ctr">
                    <a:solidFill>
                      <a:schemeClr val="accent4">
                        <a:lumMod val="20000"/>
                        <a:lumOff val="80000"/>
                      </a:schemeClr>
                    </a:solidFill>
                  </a:tcPr>
                </a:tc>
                <a:tc>
                  <a:txBody>
                    <a:bodyPr/>
                    <a:lstStyle/>
                    <a:p>
                      <a:r>
                        <a:rPr lang="es-ES" sz="1200" dirty="0"/>
                        <a:t>Cronograma de proyecto interno</a:t>
                      </a:r>
                    </a:p>
                  </a:txBody>
                  <a:tcPr>
                    <a:solidFill>
                      <a:schemeClr val="accent4">
                        <a:lumMod val="20000"/>
                        <a:lumOff val="80000"/>
                      </a:schemeClr>
                    </a:solidFill>
                  </a:tcPr>
                </a:tc>
                <a:tc vMerge="1">
                  <a:txBody>
                    <a:bodyPr/>
                    <a:lstStyle/>
                    <a:p>
                      <a:endParaRPr lang="es-ES" sz="1200" dirty="0"/>
                    </a:p>
                  </a:txBody>
                  <a:tcPr/>
                </a:tc>
                <a:tc vMerge="1">
                  <a:txBody>
                    <a:bodyPr/>
                    <a:lstStyle/>
                    <a:p>
                      <a:endParaRPr lang="es-ES" sz="1200" dirty="0"/>
                    </a:p>
                  </a:txBody>
                  <a:tcPr/>
                </a:tc>
                <a:tc vMerge="1">
                  <a:txBody>
                    <a:bodyPr/>
                    <a:lstStyle/>
                    <a:p>
                      <a:endParaRPr lang="es-ES" sz="1200" dirty="0"/>
                    </a:p>
                  </a:txBody>
                  <a:tcPr/>
                </a:tc>
                <a:extLst>
                  <a:ext uri="{0D108BD9-81ED-4DB2-BD59-A6C34878D82A}">
                    <a16:rowId xmlns:a16="http://schemas.microsoft.com/office/drawing/2014/main" xmlns="" val="2346458107"/>
                  </a:ext>
                </a:extLst>
              </a:tr>
              <a:tr h="365097">
                <a:tc>
                  <a:txBody>
                    <a:bodyPr/>
                    <a:lstStyle/>
                    <a:p>
                      <a:pPr algn="ctr"/>
                      <a:r>
                        <a:rPr lang="es-ES" sz="1200" dirty="0"/>
                        <a:t>4</a:t>
                      </a:r>
                    </a:p>
                  </a:txBody>
                  <a:tcPr anchor="ctr">
                    <a:solidFill>
                      <a:schemeClr val="accent4">
                        <a:lumMod val="20000"/>
                        <a:lumOff val="80000"/>
                      </a:schemeClr>
                    </a:solidFill>
                  </a:tcPr>
                </a:tc>
                <a:tc>
                  <a:txBody>
                    <a:bodyPr/>
                    <a:lstStyle/>
                    <a:p>
                      <a:r>
                        <a:rPr lang="es-ES" sz="1200" dirty="0" smtClean="0"/>
                        <a:t>Presentación de</a:t>
                      </a:r>
                      <a:r>
                        <a:rPr lang="es-ES" sz="1200" baseline="0" dirty="0" smtClean="0"/>
                        <a:t> Avance Quincenal</a:t>
                      </a:r>
                      <a:r>
                        <a:rPr lang="es-ES" sz="1200" dirty="0" smtClean="0"/>
                        <a:t>-interno</a:t>
                      </a:r>
                      <a:endParaRPr lang="es-ES" sz="1200" dirty="0"/>
                    </a:p>
                  </a:txBody>
                  <a:tcPr>
                    <a:solidFill>
                      <a:schemeClr val="accent4">
                        <a:lumMod val="20000"/>
                        <a:lumOff val="80000"/>
                      </a:schemeClr>
                    </a:solidFill>
                  </a:tcPr>
                </a:tc>
                <a:tc vMerge="1">
                  <a:txBody>
                    <a:bodyPr/>
                    <a:lstStyle/>
                    <a:p>
                      <a:endParaRPr lang="es-E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smtClean="0"/>
                        <a:t>Presentación de</a:t>
                      </a:r>
                      <a:r>
                        <a:rPr lang="es-ES" sz="1200" baseline="0" dirty="0" smtClean="0"/>
                        <a:t> Avance Quincenal</a:t>
                      </a:r>
                      <a:r>
                        <a:rPr lang="es-ES" sz="1200" dirty="0" smtClean="0"/>
                        <a:t>-interno</a:t>
                      </a:r>
                    </a:p>
                  </a:txBody>
                  <a:tcPr>
                    <a:solidFill>
                      <a:schemeClr val="accent4">
                        <a:lumMod val="20000"/>
                        <a:lumOff val="80000"/>
                      </a:schemeClr>
                    </a:solidFill>
                  </a:tcPr>
                </a:tc>
                <a:tc rowSpan="2">
                  <a:txBody>
                    <a:bodyPr/>
                    <a:lstStyle/>
                    <a:p>
                      <a:endParaRPr lang="es-ES" sz="1200" dirty="0"/>
                    </a:p>
                  </a:txBody>
                  <a:tcPr>
                    <a:solidFill>
                      <a:schemeClr val="accent4">
                        <a:lumMod val="20000"/>
                        <a:lumOff val="80000"/>
                      </a:schemeClr>
                    </a:solidFill>
                  </a:tcPr>
                </a:tc>
                <a:extLst>
                  <a:ext uri="{0D108BD9-81ED-4DB2-BD59-A6C34878D82A}">
                    <a16:rowId xmlns:a16="http://schemas.microsoft.com/office/drawing/2014/main" xmlns="" val="3901538627"/>
                  </a:ext>
                </a:extLst>
              </a:tr>
              <a:tr h="365097">
                <a:tc>
                  <a:txBody>
                    <a:bodyPr/>
                    <a:lstStyle/>
                    <a:p>
                      <a:pPr algn="ctr"/>
                      <a:r>
                        <a:rPr lang="es-ES" sz="1200" dirty="0"/>
                        <a:t>5</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smtClean="0"/>
                        <a:t>Presentación de Avance Mensual-externo</a:t>
                      </a:r>
                      <a:endParaRPr lang="es-ES" sz="1200" dirty="0"/>
                    </a:p>
                  </a:txBody>
                  <a:tcPr>
                    <a:solidFill>
                      <a:schemeClr val="accent4">
                        <a:lumMod val="20000"/>
                        <a:lumOff val="80000"/>
                      </a:schemeClr>
                    </a:solidFill>
                  </a:tcPr>
                </a:tc>
                <a:tc vMerge="1">
                  <a:txBody>
                    <a:bodyPr/>
                    <a:lstStyle/>
                    <a:p>
                      <a:endParaRPr lang="es-E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smtClean="0"/>
                        <a:t>Presentación de Avance Mensual-externo</a:t>
                      </a:r>
                    </a:p>
                  </a:txBody>
                  <a:tcPr>
                    <a:solidFill>
                      <a:schemeClr val="accent4">
                        <a:lumMod val="20000"/>
                        <a:lumOff val="80000"/>
                      </a:schemeClr>
                    </a:solidFill>
                  </a:tcPr>
                </a:tc>
                <a:tc vMerge="1">
                  <a:txBody>
                    <a:bodyPr/>
                    <a:lstStyle/>
                    <a:p>
                      <a:endParaRPr lang="es-ES" sz="1200" dirty="0"/>
                    </a:p>
                  </a:txBody>
                  <a:tcPr/>
                </a:tc>
                <a:extLst>
                  <a:ext uri="{0D108BD9-81ED-4DB2-BD59-A6C34878D82A}">
                    <a16:rowId xmlns:a16="http://schemas.microsoft.com/office/drawing/2014/main" xmlns="" val="4193929389"/>
                  </a:ext>
                </a:extLst>
              </a:tr>
              <a:tr h="365097">
                <a:tc>
                  <a:txBody>
                    <a:bodyPr/>
                    <a:lstStyle/>
                    <a:p>
                      <a:pPr algn="ctr"/>
                      <a:r>
                        <a:rPr lang="es-ES" sz="1200" dirty="0"/>
                        <a:t>6</a:t>
                      </a:r>
                    </a:p>
                  </a:txBody>
                  <a:tcPr anchor="ctr">
                    <a:solidFill>
                      <a:schemeClr val="accent4">
                        <a:lumMod val="20000"/>
                        <a:lumOff val="80000"/>
                      </a:schemeClr>
                    </a:solidFill>
                  </a:tcPr>
                </a:tc>
                <a:tc>
                  <a:txBody>
                    <a:bodyPr/>
                    <a:lstStyle/>
                    <a:p>
                      <a:r>
                        <a:rPr lang="es-ES" sz="1200" dirty="0" smtClean="0"/>
                        <a:t>Registro de riesgos</a:t>
                      </a:r>
                      <a:endParaRPr lang="es-ES" sz="1200" dirty="0"/>
                    </a:p>
                  </a:txBody>
                  <a:tcPr>
                    <a:solidFill>
                      <a:schemeClr val="accent4">
                        <a:lumMod val="20000"/>
                        <a:lumOff val="80000"/>
                      </a:schemeClr>
                    </a:solidFill>
                  </a:tcPr>
                </a:tc>
                <a:tc rowSpan="5">
                  <a:txBody>
                    <a:bodyPr/>
                    <a:lstStyle/>
                    <a:p>
                      <a:r>
                        <a:rPr lang="es-ES" sz="1200" dirty="0"/>
                        <a:t>Ejecución, seguimiento y control</a:t>
                      </a:r>
                    </a:p>
                  </a:txBody>
                  <a:tcPr>
                    <a:solidFill>
                      <a:schemeClr val="accent4">
                        <a:lumMod val="20000"/>
                        <a:lumOff val="80000"/>
                      </a:schemeClr>
                    </a:solidFill>
                  </a:tcPr>
                </a:tc>
                <a:tc>
                  <a:txBody>
                    <a:bodyPr/>
                    <a:lstStyle/>
                    <a:p>
                      <a:r>
                        <a:rPr lang="es-ES" sz="1200" dirty="0"/>
                        <a:t>Revisión de Informes de Estado</a:t>
                      </a:r>
                    </a:p>
                  </a:txBody>
                  <a:tcPr>
                    <a:solidFill>
                      <a:schemeClr val="accent4">
                        <a:lumMod val="20000"/>
                        <a:lumOff val="80000"/>
                      </a:schemeClr>
                    </a:solidFill>
                  </a:tcPr>
                </a:tc>
                <a:tc>
                  <a:txBody>
                    <a:bodyPr/>
                    <a:lstStyle/>
                    <a:p>
                      <a:endParaRPr lang="es-ES" sz="1200" dirty="0"/>
                    </a:p>
                  </a:txBody>
                  <a:tcPr>
                    <a:solidFill>
                      <a:schemeClr val="accent4">
                        <a:lumMod val="20000"/>
                        <a:lumOff val="80000"/>
                      </a:schemeClr>
                    </a:solidFill>
                  </a:tcPr>
                </a:tc>
                <a:extLst>
                  <a:ext uri="{0D108BD9-81ED-4DB2-BD59-A6C34878D82A}">
                    <a16:rowId xmlns:a16="http://schemas.microsoft.com/office/drawing/2014/main" xmlns="" val="4232357555"/>
                  </a:ext>
                </a:extLst>
              </a:tr>
              <a:tr h="365097">
                <a:tc>
                  <a:txBody>
                    <a:bodyPr/>
                    <a:lstStyle/>
                    <a:p>
                      <a:pPr algn="ctr"/>
                      <a:r>
                        <a:rPr lang="es-ES" sz="1200" dirty="0"/>
                        <a:t>7</a:t>
                      </a:r>
                    </a:p>
                  </a:txBody>
                  <a:tcPr anchor="ctr">
                    <a:solidFill>
                      <a:schemeClr val="accent4">
                        <a:lumMod val="20000"/>
                        <a:lumOff val="80000"/>
                      </a:schemeClr>
                    </a:solidFill>
                  </a:tcPr>
                </a:tc>
                <a:tc>
                  <a:txBody>
                    <a:bodyPr/>
                    <a:lstStyle/>
                    <a:p>
                      <a:r>
                        <a:rPr lang="es-ES" sz="1200" dirty="0" smtClean="0"/>
                        <a:t>Plan Quincenal</a:t>
                      </a:r>
                      <a:endParaRPr lang="es-ES" sz="1200" dirty="0"/>
                    </a:p>
                  </a:txBody>
                  <a:tcPr>
                    <a:solidFill>
                      <a:schemeClr val="accent4">
                        <a:lumMod val="20000"/>
                        <a:lumOff val="80000"/>
                      </a:schemeClr>
                    </a:solidFill>
                  </a:tcPr>
                </a:tc>
                <a:tc vMerge="1">
                  <a:txBody>
                    <a:bodyPr/>
                    <a:lstStyle/>
                    <a:p>
                      <a:endParaRPr lang="es-ES" sz="1200" dirty="0"/>
                    </a:p>
                  </a:txBody>
                  <a:tcPr/>
                </a:tc>
                <a:tc>
                  <a:txBody>
                    <a:bodyPr/>
                    <a:lstStyle/>
                    <a:p>
                      <a:r>
                        <a:rPr lang="es-ES" sz="1200" dirty="0"/>
                        <a:t>Asignar Trabajo</a:t>
                      </a:r>
                    </a:p>
                  </a:txBody>
                  <a:tcPr>
                    <a:solidFill>
                      <a:schemeClr val="accent4">
                        <a:lumMod val="20000"/>
                        <a:lumOff val="80000"/>
                      </a:schemeClr>
                    </a:solidFill>
                  </a:tcPr>
                </a:tc>
                <a:tc>
                  <a:txBody>
                    <a:bodyPr/>
                    <a:lstStyle/>
                    <a:p>
                      <a:endParaRPr lang="es-ES" sz="1200" dirty="0"/>
                    </a:p>
                  </a:txBody>
                  <a:tcPr>
                    <a:solidFill>
                      <a:schemeClr val="accent4">
                        <a:lumMod val="20000"/>
                        <a:lumOff val="80000"/>
                      </a:schemeClr>
                    </a:solidFill>
                  </a:tcPr>
                </a:tc>
                <a:extLst>
                  <a:ext uri="{0D108BD9-81ED-4DB2-BD59-A6C34878D82A}">
                    <a16:rowId xmlns:a16="http://schemas.microsoft.com/office/drawing/2014/main" xmlns="" val="3416287067"/>
                  </a:ext>
                </a:extLst>
              </a:tr>
              <a:tr h="365097">
                <a:tc>
                  <a:txBody>
                    <a:bodyPr/>
                    <a:lstStyle/>
                    <a:p>
                      <a:pPr algn="ctr"/>
                      <a:r>
                        <a:rPr lang="es-ES" sz="1200" dirty="0" smtClean="0"/>
                        <a:t>8</a:t>
                      </a:r>
                      <a:endParaRPr lang="es-ES" sz="1200" dirty="0"/>
                    </a:p>
                  </a:txBody>
                  <a:tcPr anchor="ctr">
                    <a:solidFill>
                      <a:schemeClr val="accent4">
                        <a:lumMod val="20000"/>
                        <a:lumOff val="80000"/>
                      </a:schemeClr>
                    </a:solidFill>
                  </a:tcPr>
                </a:tc>
                <a:tc>
                  <a:txBody>
                    <a:bodyPr/>
                    <a:lstStyle/>
                    <a:p>
                      <a:r>
                        <a:rPr lang="es-ES" sz="1200" dirty="0" smtClean="0"/>
                        <a:t>Acta de reunión externa</a:t>
                      </a:r>
                      <a:endParaRPr lang="es-ES" sz="1200" dirty="0"/>
                    </a:p>
                  </a:txBody>
                  <a:tcPr>
                    <a:solidFill>
                      <a:schemeClr val="accent4">
                        <a:lumMod val="20000"/>
                        <a:lumOff val="80000"/>
                      </a:schemeClr>
                    </a:solidFill>
                  </a:tcPr>
                </a:tc>
                <a:tc vMerge="1">
                  <a:txBody>
                    <a:bodyPr/>
                    <a:lstStyle/>
                    <a:p>
                      <a:endParaRPr lang="es-ES" sz="1200" dirty="0"/>
                    </a:p>
                  </a:txBody>
                  <a:tcPr/>
                </a:tc>
                <a:tc>
                  <a:txBody>
                    <a:bodyPr/>
                    <a:lstStyle/>
                    <a:p>
                      <a:r>
                        <a:rPr lang="es-ES" sz="1200" dirty="0"/>
                        <a:t>Comité Operativo</a:t>
                      </a:r>
                    </a:p>
                  </a:txBody>
                  <a:tcPr>
                    <a:solidFill>
                      <a:schemeClr val="accent4">
                        <a:lumMod val="20000"/>
                        <a:lumOff val="80000"/>
                      </a:schemeClr>
                    </a:solidFill>
                  </a:tcPr>
                </a:tc>
                <a:tc>
                  <a:txBody>
                    <a:bodyPr/>
                    <a:lstStyle/>
                    <a:p>
                      <a:endParaRPr lang="es-ES" sz="1200" dirty="0"/>
                    </a:p>
                  </a:txBody>
                  <a:tcPr>
                    <a:solidFill>
                      <a:schemeClr val="accent4">
                        <a:lumMod val="20000"/>
                        <a:lumOff val="80000"/>
                      </a:schemeClr>
                    </a:solidFill>
                  </a:tcPr>
                </a:tc>
                <a:extLst>
                  <a:ext uri="{0D108BD9-81ED-4DB2-BD59-A6C34878D82A}">
                    <a16:rowId xmlns:a16="http://schemas.microsoft.com/office/drawing/2014/main" xmlns="" val="1612163706"/>
                  </a:ext>
                </a:extLst>
              </a:tr>
              <a:tr h="365097">
                <a:tc>
                  <a:txBody>
                    <a:bodyPr/>
                    <a:lstStyle/>
                    <a:p>
                      <a:pPr algn="ctr"/>
                      <a:r>
                        <a:rPr lang="es-ES" sz="1200" dirty="0" smtClean="0"/>
                        <a:t>9</a:t>
                      </a:r>
                      <a:endParaRPr lang="es-ES" sz="1200" dirty="0"/>
                    </a:p>
                  </a:txBody>
                  <a:tcPr anchor="ctr">
                    <a:solidFill>
                      <a:schemeClr val="accent4">
                        <a:lumMod val="20000"/>
                        <a:lumOff val="80000"/>
                      </a:schemeClr>
                    </a:solidFill>
                  </a:tcPr>
                </a:tc>
                <a:tc>
                  <a:txBody>
                    <a:bodyPr/>
                    <a:lstStyle/>
                    <a:p>
                      <a:r>
                        <a:rPr lang="es-ES" sz="1200" dirty="0" smtClean="0"/>
                        <a:t>Informe de actividades</a:t>
                      </a:r>
                      <a:endParaRPr lang="es-ES" sz="1200" dirty="0"/>
                    </a:p>
                  </a:txBody>
                  <a:tcPr>
                    <a:solidFill>
                      <a:schemeClr val="accent4">
                        <a:lumMod val="20000"/>
                        <a:lumOff val="80000"/>
                      </a:schemeClr>
                    </a:solidFill>
                  </a:tcPr>
                </a:tc>
                <a:tc vMerge="1">
                  <a:txBody>
                    <a:bodyPr/>
                    <a:lstStyle/>
                    <a:p>
                      <a:endParaRPr lang="es-ES" sz="1200" dirty="0"/>
                    </a:p>
                  </a:txBody>
                  <a:tcPr/>
                </a:tc>
                <a:tc>
                  <a:txBody>
                    <a:bodyPr/>
                    <a:lstStyle/>
                    <a:p>
                      <a:r>
                        <a:rPr lang="es-ES" sz="1200" dirty="0"/>
                        <a:t>Ejecutar trabajo asignado</a:t>
                      </a:r>
                    </a:p>
                  </a:txBody>
                  <a:tcPr>
                    <a:solidFill>
                      <a:schemeClr val="accent4">
                        <a:lumMod val="20000"/>
                        <a:lumOff val="80000"/>
                      </a:schemeClr>
                    </a:solidFill>
                  </a:tcPr>
                </a:tc>
                <a:tc>
                  <a:txBody>
                    <a:bodyPr/>
                    <a:lstStyle/>
                    <a:p>
                      <a:endParaRPr lang="es-ES" sz="1200" dirty="0"/>
                    </a:p>
                  </a:txBody>
                  <a:tcPr>
                    <a:solidFill>
                      <a:schemeClr val="accent4">
                        <a:lumMod val="20000"/>
                        <a:lumOff val="80000"/>
                      </a:schemeClr>
                    </a:solidFill>
                  </a:tcPr>
                </a:tc>
                <a:extLst>
                  <a:ext uri="{0D108BD9-81ED-4DB2-BD59-A6C34878D82A}">
                    <a16:rowId xmlns:a16="http://schemas.microsoft.com/office/drawing/2014/main" xmlns="" val="2752257502"/>
                  </a:ext>
                </a:extLst>
              </a:tr>
              <a:tr h="365097">
                <a:tc>
                  <a:txBody>
                    <a:bodyPr/>
                    <a:lstStyle/>
                    <a:p>
                      <a:pPr algn="ctr"/>
                      <a:r>
                        <a:rPr lang="es-ES" sz="1200" dirty="0" smtClean="0"/>
                        <a:t>10</a:t>
                      </a:r>
                      <a:endParaRPr lang="es-ES" sz="1200" dirty="0"/>
                    </a:p>
                  </a:txBody>
                  <a:tcPr anchor="ctr">
                    <a:solidFill>
                      <a:schemeClr val="accent4">
                        <a:lumMod val="20000"/>
                        <a:lumOff val="80000"/>
                      </a:schemeClr>
                    </a:solidFill>
                  </a:tcPr>
                </a:tc>
                <a:tc>
                  <a:txBody>
                    <a:bodyPr/>
                    <a:lstStyle/>
                    <a:p>
                      <a:r>
                        <a:rPr lang="es-ES" sz="1200" dirty="0" smtClean="0"/>
                        <a:t>Acta de reunión interna</a:t>
                      </a:r>
                      <a:endParaRPr lang="es-ES" sz="1200" dirty="0"/>
                    </a:p>
                  </a:txBody>
                  <a:tcPr>
                    <a:solidFill>
                      <a:schemeClr val="accent4">
                        <a:lumMod val="20000"/>
                        <a:lumOff val="80000"/>
                      </a:schemeClr>
                    </a:solidFill>
                  </a:tcPr>
                </a:tc>
                <a:tc vMerge="1">
                  <a:txBody>
                    <a:bodyPr/>
                    <a:lstStyle/>
                    <a:p>
                      <a:endParaRPr lang="es-ES" sz="1200" dirty="0"/>
                    </a:p>
                  </a:txBody>
                  <a:tcPr/>
                </a:tc>
                <a:tc>
                  <a:txBody>
                    <a:bodyPr/>
                    <a:lstStyle/>
                    <a:p>
                      <a:r>
                        <a:rPr lang="es-ES" sz="1200" dirty="0"/>
                        <a:t>Reunión del Comité ejecutivo interno</a:t>
                      </a:r>
                    </a:p>
                  </a:txBody>
                  <a:tcPr>
                    <a:solidFill>
                      <a:schemeClr val="accent4">
                        <a:lumMod val="20000"/>
                        <a:lumOff val="80000"/>
                      </a:schemeClr>
                    </a:solidFill>
                  </a:tcPr>
                </a:tc>
                <a:tc>
                  <a:txBody>
                    <a:bodyPr/>
                    <a:lstStyle/>
                    <a:p>
                      <a:endParaRPr lang="es-ES" sz="1200" dirty="0"/>
                    </a:p>
                  </a:txBody>
                  <a:tcPr>
                    <a:solidFill>
                      <a:schemeClr val="accent4">
                        <a:lumMod val="20000"/>
                        <a:lumOff val="80000"/>
                      </a:schemeClr>
                    </a:solidFill>
                  </a:tcPr>
                </a:tc>
                <a:extLst>
                  <a:ext uri="{0D108BD9-81ED-4DB2-BD59-A6C34878D82A}">
                    <a16:rowId xmlns:a16="http://schemas.microsoft.com/office/drawing/2014/main" xmlns="" val="2839925967"/>
                  </a:ext>
                </a:extLst>
              </a:tr>
              <a:tr h="365097">
                <a:tc>
                  <a:txBody>
                    <a:bodyPr/>
                    <a:lstStyle/>
                    <a:p>
                      <a:pPr algn="ctr"/>
                      <a:r>
                        <a:rPr lang="es-ES" sz="1200" dirty="0" smtClean="0"/>
                        <a:t>11</a:t>
                      </a:r>
                      <a:endParaRPr lang="es-ES" sz="1200" dirty="0"/>
                    </a:p>
                  </a:txBody>
                  <a:tcPr anchor="ctr">
                    <a:solidFill>
                      <a:schemeClr val="accent4">
                        <a:lumMod val="20000"/>
                        <a:lumOff val="80000"/>
                      </a:schemeClr>
                    </a:solidFill>
                  </a:tcPr>
                </a:tc>
                <a:tc>
                  <a:txBody>
                    <a:bodyPr/>
                    <a:lstStyle/>
                    <a:p>
                      <a:r>
                        <a:rPr lang="es-ES" sz="1200" dirty="0" err="1" smtClean="0"/>
                        <a:t>Relatorio</a:t>
                      </a:r>
                      <a:r>
                        <a:rPr lang="es-ES" sz="1200" dirty="0" smtClean="0"/>
                        <a:t> de proyecto</a:t>
                      </a:r>
                      <a:endParaRPr lang="es-ES" sz="1200" dirty="0"/>
                    </a:p>
                  </a:txBody>
                  <a:tcPr>
                    <a:solidFill>
                      <a:schemeClr val="accent4">
                        <a:lumMod val="20000"/>
                        <a:lumOff val="80000"/>
                      </a:schemeClr>
                    </a:solidFill>
                  </a:tcPr>
                </a:tc>
                <a:tc rowSpan="2">
                  <a:txBody>
                    <a:bodyPr/>
                    <a:lstStyle/>
                    <a:p>
                      <a:r>
                        <a:rPr lang="es-ES" sz="1200" dirty="0"/>
                        <a:t>Cierre</a:t>
                      </a:r>
                    </a:p>
                  </a:txBody>
                  <a:tcPr>
                    <a:solidFill>
                      <a:schemeClr val="accent4">
                        <a:lumMod val="20000"/>
                        <a:lumOff val="80000"/>
                      </a:schemeClr>
                    </a:solidFill>
                  </a:tcPr>
                </a:tc>
                <a:tc>
                  <a:txBody>
                    <a:bodyPr/>
                    <a:lstStyle/>
                    <a:p>
                      <a:r>
                        <a:rPr lang="es-ES" sz="1200" dirty="0"/>
                        <a:t>Elaborar y revisar el </a:t>
                      </a:r>
                      <a:r>
                        <a:rPr lang="es-ES" sz="1200" dirty="0" err="1"/>
                        <a:t>relatorio</a:t>
                      </a:r>
                      <a:r>
                        <a:rPr lang="es-ES" sz="1200" dirty="0"/>
                        <a:t> del proyecto</a:t>
                      </a:r>
                    </a:p>
                  </a:txBody>
                  <a:tcPr>
                    <a:solidFill>
                      <a:schemeClr val="accent4">
                        <a:lumMod val="20000"/>
                        <a:lumOff val="80000"/>
                      </a:schemeClr>
                    </a:solidFill>
                  </a:tcPr>
                </a:tc>
                <a:tc>
                  <a:txBody>
                    <a:bodyPr/>
                    <a:lstStyle/>
                    <a:p>
                      <a:endParaRPr lang="es-ES" sz="1200" dirty="0"/>
                    </a:p>
                  </a:txBody>
                  <a:tcPr>
                    <a:solidFill>
                      <a:schemeClr val="accent4">
                        <a:lumMod val="20000"/>
                        <a:lumOff val="80000"/>
                      </a:schemeClr>
                    </a:solidFill>
                  </a:tcPr>
                </a:tc>
                <a:extLst>
                  <a:ext uri="{0D108BD9-81ED-4DB2-BD59-A6C34878D82A}">
                    <a16:rowId xmlns:a16="http://schemas.microsoft.com/office/drawing/2014/main" xmlns="" val="2779533648"/>
                  </a:ext>
                </a:extLst>
              </a:tr>
              <a:tr h="365097">
                <a:tc>
                  <a:txBody>
                    <a:bodyPr/>
                    <a:lstStyle/>
                    <a:p>
                      <a:pPr algn="ctr"/>
                      <a:r>
                        <a:rPr lang="es-ES" sz="1200" dirty="0" smtClean="0"/>
                        <a:t>12</a:t>
                      </a:r>
                      <a:endParaRPr lang="es-ES" sz="1200" dirty="0"/>
                    </a:p>
                  </a:txBody>
                  <a:tcPr anchor="ctr">
                    <a:solidFill>
                      <a:schemeClr val="accent4">
                        <a:lumMod val="20000"/>
                        <a:lumOff val="80000"/>
                      </a:schemeClr>
                    </a:solidFill>
                  </a:tcPr>
                </a:tc>
                <a:tc>
                  <a:txBody>
                    <a:bodyPr/>
                    <a:lstStyle/>
                    <a:p>
                      <a:r>
                        <a:rPr lang="es-ES" sz="1200" dirty="0" smtClean="0"/>
                        <a:t>Acta de cierre de proyecto</a:t>
                      </a:r>
                      <a:endParaRPr lang="es-ES" sz="1200" dirty="0"/>
                    </a:p>
                  </a:txBody>
                  <a:tcPr>
                    <a:solidFill>
                      <a:schemeClr val="accent4">
                        <a:lumMod val="20000"/>
                        <a:lumOff val="80000"/>
                      </a:schemeClr>
                    </a:solidFill>
                  </a:tcPr>
                </a:tc>
                <a:tc vMerge="1">
                  <a:txBody>
                    <a:bodyPr/>
                    <a:lstStyle/>
                    <a:p>
                      <a:endParaRPr lang="es-ES" sz="1200" dirty="0"/>
                    </a:p>
                  </a:txBody>
                  <a:tcPr/>
                </a:tc>
                <a:tc>
                  <a:txBody>
                    <a:bodyPr/>
                    <a:lstStyle/>
                    <a:p>
                      <a:r>
                        <a:rPr lang="es-ES" sz="1200" dirty="0"/>
                        <a:t>Elaborar acta de aceptación y cierre del proyecto</a:t>
                      </a:r>
                    </a:p>
                  </a:txBody>
                  <a:tcPr>
                    <a:solidFill>
                      <a:schemeClr val="accent4">
                        <a:lumMod val="20000"/>
                        <a:lumOff val="80000"/>
                      </a:schemeClr>
                    </a:solidFill>
                  </a:tcPr>
                </a:tc>
                <a:tc>
                  <a:txBody>
                    <a:bodyPr/>
                    <a:lstStyle/>
                    <a:p>
                      <a:endParaRPr lang="es-ES" sz="1200" dirty="0"/>
                    </a:p>
                  </a:txBody>
                  <a:tcPr>
                    <a:solidFill>
                      <a:schemeClr val="accent4">
                        <a:lumMod val="20000"/>
                        <a:lumOff val="80000"/>
                      </a:schemeClr>
                    </a:solidFill>
                  </a:tcPr>
                </a:tc>
                <a:extLst>
                  <a:ext uri="{0D108BD9-81ED-4DB2-BD59-A6C34878D82A}">
                    <a16:rowId xmlns:a16="http://schemas.microsoft.com/office/drawing/2014/main" xmlns="" val="2345795636"/>
                  </a:ext>
                </a:extLst>
              </a:tr>
            </a:tbl>
          </a:graphicData>
        </a:graphic>
      </p:graphicFrame>
    </p:spTree>
    <p:extLst>
      <p:ext uri="{BB962C8B-B14F-4D97-AF65-F5344CB8AC3E}">
        <p14:creationId xmlns:p14="http://schemas.microsoft.com/office/powerpoint/2010/main" val="31898472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24</a:t>
            </a:fld>
            <a:endParaRPr/>
          </a:p>
        </p:txBody>
      </p:sp>
      <p:sp>
        <p:nvSpPr>
          <p:cNvPr id="4" name="Google Shape;3850;p15">
            <a:extLst>
              <a:ext uri="{FF2B5EF4-FFF2-40B4-BE49-F238E27FC236}">
                <a16:creationId xmlns:a16="http://schemas.microsoft.com/office/drawing/2014/main" xmlns="" id="{2E5032DB-F537-4C7E-93BE-DF1EDC463EC4}"/>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8. HISTORIAL DE REVISIONES</a:t>
            </a:r>
          </a:p>
        </p:txBody>
      </p:sp>
      <p:graphicFrame>
        <p:nvGraphicFramePr>
          <p:cNvPr id="6" name="Group 157">
            <a:extLst>
              <a:ext uri="{FF2B5EF4-FFF2-40B4-BE49-F238E27FC236}">
                <a16:creationId xmlns:a16="http://schemas.microsoft.com/office/drawing/2014/main" xmlns="" id="{D3A78E19-43F2-4C02-B887-4E25DC474E13}"/>
              </a:ext>
            </a:extLst>
          </p:cNvPr>
          <p:cNvGraphicFramePr>
            <a:graphicFrameLocks/>
          </p:cNvGraphicFramePr>
          <p:nvPr>
            <p:extLst>
              <p:ext uri="{D42A27DB-BD31-4B8C-83A1-F6EECF244321}">
                <p14:modId xmlns:p14="http://schemas.microsoft.com/office/powerpoint/2010/main" val="2933830330"/>
              </p:ext>
            </p:extLst>
          </p:nvPr>
        </p:nvGraphicFramePr>
        <p:xfrm>
          <a:off x="2366962" y="3173413"/>
          <a:ext cx="10396539" cy="3938586"/>
        </p:xfrm>
        <a:graphic>
          <a:graphicData uri="http://schemas.openxmlformats.org/drawingml/2006/table">
            <a:tbl>
              <a:tblPr>
                <a:tableStyleId>{ED083AE6-46FA-4A59-8FB0-9F97EB10719F}</a:tableStyleId>
              </a:tblPr>
              <a:tblGrid>
                <a:gridCol w="534102">
                  <a:extLst>
                    <a:ext uri="{9D8B030D-6E8A-4147-A177-3AD203B41FA5}">
                      <a16:colId xmlns:a16="http://schemas.microsoft.com/office/drawing/2014/main" xmlns="" val="20000"/>
                    </a:ext>
                  </a:extLst>
                </a:gridCol>
                <a:gridCol w="1229406">
                  <a:extLst>
                    <a:ext uri="{9D8B030D-6E8A-4147-A177-3AD203B41FA5}">
                      <a16:colId xmlns:a16="http://schemas.microsoft.com/office/drawing/2014/main" xmlns="" val="20001"/>
                    </a:ext>
                  </a:extLst>
                </a:gridCol>
                <a:gridCol w="1674167">
                  <a:extLst>
                    <a:ext uri="{9D8B030D-6E8A-4147-A177-3AD203B41FA5}">
                      <a16:colId xmlns:a16="http://schemas.microsoft.com/office/drawing/2014/main" xmlns="" val="20002"/>
                    </a:ext>
                  </a:extLst>
                </a:gridCol>
                <a:gridCol w="2392778">
                  <a:extLst>
                    <a:ext uri="{9D8B030D-6E8A-4147-A177-3AD203B41FA5}">
                      <a16:colId xmlns:a16="http://schemas.microsoft.com/office/drawing/2014/main" xmlns="" val="20003"/>
                    </a:ext>
                  </a:extLst>
                </a:gridCol>
                <a:gridCol w="1913055">
                  <a:extLst>
                    <a:ext uri="{9D8B030D-6E8A-4147-A177-3AD203B41FA5}">
                      <a16:colId xmlns:a16="http://schemas.microsoft.com/office/drawing/2014/main" xmlns="" val="20004"/>
                    </a:ext>
                  </a:extLst>
                </a:gridCol>
                <a:gridCol w="2653031">
                  <a:extLst>
                    <a:ext uri="{9D8B030D-6E8A-4147-A177-3AD203B41FA5}">
                      <a16:colId xmlns:a16="http://schemas.microsoft.com/office/drawing/2014/main" xmlns="" val="20005"/>
                    </a:ext>
                  </a:extLst>
                </a:gridCol>
              </a:tblGrid>
              <a:tr h="819445">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a:ln>
                            <a:noFill/>
                          </a:ln>
                          <a:effectLst/>
                        </a:rPr>
                        <a:t>#</a:t>
                      </a:r>
                      <a:endParaRPr kumimoji="0" lang="es-ES" sz="1600" b="1"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a:ln>
                            <a:noFill/>
                          </a:ln>
                          <a:effectLst/>
                        </a:rPr>
                        <a:t>Versión</a:t>
                      </a:r>
                      <a:endParaRPr kumimoji="0" lang="es-ES" sz="1600" b="1"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a:ln>
                            <a:noFill/>
                          </a:ln>
                          <a:effectLst/>
                        </a:rPr>
                        <a:t>Fecha</a:t>
                      </a:r>
                      <a:endParaRPr kumimoji="0" lang="es-ES" sz="1600" b="1"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a:ln>
                            <a:noFill/>
                          </a:ln>
                          <a:effectLst/>
                        </a:rPr>
                        <a:t>Autor / Rol</a:t>
                      </a:r>
                      <a:endParaRPr kumimoji="0" lang="es-ES" sz="1600" b="1"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a:ln>
                            <a:noFill/>
                          </a:ln>
                          <a:effectLst/>
                        </a:rPr>
                        <a:t>Estado</a:t>
                      </a:r>
                      <a:endParaRPr kumimoji="0" lang="es-ES" sz="1600" b="1"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a:ln>
                            <a:noFill/>
                          </a:ln>
                          <a:effectLst/>
                        </a:rPr>
                        <a:t>Responsable de revisión y/o aprobación / Rol</a:t>
                      </a:r>
                      <a:endParaRPr kumimoji="0" lang="es-ES" sz="1600" b="1"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60000"/>
                        <a:lumOff val="40000"/>
                      </a:schemeClr>
                    </a:solidFill>
                  </a:tcPr>
                </a:tc>
                <a:extLst>
                  <a:ext uri="{0D108BD9-81ED-4DB2-BD59-A6C34878D82A}">
                    <a16:rowId xmlns:a16="http://schemas.microsoft.com/office/drawing/2014/main" xmlns="" val="10000"/>
                  </a:ext>
                </a:extLst>
              </a:tr>
              <a:tr h="552366">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1</a:t>
                      </a: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smtClean="0">
                          <a:ln>
                            <a:noFill/>
                          </a:ln>
                          <a:effectLst/>
                        </a:rPr>
                        <a:t>1.0</a:t>
                      </a: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smtClean="0">
                          <a:ln>
                            <a:noFill/>
                          </a:ln>
                          <a:effectLst/>
                        </a:rPr>
                        <a:t>02/09/2019</a:t>
                      </a: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lang="es-PE" sz="1200" b="1" dirty="0" err="1" smtClean="0">
                          <a:solidFill>
                            <a:schemeClr val="tx1"/>
                          </a:solidFill>
                        </a:rPr>
                        <a:t>Menacho</a:t>
                      </a:r>
                      <a:r>
                        <a:rPr lang="es-PE" sz="1200" b="1" dirty="0" smtClean="0">
                          <a:solidFill>
                            <a:schemeClr val="tx1"/>
                          </a:solidFill>
                        </a:rPr>
                        <a:t> Castillo, </a:t>
                      </a:r>
                      <a:r>
                        <a:rPr lang="es-PE" sz="1100" b="1" dirty="0" err="1" smtClean="0">
                          <a:solidFill>
                            <a:schemeClr val="tx1"/>
                          </a:solidFill>
                        </a:rPr>
                        <a:t>Zusetty</a:t>
                      </a:r>
                      <a:r>
                        <a:rPr lang="es-PE" sz="1100" b="1" dirty="0" smtClean="0">
                          <a:solidFill>
                            <a:schemeClr val="tx1"/>
                          </a:solidFill>
                        </a:rPr>
                        <a:t>  D</a:t>
                      </a:r>
                      <a:br>
                        <a:rPr lang="es-PE" sz="1100" b="1" dirty="0" smtClean="0">
                          <a:solidFill>
                            <a:schemeClr val="tx1"/>
                          </a:solidFill>
                        </a:rPr>
                      </a:br>
                      <a:r>
                        <a:rPr lang="es-PE" sz="1100" b="1" dirty="0" smtClean="0">
                          <a:solidFill>
                            <a:schemeClr val="tx1"/>
                          </a:solidFill>
                        </a:rPr>
                        <a:t>(Analista</a:t>
                      </a:r>
                      <a:r>
                        <a:rPr lang="es-PE" sz="1100" b="1" baseline="0" dirty="0" smtClean="0">
                          <a:solidFill>
                            <a:schemeClr val="tx1"/>
                          </a:solidFill>
                        </a:rPr>
                        <a:t> </a:t>
                      </a:r>
                      <a:r>
                        <a:rPr lang="es-PE" sz="1100" b="1" baseline="0" dirty="0" smtClean="0">
                          <a:solidFill>
                            <a:schemeClr val="tx1"/>
                          </a:solidFill>
                        </a:rPr>
                        <a:t>Funcional</a:t>
                      </a:r>
                      <a:r>
                        <a:rPr lang="es-PE" sz="1100" b="1" dirty="0" smtClean="0">
                          <a:solidFill>
                            <a:schemeClr val="tx1"/>
                          </a:solidFill>
                        </a:rPr>
                        <a:t>)</a:t>
                      </a:r>
                      <a:endParaRPr kumimoji="0" lang="es-ES" sz="1200" b="0" i="0" u="none" strike="noStrike" cap="none" normalizeH="0" baseline="0" dirty="0">
                        <a:ln>
                          <a:noFill/>
                        </a:ln>
                        <a:solidFill>
                          <a:schemeClr val="tx1"/>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ES" sz="1600" u="none" strike="noStrike" cap="none" normalizeH="0" baseline="0" dirty="0" smtClean="0">
                          <a:ln>
                            <a:noFill/>
                          </a:ln>
                          <a:effectLst/>
                        </a:rPr>
                        <a:t>Revisado</a:t>
                      </a: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lang="es-PE" sz="1200" b="1" dirty="0" err="1" smtClean="0">
                          <a:solidFill>
                            <a:schemeClr val="tx1"/>
                          </a:solidFill>
                        </a:rPr>
                        <a:t>Menacho</a:t>
                      </a:r>
                      <a:r>
                        <a:rPr lang="es-PE" sz="1200" b="1" dirty="0" smtClean="0">
                          <a:solidFill>
                            <a:schemeClr val="tx1"/>
                          </a:solidFill>
                        </a:rPr>
                        <a:t> Castillo, </a:t>
                      </a:r>
                      <a:r>
                        <a:rPr lang="es-PE" sz="1100" b="1" dirty="0" err="1" smtClean="0">
                          <a:solidFill>
                            <a:schemeClr val="tx1"/>
                          </a:solidFill>
                        </a:rPr>
                        <a:t>Zusetty</a:t>
                      </a:r>
                      <a:r>
                        <a:rPr lang="es-PE" sz="1100" b="1" dirty="0" smtClean="0">
                          <a:solidFill>
                            <a:schemeClr val="tx1"/>
                          </a:solidFill>
                        </a:rPr>
                        <a:t>  D</a:t>
                      </a:r>
                      <a:endParaRPr kumimoji="0" lang="es-PE" sz="1200" b="1" u="none" strike="noStrike" cap="none" normalizeH="0" baseline="0" dirty="0" smtClean="0">
                        <a:ln>
                          <a:noFill/>
                        </a:ln>
                        <a:solidFill>
                          <a:schemeClr val="tx1"/>
                        </a:solidFill>
                        <a:effectLst/>
                      </a:endParaRPr>
                    </a:p>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200" b="1" u="none" strike="noStrike" cap="none" normalizeH="0" baseline="0" dirty="0" smtClean="0">
                          <a:ln>
                            <a:noFill/>
                          </a:ln>
                          <a:effectLst/>
                        </a:rPr>
                        <a:t>(</a:t>
                      </a:r>
                      <a:r>
                        <a:rPr kumimoji="0" lang="es-PE" sz="1200" b="1" u="none" strike="noStrike" cap="none" normalizeH="0" baseline="0" dirty="0">
                          <a:ln>
                            <a:noFill/>
                          </a:ln>
                          <a:effectLst/>
                        </a:rPr>
                        <a:t>Jefe de Proyecto)</a:t>
                      </a:r>
                      <a:endParaRPr kumimoji="0" lang="es-ES" sz="1200" b="1"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extLst>
                  <a:ext uri="{0D108BD9-81ED-4DB2-BD59-A6C34878D82A}">
                    <a16:rowId xmlns:a16="http://schemas.microsoft.com/office/drawing/2014/main" xmlns="" val="10001"/>
                  </a:ext>
                </a:extLst>
              </a:tr>
              <a:tr h="916503">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2</a:t>
                      </a: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p>
                      <a:endParaRPr lang="es-PE" dirty="0"/>
                    </a:p>
                  </a:txBody>
                  <a:tcPr marT="45723" marB="45723" anchor="ctr" horzOverflow="overflow">
                    <a:solidFill>
                      <a:schemeClr val="accent4">
                        <a:lumMod val="20000"/>
                        <a:lumOff val="80000"/>
                      </a:schemeClr>
                    </a:solidFill>
                  </a:tcPr>
                </a:tc>
                <a:tc>
                  <a:txBody>
                    <a:bodyPr/>
                    <a:lstStyle/>
                    <a:p>
                      <a:endParaRPr lang="es-PE"/>
                    </a:p>
                  </a:txBody>
                  <a:tcPr marT="45723" marB="45723" anchor="ctr" horzOverflow="overflow">
                    <a:solidFill>
                      <a:schemeClr val="accent4">
                        <a:lumMod val="20000"/>
                        <a:lumOff val="80000"/>
                      </a:schemeClr>
                    </a:solidFill>
                  </a:tcPr>
                </a:tc>
                <a:tc>
                  <a:txBody>
                    <a:bodyPr/>
                    <a:lstStyle/>
                    <a:p>
                      <a:endParaRPr lang="es-PE" dirty="0"/>
                    </a:p>
                  </a:txBody>
                  <a:tcPr marT="45723" marB="45723" anchor="ctr" horzOverflow="overflow">
                    <a:solidFill>
                      <a:schemeClr val="accent4">
                        <a:lumMod val="20000"/>
                        <a:lumOff val="80000"/>
                      </a:schemeClr>
                    </a:solidFill>
                  </a:tcPr>
                </a:tc>
                <a:tc>
                  <a:txBody>
                    <a:bodyPr/>
                    <a:lstStyle/>
                    <a:p>
                      <a:endParaRPr lang="es-PE"/>
                    </a:p>
                  </a:txBody>
                  <a:tcPr marT="45723" marB="45723" anchor="ctr" horzOverflow="overflow">
                    <a:solidFill>
                      <a:schemeClr val="accent4">
                        <a:lumMod val="20000"/>
                        <a:lumOff val="80000"/>
                      </a:schemeClr>
                    </a:solidFill>
                  </a:tcPr>
                </a:tc>
                <a:tc>
                  <a:txBody>
                    <a:bodyPr/>
                    <a:lstStyle/>
                    <a:p>
                      <a:endParaRPr lang="es-PE" dirty="0"/>
                    </a:p>
                  </a:txBody>
                  <a:tcPr marT="45723" marB="45723" anchor="ctr" horzOverflow="overflow">
                    <a:solidFill>
                      <a:schemeClr val="accent4">
                        <a:lumMod val="20000"/>
                        <a:lumOff val="80000"/>
                      </a:schemeClr>
                    </a:solidFill>
                  </a:tcPr>
                </a:tc>
                <a:extLst>
                  <a:ext uri="{0D108BD9-81ED-4DB2-BD59-A6C34878D82A}">
                    <a16:rowId xmlns:a16="http://schemas.microsoft.com/office/drawing/2014/main" xmlns="" val="10002"/>
                  </a:ext>
                </a:extLst>
              </a:tr>
              <a:tr h="429956">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3</a:t>
                      </a: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extLst>
                  <a:ext uri="{0D108BD9-81ED-4DB2-BD59-A6C34878D82A}">
                    <a16:rowId xmlns:a16="http://schemas.microsoft.com/office/drawing/2014/main" xmlns="" val="10003"/>
                  </a:ext>
                </a:extLst>
              </a:tr>
              <a:tr h="431537">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4</a:t>
                      </a: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extLst>
                  <a:ext uri="{0D108BD9-81ED-4DB2-BD59-A6C34878D82A}">
                    <a16:rowId xmlns:a16="http://schemas.microsoft.com/office/drawing/2014/main" xmlns="" val="10004"/>
                  </a:ext>
                </a:extLst>
              </a:tr>
              <a:tr h="429956">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5</a:t>
                      </a: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extLst>
                  <a:ext uri="{0D108BD9-81ED-4DB2-BD59-A6C34878D82A}">
                    <a16:rowId xmlns:a16="http://schemas.microsoft.com/office/drawing/2014/main" xmlns="" val="10005"/>
                  </a:ext>
                </a:extLst>
              </a:tr>
              <a:tr h="358823">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6</a:t>
                      </a: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9436365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17"/>
          <p:cNvSpPr txBox="1">
            <a:spLocks noGrp="1"/>
          </p:cNvSpPr>
          <p:nvPr>
            <p:ph type="body" idx="1"/>
          </p:nvPr>
        </p:nvSpPr>
        <p:spPr>
          <a:xfrm>
            <a:off x="3923605" y="2235520"/>
            <a:ext cx="5993400" cy="5169360"/>
          </a:xfrm>
          <a:prstGeom prst="rect">
            <a:avLst/>
          </a:prstGeom>
        </p:spPr>
        <p:txBody>
          <a:bodyPr spcFirstLastPara="1" wrap="square" lIns="127995" tIns="127995" rIns="127995" bIns="127995" anchor="t" anchorCtr="0">
            <a:noAutofit/>
          </a:bodyPr>
          <a:lstStyle/>
          <a:p>
            <a:pPr marL="0" indent="0">
              <a:buNone/>
            </a:pPr>
            <a:r>
              <a:rPr lang="en" sz="6000" b="1" dirty="0" smtClean="0"/>
              <a:t>GRACIAS…</a:t>
            </a:r>
            <a:endParaRPr sz="6000" b="1" dirty="0"/>
          </a:p>
        </p:txBody>
      </p:sp>
      <p:sp>
        <p:nvSpPr>
          <p:cNvPr id="3865" name="Google Shape;3865;p17"/>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25</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5" name="Google Shape;3845;p14"/>
          <p:cNvSpPr txBox="1">
            <a:spLocks noGrp="1"/>
          </p:cNvSpPr>
          <p:nvPr>
            <p:ph type="sldNum" idx="12"/>
          </p:nvPr>
        </p:nvSpPr>
        <p:spPr>
          <a:prstGeom prst="rect">
            <a:avLst/>
          </a:prstGeom>
        </p:spPr>
        <p:txBody>
          <a:bodyPr spcFirstLastPara="1" wrap="square" lIns="127995" tIns="127995" rIns="127995" bIns="127995" anchor="ctr" anchorCtr="0">
            <a:noAutofit/>
          </a:bodyPr>
          <a:lstStyle/>
          <a:p>
            <a:fld id="{00000000-1234-1234-1234-123412341234}" type="slidenum">
              <a:rPr lang="en"/>
              <a:pPr/>
              <a:t>3</a:t>
            </a:fld>
            <a:endParaRPr/>
          </a:p>
        </p:txBody>
      </p:sp>
      <p:sp>
        <p:nvSpPr>
          <p:cNvPr id="7" name="Google Shape;3850;p15">
            <a:extLst>
              <a:ext uri="{FF2B5EF4-FFF2-40B4-BE49-F238E27FC236}">
                <a16:creationId xmlns:a16="http://schemas.microsoft.com/office/drawing/2014/main" xmlns="" id="{1FD9134D-CEAB-4A03-A719-17D136759A72}"/>
              </a:ext>
            </a:extLst>
          </p:cNvPr>
          <p:cNvSpPr txBox="1">
            <a:spLocks/>
          </p:cNvSpPr>
          <p:nvPr/>
        </p:nvSpPr>
        <p:spPr>
          <a:xfrm>
            <a:off x="1091179" y="592791"/>
            <a:ext cx="9034351"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1. OBJETIVO Y ALCANCE DEL PROCESO</a:t>
            </a:r>
          </a:p>
        </p:txBody>
      </p:sp>
      <p:sp>
        <p:nvSpPr>
          <p:cNvPr id="8" name="Google Shape;3850;p15">
            <a:extLst>
              <a:ext uri="{FF2B5EF4-FFF2-40B4-BE49-F238E27FC236}">
                <a16:creationId xmlns:a16="http://schemas.microsoft.com/office/drawing/2014/main" xmlns="" id="{467B123E-C8B2-4D38-85D9-5C0215E5E0DC}"/>
              </a:ext>
            </a:extLst>
          </p:cNvPr>
          <p:cNvSpPr txBox="1">
            <a:spLocks/>
          </p:cNvSpPr>
          <p:nvPr/>
        </p:nvSpPr>
        <p:spPr>
          <a:xfrm>
            <a:off x="6450770" y="2183572"/>
            <a:ext cx="3192905"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b="1" dirty="0"/>
              <a:t>Objetivo</a:t>
            </a:r>
          </a:p>
        </p:txBody>
      </p:sp>
      <p:sp>
        <p:nvSpPr>
          <p:cNvPr id="9" name="Google Shape;3850;p15">
            <a:extLst>
              <a:ext uri="{FF2B5EF4-FFF2-40B4-BE49-F238E27FC236}">
                <a16:creationId xmlns:a16="http://schemas.microsoft.com/office/drawing/2014/main" xmlns="" id="{2F711401-D7D6-4FE5-9B17-AE92D385FB6C}"/>
              </a:ext>
            </a:extLst>
          </p:cNvPr>
          <p:cNvSpPr txBox="1">
            <a:spLocks/>
          </p:cNvSpPr>
          <p:nvPr/>
        </p:nvSpPr>
        <p:spPr>
          <a:xfrm>
            <a:off x="6450770" y="5056800"/>
            <a:ext cx="3192905"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b="1" dirty="0"/>
              <a:t>Alcance</a:t>
            </a:r>
          </a:p>
        </p:txBody>
      </p:sp>
      <p:sp>
        <p:nvSpPr>
          <p:cNvPr id="10" name="Rectangle 5">
            <a:extLst>
              <a:ext uri="{FF2B5EF4-FFF2-40B4-BE49-F238E27FC236}">
                <a16:creationId xmlns:a16="http://schemas.microsoft.com/office/drawing/2014/main" xmlns="" id="{ACBD12AF-BAD4-4320-8FFF-504E4E2F40EA}"/>
              </a:ext>
            </a:extLst>
          </p:cNvPr>
          <p:cNvSpPr>
            <a:spLocks noChangeArrowheads="1"/>
          </p:cNvSpPr>
          <p:nvPr/>
        </p:nvSpPr>
        <p:spPr bwMode="auto">
          <a:xfrm>
            <a:off x="6450769" y="3579601"/>
            <a:ext cx="583406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77800" indent="-1778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s-PE" altLang="es-ES" sz="1600" dirty="0"/>
              <a:t>Optimalizar los tiempos en la ejecución de las actividades de la </a:t>
            </a:r>
            <a:r>
              <a:rPr lang="es-PE" altLang="es-ES" sz="1600" dirty="0" smtClean="0"/>
              <a:t>tienda e Implementar </a:t>
            </a:r>
            <a:r>
              <a:rPr lang="es-PE" altLang="es-ES" sz="1600" dirty="0"/>
              <a:t>un sistema que brinde solución inmediata a los módulos </a:t>
            </a:r>
            <a:r>
              <a:rPr lang="es-PE" altLang="es-ES" sz="1600" dirty="0" smtClean="0"/>
              <a:t>de ventas.</a:t>
            </a:r>
            <a:endParaRPr lang="es-PE" altLang="es-ES" sz="1600" dirty="0"/>
          </a:p>
          <a:p>
            <a:pPr algn="l" eaLnBrk="1" hangingPunct="1"/>
            <a:endParaRPr lang="es-ES" altLang="es-ES" sz="1600" dirty="0">
              <a:solidFill>
                <a:srgbClr val="000066"/>
              </a:solidFill>
            </a:endParaRPr>
          </a:p>
        </p:txBody>
      </p:sp>
      <p:sp>
        <p:nvSpPr>
          <p:cNvPr id="11" name="Rectangle 5">
            <a:extLst>
              <a:ext uri="{FF2B5EF4-FFF2-40B4-BE49-F238E27FC236}">
                <a16:creationId xmlns:a16="http://schemas.microsoft.com/office/drawing/2014/main" xmlns="" id="{E62E2C3B-0A40-4A5B-9832-6DC846BA7DB1}"/>
              </a:ext>
            </a:extLst>
          </p:cNvPr>
          <p:cNvSpPr>
            <a:spLocks noChangeArrowheads="1"/>
          </p:cNvSpPr>
          <p:nvPr/>
        </p:nvSpPr>
        <p:spPr bwMode="auto">
          <a:xfrm>
            <a:off x="6450770" y="6429152"/>
            <a:ext cx="583406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77800" indent="-1778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buFontTx/>
              <a:buChar char="•"/>
            </a:pPr>
            <a:r>
              <a:rPr lang="es-PE" altLang="es-ES" sz="1600" dirty="0"/>
              <a:t>Este proceso aplica para el Proyecto de Desarrollo de Software de Gestión de </a:t>
            </a:r>
            <a:r>
              <a:rPr lang="es-PE" altLang="es-ES" sz="1600" dirty="0" smtClean="0"/>
              <a:t>ventas de la tienda </a:t>
            </a:r>
            <a:r>
              <a:rPr lang="es-PE" altLang="es-ES" sz="1600" dirty="0" err="1" smtClean="0"/>
              <a:t>My</a:t>
            </a:r>
            <a:r>
              <a:rPr lang="es-PE" altLang="es-ES" sz="1600" dirty="0" smtClean="0"/>
              <a:t> Musical Box que </a:t>
            </a:r>
            <a:r>
              <a:rPr lang="es-PE" altLang="es-ES" sz="1600" dirty="0"/>
              <a:t>permitirá automatizar y agilizar la </a:t>
            </a:r>
            <a:r>
              <a:rPr lang="es-PE" altLang="es-ES" sz="1600" dirty="0" smtClean="0"/>
              <a:t>venta de diversos productos.</a:t>
            </a:r>
            <a:endParaRPr lang="es-PE" altLang="es-ES" sz="1600" dirty="0"/>
          </a:p>
          <a:p>
            <a:pPr algn="l" eaLnBrk="1" hangingPunct="1"/>
            <a:endParaRPr lang="es-ES" altLang="es-ES" sz="1600" dirty="0">
              <a:solidFill>
                <a:srgbClr val="000066"/>
              </a:solidFill>
            </a:endParaRPr>
          </a:p>
        </p:txBody>
      </p:sp>
      <p:pic>
        <p:nvPicPr>
          <p:cNvPr id="14" name="Imagen 13"/>
          <p:cNvPicPr/>
          <p:nvPr/>
        </p:nvPicPr>
        <p:blipFill>
          <a:blip r:embed="rId3">
            <a:extLst>
              <a:ext uri="{28A0092B-C50C-407E-A947-70E740481C1C}">
                <a14:useLocalDpi xmlns:a14="http://schemas.microsoft.com/office/drawing/2010/main" val="0"/>
              </a:ext>
            </a:extLst>
          </a:blip>
          <a:stretch>
            <a:fillRect/>
          </a:stretch>
        </p:blipFill>
        <p:spPr>
          <a:xfrm>
            <a:off x="1195097" y="4118209"/>
            <a:ext cx="4145496" cy="2151961"/>
          </a:xfrm>
          <a:prstGeom prst="rect">
            <a:avLst/>
          </a:prstGeom>
        </p:spPr>
      </p:pic>
    </p:spTree>
    <p:extLst>
      <p:ext uri="{BB962C8B-B14F-4D97-AF65-F5344CB8AC3E}">
        <p14:creationId xmlns:p14="http://schemas.microsoft.com/office/powerpoint/2010/main" val="308783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8" name="Google Shape;3850;p15">
            <a:extLst>
              <a:ext uri="{FF2B5EF4-FFF2-40B4-BE49-F238E27FC236}">
                <a16:creationId xmlns:a16="http://schemas.microsoft.com/office/drawing/2014/main" xmlns="" id="{4BE1F6C3-0CB5-41B3-9C8A-56629DEE02FD}"/>
              </a:ext>
            </a:extLst>
          </p:cNvPr>
          <p:cNvSpPr txBox="1">
            <a:spLocks/>
          </p:cNvSpPr>
          <p:nvPr/>
        </p:nvSpPr>
        <p:spPr>
          <a:xfrm>
            <a:off x="1141984" y="494270"/>
            <a:ext cx="7684521"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2. TÉRMINOS Y DEFINICIONES</a:t>
            </a:r>
          </a:p>
        </p:txBody>
      </p:sp>
      <p:graphicFrame>
        <p:nvGraphicFramePr>
          <p:cNvPr id="9" name="Group 139">
            <a:extLst>
              <a:ext uri="{FF2B5EF4-FFF2-40B4-BE49-F238E27FC236}">
                <a16:creationId xmlns:a16="http://schemas.microsoft.com/office/drawing/2014/main" xmlns="" id="{BF93AFA0-A532-4D3E-8DF5-749259E50CC0}"/>
              </a:ext>
            </a:extLst>
          </p:cNvPr>
          <p:cNvGraphicFramePr>
            <a:graphicFrameLocks/>
          </p:cNvGraphicFramePr>
          <p:nvPr>
            <p:extLst>
              <p:ext uri="{D42A27DB-BD31-4B8C-83A1-F6EECF244321}">
                <p14:modId xmlns:p14="http://schemas.microsoft.com/office/powerpoint/2010/main" val="1198706538"/>
              </p:ext>
            </p:extLst>
          </p:nvPr>
        </p:nvGraphicFramePr>
        <p:xfrm>
          <a:off x="1670958" y="1521672"/>
          <a:ext cx="9949542" cy="5293656"/>
        </p:xfrm>
        <a:graphic>
          <a:graphicData uri="http://schemas.openxmlformats.org/drawingml/2006/table">
            <a:tbl>
              <a:tblPr>
                <a:tableStyleId>{775DCB02-9BB8-47FD-8907-85C794F793BA}</a:tableStyleId>
              </a:tblPr>
              <a:tblGrid>
                <a:gridCol w="659631">
                  <a:extLst>
                    <a:ext uri="{9D8B030D-6E8A-4147-A177-3AD203B41FA5}">
                      <a16:colId xmlns:a16="http://schemas.microsoft.com/office/drawing/2014/main" xmlns="" val="20000"/>
                    </a:ext>
                  </a:extLst>
                </a:gridCol>
                <a:gridCol w="2750717">
                  <a:extLst>
                    <a:ext uri="{9D8B030D-6E8A-4147-A177-3AD203B41FA5}">
                      <a16:colId xmlns:a16="http://schemas.microsoft.com/office/drawing/2014/main" xmlns="" val="20001"/>
                    </a:ext>
                  </a:extLst>
                </a:gridCol>
                <a:gridCol w="6539194">
                  <a:extLst>
                    <a:ext uri="{9D8B030D-6E8A-4147-A177-3AD203B41FA5}">
                      <a16:colId xmlns:a16="http://schemas.microsoft.com/office/drawing/2014/main" xmlns="" val="20002"/>
                    </a:ext>
                  </a:extLst>
                </a:gridCol>
              </a:tblGrid>
              <a:tr h="1244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900" b="1" u="none" strike="noStrike" cap="none" normalizeH="0" baseline="0" dirty="0">
                          <a:ln>
                            <a:noFill/>
                          </a:ln>
                          <a:solidFill>
                            <a:schemeClr val="accent4">
                              <a:lumMod val="50000"/>
                            </a:schemeClr>
                          </a:solidFill>
                          <a:effectLst/>
                          <a:latin typeface="Dosis Light" panose="020B0604020202020204" charset="0"/>
                        </a:rPr>
                        <a:t>#</a:t>
                      </a:r>
                      <a:endParaRPr kumimoji="0" lang="es-ES" sz="1900" b="1" i="0" u="none" strike="noStrike" cap="none" normalizeH="0" baseline="0" dirty="0">
                        <a:ln>
                          <a:noFill/>
                        </a:ln>
                        <a:solidFill>
                          <a:schemeClr val="accent4">
                            <a:lumMod val="50000"/>
                          </a:schemeClr>
                        </a:solidFill>
                        <a:effectLst/>
                        <a:latin typeface="Dosis Light" panose="020B0604020202020204" charset="0"/>
                      </a:endParaRPr>
                    </a:p>
                  </a:txBody>
                  <a:tcPr marT="45715" marB="4571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900" b="1" u="none" strike="noStrike" cap="none" normalizeH="0" baseline="0" dirty="0">
                          <a:ln>
                            <a:noFill/>
                          </a:ln>
                          <a:solidFill>
                            <a:schemeClr val="accent4">
                              <a:lumMod val="50000"/>
                            </a:schemeClr>
                          </a:solidFill>
                          <a:effectLst/>
                          <a:latin typeface="Dosis Light" panose="020B0604020202020204" charset="0"/>
                        </a:rPr>
                        <a:t>Términos</a:t>
                      </a:r>
                      <a:endParaRPr kumimoji="0" lang="es-ES" sz="1900" b="1" i="0" u="none" strike="noStrike" cap="none" normalizeH="0" baseline="0" dirty="0">
                        <a:ln>
                          <a:noFill/>
                        </a:ln>
                        <a:solidFill>
                          <a:schemeClr val="accent4">
                            <a:lumMod val="50000"/>
                          </a:schemeClr>
                        </a:solidFill>
                        <a:effectLst/>
                        <a:latin typeface="Dosis Light" panose="020B0604020202020204" charset="0"/>
                      </a:endParaRPr>
                    </a:p>
                  </a:txBody>
                  <a:tcPr marT="45715" marB="4571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900" b="1" u="none" strike="noStrike" cap="none" normalizeH="0" baseline="0" dirty="0">
                          <a:ln>
                            <a:noFill/>
                          </a:ln>
                          <a:solidFill>
                            <a:schemeClr val="accent4">
                              <a:lumMod val="50000"/>
                            </a:schemeClr>
                          </a:solidFill>
                          <a:effectLst/>
                          <a:latin typeface="Dosis Light" panose="020B0604020202020204" charset="0"/>
                        </a:rPr>
                        <a:t>Definiciones</a:t>
                      </a:r>
                      <a:endParaRPr kumimoji="0" lang="es-ES" sz="1900" b="1" i="0" u="none" strike="noStrike" cap="none" normalizeH="0" baseline="0" dirty="0">
                        <a:ln>
                          <a:noFill/>
                        </a:ln>
                        <a:solidFill>
                          <a:schemeClr val="accent4">
                            <a:lumMod val="50000"/>
                          </a:schemeClr>
                        </a:solidFill>
                        <a:effectLst/>
                        <a:latin typeface="Dosis Light" panose="020B0604020202020204" charset="0"/>
                      </a:endParaRPr>
                    </a:p>
                  </a:txBody>
                  <a:tcPr marT="45715" marB="45715" anchor="ctr" horzOverflow="overflow"/>
                </a:tc>
                <a:extLst>
                  <a:ext uri="{0D108BD9-81ED-4DB2-BD59-A6C34878D82A}">
                    <a16:rowId xmlns:a16="http://schemas.microsoft.com/office/drawing/2014/main" xmlns="" val="10000"/>
                  </a:ext>
                </a:extLst>
              </a:tr>
              <a:tr h="7376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chemeClr val="dk1"/>
                          </a:solidFill>
                          <a:effectLst/>
                          <a:latin typeface="+mn-lt"/>
                        </a:rPr>
                        <a:t>1</a:t>
                      </a:r>
                      <a:endParaRPr kumimoji="0" lang="es-ES" sz="1400" b="1" i="0" u="none" strike="noStrike" cap="none" normalizeH="0" baseline="0" dirty="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1" u="none" strike="noStrike" cap="none" normalizeH="0" baseline="0" dirty="0">
                          <a:ln>
                            <a:noFill/>
                          </a:ln>
                          <a:effectLst/>
                        </a:rPr>
                        <a:t>Reunión de analistas</a:t>
                      </a:r>
                      <a:endParaRPr kumimoji="0" lang="es-ES" sz="1400" b="1" i="0" u="none" strike="noStrike" cap="none" normalizeH="0" baseline="0" dirty="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1" u="none" strike="noStrike" cap="none" normalizeH="0" baseline="0" dirty="0">
                          <a:ln>
                            <a:noFill/>
                          </a:ln>
                          <a:effectLst/>
                        </a:rPr>
                        <a:t>Reunión del coordinador de proyectos con los líderes de proyectos a su cargo.</a:t>
                      </a:r>
                      <a:endParaRPr kumimoji="0" lang="es-ES" sz="1400" b="1" i="0" u="none" strike="noStrike" cap="none" normalizeH="0" baseline="0" dirty="0">
                        <a:ln>
                          <a:noFill/>
                        </a:ln>
                        <a:solidFill>
                          <a:srgbClr val="000066"/>
                        </a:solidFill>
                        <a:effectLst/>
                        <a:latin typeface="Arial" pitchFamily="34" charset="0"/>
                      </a:endParaRPr>
                    </a:p>
                  </a:txBody>
                  <a:tcPr marT="45715" marB="45715" horzOverflow="overflow"/>
                </a:tc>
                <a:extLst>
                  <a:ext uri="{0D108BD9-81ED-4DB2-BD59-A6C34878D82A}">
                    <a16:rowId xmlns:a16="http://schemas.microsoft.com/office/drawing/2014/main" xmlns="" val="10004"/>
                  </a:ext>
                </a:extLst>
              </a:tr>
              <a:tr h="6479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chemeClr val="dk1"/>
                          </a:solidFill>
                          <a:effectLst/>
                          <a:latin typeface="+mn-lt"/>
                        </a:rPr>
                        <a:t>2</a:t>
                      </a:r>
                      <a:endParaRPr kumimoji="0" lang="es-ES" sz="1400" b="1" i="0" u="none" strike="noStrike" cap="none" normalizeH="0" baseline="0" dirty="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1" u="none" strike="noStrike" cap="none" normalizeH="0" baseline="0">
                          <a:ln>
                            <a:noFill/>
                          </a:ln>
                          <a:effectLst/>
                        </a:rPr>
                        <a:t>Reunión de equipo de trabajo</a:t>
                      </a:r>
                      <a:endParaRPr kumimoji="0" lang="es-ES" sz="1400" b="1" i="0" u="none" strike="noStrike" cap="none" normalizeH="0" baseline="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1" u="none" strike="noStrike" cap="none" normalizeH="0" baseline="0" dirty="0">
                          <a:ln>
                            <a:noFill/>
                          </a:ln>
                          <a:effectLst/>
                        </a:rPr>
                        <a:t>Reunión del analista líder con el equipo de trabajo a su cargo.</a:t>
                      </a:r>
                      <a:endParaRPr kumimoji="0" lang="es-ES" sz="1400" b="1" i="0" u="none" strike="noStrike" cap="none" normalizeH="0" baseline="0" dirty="0">
                        <a:ln>
                          <a:noFill/>
                        </a:ln>
                        <a:solidFill>
                          <a:srgbClr val="000066"/>
                        </a:solidFill>
                        <a:effectLst/>
                        <a:latin typeface="Arial" pitchFamily="34" charset="0"/>
                      </a:endParaRPr>
                    </a:p>
                  </a:txBody>
                  <a:tcPr marT="45715" marB="45715" horzOverflow="overflow"/>
                </a:tc>
                <a:extLst>
                  <a:ext uri="{0D108BD9-81ED-4DB2-BD59-A6C34878D82A}">
                    <a16:rowId xmlns:a16="http://schemas.microsoft.com/office/drawing/2014/main" xmlns="" val="10005"/>
                  </a:ext>
                </a:extLst>
              </a:tr>
              <a:tr h="9785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1" i="0" u="none" strike="noStrike" cap="none" normalizeH="0" baseline="0" dirty="0">
                          <a:ln>
                            <a:noFill/>
                          </a:ln>
                          <a:solidFill>
                            <a:schemeClr val="dk1"/>
                          </a:solidFill>
                          <a:effectLst/>
                          <a:latin typeface="+mn-lt"/>
                        </a:rPr>
                        <a:t>3</a:t>
                      </a:r>
                      <a:endParaRPr kumimoji="0" lang="es-ES" sz="1400" b="1" i="0" u="none" strike="noStrike" cap="none" normalizeH="0" baseline="0" dirty="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1" u="none" strike="noStrike" cap="none" normalizeH="0" baseline="0">
                          <a:ln>
                            <a:noFill/>
                          </a:ln>
                          <a:effectLst/>
                        </a:rPr>
                        <a:t>Informe de estado del proyecto</a:t>
                      </a:r>
                      <a:endParaRPr kumimoji="0" lang="es-ES" sz="1400" b="1" i="0" u="none" strike="noStrike" cap="none" normalizeH="0" baseline="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Informe mediante el cual los analistas líderes o responsables informan el avance y los riesgos de sus proyectos.</a:t>
                      </a:r>
                      <a:r>
                        <a:rPr kumimoji="0" lang="en-US" sz="1400" b="1" u="none" strike="noStrike" cap="none" normalizeH="0" baseline="0" dirty="0">
                          <a:ln>
                            <a:noFill/>
                          </a:ln>
                          <a:effectLst/>
                        </a:rPr>
                        <a:t> </a:t>
                      </a:r>
                      <a:endParaRPr kumimoji="0" lang="es-ES" sz="1400" b="1" i="0" u="none" strike="noStrike" cap="none" normalizeH="0" baseline="0" dirty="0">
                        <a:ln>
                          <a:noFill/>
                        </a:ln>
                        <a:solidFill>
                          <a:srgbClr val="000066"/>
                        </a:solidFill>
                        <a:effectLst/>
                        <a:latin typeface="Arial" pitchFamily="34" charset="0"/>
                      </a:endParaRPr>
                    </a:p>
                  </a:txBody>
                  <a:tcPr marT="45715" marB="45715" horzOverflow="overflow"/>
                </a:tc>
                <a:extLst>
                  <a:ext uri="{0D108BD9-81ED-4DB2-BD59-A6C34878D82A}">
                    <a16:rowId xmlns:a16="http://schemas.microsoft.com/office/drawing/2014/main" xmlns="" val="10009"/>
                  </a:ext>
                </a:extLst>
              </a:tr>
              <a:tr h="9785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1" i="0" u="none" strike="noStrike" cap="none" normalizeH="0" baseline="0" dirty="0" smtClean="0">
                          <a:ln>
                            <a:noFill/>
                          </a:ln>
                          <a:solidFill>
                            <a:schemeClr val="dk1"/>
                          </a:solidFill>
                          <a:effectLst/>
                          <a:latin typeface="+mn-lt"/>
                        </a:rPr>
                        <a:t>4</a:t>
                      </a:r>
                      <a:endParaRPr kumimoji="0" lang="es-ES" sz="1400" b="1" i="0" u="none" strike="noStrike" cap="none" normalizeH="0" baseline="0" dirty="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1" u="none" strike="noStrike" cap="none" normalizeH="0" baseline="0">
                          <a:ln>
                            <a:noFill/>
                          </a:ln>
                          <a:effectLst/>
                        </a:rPr>
                        <a:t>Relatorio del proyecto</a:t>
                      </a:r>
                      <a:endParaRPr kumimoji="0" lang="es-ES" sz="1400" b="1" i="0" u="none" strike="noStrike" cap="none" normalizeH="0" baseline="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Documento usado durante el cierre del proyecto para presentar los puntos resaltantes y negativos del proyecto.</a:t>
                      </a:r>
                      <a:r>
                        <a:rPr kumimoji="0" lang="en-US" sz="1400" b="1" u="none" strike="noStrike" cap="none" normalizeH="0" baseline="0" dirty="0">
                          <a:ln>
                            <a:noFill/>
                          </a:ln>
                          <a:effectLst/>
                        </a:rPr>
                        <a:t> </a:t>
                      </a:r>
                      <a:endParaRPr kumimoji="0" lang="es-ES" sz="1400" b="1" i="0" u="none" strike="noStrike" cap="none" normalizeH="0" baseline="0" dirty="0">
                        <a:ln>
                          <a:noFill/>
                        </a:ln>
                        <a:solidFill>
                          <a:srgbClr val="000066"/>
                        </a:solidFill>
                        <a:effectLst/>
                        <a:latin typeface="Arial" pitchFamily="34" charset="0"/>
                      </a:endParaRPr>
                    </a:p>
                  </a:txBody>
                  <a:tcPr marT="45715" marB="45715" horzOverflow="overflow"/>
                </a:tc>
                <a:extLst>
                  <a:ext uri="{0D108BD9-81ED-4DB2-BD59-A6C34878D82A}">
                    <a16:rowId xmlns:a16="http://schemas.microsoft.com/office/drawing/2014/main" xmlns="" val="10010"/>
                  </a:ext>
                </a:extLst>
              </a:tr>
              <a:tr h="7061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1" i="0" u="none" strike="noStrike" cap="none" normalizeH="0" baseline="0" dirty="0" smtClean="0">
                          <a:ln>
                            <a:noFill/>
                          </a:ln>
                          <a:solidFill>
                            <a:schemeClr val="dk1"/>
                          </a:solidFill>
                          <a:effectLst/>
                          <a:latin typeface="+mn-lt"/>
                        </a:rPr>
                        <a:t>5</a:t>
                      </a:r>
                      <a:endParaRPr kumimoji="0" lang="es-ES" sz="1400" b="1" i="0" u="none" strike="noStrike" cap="none" normalizeH="0" baseline="0" dirty="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1" u="none" strike="noStrike" cap="none" normalizeH="0" baseline="0">
                          <a:ln>
                            <a:noFill/>
                          </a:ln>
                          <a:effectLst/>
                        </a:rPr>
                        <a:t>Informe de actividades</a:t>
                      </a:r>
                      <a:endParaRPr kumimoji="0" lang="es-ES" sz="1400" b="1" i="0" u="none" strike="noStrike" cap="none" normalizeH="0" baseline="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Permite el registro diario de las actividades realizadas.</a:t>
                      </a:r>
                      <a:r>
                        <a:rPr kumimoji="0" lang="en-US" sz="1400" b="1" u="none" strike="noStrike" cap="none" normalizeH="0" baseline="0" dirty="0">
                          <a:ln>
                            <a:noFill/>
                          </a:ln>
                          <a:effectLst/>
                        </a:rPr>
                        <a:t> </a:t>
                      </a:r>
                      <a:endParaRPr kumimoji="0" lang="es-ES" sz="1400" b="1" i="0" u="none" strike="noStrike" cap="none" normalizeH="0" baseline="0" dirty="0">
                        <a:ln>
                          <a:noFill/>
                        </a:ln>
                        <a:solidFill>
                          <a:srgbClr val="000066"/>
                        </a:solidFill>
                        <a:effectLst/>
                        <a:latin typeface="Arial" pitchFamily="34" charset="0"/>
                      </a:endParaRPr>
                    </a:p>
                  </a:txBody>
                  <a:tcPr marT="45715" marB="45715" horzOverflow="overflow"/>
                </a:tc>
                <a:extLst>
                  <a:ext uri="{0D108BD9-81ED-4DB2-BD59-A6C34878D82A}">
                    <a16:rowId xmlns:a16="http://schemas.microsoft.com/office/drawing/2014/main" xmlns="" val="10012"/>
                  </a:ext>
                </a:extLst>
              </a:tr>
            </a:tbl>
          </a:graphicData>
        </a:graphic>
      </p:graphicFrame>
    </p:spTree>
    <p:extLst>
      <p:ext uri="{BB962C8B-B14F-4D97-AF65-F5344CB8AC3E}">
        <p14:creationId xmlns:p14="http://schemas.microsoft.com/office/powerpoint/2010/main" val="6309655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2" name="Google Shape;3850;p15">
            <a:extLst>
              <a:ext uri="{FF2B5EF4-FFF2-40B4-BE49-F238E27FC236}">
                <a16:creationId xmlns:a16="http://schemas.microsoft.com/office/drawing/2014/main" xmlns="" id="{3741724C-7915-4FCB-BA79-BDBDCF05A38D}"/>
              </a:ext>
            </a:extLst>
          </p:cNvPr>
          <p:cNvSpPr txBox="1">
            <a:spLocks/>
          </p:cNvSpPr>
          <p:nvPr/>
        </p:nvSpPr>
        <p:spPr>
          <a:xfrm>
            <a:off x="1091179" y="591621"/>
            <a:ext cx="8148979"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3. ROLES Y RESPONSABILIDADES</a:t>
            </a:r>
          </a:p>
        </p:txBody>
      </p:sp>
      <p:sp>
        <p:nvSpPr>
          <p:cNvPr id="3" name="AutoShape 4">
            <a:extLst>
              <a:ext uri="{FF2B5EF4-FFF2-40B4-BE49-F238E27FC236}">
                <a16:creationId xmlns:a16="http://schemas.microsoft.com/office/drawing/2014/main" xmlns="" id="{844AE428-D67C-4C3E-91A8-A89914D1BA4C}"/>
              </a:ext>
            </a:extLst>
          </p:cNvPr>
          <p:cNvSpPr>
            <a:spLocks noChangeArrowheads="1"/>
          </p:cNvSpPr>
          <p:nvPr/>
        </p:nvSpPr>
        <p:spPr bwMode="auto">
          <a:xfrm>
            <a:off x="1497577" y="7157048"/>
            <a:ext cx="1655448" cy="792163"/>
          </a:xfrm>
          <a:prstGeom prst="homePlate">
            <a:avLst>
              <a:gd name="adj" fmla="val 52254"/>
            </a:avLst>
          </a:prstGeom>
          <a:solidFill>
            <a:schemeClr val="accent4">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sz="1400" b="1" dirty="0"/>
              <a:t>Analista Programador</a:t>
            </a:r>
            <a:endParaRPr lang="es-ES" sz="1400" b="1" dirty="0"/>
          </a:p>
        </p:txBody>
      </p:sp>
      <p:sp>
        <p:nvSpPr>
          <p:cNvPr id="4" name="AutoShape 5">
            <a:extLst>
              <a:ext uri="{FF2B5EF4-FFF2-40B4-BE49-F238E27FC236}">
                <a16:creationId xmlns:a16="http://schemas.microsoft.com/office/drawing/2014/main" xmlns="" id="{CBB04990-1776-43A9-8001-728C8E40C285}"/>
              </a:ext>
            </a:extLst>
          </p:cNvPr>
          <p:cNvSpPr>
            <a:spLocks noChangeArrowheads="1"/>
          </p:cNvSpPr>
          <p:nvPr/>
        </p:nvSpPr>
        <p:spPr bwMode="auto">
          <a:xfrm>
            <a:off x="1497577" y="2114134"/>
            <a:ext cx="1655448" cy="792163"/>
          </a:xfrm>
          <a:prstGeom prst="homePlate">
            <a:avLst>
              <a:gd name="adj" fmla="val 52254"/>
            </a:avLst>
          </a:prstGeom>
          <a:solidFill>
            <a:schemeClr val="accent4">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sz="1400" b="1" dirty="0" smtClean="0"/>
              <a:t>Cliente</a:t>
            </a:r>
            <a:endParaRPr lang="es-ES" sz="1400" b="1" dirty="0"/>
          </a:p>
        </p:txBody>
      </p:sp>
      <p:sp>
        <p:nvSpPr>
          <p:cNvPr id="5" name="AutoShape 6">
            <a:extLst>
              <a:ext uri="{FF2B5EF4-FFF2-40B4-BE49-F238E27FC236}">
                <a16:creationId xmlns:a16="http://schemas.microsoft.com/office/drawing/2014/main" xmlns="" id="{4523E6E0-C71C-4C36-A54F-C5631DD6A0F3}"/>
              </a:ext>
            </a:extLst>
          </p:cNvPr>
          <p:cNvSpPr>
            <a:spLocks noChangeArrowheads="1"/>
          </p:cNvSpPr>
          <p:nvPr/>
        </p:nvSpPr>
        <p:spPr bwMode="auto">
          <a:xfrm>
            <a:off x="1497577" y="5823942"/>
            <a:ext cx="1655448" cy="792163"/>
          </a:xfrm>
          <a:prstGeom prst="homePlate">
            <a:avLst>
              <a:gd name="adj" fmla="val 52255"/>
            </a:avLst>
          </a:prstGeom>
          <a:solidFill>
            <a:schemeClr val="accent4">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sz="1400" b="1" dirty="0"/>
              <a:t>Analista Funcional</a:t>
            </a:r>
            <a:endParaRPr lang="es-ES" sz="1400" b="1" dirty="0"/>
          </a:p>
        </p:txBody>
      </p:sp>
      <p:sp>
        <p:nvSpPr>
          <p:cNvPr id="6" name="AutoShape 9">
            <a:extLst>
              <a:ext uri="{FF2B5EF4-FFF2-40B4-BE49-F238E27FC236}">
                <a16:creationId xmlns:a16="http://schemas.microsoft.com/office/drawing/2014/main" xmlns="" id="{47AF4EA5-907A-4274-A3E5-F152DCC3426C}"/>
              </a:ext>
            </a:extLst>
          </p:cNvPr>
          <p:cNvSpPr>
            <a:spLocks noChangeArrowheads="1"/>
          </p:cNvSpPr>
          <p:nvPr/>
        </p:nvSpPr>
        <p:spPr bwMode="auto">
          <a:xfrm>
            <a:off x="3369900" y="5786539"/>
            <a:ext cx="6586895" cy="992187"/>
          </a:xfrm>
          <a:prstGeom prst="roundRect">
            <a:avLst>
              <a:gd name="adj" fmla="val 16667"/>
            </a:avLst>
          </a:prstGeom>
          <a:solidFill>
            <a:schemeClr val="accent4">
              <a:lumMod val="20000"/>
              <a:lumOff val="80000"/>
            </a:schemeClr>
          </a:solidFill>
          <a:ln w="9525" algn="ctr">
            <a:solidFill>
              <a:schemeClr val="accent4">
                <a:lumMod val="20000"/>
                <a:lumOff val="80000"/>
              </a:schemeClr>
            </a:solidFill>
            <a:round/>
            <a:headEnd/>
            <a:tailEnd/>
          </a:ln>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buFontTx/>
              <a:buChar char="•"/>
            </a:pPr>
            <a:r>
              <a:rPr lang="es-ES" sz="1200" b="1" dirty="0"/>
              <a:t>Realiza el análisis y documentación de procesos integrales, requerimientos técnicos, requerimientos de negocio.</a:t>
            </a:r>
          </a:p>
          <a:p>
            <a:pPr algn="l" eaLnBrk="1" hangingPunct="1">
              <a:buFontTx/>
              <a:buChar char="•"/>
            </a:pPr>
            <a:r>
              <a:rPr lang="es-ES" sz="1200" b="1" dirty="0"/>
              <a:t>Implementar soluciones junto con el analista programador.</a:t>
            </a:r>
          </a:p>
          <a:p>
            <a:pPr algn="l" eaLnBrk="1" hangingPunct="1">
              <a:buFontTx/>
              <a:buChar char="•"/>
            </a:pPr>
            <a:r>
              <a:rPr lang="es-ES" sz="1200" b="1" dirty="0"/>
              <a:t>Verifica que los resultados de los requerimientos sean conformes.</a:t>
            </a:r>
          </a:p>
          <a:p>
            <a:pPr algn="l" eaLnBrk="1" hangingPunct="1">
              <a:buFontTx/>
              <a:buChar char="•"/>
            </a:pPr>
            <a:r>
              <a:rPr lang="es-ES" sz="1200" b="1" dirty="0"/>
              <a:t>Prepara el informe para el comité interno de su Proyecto.</a:t>
            </a:r>
          </a:p>
        </p:txBody>
      </p:sp>
      <p:sp>
        <p:nvSpPr>
          <p:cNvPr id="7" name="AutoShape 13">
            <a:extLst>
              <a:ext uri="{FF2B5EF4-FFF2-40B4-BE49-F238E27FC236}">
                <a16:creationId xmlns:a16="http://schemas.microsoft.com/office/drawing/2014/main" xmlns="" id="{F601094A-5DF9-4293-BBB7-1011FE6944A4}"/>
              </a:ext>
            </a:extLst>
          </p:cNvPr>
          <p:cNvSpPr>
            <a:spLocks noChangeArrowheads="1"/>
          </p:cNvSpPr>
          <p:nvPr/>
        </p:nvSpPr>
        <p:spPr bwMode="auto">
          <a:xfrm>
            <a:off x="3350703" y="7148216"/>
            <a:ext cx="6606091" cy="941387"/>
          </a:xfrm>
          <a:prstGeom prst="roundRect">
            <a:avLst>
              <a:gd name="adj" fmla="val 16667"/>
            </a:avLst>
          </a:prstGeom>
          <a:solidFill>
            <a:schemeClr val="accent4">
              <a:lumMod val="20000"/>
              <a:lumOff val="80000"/>
            </a:schemeClr>
          </a:solidFill>
          <a:ln w="9525" algn="ctr">
            <a:solidFill>
              <a:schemeClr val="accent4">
                <a:lumMod val="20000"/>
                <a:lumOff val="80000"/>
              </a:schemeClr>
            </a:solidFill>
            <a:round/>
            <a:headEnd/>
            <a:tailEnd/>
          </a:ln>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buFontTx/>
              <a:buChar char="•"/>
            </a:pPr>
            <a:r>
              <a:rPr lang="es-ES" sz="1200" b="1" dirty="0"/>
              <a:t>Participar en el diseño técnico del sistema.</a:t>
            </a:r>
          </a:p>
          <a:p>
            <a:pPr algn="l" eaLnBrk="1" hangingPunct="1">
              <a:buFontTx/>
              <a:buChar char="•"/>
            </a:pPr>
            <a:r>
              <a:rPr lang="es-ES" sz="1200" b="1" dirty="0"/>
              <a:t>Efectuar la programación cumpliendo con los estándares.</a:t>
            </a:r>
          </a:p>
          <a:p>
            <a:pPr algn="l" eaLnBrk="1" hangingPunct="1">
              <a:buFontTx/>
              <a:buChar char="•"/>
            </a:pPr>
            <a:r>
              <a:rPr lang="es-ES" sz="1200" b="1" dirty="0"/>
              <a:t>Elaborar la documentación técnica del sistema.</a:t>
            </a:r>
          </a:p>
          <a:p>
            <a:pPr algn="l" eaLnBrk="1" hangingPunct="1">
              <a:buFontTx/>
              <a:buChar char="•"/>
            </a:pPr>
            <a:r>
              <a:rPr lang="es-ES" sz="1200" b="1" dirty="0"/>
              <a:t>Participar en la definición del Documento Prototipo del sistema.</a:t>
            </a:r>
          </a:p>
          <a:p>
            <a:pPr algn="l" eaLnBrk="1" hangingPunct="1">
              <a:buFontTx/>
              <a:buChar char="•"/>
            </a:pPr>
            <a:r>
              <a:rPr lang="es-ES" sz="1200" b="1" dirty="0"/>
              <a:t>Diseña y ejecutar pruebas de validación para los programas..</a:t>
            </a:r>
          </a:p>
        </p:txBody>
      </p:sp>
      <p:sp>
        <p:nvSpPr>
          <p:cNvPr id="8" name="AutoShape 15">
            <a:extLst>
              <a:ext uri="{FF2B5EF4-FFF2-40B4-BE49-F238E27FC236}">
                <a16:creationId xmlns:a16="http://schemas.microsoft.com/office/drawing/2014/main" xmlns="" id="{94132669-AAA9-4E35-810C-1F42544FEF21}"/>
              </a:ext>
            </a:extLst>
          </p:cNvPr>
          <p:cNvSpPr>
            <a:spLocks noChangeArrowheads="1"/>
          </p:cNvSpPr>
          <p:nvPr/>
        </p:nvSpPr>
        <p:spPr bwMode="auto">
          <a:xfrm>
            <a:off x="3350701" y="3178102"/>
            <a:ext cx="6606093" cy="992187"/>
          </a:xfrm>
          <a:prstGeom prst="roundRect">
            <a:avLst>
              <a:gd name="adj" fmla="val 16667"/>
            </a:avLst>
          </a:prstGeom>
          <a:solidFill>
            <a:schemeClr val="accent4">
              <a:lumMod val="20000"/>
              <a:lumOff val="80000"/>
            </a:schemeClr>
          </a:solidFill>
          <a:ln w="9525" algn="ctr">
            <a:solidFill>
              <a:schemeClr val="accent4">
                <a:lumMod val="20000"/>
                <a:lumOff val="80000"/>
              </a:schemeClr>
            </a:solidFill>
            <a:round/>
            <a:headEnd/>
            <a:tailEnd/>
          </a:ln>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buFontTx/>
              <a:buChar char="•"/>
            </a:pPr>
            <a:r>
              <a:rPr lang="es-PE" sz="1200" b="1" dirty="0"/>
              <a:t>Informa sobre el avance del proyecto al comité gerencial.</a:t>
            </a:r>
          </a:p>
          <a:p>
            <a:pPr algn="l" eaLnBrk="1" hangingPunct="1">
              <a:buFontTx/>
              <a:buChar char="•"/>
            </a:pPr>
            <a:r>
              <a:rPr lang="es-PE" sz="1200" b="1" dirty="0"/>
              <a:t>Dirige las reuniones del servicio.</a:t>
            </a:r>
          </a:p>
          <a:p>
            <a:pPr algn="l" eaLnBrk="1" hangingPunct="1">
              <a:buFontTx/>
              <a:buChar char="•"/>
            </a:pPr>
            <a:r>
              <a:rPr lang="es-ES" sz="1200" b="1" dirty="0"/>
              <a:t>Dirige la reunión de analistas a su cargo.</a:t>
            </a:r>
          </a:p>
          <a:p>
            <a:pPr algn="l" eaLnBrk="1" hangingPunct="1">
              <a:buFontTx/>
              <a:buChar char="•"/>
            </a:pPr>
            <a:r>
              <a:rPr lang="es-ES" sz="1200" b="1" dirty="0"/>
              <a:t>Representa a Empresa ante el cliente.</a:t>
            </a:r>
          </a:p>
          <a:p>
            <a:pPr algn="l" eaLnBrk="1" hangingPunct="1">
              <a:buFontTx/>
              <a:buChar char="•"/>
            </a:pPr>
            <a:r>
              <a:rPr lang="es-ES" sz="1200" b="1" dirty="0"/>
              <a:t>Identificar problemas, riesgos y tomar acciones de forma preventiva.</a:t>
            </a:r>
          </a:p>
        </p:txBody>
      </p:sp>
      <p:sp>
        <p:nvSpPr>
          <p:cNvPr id="9" name="AutoShape 4">
            <a:extLst>
              <a:ext uri="{FF2B5EF4-FFF2-40B4-BE49-F238E27FC236}">
                <a16:creationId xmlns:a16="http://schemas.microsoft.com/office/drawing/2014/main" xmlns="" id="{8CA23A6E-AC45-4E4D-B4E7-B07FC246793E}"/>
              </a:ext>
            </a:extLst>
          </p:cNvPr>
          <p:cNvSpPr>
            <a:spLocks noChangeArrowheads="1"/>
          </p:cNvSpPr>
          <p:nvPr/>
        </p:nvSpPr>
        <p:spPr bwMode="auto">
          <a:xfrm>
            <a:off x="1497577" y="8490150"/>
            <a:ext cx="1655448" cy="792163"/>
          </a:xfrm>
          <a:prstGeom prst="homePlate">
            <a:avLst>
              <a:gd name="adj" fmla="val 52254"/>
            </a:avLst>
          </a:prstGeom>
          <a:solidFill>
            <a:schemeClr val="accent4">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sz="1400" b="1" dirty="0"/>
              <a:t>Gestor de la </a:t>
            </a:r>
          </a:p>
          <a:p>
            <a:pPr>
              <a:defRPr/>
            </a:pPr>
            <a:r>
              <a:rPr lang="es-PE" sz="1400" b="1" dirty="0"/>
              <a:t>Configuración</a:t>
            </a:r>
            <a:endParaRPr lang="es-ES" sz="1400" b="1" dirty="0"/>
          </a:p>
        </p:txBody>
      </p:sp>
      <p:sp>
        <p:nvSpPr>
          <p:cNvPr id="10" name="AutoShape 6">
            <a:extLst>
              <a:ext uri="{FF2B5EF4-FFF2-40B4-BE49-F238E27FC236}">
                <a16:creationId xmlns:a16="http://schemas.microsoft.com/office/drawing/2014/main" xmlns="" id="{C4489679-7958-46A1-877E-1CF984A601C7}"/>
              </a:ext>
            </a:extLst>
          </p:cNvPr>
          <p:cNvSpPr>
            <a:spLocks noChangeArrowheads="1"/>
          </p:cNvSpPr>
          <p:nvPr/>
        </p:nvSpPr>
        <p:spPr bwMode="auto">
          <a:xfrm>
            <a:off x="1478381" y="4490840"/>
            <a:ext cx="1655448" cy="792163"/>
          </a:xfrm>
          <a:prstGeom prst="homePlate">
            <a:avLst>
              <a:gd name="adj" fmla="val 52255"/>
            </a:avLst>
          </a:prstGeom>
          <a:solidFill>
            <a:schemeClr val="accent4">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sz="1400" b="1" dirty="0"/>
              <a:t>Analista de</a:t>
            </a:r>
          </a:p>
          <a:p>
            <a:pPr>
              <a:defRPr/>
            </a:pPr>
            <a:r>
              <a:rPr lang="es-PE" sz="1400" b="1" dirty="0"/>
              <a:t>Calidad</a:t>
            </a:r>
            <a:endParaRPr lang="es-ES" sz="1400" b="1" dirty="0"/>
          </a:p>
        </p:txBody>
      </p:sp>
      <p:sp>
        <p:nvSpPr>
          <p:cNvPr id="11" name="AutoShape 9">
            <a:extLst>
              <a:ext uri="{FF2B5EF4-FFF2-40B4-BE49-F238E27FC236}">
                <a16:creationId xmlns:a16="http://schemas.microsoft.com/office/drawing/2014/main" xmlns="" id="{3D5B8F70-C006-4633-851D-2BC9D303FFAF}"/>
              </a:ext>
            </a:extLst>
          </p:cNvPr>
          <p:cNvSpPr>
            <a:spLocks noChangeArrowheads="1"/>
          </p:cNvSpPr>
          <p:nvPr/>
        </p:nvSpPr>
        <p:spPr bwMode="auto">
          <a:xfrm>
            <a:off x="3350704" y="4441631"/>
            <a:ext cx="6606094" cy="941387"/>
          </a:xfrm>
          <a:prstGeom prst="roundRect">
            <a:avLst>
              <a:gd name="adj" fmla="val 16667"/>
            </a:avLst>
          </a:prstGeom>
          <a:solidFill>
            <a:schemeClr val="accent4">
              <a:lumMod val="20000"/>
              <a:lumOff val="80000"/>
            </a:schemeClr>
          </a:solidFill>
          <a:ln w="9525" algn="ctr">
            <a:solidFill>
              <a:schemeClr val="accent4">
                <a:lumMod val="20000"/>
                <a:lumOff val="80000"/>
              </a:schemeClr>
            </a:solidFill>
            <a:round/>
            <a:headEnd/>
            <a:tailEnd/>
          </a:ln>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buFontTx/>
              <a:buChar char="•"/>
            </a:pPr>
            <a:r>
              <a:rPr lang="es-ES" sz="1200" b="1" dirty="0"/>
              <a:t>Analizar el control de calidad del desarrollo de los sistemas asociados al servicio.</a:t>
            </a:r>
          </a:p>
          <a:p>
            <a:pPr algn="l" eaLnBrk="1" hangingPunct="1">
              <a:buFontTx/>
              <a:buChar char="•"/>
            </a:pPr>
            <a:r>
              <a:rPr lang="es-ES" sz="1200" b="1" dirty="0"/>
              <a:t>Proponer y optimizar puntos de control en el desarrollo de los sistemas del servicio.</a:t>
            </a:r>
          </a:p>
          <a:p>
            <a:pPr algn="l" eaLnBrk="1" hangingPunct="1">
              <a:buFontTx/>
              <a:buChar char="•"/>
            </a:pPr>
            <a:r>
              <a:rPr lang="es-ES" sz="1200" b="1" dirty="0"/>
              <a:t>Garantizar el cumplimiento de las normas y estándares de calidad.</a:t>
            </a:r>
          </a:p>
          <a:p>
            <a:pPr algn="l" eaLnBrk="1" hangingPunct="1">
              <a:buFontTx/>
              <a:buChar char="•"/>
            </a:pPr>
            <a:r>
              <a:rPr lang="es-ES" sz="1200" b="1" dirty="0"/>
              <a:t>Realizar auditorías de calidad durante el desarrollo del sistema.</a:t>
            </a:r>
          </a:p>
        </p:txBody>
      </p:sp>
      <p:sp>
        <p:nvSpPr>
          <p:cNvPr id="12" name="AutoShape 9">
            <a:extLst>
              <a:ext uri="{FF2B5EF4-FFF2-40B4-BE49-F238E27FC236}">
                <a16:creationId xmlns:a16="http://schemas.microsoft.com/office/drawing/2014/main" xmlns="" id="{AA172A6A-548E-4FAD-AD99-1B75F3A896BE}"/>
              </a:ext>
            </a:extLst>
          </p:cNvPr>
          <p:cNvSpPr>
            <a:spLocks noChangeArrowheads="1"/>
          </p:cNvSpPr>
          <p:nvPr/>
        </p:nvSpPr>
        <p:spPr bwMode="auto">
          <a:xfrm>
            <a:off x="3369901" y="8390138"/>
            <a:ext cx="6586894" cy="992188"/>
          </a:xfrm>
          <a:prstGeom prst="roundRect">
            <a:avLst>
              <a:gd name="adj" fmla="val 16667"/>
            </a:avLst>
          </a:prstGeom>
          <a:solidFill>
            <a:schemeClr val="accent4">
              <a:lumMod val="20000"/>
              <a:lumOff val="80000"/>
            </a:schemeClr>
          </a:solidFill>
          <a:ln w="9525" algn="ctr">
            <a:solidFill>
              <a:schemeClr val="accent4">
                <a:lumMod val="20000"/>
                <a:lumOff val="80000"/>
              </a:schemeClr>
            </a:solidFill>
            <a:round/>
            <a:headEnd/>
            <a:tailEnd/>
          </a:ln>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buFontTx/>
              <a:buChar char="•"/>
            </a:pPr>
            <a:r>
              <a:rPr lang="es-ES" sz="1200" b="1" dirty="0"/>
              <a:t>Crear configuraciones o grupos de artefactos en versiones determinadas</a:t>
            </a:r>
          </a:p>
          <a:p>
            <a:pPr algn="l" eaLnBrk="1" hangingPunct="1">
              <a:buFontTx/>
              <a:buChar char="•"/>
            </a:pPr>
            <a:r>
              <a:rPr lang="es-ES" sz="1200" b="1" dirty="0"/>
              <a:t>Crear ramificaciones desde corrientes y líneas base</a:t>
            </a:r>
          </a:p>
          <a:p>
            <a:pPr algn="l" eaLnBrk="1" hangingPunct="1">
              <a:buFontTx/>
              <a:buChar char="•"/>
            </a:pPr>
            <a:r>
              <a:rPr lang="es-ES" sz="1200" b="1" dirty="0"/>
              <a:t>Comparar y fusionar entre configuraciones</a:t>
            </a:r>
          </a:p>
          <a:p>
            <a:pPr algn="l" eaLnBrk="1" hangingPunct="1">
              <a:buFontTx/>
              <a:buChar char="•"/>
            </a:pPr>
            <a:r>
              <a:rPr lang="es-ES" sz="1200" b="1" dirty="0"/>
              <a:t>Informar sobre datos específicos de configuración</a:t>
            </a:r>
          </a:p>
        </p:txBody>
      </p:sp>
      <p:sp>
        <p:nvSpPr>
          <p:cNvPr id="13" name="AutoShape 5">
            <a:extLst>
              <a:ext uri="{FF2B5EF4-FFF2-40B4-BE49-F238E27FC236}">
                <a16:creationId xmlns:a16="http://schemas.microsoft.com/office/drawing/2014/main" xmlns="" id="{30E98A6B-1D96-4F3F-967E-9F9811FF7A17}"/>
              </a:ext>
            </a:extLst>
          </p:cNvPr>
          <p:cNvSpPr>
            <a:spLocks noChangeArrowheads="1"/>
          </p:cNvSpPr>
          <p:nvPr/>
        </p:nvSpPr>
        <p:spPr bwMode="auto">
          <a:xfrm>
            <a:off x="1497577" y="3292962"/>
            <a:ext cx="1655448" cy="792163"/>
          </a:xfrm>
          <a:prstGeom prst="homePlate">
            <a:avLst>
              <a:gd name="adj" fmla="val 52254"/>
            </a:avLst>
          </a:prstGeom>
          <a:solidFill>
            <a:schemeClr val="accent4">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sz="1400" b="1" dirty="0"/>
              <a:t>Jefe de Proyecto</a:t>
            </a:r>
            <a:endParaRPr lang="es-ES" sz="1400" b="1" dirty="0"/>
          </a:p>
        </p:txBody>
      </p:sp>
      <p:sp>
        <p:nvSpPr>
          <p:cNvPr id="15" name="AutoShape 21">
            <a:extLst>
              <a:ext uri="{FF2B5EF4-FFF2-40B4-BE49-F238E27FC236}">
                <a16:creationId xmlns:a16="http://schemas.microsoft.com/office/drawing/2014/main" xmlns="" id="{2A06EDFF-8A66-4A98-BBFC-07CE43EA7EB8}"/>
              </a:ext>
            </a:extLst>
          </p:cNvPr>
          <p:cNvSpPr>
            <a:spLocks noChangeArrowheads="1"/>
          </p:cNvSpPr>
          <p:nvPr/>
        </p:nvSpPr>
        <p:spPr bwMode="auto">
          <a:xfrm>
            <a:off x="3350701" y="2018037"/>
            <a:ext cx="6606093" cy="790575"/>
          </a:xfrm>
          <a:prstGeom prst="roundRect">
            <a:avLst>
              <a:gd name="adj" fmla="val 16667"/>
            </a:avLst>
          </a:prstGeom>
          <a:solidFill>
            <a:schemeClr val="accent4">
              <a:lumMod val="20000"/>
              <a:lumOff val="80000"/>
            </a:schemeClr>
          </a:solidFill>
          <a:ln w="9525" algn="ctr">
            <a:solidFill>
              <a:srgbClr val="BBE0E3"/>
            </a:solidFill>
            <a:round/>
            <a:headEnd/>
            <a:tailEnd/>
          </a:ln>
        </p:spPr>
        <p:txBody>
          <a:bodyPr anchor="ctr"/>
          <a:lstStyle>
            <a:lvl1pPr marL="179388" indent="-17938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179388" marR="0" lvl="0" indent="-179388" defTabSz="914400" eaLnBrk="1" fontAlgn="base" latinLnBrk="0" hangingPunct="1">
              <a:lnSpc>
                <a:spcPct val="100000"/>
              </a:lnSpc>
              <a:spcBef>
                <a:spcPct val="0"/>
              </a:spcBef>
              <a:spcAft>
                <a:spcPct val="0"/>
              </a:spcAft>
              <a:buClrTx/>
              <a:buSzTx/>
              <a:buFontTx/>
              <a:buChar char="•"/>
              <a:tabLst/>
              <a:defRPr/>
            </a:pPr>
            <a:r>
              <a:rPr kumimoji="0" lang="es-ES" sz="1200" b="1" i="0" u="none" strike="noStrike" kern="1200" cap="none" spc="0" normalizeH="0" baseline="0" noProof="0" dirty="0">
                <a:ln>
                  <a:noFill/>
                </a:ln>
                <a:effectLst/>
                <a:uLnTx/>
                <a:uFillTx/>
                <a:latin typeface="Arial" panose="020B0604020202020204" pitchFamily="34" charset="0"/>
                <a:ea typeface="+mn-ea"/>
                <a:cs typeface="+mn-cs"/>
              </a:rPr>
              <a:t>Revisa y aprueba el Plan de Gestión del Proyecto</a:t>
            </a:r>
          </a:p>
          <a:p>
            <a:pPr marL="179388" marR="0" lvl="0" indent="-179388" defTabSz="914400" eaLnBrk="1" fontAlgn="base" latinLnBrk="0" hangingPunct="1">
              <a:lnSpc>
                <a:spcPct val="100000"/>
              </a:lnSpc>
              <a:spcBef>
                <a:spcPct val="0"/>
              </a:spcBef>
              <a:spcAft>
                <a:spcPct val="0"/>
              </a:spcAft>
              <a:buClrTx/>
              <a:buSzTx/>
              <a:buFontTx/>
              <a:buChar char="•"/>
              <a:tabLst/>
              <a:defRPr/>
            </a:pPr>
            <a:r>
              <a:rPr kumimoji="0" lang="es-ES" sz="1200" b="1" i="0" u="none" strike="noStrike" kern="1200" cap="none" spc="0" normalizeH="0" baseline="0" noProof="0" dirty="0">
                <a:ln>
                  <a:noFill/>
                </a:ln>
                <a:effectLst/>
                <a:uLnTx/>
                <a:uFillTx/>
                <a:latin typeface="Arial" panose="020B0604020202020204" pitchFamily="34" charset="0"/>
                <a:ea typeface="+mn-ea"/>
                <a:cs typeface="+mn-cs"/>
              </a:rPr>
              <a:t>Participa en </a:t>
            </a:r>
            <a:r>
              <a:rPr kumimoji="0" lang="es-ES" sz="1200" b="1" i="0" u="none" strike="noStrike" kern="1200" cap="none" spc="0" normalizeH="0" baseline="0" noProof="0" dirty="0" smtClean="0">
                <a:ln>
                  <a:noFill/>
                </a:ln>
                <a:effectLst/>
                <a:uLnTx/>
                <a:uFillTx/>
                <a:latin typeface="Arial" panose="020B0604020202020204" pitchFamily="34" charset="0"/>
                <a:ea typeface="+mn-ea"/>
                <a:cs typeface="+mn-cs"/>
              </a:rPr>
              <a:t>las reuniones externas</a:t>
            </a:r>
            <a:endParaRPr kumimoji="0" lang="es-ES" sz="1200" b="1" i="0" u="none" strike="noStrike" kern="1200" cap="none" spc="0" normalizeH="0" baseline="0" noProof="0" dirty="0">
              <a:ln>
                <a:noFill/>
              </a:ln>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57275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2" name="Google Shape;3850;p15">
            <a:extLst>
              <a:ext uri="{FF2B5EF4-FFF2-40B4-BE49-F238E27FC236}">
                <a16:creationId xmlns:a16="http://schemas.microsoft.com/office/drawing/2014/main" xmlns="" id="{5F30DE16-8E72-4236-9868-9CBE47C4D42C}"/>
              </a:ext>
            </a:extLst>
          </p:cNvPr>
          <p:cNvSpPr txBox="1">
            <a:spLocks/>
          </p:cNvSpPr>
          <p:nvPr/>
        </p:nvSpPr>
        <p:spPr>
          <a:xfrm>
            <a:off x="976879" y="576948"/>
            <a:ext cx="9281092"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4. ENTRADAS Y SALIDAS DEL PROCESO</a:t>
            </a:r>
          </a:p>
        </p:txBody>
      </p:sp>
      <p:sp>
        <p:nvSpPr>
          <p:cNvPr id="3" name="AutoShape 13">
            <a:extLst>
              <a:ext uri="{FF2B5EF4-FFF2-40B4-BE49-F238E27FC236}">
                <a16:creationId xmlns:a16="http://schemas.microsoft.com/office/drawing/2014/main" xmlns="" id="{9EE57E80-B01F-4157-80C6-1F4A7E201190}"/>
              </a:ext>
            </a:extLst>
          </p:cNvPr>
          <p:cNvSpPr>
            <a:spLocks noChangeArrowheads="1"/>
          </p:cNvSpPr>
          <p:nvPr/>
        </p:nvSpPr>
        <p:spPr bwMode="auto">
          <a:xfrm>
            <a:off x="2876779" y="4013201"/>
            <a:ext cx="2638653" cy="2589212"/>
          </a:xfrm>
          <a:prstGeom prst="rightArrow">
            <a:avLst>
              <a:gd name="adj1" fmla="val 50000"/>
              <a:gd name="adj2" fmla="val 25000"/>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r>
              <a:rPr lang="es-PE" sz="1400" b="1" dirty="0">
                <a:solidFill>
                  <a:schemeClr val="bg1"/>
                </a:solidFill>
              </a:rPr>
              <a:t>Entradas:</a:t>
            </a:r>
            <a:br>
              <a:rPr lang="es-PE" sz="1400" b="1" dirty="0">
                <a:solidFill>
                  <a:schemeClr val="bg1"/>
                </a:solidFill>
              </a:rPr>
            </a:br>
            <a:r>
              <a:rPr lang="es-PE" sz="1400" b="1" dirty="0">
                <a:solidFill>
                  <a:schemeClr val="bg1"/>
                </a:solidFill>
              </a:rPr>
              <a:t>- Ficha de Datos</a:t>
            </a:r>
          </a:p>
          <a:p>
            <a:pPr algn="l" eaLnBrk="1" hangingPunct="1">
              <a:buFontTx/>
              <a:buChar char="-"/>
            </a:pPr>
            <a:r>
              <a:rPr lang="es-PE" sz="1400" b="1" dirty="0">
                <a:solidFill>
                  <a:schemeClr val="bg1"/>
                </a:solidFill>
              </a:rPr>
              <a:t> Propuesta Aprobada</a:t>
            </a:r>
            <a:endParaRPr lang="es-ES" sz="1400" b="1" dirty="0">
              <a:solidFill>
                <a:schemeClr val="bg1"/>
              </a:solidFill>
            </a:endParaRPr>
          </a:p>
        </p:txBody>
      </p:sp>
      <p:sp>
        <p:nvSpPr>
          <p:cNvPr id="4" name="AutoShape 15">
            <a:extLst>
              <a:ext uri="{FF2B5EF4-FFF2-40B4-BE49-F238E27FC236}">
                <a16:creationId xmlns:a16="http://schemas.microsoft.com/office/drawing/2014/main" xmlns="" id="{B0AA72B5-71BA-465F-AC60-F8F0E9F63B47}"/>
              </a:ext>
            </a:extLst>
          </p:cNvPr>
          <p:cNvSpPr>
            <a:spLocks noChangeArrowheads="1"/>
          </p:cNvSpPr>
          <p:nvPr/>
        </p:nvSpPr>
        <p:spPr bwMode="auto">
          <a:xfrm>
            <a:off x="5987493" y="4385723"/>
            <a:ext cx="1908281" cy="1631443"/>
          </a:xfrm>
          <a:prstGeom prst="roundRect">
            <a:avLst>
              <a:gd name="adj" fmla="val 16667"/>
            </a:avLst>
          </a:prstGeom>
          <a:solidFill>
            <a:srgbClr val="33CCCC"/>
          </a:solidFill>
          <a:ln w="9525">
            <a:round/>
            <a:headEnd/>
            <a:tailEnd/>
          </a:ln>
          <a:scene3d>
            <a:camera prst="legacyObliqueTopRight"/>
            <a:lightRig rig="legacyFlat3" dir="b"/>
          </a:scene3d>
          <a:sp3d extrusionH="430200" prstMaterial="legacyMatte">
            <a:bevelT w="13500" h="13500" prst="angle"/>
            <a:bevelB w="13500" h="13500" prst="angle"/>
            <a:extrusionClr>
              <a:srgbClr val="33CCCC"/>
            </a:extrusionClr>
            <a:contourClr>
              <a:srgbClr val="33CCCC"/>
            </a:contourClr>
          </a:sp3d>
        </p:spPr>
        <p:txBody>
          <a:bodyPr anchor="ctr">
            <a:flatTx/>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1600" b="1" dirty="0">
                <a:solidFill>
                  <a:schemeClr val="bg1"/>
                </a:solidFill>
              </a:rPr>
              <a:t>Proceso de Gestión de Proyectos</a:t>
            </a:r>
            <a:endParaRPr lang="es-ES" sz="1600" b="1" dirty="0">
              <a:solidFill>
                <a:schemeClr val="bg1"/>
              </a:solidFill>
            </a:endParaRPr>
          </a:p>
        </p:txBody>
      </p:sp>
      <p:sp>
        <p:nvSpPr>
          <p:cNvPr id="5" name="AutoShape 17">
            <a:extLst>
              <a:ext uri="{FF2B5EF4-FFF2-40B4-BE49-F238E27FC236}">
                <a16:creationId xmlns:a16="http://schemas.microsoft.com/office/drawing/2014/main" xmlns="" id="{2B26136F-58EB-48D7-81C0-982311E41FFF}"/>
              </a:ext>
            </a:extLst>
          </p:cNvPr>
          <p:cNvSpPr>
            <a:spLocks noChangeArrowheads="1"/>
          </p:cNvSpPr>
          <p:nvPr/>
        </p:nvSpPr>
        <p:spPr bwMode="auto">
          <a:xfrm>
            <a:off x="8367831" y="4013198"/>
            <a:ext cx="2854552" cy="2589215"/>
          </a:xfrm>
          <a:prstGeom prst="rightArrow">
            <a:avLst>
              <a:gd name="adj1" fmla="val 50000"/>
              <a:gd name="adj2" fmla="val 25000"/>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r>
              <a:rPr lang="es-PE" sz="1600" b="1" dirty="0">
                <a:solidFill>
                  <a:schemeClr val="bg1"/>
                </a:solidFill>
              </a:rPr>
              <a:t>Salidas:</a:t>
            </a:r>
            <a:br>
              <a:rPr lang="es-PE" sz="1600" b="1" dirty="0">
                <a:solidFill>
                  <a:schemeClr val="bg1"/>
                </a:solidFill>
              </a:rPr>
            </a:br>
            <a:r>
              <a:rPr lang="es-PE" sz="1500" b="1" dirty="0">
                <a:solidFill>
                  <a:schemeClr val="bg1"/>
                </a:solidFill>
              </a:rPr>
              <a:t>- Plan del Proyecto</a:t>
            </a:r>
          </a:p>
          <a:p>
            <a:pPr algn="l" eaLnBrk="1" hangingPunct="1"/>
            <a:r>
              <a:rPr lang="es-PE" sz="1500" b="1" dirty="0">
                <a:solidFill>
                  <a:schemeClr val="bg1"/>
                </a:solidFill>
              </a:rPr>
              <a:t>- Entregables comprometidos</a:t>
            </a:r>
          </a:p>
          <a:p>
            <a:pPr algn="l" eaLnBrk="1" hangingPunct="1">
              <a:buFontTx/>
              <a:buChar char="-"/>
            </a:pPr>
            <a:endParaRPr lang="es-ES" sz="1500" dirty="0"/>
          </a:p>
        </p:txBody>
      </p:sp>
    </p:spTree>
    <p:extLst>
      <p:ext uri="{BB962C8B-B14F-4D97-AF65-F5344CB8AC3E}">
        <p14:creationId xmlns:p14="http://schemas.microsoft.com/office/powerpoint/2010/main" val="3694746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2" name="Google Shape;3850;p15">
            <a:extLst>
              <a:ext uri="{FF2B5EF4-FFF2-40B4-BE49-F238E27FC236}">
                <a16:creationId xmlns:a16="http://schemas.microsoft.com/office/drawing/2014/main" xmlns="" id="{ABCEDACA-9598-4314-A3E0-9434F71D557F}"/>
              </a:ext>
            </a:extLst>
          </p:cNvPr>
          <p:cNvSpPr txBox="1">
            <a:spLocks/>
          </p:cNvSpPr>
          <p:nvPr/>
        </p:nvSpPr>
        <p:spPr>
          <a:xfrm>
            <a:off x="906634" y="413450"/>
            <a:ext cx="9527835"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 PROCESO DE GESTIÓN DE PROYECTOS</a:t>
            </a:r>
          </a:p>
        </p:txBody>
      </p:sp>
      <p:sp>
        <p:nvSpPr>
          <p:cNvPr id="3" name="Google Shape;3850;p15">
            <a:extLst>
              <a:ext uri="{FF2B5EF4-FFF2-40B4-BE49-F238E27FC236}">
                <a16:creationId xmlns:a16="http://schemas.microsoft.com/office/drawing/2014/main" xmlns="" id="{21A958CC-983D-478C-BB15-EB402F93CA4C}"/>
              </a:ext>
            </a:extLst>
          </p:cNvPr>
          <p:cNvSpPr txBox="1">
            <a:spLocks/>
          </p:cNvSpPr>
          <p:nvPr/>
        </p:nvSpPr>
        <p:spPr>
          <a:xfrm>
            <a:off x="1925170" y="1400173"/>
            <a:ext cx="6109723"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5.1 SUBPROCESO</a:t>
            </a:r>
          </a:p>
        </p:txBody>
      </p:sp>
      <p:grpSp>
        <p:nvGrpSpPr>
          <p:cNvPr id="4" name="Group 89">
            <a:extLst>
              <a:ext uri="{FF2B5EF4-FFF2-40B4-BE49-F238E27FC236}">
                <a16:creationId xmlns:a16="http://schemas.microsoft.com/office/drawing/2014/main" xmlns="" id="{285C72DD-EB23-4156-9F9B-11BF2561B3B6}"/>
              </a:ext>
            </a:extLst>
          </p:cNvPr>
          <p:cNvGrpSpPr>
            <a:grpSpLocks/>
          </p:cNvGrpSpPr>
          <p:nvPr/>
        </p:nvGrpSpPr>
        <p:grpSpPr bwMode="auto">
          <a:xfrm>
            <a:off x="8378974" y="3729671"/>
            <a:ext cx="1289051" cy="1588127"/>
            <a:chOff x="2154" y="1389"/>
            <a:chExt cx="607" cy="726"/>
          </a:xfrm>
        </p:grpSpPr>
        <p:sp>
          <p:nvSpPr>
            <p:cNvPr id="30" name="Rectangle 70">
              <a:extLst>
                <a:ext uri="{FF2B5EF4-FFF2-40B4-BE49-F238E27FC236}">
                  <a16:creationId xmlns:a16="http://schemas.microsoft.com/office/drawing/2014/main" xmlns="" id="{DA4B53E5-AFB5-42DF-90EB-D4D176336837}"/>
                </a:ext>
              </a:extLst>
            </p:cNvPr>
            <p:cNvSpPr>
              <a:spLocks noChangeArrowheads="1"/>
            </p:cNvSpPr>
            <p:nvPr/>
          </p:nvSpPr>
          <p:spPr bwMode="auto">
            <a:xfrm>
              <a:off x="2154" y="1546"/>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110000"/>
                </a:lnSpc>
              </a:pPr>
              <a:r>
                <a:rPr lang="es-PE" sz="1000" b="1" dirty="0">
                  <a:solidFill>
                    <a:srgbClr val="000066"/>
                  </a:solidFill>
                  <a:hlinkClick r:id="" action="ppaction://noaction"/>
                </a:rPr>
                <a:t>Cierre</a:t>
              </a:r>
              <a:endParaRPr lang="es-ES" sz="1000" b="1" dirty="0">
                <a:solidFill>
                  <a:srgbClr val="000066"/>
                </a:solidFill>
              </a:endParaRPr>
            </a:p>
          </p:txBody>
        </p:sp>
        <p:sp>
          <p:nvSpPr>
            <p:cNvPr id="31" name="Rectangle 71">
              <a:extLst>
                <a:ext uri="{FF2B5EF4-FFF2-40B4-BE49-F238E27FC236}">
                  <a16:creationId xmlns:a16="http://schemas.microsoft.com/office/drawing/2014/main" xmlns="" id="{BF83CEDF-63C7-4063-BB4F-10B238FCB646}"/>
                </a:ext>
              </a:extLst>
            </p:cNvPr>
            <p:cNvSpPr>
              <a:spLocks noChangeArrowheads="1"/>
            </p:cNvSpPr>
            <p:nvPr/>
          </p:nvSpPr>
          <p:spPr bwMode="auto">
            <a:xfrm>
              <a:off x="2154" y="1389"/>
              <a:ext cx="607" cy="159"/>
            </a:xfrm>
            <a:prstGeom prst="rect">
              <a:avLst/>
            </a:prstGeom>
            <a:solidFill>
              <a:srgbClr val="FF9900"/>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900" b="1" dirty="0">
                  <a:solidFill>
                    <a:srgbClr val="000066"/>
                  </a:solidFill>
                </a:rPr>
                <a:t>(3) Jefe de Proyecto</a:t>
              </a:r>
              <a:endParaRPr lang="es-ES" sz="900" b="1" dirty="0">
                <a:solidFill>
                  <a:srgbClr val="000066"/>
                </a:solidFill>
              </a:endParaRPr>
            </a:p>
          </p:txBody>
        </p:sp>
        <p:sp>
          <p:nvSpPr>
            <p:cNvPr id="32" name="Rectangle 72">
              <a:extLst>
                <a:ext uri="{FF2B5EF4-FFF2-40B4-BE49-F238E27FC236}">
                  <a16:creationId xmlns:a16="http://schemas.microsoft.com/office/drawing/2014/main" xmlns="" id="{2E3944C4-9D6C-4A87-89C3-6E84AD8520AE}"/>
                </a:ext>
              </a:extLst>
            </p:cNvPr>
            <p:cNvSpPr>
              <a:spLocks noChangeArrowheads="1"/>
            </p:cNvSpPr>
            <p:nvPr/>
          </p:nvSpPr>
          <p:spPr bwMode="auto">
            <a:xfrm>
              <a:off x="2154" y="1959"/>
              <a:ext cx="607" cy="156"/>
            </a:xfrm>
            <a:prstGeom prst="rect">
              <a:avLst/>
            </a:prstGeom>
            <a:solidFill>
              <a:srgbClr val="FF9900"/>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900" b="1" dirty="0" smtClean="0">
                  <a:solidFill>
                    <a:srgbClr val="000066"/>
                  </a:solidFill>
                </a:rPr>
                <a:t>LA, OM</a:t>
              </a:r>
              <a:endParaRPr lang="es-PE" sz="900" b="1" dirty="0">
                <a:solidFill>
                  <a:srgbClr val="000066"/>
                </a:solidFill>
              </a:endParaRPr>
            </a:p>
          </p:txBody>
        </p:sp>
      </p:grpSp>
      <p:cxnSp>
        <p:nvCxnSpPr>
          <p:cNvPr id="5" name="AutoShape 103">
            <a:extLst>
              <a:ext uri="{FF2B5EF4-FFF2-40B4-BE49-F238E27FC236}">
                <a16:creationId xmlns:a16="http://schemas.microsoft.com/office/drawing/2014/main" xmlns="" id="{5CABC029-687A-41E8-8114-B46A23A555F3}"/>
              </a:ext>
            </a:extLst>
          </p:cNvPr>
          <p:cNvCxnSpPr>
            <a:cxnSpLocks noChangeShapeType="1"/>
          </p:cNvCxnSpPr>
          <p:nvPr/>
        </p:nvCxnSpPr>
        <p:spPr bwMode="auto">
          <a:xfrm>
            <a:off x="2540881" y="4423445"/>
            <a:ext cx="633992"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6" name="Group 107">
            <a:extLst>
              <a:ext uri="{FF2B5EF4-FFF2-40B4-BE49-F238E27FC236}">
                <a16:creationId xmlns:a16="http://schemas.microsoft.com/office/drawing/2014/main" xmlns="" id="{F69D7D28-4126-416F-811B-2252D2BC34B1}"/>
              </a:ext>
            </a:extLst>
          </p:cNvPr>
          <p:cNvGrpSpPr>
            <a:grpSpLocks/>
          </p:cNvGrpSpPr>
          <p:nvPr/>
        </p:nvGrpSpPr>
        <p:grpSpPr bwMode="auto">
          <a:xfrm>
            <a:off x="1390443" y="3729037"/>
            <a:ext cx="1948316" cy="1490586"/>
            <a:chOff x="-23" y="1117"/>
            <a:chExt cx="696" cy="385"/>
          </a:xfrm>
        </p:grpSpPr>
        <p:pic>
          <p:nvPicPr>
            <p:cNvPr id="28" name="Picture 108">
              <a:extLst>
                <a:ext uri="{FF2B5EF4-FFF2-40B4-BE49-F238E27FC236}">
                  <a16:creationId xmlns:a16="http://schemas.microsoft.com/office/drawing/2014/main" xmlns="" id="{7AABE761-1E10-459E-BBD4-3B5E9E723A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9" name="Rectangle 109">
              <a:extLst>
                <a:ext uri="{FF2B5EF4-FFF2-40B4-BE49-F238E27FC236}">
                  <a16:creationId xmlns:a16="http://schemas.microsoft.com/office/drawing/2014/main" xmlns="" id="{51FA30B5-57F3-4A00-9E53-DF691D9A2CD5}"/>
                </a:ext>
              </a:extLst>
            </p:cNvPr>
            <p:cNvSpPr>
              <a:spLocks noChangeArrowheads="1"/>
            </p:cNvSpPr>
            <p:nvPr/>
          </p:nvSpPr>
          <p:spPr bwMode="auto">
            <a:xfrm>
              <a:off x="-23" y="1450"/>
              <a:ext cx="696" cy="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80000"/>
                </a:lnSpc>
                <a:spcBef>
                  <a:spcPct val="50000"/>
                </a:spcBef>
              </a:pPr>
              <a:r>
                <a:rPr lang="es-PE" sz="900" b="1" dirty="0" smtClean="0">
                  <a:solidFill>
                    <a:srgbClr val="000066"/>
                  </a:solidFill>
                </a:rPr>
                <a:t>Cliente</a:t>
              </a:r>
              <a:endParaRPr lang="es-ES" sz="900" b="1" dirty="0">
                <a:solidFill>
                  <a:srgbClr val="000066"/>
                </a:solidFill>
              </a:endParaRPr>
            </a:p>
          </p:txBody>
        </p:sp>
      </p:grpSp>
      <p:grpSp>
        <p:nvGrpSpPr>
          <p:cNvPr id="7" name="Group 124">
            <a:extLst>
              <a:ext uri="{FF2B5EF4-FFF2-40B4-BE49-F238E27FC236}">
                <a16:creationId xmlns:a16="http://schemas.microsoft.com/office/drawing/2014/main" xmlns="" id="{B3040695-54E1-490D-AF9E-62A1021A54EC}"/>
              </a:ext>
            </a:extLst>
          </p:cNvPr>
          <p:cNvGrpSpPr>
            <a:grpSpLocks/>
          </p:cNvGrpSpPr>
          <p:nvPr/>
        </p:nvGrpSpPr>
        <p:grpSpPr bwMode="auto">
          <a:xfrm>
            <a:off x="4762368" y="3703969"/>
            <a:ext cx="1251620" cy="1637275"/>
            <a:chOff x="612" y="1389"/>
            <a:chExt cx="607" cy="726"/>
          </a:xfrm>
        </p:grpSpPr>
        <p:sp>
          <p:nvSpPr>
            <p:cNvPr id="25" name="Rectangle 125">
              <a:extLst>
                <a:ext uri="{FF2B5EF4-FFF2-40B4-BE49-F238E27FC236}">
                  <a16:creationId xmlns:a16="http://schemas.microsoft.com/office/drawing/2014/main" xmlns="" id="{113CB12C-5E63-4E5B-A4B6-56605134870E}"/>
                </a:ext>
              </a:extLst>
            </p:cNvPr>
            <p:cNvSpPr>
              <a:spLocks noChangeArrowheads="1"/>
            </p:cNvSpPr>
            <p:nvPr/>
          </p:nvSpPr>
          <p:spPr bwMode="auto">
            <a:xfrm>
              <a:off x="612" y="1546"/>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1000" b="1" dirty="0">
                  <a:solidFill>
                    <a:srgbClr val="000066"/>
                  </a:solidFill>
                  <a:hlinkClick r:id="" action="ppaction://noaction"/>
                </a:rPr>
                <a:t>Planificación</a:t>
              </a:r>
              <a:endParaRPr lang="es-ES" sz="1000" b="1" dirty="0">
                <a:solidFill>
                  <a:srgbClr val="000066"/>
                </a:solidFill>
              </a:endParaRPr>
            </a:p>
          </p:txBody>
        </p:sp>
        <p:sp>
          <p:nvSpPr>
            <p:cNvPr id="26" name="Rectangle 126">
              <a:extLst>
                <a:ext uri="{FF2B5EF4-FFF2-40B4-BE49-F238E27FC236}">
                  <a16:creationId xmlns:a16="http://schemas.microsoft.com/office/drawing/2014/main" xmlns="" id="{465DE203-BF01-4D9D-A590-8287BE44B00B}"/>
                </a:ext>
              </a:extLst>
            </p:cNvPr>
            <p:cNvSpPr>
              <a:spLocks noChangeArrowheads="1"/>
            </p:cNvSpPr>
            <p:nvPr/>
          </p:nvSpPr>
          <p:spPr bwMode="auto">
            <a:xfrm>
              <a:off x="612" y="1389"/>
              <a:ext cx="607" cy="159"/>
            </a:xfrm>
            <a:prstGeom prst="rect">
              <a:avLst/>
            </a:prstGeom>
            <a:solidFill>
              <a:srgbClr val="FF9900"/>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900" b="1" dirty="0">
                  <a:solidFill>
                    <a:srgbClr val="000066"/>
                  </a:solidFill>
                </a:rPr>
                <a:t>(1) Jefe de Proyecto</a:t>
              </a:r>
              <a:endParaRPr lang="es-ES" sz="900" b="1" dirty="0">
                <a:solidFill>
                  <a:srgbClr val="000066"/>
                </a:solidFill>
              </a:endParaRPr>
            </a:p>
          </p:txBody>
        </p:sp>
        <p:sp>
          <p:nvSpPr>
            <p:cNvPr id="27" name="Rectangle 127">
              <a:extLst>
                <a:ext uri="{FF2B5EF4-FFF2-40B4-BE49-F238E27FC236}">
                  <a16:creationId xmlns:a16="http://schemas.microsoft.com/office/drawing/2014/main" xmlns="" id="{9F0EA453-CF12-4256-8F3D-021D212C9574}"/>
                </a:ext>
              </a:extLst>
            </p:cNvPr>
            <p:cNvSpPr>
              <a:spLocks noChangeArrowheads="1"/>
            </p:cNvSpPr>
            <p:nvPr/>
          </p:nvSpPr>
          <p:spPr bwMode="auto">
            <a:xfrm>
              <a:off x="612" y="1959"/>
              <a:ext cx="607" cy="156"/>
            </a:xfrm>
            <a:prstGeom prst="rect">
              <a:avLst/>
            </a:prstGeom>
            <a:solidFill>
              <a:srgbClr val="FF9900"/>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900" b="1" dirty="0">
                  <a:solidFill>
                    <a:srgbClr val="000066"/>
                  </a:solidFill>
                  <a:latin typeface="TheSansCorrespondence" pitchFamily="34" charset="0"/>
                </a:rPr>
                <a:t>Plan del Proyecto</a:t>
              </a:r>
            </a:p>
          </p:txBody>
        </p:sp>
      </p:grpSp>
      <p:cxnSp>
        <p:nvCxnSpPr>
          <p:cNvPr id="8" name="AutoShape 131">
            <a:extLst>
              <a:ext uri="{FF2B5EF4-FFF2-40B4-BE49-F238E27FC236}">
                <a16:creationId xmlns:a16="http://schemas.microsoft.com/office/drawing/2014/main" xmlns="" id="{B95825CD-9CDF-4BD3-8EB6-3C762023308E}"/>
              </a:ext>
            </a:extLst>
          </p:cNvPr>
          <p:cNvCxnSpPr>
            <a:cxnSpLocks noChangeShapeType="1"/>
            <a:stCxn id="25" idx="3"/>
            <a:endCxn id="22" idx="1"/>
          </p:cNvCxnSpPr>
          <p:nvPr/>
        </p:nvCxnSpPr>
        <p:spPr bwMode="auto">
          <a:xfrm>
            <a:off x="6013988" y="4523735"/>
            <a:ext cx="628516" cy="686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9" name="AutoShape 159">
            <a:extLst>
              <a:ext uri="{FF2B5EF4-FFF2-40B4-BE49-F238E27FC236}">
                <a16:creationId xmlns:a16="http://schemas.microsoft.com/office/drawing/2014/main" xmlns="" id="{ED61C031-D571-4515-BCC6-ED1C3416D641}"/>
              </a:ext>
            </a:extLst>
          </p:cNvPr>
          <p:cNvCxnSpPr>
            <a:cxnSpLocks noChangeShapeType="1"/>
          </p:cNvCxnSpPr>
          <p:nvPr/>
        </p:nvCxnSpPr>
        <p:spPr bwMode="auto">
          <a:xfrm flipV="1">
            <a:off x="4222127" y="4418819"/>
            <a:ext cx="544849" cy="776"/>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10" name="Group 160">
            <a:extLst>
              <a:ext uri="{FF2B5EF4-FFF2-40B4-BE49-F238E27FC236}">
                <a16:creationId xmlns:a16="http://schemas.microsoft.com/office/drawing/2014/main" xmlns="" id="{85F80CC8-8509-43C8-8699-7191AB91B5EC}"/>
              </a:ext>
            </a:extLst>
          </p:cNvPr>
          <p:cNvGrpSpPr>
            <a:grpSpLocks/>
          </p:cNvGrpSpPr>
          <p:nvPr/>
        </p:nvGrpSpPr>
        <p:grpSpPr bwMode="auto">
          <a:xfrm>
            <a:off x="6642504" y="3692738"/>
            <a:ext cx="1251620" cy="1588127"/>
            <a:chOff x="2154" y="1389"/>
            <a:chExt cx="607" cy="689"/>
          </a:xfrm>
        </p:grpSpPr>
        <p:sp>
          <p:nvSpPr>
            <p:cNvPr id="22" name="Rectangle 161">
              <a:extLst>
                <a:ext uri="{FF2B5EF4-FFF2-40B4-BE49-F238E27FC236}">
                  <a16:creationId xmlns:a16="http://schemas.microsoft.com/office/drawing/2014/main" xmlns="" id="{BD58C438-4CB5-48BC-B26C-754DB6FE5907}"/>
                </a:ext>
              </a:extLst>
            </p:cNvPr>
            <p:cNvSpPr>
              <a:spLocks noChangeArrowheads="1"/>
            </p:cNvSpPr>
            <p:nvPr/>
          </p:nvSpPr>
          <p:spPr bwMode="auto">
            <a:xfrm>
              <a:off x="2154" y="1546"/>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110000"/>
                </a:lnSpc>
              </a:pPr>
              <a:r>
                <a:rPr lang="es-PE" sz="1000" b="1" dirty="0">
                  <a:solidFill>
                    <a:srgbClr val="000066"/>
                  </a:solidFill>
                  <a:hlinkClick r:id="" action="ppaction://noaction"/>
                </a:rPr>
                <a:t>Ejecución, Seguimiento y Control</a:t>
              </a:r>
              <a:endParaRPr lang="es-ES" sz="1000" b="1" dirty="0">
                <a:solidFill>
                  <a:srgbClr val="000066"/>
                </a:solidFill>
              </a:endParaRPr>
            </a:p>
          </p:txBody>
        </p:sp>
        <p:sp>
          <p:nvSpPr>
            <p:cNvPr id="23" name="Rectangle 162">
              <a:extLst>
                <a:ext uri="{FF2B5EF4-FFF2-40B4-BE49-F238E27FC236}">
                  <a16:creationId xmlns:a16="http://schemas.microsoft.com/office/drawing/2014/main" xmlns="" id="{6709B70B-6BE3-45C0-876C-E0C1B91D89E4}"/>
                </a:ext>
              </a:extLst>
            </p:cNvPr>
            <p:cNvSpPr>
              <a:spLocks noChangeArrowheads="1"/>
            </p:cNvSpPr>
            <p:nvPr/>
          </p:nvSpPr>
          <p:spPr bwMode="auto">
            <a:xfrm>
              <a:off x="2154" y="1389"/>
              <a:ext cx="607" cy="159"/>
            </a:xfrm>
            <a:prstGeom prst="rect">
              <a:avLst/>
            </a:prstGeom>
            <a:solidFill>
              <a:srgbClr val="FF9900"/>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800" b="1" dirty="0">
                  <a:solidFill>
                    <a:srgbClr val="000066"/>
                  </a:solidFill>
                </a:rPr>
                <a:t>(</a:t>
              </a:r>
              <a:r>
                <a:rPr lang="es-PE" sz="900" b="1" dirty="0">
                  <a:solidFill>
                    <a:srgbClr val="000066"/>
                  </a:solidFill>
                </a:rPr>
                <a:t>2) Jefe de Proyecto</a:t>
              </a:r>
              <a:endParaRPr lang="es-ES" sz="800" b="1" dirty="0">
                <a:solidFill>
                  <a:srgbClr val="000066"/>
                </a:solidFill>
              </a:endParaRPr>
            </a:p>
          </p:txBody>
        </p:sp>
        <p:sp>
          <p:nvSpPr>
            <p:cNvPr id="24" name="Rectangle 163">
              <a:extLst>
                <a:ext uri="{FF2B5EF4-FFF2-40B4-BE49-F238E27FC236}">
                  <a16:creationId xmlns:a16="http://schemas.microsoft.com/office/drawing/2014/main" xmlns="" id="{4833B9AA-5740-48F6-9F1D-7DFA3D975AAA}"/>
                </a:ext>
              </a:extLst>
            </p:cNvPr>
            <p:cNvSpPr>
              <a:spLocks noChangeArrowheads="1"/>
            </p:cNvSpPr>
            <p:nvPr/>
          </p:nvSpPr>
          <p:spPr bwMode="auto">
            <a:xfrm>
              <a:off x="2154" y="1959"/>
              <a:ext cx="607" cy="119"/>
            </a:xfrm>
            <a:prstGeom prst="rect">
              <a:avLst/>
            </a:prstGeom>
            <a:solidFill>
              <a:srgbClr val="FF9900"/>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900" b="1" dirty="0">
                  <a:solidFill>
                    <a:srgbClr val="000066"/>
                  </a:solidFill>
                </a:rPr>
                <a:t>Plantillas</a:t>
              </a:r>
            </a:p>
          </p:txBody>
        </p:sp>
      </p:grpSp>
      <p:cxnSp>
        <p:nvCxnSpPr>
          <p:cNvPr id="11" name="AutoShape 166">
            <a:extLst>
              <a:ext uri="{FF2B5EF4-FFF2-40B4-BE49-F238E27FC236}">
                <a16:creationId xmlns:a16="http://schemas.microsoft.com/office/drawing/2014/main" xmlns="" id="{874010CE-DB15-402D-BE95-558941656238}"/>
              </a:ext>
            </a:extLst>
          </p:cNvPr>
          <p:cNvCxnSpPr>
            <a:cxnSpLocks noChangeShapeType="1"/>
            <a:stCxn id="22" idx="3"/>
            <a:endCxn id="30" idx="1"/>
          </p:cNvCxnSpPr>
          <p:nvPr/>
        </p:nvCxnSpPr>
        <p:spPr bwMode="auto">
          <a:xfrm flipV="1">
            <a:off x="7894127" y="4524833"/>
            <a:ext cx="484851" cy="576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pic>
        <p:nvPicPr>
          <p:cNvPr id="12" name="Picture 194">
            <a:extLst>
              <a:ext uri="{FF2B5EF4-FFF2-40B4-BE49-F238E27FC236}">
                <a16:creationId xmlns:a16="http://schemas.microsoft.com/office/drawing/2014/main" xmlns="" id="{77177017-56E4-4A47-A07D-B251CBA7F1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747" y="6174070"/>
            <a:ext cx="765175" cy="61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95">
            <a:extLst>
              <a:ext uri="{FF2B5EF4-FFF2-40B4-BE49-F238E27FC236}">
                <a16:creationId xmlns:a16="http://schemas.microsoft.com/office/drawing/2014/main" xmlns="" id="{AB030403-AA92-4BDE-B0A8-3778753D8239}"/>
              </a:ext>
            </a:extLst>
          </p:cNvPr>
          <p:cNvSpPr>
            <a:spLocks noChangeArrowheads="1"/>
          </p:cNvSpPr>
          <p:nvPr/>
        </p:nvSpPr>
        <p:spPr bwMode="auto">
          <a:xfrm>
            <a:off x="6612184" y="6807716"/>
            <a:ext cx="87630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80000"/>
              </a:lnSpc>
              <a:spcBef>
                <a:spcPct val="50000"/>
              </a:spcBef>
            </a:pPr>
            <a:r>
              <a:rPr lang="es-ES" sz="900" b="1" dirty="0">
                <a:solidFill>
                  <a:srgbClr val="000066"/>
                </a:solidFill>
              </a:rPr>
              <a:t>Archivos del Proyecto</a:t>
            </a:r>
          </a:p>
        </p:txBody>
      </p:sp>
      <p:cxnSp>
        <p:nvCxnSpPr>
          <p:cNvPr id="14" name="AutoShape 197">
            <a:extLst>
              <a:ext uri="{FF2B5EF4-FFF2-40B4-BE49-F238E27FC236}">
                <a16:creationId xmlns:a16="http://schemas.microsoft.com/office/drawing/2014/main" xmlns="" id="{5964DD07-1F93-4638-9940-5F5C0A32A877}"/>
              </a:ext>
            </a:extLst>
          </p:cNvPr>
          <p:cNvCxnSpPr>
            <a:cxnSpLocks noChangeShapeType="1"/>
            <a:stCxn id="32" idx="2"/>
            <a:endCxn id="12" idx="0"/>
          </p:cNvCxnSpPr>
          <p:nvPr/>
        </p:nvCxnSpPr>
        <p:spPr bwMode="auto">
          <a:xfrm rot="5400000">
            <a:off x="7608781" y="4759350"/>
            <a:ext cx="856272" cy="1973167"/>
          </a:xfrm>
          <a:prstGeom prst="bentConnector3">
            <a:avLst>
              <a:gd name="adj1" fmla="val 50000"/>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15" name="Group 198">
            <a:extLst>
              <a:ext uri="{FF2B5EF4-FFF2-40B4-BE49-F238E27FC236}">
                <a16:creationId xmlns:a16="http://schemas.microsoft.com/office/drawing/2014/main" xmlns="" id="{0A021AC1-E18E-4216-87DC-F5CA951B7AB3}"/>
              </a:ext>
            </a:extLst>
          </p:cNvPr>
          <p:cNvGrpSpPr>
            <a:grpSpLocks/>
          </p:cNvGrpSpPr>
          <p:nvPr/>
        </p:nvGrpSpPr>
        <p:grpSpPr bwMode="auto">
          <a:xfrm>
            <a:off x="7674770" y="6031131"/>
            <a:ext cx="1719259" cy="1043529"/>
            <a:chOff x="-23" y="1117"/>
            <a:chExt cx="696" cy="414"/>
          </a:xfrm>
        </p:grpSpPr>
        <p:pic>
          <p:nvPicPr>
            <p:cNvPr id="20" name="Picture 199">
              <a:extLst>
                <a:ext uri="{FF2B5EF4-FFF2-40B4-BE49-F238E27FC236}">
                  <a16:creationId xmlns:a16="http://schemas.microsoft.com/office/drawing/2014/main" xmlns="" id="{AD0697C0-B94F-49A7-8A7E-FA115E9E2C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1" name="Rectangle 200">
              <a:extLst>
                <a:ext uri="{FF2B5EF4-FFF2-40B4-BE49-F238E27FC236}">
                  <a16:creationId xmlns:a16="http://schemas.microsoft.com/office/drawing/2014/main" xmlns="" id="{8BC2212F-EB28-4325-83C0-F9BE95603677}"/>
                </a:ext>
              </a:extLst>
            </p:cNvPr>
            <p:cNvSpPr>
              <a:spLocks noChangeArrowheads="1"/>
            </p:cNvSpPr>
            <p:nvPr/>
          </p:nvSpPr>
          <p:spPr bwMode="auto">
            <a:xfrm>
              <a:off x="-23" y="1450"/>
              <a:ext cx="696"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80000"/>
                </a:lnSpc>
                <a:spcBef>
                  <a:spcPct val="50000"/>
                </a:spcBef>
              </a:pPr>
              <a:r>
                <a:rPr lang="es-PE" sz="900" b="1" dirty="0" smtClean="0">
                  <a:solidFill>
                    <a:srgbClr val="000066"/>
                  </a:solidFill>
                </a:rPr>
                <a:t>Gestor de la Configuración</a:t>
              </a:r>
              <a:endParaRPr lang="es-ES" sz="900" b="1" dirty="0">
                <a:solidFill>
                  <a:srgbClr val="000066"/>
                </a:solidFill>
              </a:endParaRPr>
            </a:p>
          </p:txBody>
        </p:sp>
      </p:grpSp>
      <p:cxnSp>
        <p:nvCxnSpPr>
          <p:cNvPr id="16" name="AutoShape 201">
            <a:extLst>
              <a:ext uri="{FF2B5EF4-FFF2-40B4-BE49-F238E27FC236}">
                <a16:creationId xmlns:a16="http://schemas.microsoft.com/office/drawing/2014/main" xmlns="" id="{E8C429F3-3FA5-44C5-BB6A-539E07F1BA07}"/>
              </a:ext>
            </a:extLst>
          </p:cNvPr>
          <p:cNvCxnSpPr>
            <a:cxnSpLocks noChangeShapeType="1"/>
            <a:stCxn id="12" idx="3"/>
            <a:endCxn id="20" idx="1"/>
          </p:cNvCxnSpPr>
          <p:nvPr/>
        </p:nvCxnSpPr>
        <p:spPr bwMode="auto">
          <a:xfrm flipV="1">
            <a:off x="7432920" y="6460898"/>
            <a:ext cx="609911" cy="21565"/>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17" name="Group 202">
            <a:extLst>
              <a:ext uri="{FF2B5EF4-FFF2-40B4-BE49-F238E27FC236}">
                <a16:creationId xmlns:a16="http://schemas.microsoft.com/office/drawing/2014/main" xmlns="" id="{581B84C8-CFE3-40EA-B766-83AAA45D6E37}"/>
              </a:ext>
            </a:extLst>
          </p:cNvPr>
          <p:cNvGrpSpPr>
            <a:grpSpLocks/>
          </p:cNvGrpSpPr>
          <p:nvPr/>
        </p:nvGrpSpPr>
        <p:grpSpPr bwMode="auto">
          <a:xfrm>
            <a:off x="3072055" y="4017597"/>
            <a:ext cx="1376367" cy="983664"/>
            <a:chOff x="2406" y="2206"/>
            <a:chExt cx="589" cy="429"/>
          </a:xfrm>
        </p:grpSpPr>
        <p:pic>
          <p:nvPicPr>
            <p:cNvPr id="18" name="Picture 203">
              <a:extLst>
                <a:ext uri="{FF2B5EF4-FFF2-40B4-BE49-F238E27FC236}">
                  <a16:creationId xmlns:a16="http://schemas.microsoft.com/office/drawing/2014/main" xmlns="" id="{5DBA81DE-344C-4F74-975B-2900C502FD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04">
              <a:extLst>
                <a:ext uri="{FF2B5EF4-FFF2-40B4-BE49-F238E27FC236}">
                  <a16:creationId xmlns:a16="http://schemas.microsoft.com/office/drawing/2014/main" xmlns="" id="{BC584A18-597A-4BB8-B151-D8C879932302}"/>
                </a:ext>
              </a:extLst>
            </p:cNvPr>
            <p:cNvSpPr>
              <a:spLocks noChangeArrowheads="1"/>
            </p:cNvSpPr>
            <p:nvPr/>
          </p:nvSpPr>
          <p:spPr bwMode="auto">
            <a:xfrm>
              <a:off x="2406" y="2546"/>
              <a:ext cx="589"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80000"/>
                </a:lnSpc>
                <a:spcBef>
                  <a:spcPct val="50000"/>
                </a:spcBef>
              </a:pPr>
              <a:r>
                <a:rPr lang="es-PE" sz="900" b="1" dirty="0">
                  <a:solidFill>
                    <a:srgbClr val="000066"/>
                  </a:solidFill>
                </a:rPr>
                <a:t>Propuesta Aprobada</a:t>
              </a:r>
              <a:endParaRPr lang="es-ES" sz="900" b="1" dirty="0">
                <a:solidFill>
                  <a:srgbClr val="000066"/>
                </a:solidFill>
              </a:endParaRPr>
            </a:p>
          </p:txBody>
        </p:sp>
      </p:grpSp>
    </p:spTree>
    <p:extLst>
      <p:ext uri="{BB962C8B-B14F-4D97-AF65-F5344CB8AC3E}">
        <p14:creationId xmlns:p14="http://schemas.microsoft.com/office/powerpoint/2010/main" val="663562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2" name="Google Shape;3850;p15">
            <a:extLst>
              <a:ext uri="{FF2B5EF4-FFF2-40B4-BE49-F238E27FC236}">
                <a16:creationId xmlns:a16="http://schemas.microsoft.com/office/drawing/2014/main" xmlns="" id="{33DB2489-2139-40A1-9B42-20827A4324FA}"/>
              </a:ext>
            </a:extLst>
          </p:cNvPr>
          <p:cNvSpPr txBox="1">
            <a:spLocks/>
          </p:cNvSpPr>
          <p:nvPr/>
        </p:nvSpPr>
        <p:spPr>
          <a:xfrm>
            <a:off x="906634" y="413450"/>
            <a:ext cx="11653666" cy="14407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SUBPROCESO DEL PROCESO DE GESTIÓN DE PROYECTOS</a:t>
            </a:r>
          </a:p>
        </p:txBody>
      </p:sp>
      <p:graphicFrame>
        <p:nvGraphicFramePr>
          <p:cNvPr id="5" name="Tabla 4">
            <a:extLst>
              <a:ext uri="{FF2B5EF4-FFF2-40B4-BE49-F238E27FC236}">
                <a16:creationId xmlns:a16="http://schemas.microsoft.com/office/drawing/2014/main" xmlns="" id="{EF680B44-47B7-4C7F-BEC1-E94C988DC517}"/>
              </a:ext>
            </a:extLst>
          </p:cNvPr>
          <p:cNvGraphicFramePr>
            <a:graphicFrameLocks noGrp="1"/>
          </p:cNvGraphicFramePr>
          <p:nvPr>
            <p:extLst>
              <p:ext uri="{D42A27DB-BD31-4B8C-83A1-F6EECF244321}">
                <p14:modId xmlns:p14="http://schemas.microsoft.com/office/powerpoint/2010/main" val="2495407880"/>
              </p:ext>
            </p:extLst>
          </p:nvPr>
        </p:nvGraphicFramePr>
        <p:xfrm>
          <a:off x="906634" y="2836332"/>
          <a:ext cx="10980566" cy="5500964"/>
        </p:xfrm>
        <a:graphic>
          <a:graphicData uri="http://schemas.openxmlformats.org/drawingml/2006/table">
            <a:tbl>
              <a:tblPr firstRow="1" bandRow="1">
                <a:tableStyleId>{CF35B2AF-6D7A-47E4-AC47-5683254A8D85}</a:tableStyleId>
              </a:tblPr>
              <a:tblGrid>
                <a:gridCol w="661599">
                  <a:extLst>
                    <a:ext uri="{9D8B030D-6E8A-4147-A177-3AD203B41FA5}">
                      <a16:colId xmlns:a16="http://schemas.microsoft.com/office/drawing/2014/main" xmlns="" val="569537999"/>
                    </a:ext>
                  </a:extLst>
                </a:gridCol>
                <a:gridCol w="2063967">
                  <a:extLst>
                    <a:ext uri="{9D8B030D-6E8A-4147-A177-3AD203B41FA5}">
                      <a16:colId xmlns:a16="http://schemas.microsoft.com/office/drawing/2014/main" xmlns="" val="2525139331"/>
                    </a:ext>
                  </a:extLst>
                </a:gridCol>
                <a:gridCol w="2159000">
                  <a:extLst>
                    <a:ext uri="{9D8B030D-6E8A-4147-A177-3AD203B41FA5}">
                      <a16:colId xmlns:a16="http://schemas.microsoft.com/office/drawing/2014/main" xmlns="" val="2930099224"/>
                    </a:ext>
                  </a:extLst>
                </a:gridCol>
                <a:gridCol w="4038601">
                  <a:extLst>
                    <a:ext uri="{9D8B030D-6E8A-4147-A177-3AD203B41FA5}">
                      <a16:colId xmlns:a16="http://schemas.microsoft.com/office/drawing/2014/main" xmlns="" val="3928260421"/>
                    </a:ext>
                  </a:extLst>
                </a:gridCol>
                <a:gridCol w="2057399">
                  <a:extLst>
                    <a:ext uri="{9D8B030D-6E8A-4147-A177-3AD203B41FA5}">
                      <a16:colId xmlns:a16="http://schemas.microsoft.com/office/drawing/2014/main" xmlns="" val="2737954977"/>
                    </a:ext>
                  </a:extLst>
                </a:gridCol>
              </a:tblGrid>
              <a:tr h="618068">
                <a:tc>
                  <a:txBody>
                    <a:bodyPr/>
                    <a:lstStyle/>
                    <a:p>
                      <a:pPr algn="ctr"/>
                      <a:r>
                        <a:rPr lang="es-ES" sz="1200" b="1" dirty="0"/>
                        <a:t>#</a:t>
                      </a:r>
                    </a:p>
                  </a:txBody>
                  <a:tcPr anchor="ctr">
                    <a:solidFill>
                      <a:schemeClr val="accent4">
                        <a:lumMod val="60000"/>
                        <a:lumOff val="40000"/>
                      </a:schemeClr>
                    </a:solidFill>
                  </a:tcPr>
                </a:tc>
                <a:tc>
                  <a:txBody>
                    <a:bodyPr/>
                    <a:lstStyle/>
                    <a:p>
                      <a:pPr algn="ctr"/>
                      <a:r>
                        <a:rPr lang="es-ES" sz="1200" b="1" dirty="0"/>
                        <a:t>Rol del Responsable</a:t>
                      </a:r>
                    </a:p>
                  </a:txBody>
                  <a:tcPr anchor="ctr">
                    <a:solidFill>
                      <a:schemeClr val="accent4">
                        <a:lumMod val="60000"/>
                        <a:lumOff val="40000"/>
                      </a:schemeClr>
                    </a:solidFill>
                  </a:tcPr>
                </a:tc>
                <a:tc>
                  <a:txBody>
                    <a:bodyPr/>
                    <a:lstStyle/>
                    <a:p>
                      <a:pPr algn="ctr"/>
                      <a:r>
                        <a:rPr lang="es-ES" sz="1200" b="1" dirty="0"/>
                        <a:t>Nombre del Subproceso</a:t>
                      </a:r>
                    </a:p>
                  </a:txBody>
                  <a:tcPr anchor="ctr">
                    <a:solidFill>
                      <a:schemeClr val="accent4">
                        <a:lumMod val="60000"/>
                        <a:lumOff val="40000"/>
                      </a:schemeClr>
                    </a:solidFill>
                  </a:tcPr>
                </a:tc>
                <a:tc>
                  <a:txBody>
                    <a:bodyPr/>
                    <a:lstStyle/>
                    <a:p>
                      <a:pPr algn="ctr"/>
                      <a:r>
                        <a:rPr lang="es-ES" sz="1200" b="1" dirty="0"/>
                        <a:t>Descripción del Subproceso</a:t>
                      </a:r>
                    </a:p>
                  </a:txBody>
                  <a:tcPr anchor="ctr">
                    <a:solidFill>
                      <a:schemeClr val="accent4">
                        <a:lumMod val="60000"/>
                        <a:lumOff val="40000"/>
                      </a:schemeClr>
                    </a:solidFill>
                  </a:tcPr>
                </a:tc>
                <a:tc>
                  <a:txBody>
                    <a:bodyPr/>
                    <a:lstStyle/>
                    <a:p>
                      <a:pPr algn="ctr"/>
                      <a:r>
                        <a:rPr lang="es-ES" sz="1200" b="1" dirty="0"/>
                        <a:t>Herramientas</a:t>
                      </a:r>
                    </a:p>
                  </a:txBody>
                  <a:tcPr anchor="ctr">
                    <a:solidFill>
                      <a:schemeClr val="accent4">
                        <a:lumMod val="60000"/>
                        <a:lumOff val="40000"/>
                      </a:schemeClr>
                    </a:solidFill>
                  </a:tcPr>
                </a:tc>
                <a:extLst>
                  <a:ext uri="{0D108BD9-81ED-4DB2-BD59-A6C34878D82A}">
                    <a16:rowId xmlns:a16="http://schemas.microsoft.com/office/drawing/2014/main" xmlns="" val="341762054"/>
                  </a:ext>
                </a:extLst>
              </a:tr>
              <a:tr h="1103842">
                <a:tc>
                  <a:txBody>
                    <a:bodyPr/>
                    <a:lstStyle/>
                    <a:p>
                      <a:pPr algn="ctr"/>
                      <a:r>
                        <a:rPr lang="es-ES" sz="1200" dirty="0"/>
                        <a:t>1</a:t>
                      </a:r>
                    </a:p>
                  </a:txBody>
                  <a:tcPr anchor="ctr">
                    <a:solidFill>
                      <a:schemeClr val="accent4">
                        <a:lumMod val="20000"/>
                        <a:lumOff val="80000"/>
                      </a:schemeClr>
                    </a:solidFill>
                  </a:tcPr>
                </a:tc>
                <a:tc>
                  <a:txBody>
                    <a:bodyPr/>
                    <a:lstStyle/>
                    <a:p>
                      <a:pPr algn="ctr"/>
                      <a:r>
                        <a:rPr lang="es-ES" sz="1200" dirty="0"/>
                        <a:t>Jefe de Proyecto</a:t>
                      </a:r>
                    </a:p>
                  </a:txBody>
                  <a:tcPr anchor="ctr">
                    <a:solidFill>
                      <a:schemeClr val="accent4">
                        <a:lumMod val="20000"/>
                        <a:lumOff val="80000"/>
                      </a:schemeClr>
                    </a:solidFill>
                  </a:tcPr>
                </a:tc>
                <a:tc>
                  <a:txBody>
                    <a:bodyPr/>
                    <a:lstStyle/>
                    <a:p>
                      <a:pPr algn="ctr"/>
                      <a:r>
                        <a:rPr lang="es-ES" sz="1200" dirty="0">
                          <a:solidFill>
                            <a:schemeClr val="tx1"/>
                          </a:solidFill>
                        </a:rPr>
                        <a:t>Planificación</a:t>
                      </a:r>
                    </a:p>
                  </a:txBody>
                  <a:tcPr anchor="ctr">
                    <a:solidFill>
                      <a:schemeClr val="accent4">
                        <a:lumMod val="20000"/>
                        <a:lumOff val="80000"/>
                      </a:schemeClr>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tx1"/>
                          </a:solidFill>
                          <a:effectLst/>
                          <a:latin typeface="Arial" pitchFamily="34" charset="0"/>
                        </a:rPr>
                        <a:t>En esta etapa se crea el Plan del Proyecto, el cual debe ser aprobado por el cliente a través de un Acta de Reunión, dando así conformidad al plan y visto para el inicio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tx1"/>
                          </a:solidFill>
                          <a:effectLst/>
                          <a:latin typeface="Arial" pitchFamily="34" charset="0"/>
                        </a:rPr>
                        <a:t>De existir observaciones al Plan, estas quedarán registradas en un acta de reunión.</a:t>
                      </a:r>
                    </a:p>
                  </a:txBody>
                  <a:tcPr anchor="c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tx1"/>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tx1"/>
                          </a:solidFill>
                          <a:effectLst/>
                          <a:latin typeface="Arial" pitchFamily="34" charset="0"/>
                        </a:rPr>
                        <a:t>Plan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tx1"/>
                          </a:solidFill>
                          <a:effectLst/>
                          <a:latin typeface="Arial" pitchFamily="34" charset="0"/>
                        </a:rPr>
                        <a:t>WBS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tx1"/>
                          </a:solidFill>
                          <a:effectLst/>
                          <a:latin typeface="Arial" pitchFamily="34" charset="0"/>
                        </a:rPr>
                        <a:t>Cronograma de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tx1"/>
                          </a:solidFill>
                          <a:effectLst/>
                          <a:latin typeface="Arial" pitchFamily="34" charset="0"/>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tx1"/>
                          </a:solidFill>
                          <a:effectLst/>
                          <a:latin typeface="Arial" pitchFamily="34" charset="0"/>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chemeClr val="tx1"/>
                          </a:solidFill>
                          <a:effectLst/>
                          <a:latin typeface="Arial" pitchFamily="34" charset="0"/>
                        </a:rPr>
                        <a:t>LMR</a:t>
                      </a:r>
                    </a:p>
                  </a:txBody>
                  <a:tcPr anchor="ctr">
                    <a:solidFill>
                      <a:schemeClr val="accent4">
                        <a:lumMod val="20000"/>
                        <a:lumOff val="80000"/>
                      </a:schemeClr>
                    </a:solidFill>
                  </a:tcPr>
                </a:tc>
                <a:extLst>
                  <a:ext uri="{0D108BD9-81ED-4DB2-BD59-A6C34878D82A}">
                    <a16:rowId xmlns:a16="http://schemas.microsoft.com/office/drawing/2014/main" xmlns="" val="157239942"/>
                  </a:ext>
                </a:extLst>
              </a:tr>
              <a:tr h="1103842">
                <a:tc>
                  <a:txBody>
                    <a:bodyPr/>
                    <a:lstStyle/>
                    <a:p>
                      <a:pPr algn="ctr"/>
                      <a:r>
                        <a:rPr lang="es-ES" sz="1200" dirty="0"/>
                        <a:t>2</a:t>
                      </a:r>
                    </a:p>
                  </a:txBody>
                  <a:tcPr anchor="ctr">
                    <a:solidFill>
                      <a:schemeClr val="accent4">
                        <a:lumMod val="20000"/>
                        <a:lumOff val="80000"/>
                      </a:schemeClr>
                    </a:solidFill>
                  </a:tcPr>
                </a:tc>
                <a:tc>
                  <a:txBody>
                    <a:bodyPr/>
                    <a:lstStyle/>
                    <a:p>
                      <a:pPr algn="ctr"/>
                      <a:r>
                        <a:rPr lang="es-ES" sz="1200" dirty="0"/>
                        <a:t>Jefe de Proyecto</a:t>
                      </a:r>
                    </a:p>
                  </a:txBody>
                  <a:tcPr anchor="ctr">
                    <a:solidFill>
                      <a:schemeClr val="accent4">
                        <a:lumMod val="20000"/>
                        <a:lumOff val="80000"/>
                      </a:schemeClr>
                    </a:solidFill>
                  </a:tcPr>
                </a:tc>
                <a:tc>
                  <a:txBody>
                    <a:bodyPr/>
                    <a:lstStyle/>
                    <a:p>
                      <a:pPr algn="ctr"/>
                      <a:r>
                        <a:rPr lang="es-ES" sz="1200" dirty="0">
                          <a:solidFill>
                            <a:schemeClr val="tx1"/>
                          </a:solidFill>
                        </a:rPr>
                        <a:t>Ejecución, Seguimiento y Control</a:t>
                      </a:r>
                    </a:p>
                  </a:txBody>
                  <a:tcPr anchor="ctr">
                    <a:solidFill>
                      <a:schemeClr val="accent4">
                        <a:lumMod val="20000"/>
                        <a:lumOff val="80000"/>
                      </a:schemeClr>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chemeClr val="tx1"/>
                          </a:solidFill>
                          <a:effectLst/>
                          <a:latin typeface="Arial" pitchFamily="34" charset="0"/>
                        </a:rPr>
                        <a:t>En esta etapa, se ejecuta el “Plan del Proyecto”  y se realizan las actividades de seguimiento sobre lo planificado.</a:t>
                      </a:r>
                    </a:p>
                    <a:p>
                      <a:pPr marL="0" marR="0" lvl="0" indent="0" algn="just" defTabSz="914400" rtl="0" eaLnBrk="1" fontAlgn="base" latinLnBrk="0" hangingPunct="1">
                        <a:lnSpc>
                          <a:spcPct val="100000"/>
                        </a:lnSpc>
                        <a:spcBef>
                          <a:spcPct val="20000"/>
                        </a:spcBef>
                        <a:spcAft>
                          <a:spcPct val="0"/>
                        </a:spcAft>
                        <a:buClrTx/>
                        <a:buSzTx/>
                        <a:buFontTx/>
                        <a:buChar char="-"/>
                        <a:tabLst/>
                        <a:defRPr/>
                      </a:pPr>
                      <a:r>
                        <a:rPr kumimoji="0" lang="es-ES" sz="1200" b="0" i="0" u="none" strike="noStrike" cap="none" normalizeH="0" baseline="0" dirty="0">
                          <a:ln>
                            <a:noFill/>
                          </a:ln>
                          <a:solidFill>
                            <a:schemeClr val="tx1"/>
                          </a:solidFill>
                          <a:effectLst/>
                          <a:latin typeface="Arial" pitchFamily="34" charset="0"/>
                        </a:rPr>
                        <a:t>El</a:t>
                      </a:r>
                      <a:r>
                        <a:rPr kumimoji="0" lang="es-US" sz="1200" b="0" i="0" u="none" strike="noStrike" cap="none" normalizeH="0" baseline="0" dirty="0">
                          <a:ln>
                            <a:noFill/>
                          </a:ln>
                          <a:solidFill>
                            <a:schemeClr val="tx1"/>
                          </a:solidFill>
                          <a:effectLst/>
                          <a:latin typeface="Arial" pitchFamily="34" charset="0"/>
                        </a:rPr>
                        <a:t> Jefe de Proyecto </a:t>
                      </a:r>
                      <a:r>
                        <a:rPr kumimoji="0" lang="es-ES" sz="1200" b="0" i="0" u="none" strike="noStrike" cap="none" normalizeH="0" baseline="0" dirty="0">
                          <a:ln>
                            <a:noFill/>
                          </a:ln>
                          <a:solidFill>
                            <a:schemeClr val="tx1"/>
                          </a:solidFill>
                          <a:effectLst/>
                          <a:latin typeface="Arial" pitchFamily="34" charset="0"/>
                        </a:rPr>
                        <a:t>realiza la asignación de trabajo quincenal al equipo de trabajo.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chemeClr val="tx1"/>
                          </a:solidFill>
                          <a:effectLst/>
                          <a:latin typeface="Arial" pitchFamily="34" charset="0"/>
                        </a:rPr>
                        <a:t>Los Analistas realizan el trabajo encomendado.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chemeClr val="tx1"/>
                          </a:solidFill>
                          <a:effectLst/>
                          <a:latin typeface="Arial" pitchFamily="34" charset="0"/>
                        </a:rPr>
                        <a:t>El seguimiento se realiza bajo el esquema de reuniones, efectuándose el control de cambios al Plan del Proyecto de ser necesario.</a:t>
                      </a:r>
                      <a:endParaRPr lang="es-ES" sz="1200" dirty="0">
                        <a:solidFill>
                          <a:schemeClr val="tx1"/>
                        </a:solidFill>
                      </a:endParaRPr>
                    </a:p>
                  </a:txBody>
                  <a:tcPr anchor="c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a:ln>
                            <a:noFill/>
                          </a:ln>
                          <a:solidFill>
                            <a:schemeClr val="tx1"/>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chemeClr val="tx1"/>
                          </a:solidFill>
                          <a:effectLst/>
                          <a:latin typeface="Arial" pitchFamily="34" charset="0"/>
                        </a:rPr>
                        <a:t>LMR</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chemeClr val="tx1"/>
                          </a:solidFill>
                          <a:effectLst/>
                          <a:latin typeface="Arial" pitchFamily="34" charset="0"/>
                        </a:rPr>
                        <a:t>Informe quincenal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chemeClr val="tx1"/>
                          </a:solidFill>
                          <a:effectLst/>
                          <a:latin typeface="Arial" pitchFamily="34" charset="0"/>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chemeClr val="tx1"/>
                          </a:solidFill>
                          <a:effectLst/>
                          <a:latin typeface="Arial" pitchFamily="34" charset="0"/>
                        </a:rPr>
                        <a:t>Solicitud de cambios a requerimientos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chemeClr val="tx1"/>
                          </a:solidFill>
                          <a:effectLst/>
                          <a:latin typeface="Arial" pitchFamily="34" charset="0"/>
                        </a:rPr>
                        <a:t>Cronograma de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chemeClr val="tx1"/>
                          </a:solidFill>
                          <a:effectLst/>
                          <a:latin typeface="Arial" pitchFamily="34" charset="0"/>
                        </a:rPr>
                        <a:t>Acta de reuniones</a:t>
                      </a:r>
                    </a:p>
                  </a:txBody>
                  <a:tcPr anchor="ctr">
                    <a:solidFill>
                      <a:schemeClr val="accent4">
                        <a:lumMod val="20000"/>
                        <a:lumOff val="80000"/>
                      </a:schemeClr>
                    </a:solidFill>
                  </a:tcPr>
                </a:tc>
                <a:extLst>
                  <a:ext uri="{0D108BD9-81ED-4DB2-BD59-A6C34878D82A}">
                    <a16:rowId xmlns:a16="http://schemas.microsoft.com/office/drawing/2014/main" xmlns="" val="1247379076"/>
                  </a:ext>
                </a:extLst>
              </a:tr>
              <a:tr h="1103842">
                <a:tc>
                  <a:txBody>
                    <a:bodyPr/>
                    <a:lstStyle/>
                    <a:p>
                      <a:pPr algn="ctr"/>
                      <a:r>
                        <a:rPr lang="es-ES" sz="1200" dirty="0"/>
                        <a:t>3</a:t>
                      </a:r>
                    </a:p>
                  </a:txBody>
                  <a:tcPr anchor="c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t>Jefe de Proyecto</a:t>
                      </a:r>
                    </a:p>
                    <a:p>
                      <a:pPr algn="ctr"/>
                      <a:endParaRPr lang="es-ES" sz="1200" dirty="0"/>
                    </a:p>
                  </a:txBody>
                  <a:tcPr anchor="ctr">
                    <a:solidFill>
                      <a:schemeClr val="accent4">
                        <a:lumMod val="20000"/>
                        <a:lumOff val="80000"/>
                      </a:schemeClr>
                    </a:solidFill>
                  </a:tcPr>
                </a:tc>
                <a:tc>
                  <a:txBody>
                    <a:bodyPr/>
                    <a:lstStyle/>
                    <a:p>
                      <a:pPr algn="ctr"/>
                      <a:r>
                        <a:rPr lang="es-ES" sz="1200" dirty="0"/>
                        <a:t>Cierre del proyecto</a:t>
                      </a:r>
                    </a:p>
                  </a:txBody>
                  <a:tcPr anchor="ctr">
                    <a:solidFill>
                      <a:schemeClr val="accent4">
                        <a:lumMod val="20000"/>
                        <a:lumOff val="80000"/>
                      </a:schemeClr>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chemeClr val="tx1"/>
                          </a:solidFill>
                          <a:effectLst/>
                          <a:latin typeface="Arial" pitchFamily="34" charset="0"/>
                        </a:rPr>
                        <a:t>En esta etapa se elabora el acta de aceptación y cierre del Proyecto, el cual debe ser aprobada por el cliente.</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chemeClr val="tx1"/>
                          </a:solidFill>
                          <a:effectLst/>
                          <a:latin typeface="Arial" pitchFamily="34" charset="0"/>
                        </a:rPr>
                        <a:t>Se registran las oportunidades de mejora y las lecciones aprendidas, seguidamente se elabora y expone el </a:t>
                      </a:r>
                      <a:r>
                        <a:rPr kumimoji="0" lang="es-ES" sz="1200" b="0" i="0" u="none" strike="noStrike" cap="none" normalizeH="0" baseline="0" dirty="0" err="1">
                          <a:ln>
                            <a:noFill/>
                          </a:ln>
                          <a:solidFill>
                            <a:schemeClr val="tx1"/>
                          </a:solidFill>
                          <a:effectLst/>
                          <a:latin typeface="Arial" pitchFamily="34" charset="0"/>
                        </a:rPr>
                        <a:t>relatorio</a:t>
                      </a:r>
                      <a:r>
                        <a:rPr kumimoji="0" lang="es-ES" sz="1200" b="0" i="0" u="none" strike="noStrike" cap="none" normalizeH="0" baseline="0" dirty="0">
                          <a:ln>
                            <a:noFill/>
                          </a:ln>
                          <a:solidFill>
                            <a:schemeClr val="tx1"/>
                          </a:solidFill>
                          <a:effectLst/>
                          <a:latin typeface="Arial" pitchFamily="34" charset="0"/>
                        </a:rPr>
                        <a:t>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chemeClr val="tx1"/>
                          </a:solidFill>
                          <a:effectLst/>
                          <a:latin typeface="Arial" pitchFamily="34" charset="0"/>
                        </a:rPr>
                        <a:t>Se archivan todos los entregables del proyecto y se hace la entrega al Gestor de la Configuración.</a:t>
                      </a:r>
                    </a:p>
                  </a:txBody>
                  <a:tcPr anchor="c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a:ln>
                            <a:noFill/>
                          </a:ln>
                          <a:solidFill>
                            <a:schemeClr val="tx1"/>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chemeClr val="tx1"/>
                          </a:solidFill>
                          <a:effectLst/>
                          <a:latin typeface="Arial" pitchFamily="34" charset="0"/>
                        </a:rPr>
                        <a:t>Acta de Aceptación y Cierre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err="1">
                          <a:ln>
                            <a:noFill/>
                          </a:ln>
                          <a:solidFill>
                            <a:schemeClr val="tx1"/>
                          </a:solidFill>
                          <a:effectLst/>
                          <a:latin typeface="Arial" pitchFamily="34" charset="0"/>
                        </a:rPr>
                        <a:t>Relatorio</a:t>
                      </a:r>
                      <a:r>
                        <a:rPr kumimoji="0" lang="es-ES" sz="1200" b="0" i="0" u="none" strike="noStrike" cap="none" normalizeH="0" baseline="0" dirty="0">
                          <a:ln>
                            <a:noFill/>
                          </a:ln>
                          <a:solidFill>
                            <a:schemeClr val="tx1"/>
                          </a:solidFill>
                          <a:effectLst/>
                          <a:latin typeface="Arial" pitchFamily="34" charset="0"/>
                        </a:rPr>
                        <a:t>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chemeClr val="tx1"/>
                          </a:solidFill>
                          <a:effectLst/>
                          <a:latin typeface="Arial" pitchFamily="34" charset="0"/>
                        </a:rPr>
                        <a:t>Oportunidades de mejora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chemeClr val="tx1"/>
                          </a:solidFill>
                          <a:effectLst/>
                          <a:latin typeface="Arial" pitchFamily="34" charset="0"/>
                        </a:rPr>
                        <a:t>Lecciones Aprendidas</a:t>
                      </a:r>
                      <a:r>
                        <a:rPr kumimoji="0" lang="es-ES" sz="1200" b="0" i="0" u="none" strike="noStrike" cap="none" normalizeH="0" baseline="0" dirty="0">
                          <a:ln>
                            <a:noFill/>
                          </a:ln>
                          <a:solidFill>
                            <a:srgbClr val="000066"/>
                          </a:solidFill>
                          <a:effectLst/>
                          <a:latin typeface="Arial" pitchFamily="34" charset="0"/>
                        </a:rPr>
                        <a:t>.</a:t>
                      </a:r>
                    </a:p>
                  </a:txBody>
                  <a:tcPr anchor="ctr">
                    <a:solidFill>
                      <a:schemeClr val="accent4">
                        <a:lumMod val="20000"/>
                        <a:lumOff val="80000"/>
                      </a:schemeClr>
                    </a:solidFill>
                  </a:tcPr>
                </a:tc>
                <a:extLst>
                  <a:ext uri="{0D108BD9-81ED-4DB2-BD59-A6C34878D82A}">
                    <a16:rowId xmlns:a16="http://schemas.microsoft.com/office/drawing/2014/main" xmlns="" val="730941703"/>
                  </a:ext>
                </a:extLst>
              </a:tr>
            </a:tbl>
          </a:graphicData>
        </a:graphic>
      </p:graphicFrame>
    </p:spTree>
    <p:extLst>
      <p:ext uri="{BB962C8B-B14F-4D97-AF65-F5344CB8AC3E}">
        <p14:creationId xmlns:p14="http://schemas.microsoft.com/office/powerpoint/2010/main" val="984443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5" name="Google Shape;3845;p14"/>
          <p:cNvSpPr txBox="1">
            <a:spLocks noGrp="1"/>
          </p:cNvSpPr>
          <p:nvPr>
            <p:ph type="sldNum" idx="12"/>
          </p:nvPr>
        </p:nvSpPr>
        <p:spPr>
          <a:prstGeom prst="rect">
            <a:avLst/>
          </a:prstGeom>
        </p:spPr>
        <p:txBody>
          <a:bodyPr spcFirstLastPara="1" wrap="square" lIns="127995" tIns="127995" rIns="127995" bIns="127995" anchor="ctr" anchorCtr="0">
            <a:noAutofit/>
          </a:bodyPr>
          <a:lstStyle/>
          <a:p>
            <a:fld id="{00000000-1234-1234-1234-123412341234}" type="slidenum">
              <a:rPr lang="en"/>
              <a:pPr/>
              <a:t>9</a:t>
            </a:fld>
            <a:endParaRPr/>
          </a:p>
        </p:txBody>
      </p:sp>
      <p:sp>
        <p:nvSpPr>
          <p:cNvPr id="13" name="Google Shape;3850;p15">
            <a:extLst>
              <a:ext uri="{FF2B5EF4-FFF2-40B4-BE49-F238E27FC236}">
                <a16:creationId xmlns:a16="http://schemas.microsoft.com/office/drawing/2014/main" xmlns="" id="{8E5AB832-1ECA-4A7A-A4F4-2D870A3AC59D}"/>
              </a:ext>
            </a:extLst>
          </p:cNvPr>
          <p:cNvSpPr txBox="1">
            <a:spLocks/>
          </p:cNvSpPr>
          <p:nvPr/>
        </p:nvSpPr>
        <p:spPr>
          <a:xfrm>
            <a:off x="906634" y="413450"/>
            <a:ext cx="9527835"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 PROCESO DE GESTIÓN DE PROYECTOS</a:t>
            </a:r>
          </a:p>
        </p:txBody>
      </p:sp>
      <p:sp>
        <p:nvSpPr>
          <p:cNvPr id="14" name="Google Shape;3850;p15">
            <a:extLst>
              <a:ext uri="{FF2B5EF4-FFF2-40B4-BE49-F238E27FC236}">
                <a16:creationId xmlns:a16="http://schemas.microsoft.com/office/drawing/2014/main" xmlns="" id="{A197C5C4-B8A3-4FA9-8E59-A2C9A50F187E}"/>
              </a:ext>
            </a:extLst>
          </p:cNvPr>
          <p:cNvSpPr txBox="1">
            <a:spLocks/>
          </p:cNvSpPr>
          <p:nvPr/>
        </p:nvSpPr>
        <p:spPr>
          <a:xfrm>
            <a:off x="1376535" y="1407107"/>
            <a:ext cx="4579766" cy="73472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5.2</a:t>
            </a:r>
            <a:r>
              <a:rPr lang="es-ES" sz="4000" b="1" dirty="0"/>
              <a:t> </a:t>
            </a:r>
            <a:r>
              <a:rPr lang="es-ES" sz="4400" b="1" dirty="0"/>
              <a:t>ACTIVIDADES</a:t>
            </a:r>
            <a:endParaRPr lang="es-ES" sz="4000" b="1" dirty="0"/>
          </a:p>
        </p:txBody>
      </p:sp>
      <p:grpSp>
        <p:nvGrpSpPr>
          <p:cNvPr id="15" name="Group 37">
            <a:extLst>
              <a:ext uri="{FF2B5EF4-FFF2-40B4-BE49-F238E27FC236}">
                <a16:creationId xmlns:a16="http://schemas.microsoft.com/office/drawing/2014/main" xmlns="" id="{59164D69-EEBF-4265-A925-6673B573C83C}"/>
              </a:ext>
            </a:extLst>
          </p:cNvPr>
          <p:cNvGrpSpPr>
            <a:grpSpLocks/>
          </p:cNvGrpSpPr>
          <p:nvPr/>
        </p:nvGrpSpPr>
        <p:grpSpPr bwMode="auto">
          <a:xfrm>
            <a:off x="7099301" y="4292605"/>
            <a:ext cx="963613" cy="1578964"/>
            <a:chOff x="1474" y="1389"/>
            <a:chExt cx="607" cy="726"/>
          </a:xfrm>
        </p:grpSpPr>
        <p:sp>
          <p:nvSpPr>
            <p:cNvPr id="16" name="Rectangle 22">
              <a:extLst>
                <a:ext uri="{FF2B5EF4-FFF2-40B4-BE49-F238E27FC236}">
                  <a16:creationId xmlns:a16="http://schemas.microsoft.com/office/drawing/2014/main" xmlns="" id="{DE2E1F9B-6A98-4402-AA7B-021FA7F5612A}"/>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Conformidad al Plan del Proyecto</a:t>
              </a:r>
              <a:endParaRPr lang="es-ES" sz="1000" dirty="0">
                <a:solidFill>
                  <a:srgbClr val="000066"/>
                </a:solidFill>
              </a:endParaRPr>
            </a:p>
          </p:txBody>
        </p:sp>
        <p:sp>
          <p:nvSpPr>
            <p:cNvPr id="17" name="Rectangle 23">
              <a:extLst>
                <a:ext uri="{FF2B5EF4-FFF2-40B4-BE49-F238E27FC236}">
                  <a16:creationId xmlns:a16="http://schemas.microsoft.com/office/drawing/2014/main" xmlns="" id="{C8DB04D4-F6EC-40AE-99F6-B0DA2D6B6C95}"/>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(3) </a:t>
              </a:r>
              <a:r>
                <a:rPr lang="es-PE" sz="800" b="1" dirty="0" smtClean="0">
                  <a:solidFill>
                    <a:srgbClr val="000066"/>
                  </a:solidFill>
                </a:rPr>
                <a:t>Cliente</a:t>
              </a:r>
              <a:endParaRPr lang="es-ES" sz="800" b="1" dirty="0">
                <a:solidFill>
                  <a:srgbClr val="000066"/>
                </a:solidFill>
              </a:endParaRPr>
            </a:p>
          </p:txBody>
        </p:sp>
        <p:sp>
          <p:nvSpPr>
            <p:cNvPr id="18" name="Rectangle 24">
              <a:extLst>
                <a:ext uri="{FF2B5EF4-FFF2-40B4-BE49-F238E27FC236}">
                  <a16:creationId xmlns:a16="http://schemas.microsoft.com/office/drawing/2014/main" xmlns="" id="{B8C9FCD4-FD8D-4EDB-98C0-C6346EF121A7}"/>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a:solidFill>
                    <a:srgbClr val="000066"/>
                  </a:solidFill>
                </a:rPr>
                <a:t>Acta de Reunión</a:t>
              </a:r>
            </a:p>
          </p:txBody>
        </p:sp>
      </p:grpSp>
      <p:grpSp>
        <p:nvGrpSpPr>
          <p:cNvPr id="19" name="Group 39">
            <a:extLst>
              <a:ext uri="{FF2B5EF4-FFF2-40B4-BE49-F238E27FC236}">
                <a16:creationId xmlns:a16="http://schemas.microsoft.com/office/drawing/2014/main" xmlns="" id="{412856A3-CB31-4097-9F6C-B5DCEF01F849}"/>
              </a:ext>
            </a:extLst>
          </p:cNvPr>
          <p:cNvGrpSpPr>
            <a:grpSpLocks/>
          </p:cNvGrpSpPr>
          <p:nvPr/>
        </p:nvGrpSpPr>
        <p:grpSpPr bwMode="auto">
          <a:xfrm>
            <a:off x="8350251" y="4291018"/>
            <a:ext cx="963613" cy="1578964"/>
            <a:chOff x="3107" y="1389"/>
            <a:chExt cx="607" cy="726"/>
          </a:xfrm>
        </p:grpSpPr>
        <p:sp>
          <p:nvSpPr>
            <p:cNvPr id="20" name="Rectangle 28">
              <a:extLst>
                <a:ext uri="{FF2B5EF4-FFF2-40B4-BE49-F238E27FC236}">
                  <a16:creationId xmlns:a16="http://schemas.microsoft.com/office/drawing/2014/main" xmlns="" id="{C231AF90-7467-4E8B-A4C9-87EA3B52EAB9}"/>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smtClean="0">
                  <a:solidFill>
                    <a:srgbClr val="000066"/>
                  </a:solidFill>
                </a:rPr>
                <a:t>Informe Quincenal- Interno</a:t>
              </a:r>
              <a:endParaRPr lang="es-ES" sz="1000" dirty="0">
                <a:solidFill>
                  <a:srgbClr val="000066"/>
                </a:solidFill>
              </a:endParaRPr>
            </a:p>
          </p:txBody>
        </p:sp>
        <p:sp>
          <p:nvSpPr>
            <p:cNvPr id="21" name="Rectangle 29">
              <a:extLst>
                <a:ext uri="{FF2B5EF4-FFF2-40B4-BE49-F238E27FC236}">
                  <a16:creationId xmlns:a16="http://schemas.microsoft.com/office/drawing/2014/main" xmlns="" id="{DD384F8B-945C-4B45-B431-4D3290C385AB}"/>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(4) Analista Funcional</a:t>
              </a:r>
              <a:endParaRPr lang="es-ES" sz="800" b="1" dirty="0">
                <a:solidFill>
                  <a:srgbClr val="000066"/>
                </a:solidFill>
              </a:endParaRPr>
            </a:p>
          </p:txBody>
        </p:sp>
        <p:sp>
          <p:nvSpPr>
            <p:cNvPr id="22" name="Rectangle 30">
              <a:extLst>
                <a:ext uri="{FF2B5EF4-FFF2-40B4-BE49-F238E27FC236}">
                  <a16:creationId xmlns:a16="http://schemas.microsoft.com/office/drawing/2014/main" xmlns="" id="{A694E282-0D8A-4182-8E6A-C5930D5F2F6B}"/>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Acta de Reunión</a:t>
              </a:r>
            </a:p>
          </p:txBody>
        </p:sp>
      </p:grpSp>
      <p:cxnSp>
        <p:nvCxnSpPr>
          <p:cNvPr id="23" name="AutoShape 32">
            <a:extLst>
              <a:ext uri="{FF2B5EF4-FFF2-40B4-BE49-F238E27FC236}">
                <a16:creationId xmlns:a16="http://schemas.microsoft.com/office/drawing/2014/main" xmlns="" id="{A572E2B1-0395-413A-BD50-39DC0AFA4A9A}"/>
              </a:ext>
            </a:extLst>
          </p:cNvPr>
          <p:cNvCxnSpPr>
            <a:cxnSpLocks noChangeShapeType="1"/>
            <a:endCxn id="16" idx="1"/>
          </p:cNvCxnSpPr>
          <p:nvPr/>
        </p:nvCxnSpPr>
        <p:spPr bwMode="auto">
          <a:xfrm flipV="1">
            <a:off x="6837364" y="5083174"/>
            <a:ext cx="261937" cy="50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24" name="AutoShape 35">
            <a:extLst>
              <a:ext uri="{FF2B5EF4-FFF2-40B4-BE49-F238E27FC236}">
                <a16:creationId xmlns:a16="http://schemas.microsoft.com/office/drawing/2014/main" xmlns="" id="{9019AC90-4C16-428F-9A72-C56C0E2FEED0}"/>
              </a:ext>
            </a:extLst>
          </p:cNvPr>
          <p:cNvCxnSpPr>
            <a:cxnSpLocks noChangeShapeType="1"/>
            <a:stCxn id="16" idx="3"/>
            <a:endCxn id="20" idx="1"/>
          </p:cNvCxnSpPr>
          <p:nvPr/>
        </p:nvCxnSpPr>
        <p:spPr bwMode="auto">
          <a:xfrm flipV="1">
            <a:off x="8062914" y="5081587"/>
            <a:ext cx="287337" cy="158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25" name="Text Box 47">
            <a:extLst>
              <a:ext uri="{FF2B5EF4-FFF2-40B4-BE49-F238E27FC236}">
                <a16:creationId xmlns:a16="http://schemas.microsoft.com/office/drawing/2014/main" xmlns="" id="{1ADB6217-D774-421B-8CB0-72A722C9E153}"/>
              </a:ext>
            </a:extLst>
          </p:cNvPr>
          <p:cNvSpPr txBox="1">
            <a:spLocks noChangeArrowheads="1"/>
          </p:cNvSpPr>
          <p:nvPr/>
        </p:nvSpPr>
        <p:spPr bwMode="auto">
          <a:xfrm>
            <a:off x="6804026" y="4816974"/>
            <a:ext cx="3032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000" b="1">
                <a:solidFill>
                  <a:srgbClr val="000066"/>
                </a:solidFill>
              </a:rPr>
              <a:t>Si</a:t>
            </a:r>
            <a:endParaRPr lang="es-ES" sz="1000" b="1">
              <a:solidFill>
                <a:srgbClr val="000066"/>
              </a:solidFill>
            </a:endParaRPr>
          </a:p>
        </p:txBody>
      </p:sp>
      <p:sp>
        <p:nvSpPr>
          <p:cNvPr id="26" name="Text Box 53">
            <a:extLst>
              <a:ext uri="{FF2B5EF4-FFF2-40B4-BE49-F238E27FC236}">
                <a16:creationId xmlns:a16="http://schemas.microsoft.com/office/drawing/2014/main" xmlns="" id="{A5F3EEFC-C827-42BC-B592-B8480B778194}"/>
              </a:ext>
            </a:extLst>
          </p:cNvPr>
          <p:cNvSpPr txBox="1">
            <a:spLocks noChangeArrowheads="1"/>
          </p:cNvSpPr>
          <p:nvPr/>
        </p:nvSpPr>
        <p:spPr bwMode="auto">
          <a:xfrm>
            <a:off x="6315076" y="4347074"/>
            <a:ext cx="354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000" b="1" dirty="0">
                <a:solidFill>
                  <a:srgbClr val="000066"/>
                </a:solidFill>
              </a:rPr>
              <a:t>No</a:t>
            </a:r>
            <a:endParaRPr lang="es-ES" sz="1000" b="1" dirty="0">
              <a:solidFill>
                <a:srgbClr val="000066"/>
              </a:solidFill>
            </a:endParaRPr>
          </a:p>
        </p:txBody>
      </p:sp>
      <p:cxnSp>
        <p:nvCxnSpPr>
          <p:cNvPr id="27" name="AutoShape 54">
            <a:extLst>
              <a:ext uri="{FF2B5EF4-FFF2-40B4-BE49-F238E27FC236}">
                <a16:creationId xmlns:a16="http://schemas.microsoft.com/office/drawing/2014/main" xmlns="" id="{9815C413-0512-41D7-BC0C-F1C1C848A532}"/>
              </a:ext>
            </a:extLst>
          </p:cNvPr>
          <p:cNvCxnSpPr>
            <a:cxnSpLocks noChangeShapeType="1"/>
          </p:cNvCxnSpPr>
          <p:nvPr/>
        </p:nvCxnSpPr>
        <p:spPr bwMode="auto">
          <a:xfrm>
            <a:off x="5510214" y="5080499"/>
            <a:ext cx="247650" cy="635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8" name="Group 67">
            <a:extLst>
              <a:ext uri="{FF2B5EF4-FFF2-40B4-BE49-F238E27FC236}">
                <a16:creationId xmlns:a16="http://schemas.microsoft.com/office/drawing/2014/main" xmlns="" id="{B83155DF-CE39-4D50-B605-AE23C624A7AE}"/>
              </a:ext>
            </a:extLst>
          </p:cNvPr>
          <p:cNvGrpSpPr>
            <a:grpSpLocks/>
          </p:cNvGrpSpPr>
          <p:nvPr/>
        </p:nvGrpSpPr>
        <p:grpSpPr bwMode="auto">
          <a:xfrm>
            <a:off x="1655661" y="2760361"/>
            <a:ext cx="1392326" cy="1081695"/>
            <a:chOff x="-23" y="1117"/>
            <a:chExt cx="696" cy="404"/>
          </a:xfrm>
        </p:grpSpPr>
        <p:pic>
          <p:nvPicPr>
            <p:cNvPr id="29" name="Picture 68">
              <a:extLst>
                <a:ext uri="{FF2B5EF4-FFF2-40B4-BE49-F238E27FC236}">
                  <a16:creationId xmlns:a16="http://schemas.microsoft.com/office/drawing/2014/main" xmlns="" id="{816167A6-DE52-43CF-BB28-F31BF46ED5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0" name="Rectangle 69">
              <a:extLst>
                <a:ext uri="{FF2B5EF4-FFF2-40B4-BE49-F238E27FC236}">
                  <a16:creationId xmlns:a16="http://schemas.microsoft.com/office/drawing/2014/main" xmlns="" id="{3A43B2E4-7F55-4874-B3E9-5C17D73BB432}"/>
                </a:ext>
              </a:extLst>
            </p:cNvPr>
            <p:cNvSpPr>
              <a:spLocks noChangeArrowheads="1"/>
            </p:cNvSpPr>
            <p:nvPr/>
          </p:nvSpPr>
          <p:spPr bwMode="auto">
            <a:xfrm>
              <a:off x="-23" y="1450"/>
              <a:ext cx="69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smtClean="0">
                  <a:solidFill>
                    <a:srgbClr val="000066"/>
                  </a:solidFill>
                </a:rPr>
                <a:t>                Cliente</a:t>
              </a:r>
              <a:endParaRPr lang="es-ES" sz="800" b="1" dirty="0">
                <a:solidFill>
                  <a:srgbClr val="000066"/>
                </a:solidFill>
              </a:endParaRPr>
            </a:p>
          </p:txBody>
        </p:sp>
      </p:grpSp>
      <p:cxnSp>
        <p:nvCxnSpPr>
          <p:cNvPr id="31" name="AutoShape 82">
            <a:extLst>
              <a:ext uri="{FF2B5EF4-FFF2-40B4-BE49-F238E27FC236}">
                <a16:creationId xmlns:a16="http://schemas.microsoft.com/office/drawing/2014/main" xmlns="" id="{660C63B7-6F4D-4784-A160-4E03ECDEA312}"/>
              </a:ext>
            </a:extLst>
          </p:cNvPr>
          <p:cNvCxnSpPr>
            <a:cxnSpLocks noChangeShapeType="1"/>
            <a:endCxn id="34" idx="1"/>
          </p:cNvCxnSpPr>
          <p:nvPr/>
        </p:nvCxnSpPr>
        <p:spPr bwMode="auto">
          <a:xfrm flipV="1">
            <a:off x="2577264" y="5076824"/>
            <a:ext cx="834275" cy="884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83">
            <a:extLst>
              <a:ext uri="{FF2B5EF4-FFF2-40B4-BE49-F238E27FC236}">
                <a16:creationId xmlns:a16="http://schemas.microsoft.com/office/drawing/2014/main" xmlns="" id="{B38ABD68-8480-4BFD-9D20-C2A2102F5FBA}"/>
              </a:ext>
            </a:extLst>
          </p:cNvPr>
          <p:cNvCxnSpPr>
            <a:cxnSpLocks noChangeShapeType="1"/>
          </p:cNvCxnSpPr>
          <p:nvPr/>
        </p:nvCxnSpPr>
        <p:spPr bwMode="auto">
          <a:xfrm flipH="1">
            <a:off x="2352148" y="3750565"/>
            <a:ext cx="1220" cy="693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3" name="Group 84">
            <a:extLst>
              <a:ext uri="{FF2B5EF4-FFF2-40B4-BE49-F238E27FC236}">
                <a16:creationId xmlns:a16="http://schemas.microsoft.com/office/drawing/2014/main" xmlns="" id="{9945534F-899F-4A98-989F-21B201479037}"/>
              </a:ext>
            </a:extLst>
          </p:cNvPr>
          <p:cNvGrpSpPr>
            <a:grpSpLocks/>
          </p:cNvGrpSpPr>
          <p:nvPr/>
        </p:nvGrpSpPr>
        <p:grpSpPr bwMode="auto">
          <a:xfrm>
            <a:off x="3411539" y="4286255"/>
            <a:ext cx="865187" cy="1578964"/>
            <a:chOff x="657" y="1389"/>
            <a:chExt cx="607" cy="726"/>
          </a:xfrm>
        </p:grpSpPr>
        <p:sp>
          <p:nvSpPr>
            <p:cNvPr id="34" name="Rectangle 85">
              <a:extLst>
                <a:ext uri="{FF2B5EF4-FFF2-40B4-BE49-F238E27FC236}">
                  <a16:creationId xmlns:a16="http://schemas.microsoft.com/office/drawing/2014/main" xmlns="" id="{4EF57E11-49AF-4F83-B5D4-5D823A0AE042}"/>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pPr>
              <a:r>
                <a:rPr lang="es-PE" sz="1000" dirty="0">
                  <a:solidFill>
                    <a:srgbClr val="000066"/>
                  </a:solidFill>
                  <a:hlinkClick r:id="rId4" action="ppaction://hlinksldjump"/>
                </a:rPr>
                <a:t>Planeamiento </a:t>
              </a:r>
              <a:endParaRPr lang="es-ES" sz="1000" dirty="0">
                <a:solidFill>
                  <a:srgbClr val="000066"/>
                </a:solidFill>
              </a:endParaRPr>
            </a:p>
          </p:txBody>
        </p:sp>
        <p:sp>
          <p:nvSpPr>
            <p:cNvPr id="35" name="Rectangle 86">
              <a:extLst>
                <a:ext uri="{FF2B5EF4-FFF2-40B4-BE49-F238E27FC236}">
                  <a16:creationId xmlns:a16="http://schemas.microsoft.com/office/drawing/2014/main" xmlns="" id="{1DCE16FF-5BF8-4D19-9EBE-EE872DC91750}"/>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(1) Jefe de Proyecto</a:t>
              </a:r>
              <a:endParaRPr lang="es-ES" sz="800" b="1" dirty="0">
                <a:solidFill>
                  <a:srgbClr val="000066"/>
                </a:solidFill>
              </a:endParaRPr>
            </a:p>
          </p:txBody>
        </p:sp>
        <p:sp>
          <p:nvSpPr>
            <p:cNvPr id="36" name="Rectangle 87">
              <a:extLst>
                <a:ext uri="{FF2B5EF4-FFF2-40B4-BE49-F238E27FC236}">
                  <a16:creationId xmlns:a16="http://schemas.microsoft.com/office/drawing/2014/main" xmlns="" id="{44B693F2-2A5D-4590-98F7-E75F7242DDBC}"/>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a:solidFill>
                    <a:srgbClr val="000066"/>
                  </a:solidFill>
                </a:rPr>
                <a:t>Plan del Proyecto</a:t>
              </a:r>
            </a:p>
          </p:txBody>
        </p:sp>
      </p:grpSp>
      <p:sp>
        <p:nvSpPr>
          <p:cNvPr id="37" name="AutoShape 92">
            <a:extLst>
              <a:ext uri="{FF2B5EF4-FFF2-40B4-BE49-F238E27FC236}">
                <a16:creationId xmlns:a16="http://schemas.microsoft.com/office/drawing/2014/main" xmlns="" id="{DF6CC7BD-1ADE-44D6-AF46-CD90E4C5C47B}"/>
              </a:ext>
            </a:extLst>
          </p:cNvPr>
          <p:cNvSpPr>
            <a:spLocks noChangeArrowheads="1"/>
          </p:cNvSpPr>
          <p:nvPr/>
        </p:nvSpPr>
        <p:spPr bwMode="auto">
          <a:xfrm>
            <a:off x="5757864" y="4490519"/>
            <a:ext cx="1079500" cy="1183136"/>
          </a:xfrm>
          <a:prstGeom prst="diamond">
            <a:avLst/>
          </a:prstGeom>
          <a:noFill/>
          <a:ln w="25400">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000" dirty="0">
                <a:solidFill>
                  <a:srgbClr val="000066"/>
                </a:solidFill>
              </a:rPr>
              <a:t>Aprobado</a:t>
            </a:r>
            <a:endParaRPr lang="es-ES" sz="1000" dirty="0">
              <a:solidFill>
                <a:srgbClr val="000066"/>
              </a:solidFill>
            </a:endParaRPr>
          </a:p>
        </p:txBody>
      </p:sp>
      <p:grpSp>
        <p:nvGrpSpPr>
          <p:cNvPr id="38" name="Group 93">
            <a:extLst>
              <a:ext uri="{FF2B5EF4-FFF2-40B4-BE49-F238E27FC236}">
                <a16:creationId xmlns:a16="http://schemas.microsoft.com/office/drawing/2014/main" xmlns="" id="{D8D067DF-9FFA-423B-93A7-32F4E9530BA7}"/>
              </a:ext>
            </a:extLst>
          </p:cNvPr>
          <p:cNvGrpSpPr>
            <a:grpSpLocks/>
          </p:cNvGrpSpPr>
          <p:nvPr/>
        </p:nvGrpSpPr>
        <p:grpSpPr bwMode="auto">
          <a:xfrm>
            <a:off x="9550401" y="4292605"/>
            <a:ext cx="963613" cy="1578964"/>
            <a:chOff x="3107" y="1389"/>
            <a:chExt cx="607" cy="726"/>
          </a:xfrm>
        </p:grpSpPr>
        <p:sp>
          <p:nvSpPr>
            <p:cNvPr id="39" name="Rectangle 94">
              <a:extLst>
                <a:ext uri="{FF2B5EF4-FFF2-40B4-BE49-F238E27FC236}">
                  <a16:creationId xmlns:a16="http://schemas.microsoft.com/office/drawing/2014/main" xmlns="" id="{4EAF3445-49F6-40C9-813F-EF2882934315}"/>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smtClean="0">
                  <a:solidFill>
                    <a:srgbClr val="000066"/>
                  </a:solidFill>
                </a:rPr>
                <a:t>Informe Mensual</a:t>
              </a:r>
            </a:p>
            <a:p>
              <a:pPr algn="ctr" eaLnBrk="1" hangingPunct="1">
                <a:lnSpc>
                  <a:spcPct val="110000"/>
                </a:lnSpc>
              </a:pPr>
              <a:r>
                <a:rPr lang="es-PE" sz="1000" dirty="0" smtClean="0">
                  <a:solidFill>
                    <a:srgbClr val="000066"/>
                  </a:solidFill>
                </a:rPr>
                <a:t>- </a:t>
              </a:r>
              <a:r>
                <a:rPr lang="es-PE" sz="1000" dirty="0">
                  <a:solidFill>
                    <a:srgbClr val="000066"/>
                  </a:solidFill>
                </a:rPr>
                <a:t>externo</a:t>
              </a:r>
              <a:endParaRPr lang="es-ES" sz="1000" dirty="0">
                <a:solidFill>
                  <a:srgbClr val="000066"/>
                </a:solidFill>
              </a:endParaRPr>
            </a:p>
          </p:txBody>
        </p:sp>
        <p:sp>
          <p:nvSpPr>
            <p:cNvPr id="40" name="Rectangle 95">
              <a:extLst>
                <a:ext uri="{FF2B5EF4-FFF2-40B4-BE49-F238E27FC236}">
                  <a16:creationId xmlns:a16="http://schemas.microsoft.com/office/drawing/2014/main" xmlns="" id="{60B6EC69-0683-4211-9131-E5A1AF398140}"/>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(5) ) Jefe de Proyecto</a:t>
              </a:r>
              <a:endParaRPr lang="es-ES" sz="800" b="1" dirty="0">
                <a:solidFill>
                  <a:srgbClr val="000066"/>
                </a:solidFill>
              </a:endParaRPr>
            </a:p>
          </p:txBody>
        </p:sp>
        <p:sp>
          <p:nvSpPr>
            <p:cNvPr id="41" name="Rectangle 96">
              <a:extLst>
                <a:ext uri="{FF2B5EF4-FFF2-40B4-BE49-F238E27FC236}">
                  <a16:creationId xmlns:a16="http://schemas.microsoft.com/office/drawing/2014/main" xmlns="" id="{D238C542-8C1F-4C02-870B-FC1A12EDCCF7}"/>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a:solidFill>
                    <a:srgbClr val="000066"/>
                  </a:solidFill>
                </a:rPr>
                <a:t>Acta de Reunión</a:t>
              </a:r>
            </a:p>
          </p:txBody>
        </p:sp>
      </p:grpSp>
      <p:cxnSp>
        <p:nvCxnSpPr>
          <p:cNvPr id="42" name="AutoShape 97">
            <a:extLst>
              <a:ext uri="{FF2B5EF4-FFF2-40B4-BE49-F238E27FC236}">
                <a16:creationId xmlns:a16="http://schemas.microsoft.com/office/drawing/2014/main" xmlns="" id="{5DAB8266-D35C-48E2-8E7D-E1E3D9709A25}"/>
              </a:ext>
            </a:extLst>
          </p:cNvPr>
          <p:cNvCxnSpPr>
            <a:cxnSpLocks noChangeShapeType="1"/>
          </p:cNvCxnSpPr>
          <p:nvPr/>
        </p:nvCxnSpPr>
        <p:spPr bwMode="auto">
          <a:xfrm>
            <a:off x="9309101" y="5072562"/>
            <a:ext cx="247650" cy="635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43" name="Group 101">
            <a:extLst>
              <a:ext uri="{FF2B5EF4-FFF2-40B4-BE49-F238E27FC236}">
                <a16:creationId xmlns:a16="http://schemas.microsoft.com/office/drawing/2014/main" xmlns="" id="{638917A7-A457-4388-8051-0446F4DA2398}"/>
              </a:ext>
            </a:extLst>
          </p:cNvPr>
          <p:cNvGrpSpPr>
            <a:grpSpLocks/>
          </p:cNvGrpSpPr>
          <p:nvPr/>
        </p:nvGrpSpPr>
        <p:grpSpPr bwMode="auto">
          <a:xfrm>
            <a:off x="3824289" y="3716836"/>
            <a:ext cx="2489566" cy="817063"/>
            <a:chOff x="996" y="1207"/>
            <a:chExt cx="1548" cy="499"/>
          </a:xfrm>
        </p:grpSpPr>
        <p:sp>
          <p:nvSpPr>
            <p:cNvPr id="44" name="Line 98">
              <a:extLst>
                <a:ext uri="{FF2B5EF4-FFF2-40B4-BE49-F238E27FC236}">
                  <a16:creationId xmlns:a16="http://schemas.microsoft.com/office/drawing/2014/main" xmlns="" id="{5251A6F2-FAF4-4EAF-BCF7-6B6851BB709F}"/>
                </a:ext>
              </a:extLst>
            </p:cNvPr>
            <p:cNvSpPr>
              <a:spLocks noChangeShapeType="1"/>
            </p:cNvSpPr>
            <p:nvPr/>
          </p:nvSpPr>
          <p:spPr bwMode="auto">
            <a:xfrm flipV="1">
              <a:off x="2544" y="1207"/>
              <a:ext cx="0" cy="499"/>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5" name="Line 99">
              <a:extLst>
                <a:ext uri="{FF2B5EF4-FFF2-40B4-BE49-F238E27FC236}">
                  <a16:creationId xmlns:a16="http://schemas.microsoft.com/office/drawing/2014/main" xmlns="" id="{7EEE35F8-E688-4F57-B749-E5BF0A6291D3}"/>
                </a:ext>
              </a:extLst>
            </p:cNvPr>
            <p:cNvSpPr>
              <a:spLocks noChangeShapeType="1"/>
            </p:cNvSpPr>
            <p:nvPr/>
          </p:nvSpPr>
          <p:spPr bwMode="auto">
            <a:xfrm flipH="1">
              <a:off x="999" y="1207"/>
              <a:ext cx="1542" cy="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6" name="Line 100">
              <a:extLst>
                <a:ext uri="{FF2B5EF4-FFF2-40B4-BE49-F238E27FC236}">
                  <a16:creationId xmlns:a16="http://schemas.microsoft.com/office/drawing/2014/main" xmlns="" id="{31DAA396-DE39-463B-811B-9AA7431D3CC2}"/>
                </a:ext>
              </a:extLst>
            </p:cNvPr>
            <p:cNvSpPr>
              <a:spLocks noChangeShapeType="1"/>
            </p:cNvSpPr>
            <p:nvPr/>
          </p:nvSpPr>
          <p:spPr bwMode="auto">
            <a:xfrm>
              <a:off x="996" y="1207"/>
              <a:ext cx="0" cy="409"/>
            </a:xfrm>
            <a:prstGeom prst="line">
              <a:avLst/>
            </a:prstGeom>
            <a:noFill/>
            <a:ln w="9525">
              <a:solidFill>
                <a:srgbClr val="99CC00"/>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grpSp>
      <p:grpSp>
        <p:nvGrpSpPr>
          <p:cNvPr id="47" name="Group 102">
            <a:extLst>
              <a:ext uri="{FF2B5EF4-FFF2-40B4-BE49-F238E27FC236}">
                <a16:creationId xmlns:a16="http://schemas.microsoft.com/office/drawing/2014/main" xmlns="" id="{EEEDF51C-39D2-40D4-8EF6-F5642E50B083}"/>
              </a:ext>
            </a:extLst>
          </p:cNvPr>
          <p:cNvGrpSpPr>
            <a:grpSpLocks/>
          </p:cNvGrpSpPr>
          <p:nvPr/>
        </p:nvGrpSpPr>
        <p:grpSpPr bwMode="auto">
          <a:xfrm>
            <a:off x="4540251" y="4302130"/>
            <a:ext cx="963613" cy="1578964"/>
            <a:chOff x="1474" y="1389"/>
            <a:chExt cx="607" cy="726"/>
          </a:xfrm>
        </p:grpSpPr>
        <p:sp>
          <p:nvSpPr>
            <p:cNvPr id="48" name="Rectangle 103">
              <a:extLst>
                <a:ext uri="{FF2B5EF4-FFF2-40B4-BE49-F238E27FC236}">
                  <a16:creationId xmlns:a16="http://schemas.microsoft.com/office/drawing/2014/main" xmlns="" id="{F1E70E05-2619-469E-90D8-E3C78770CB95}"/>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Revisión, Ajustes</a:t>
              </a:r>
              <a:endParaRPr lang="es-ES" sz="1000" dirty="0">
                <a:solidFill>
                  <a:srgbClr val="000066"/>
                </a:solidFill>
              </a:endParaRPr>
            </a:p>
          </p:txBody>
        </p:sp>
        <p:sp>
          <p:nvSpPr>
            <p:cNvPr id="49" name="Rectangle 104">
              <a:extLst>
                <a:ext uri="{FF2B5EF4-FFF2-40B4-BE49-F238E27FC236}">
                  <a16:creationId xmlns:a16="http://schemas.microsoft.com/office/drawing/2014/main" xmlns="" id="{FE243886-7855-4C13-B8C9-5E444394DE61}"/>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(2) </a:t>
              </a:r>
              <a:r>
                <a:rPr lang="es-PE" sz="800" b="1" dirty="0" smtClean="0">
                  <a:solidFill>
                    <a:srgbClr val="000066"/>
                  </a:solidFill>
                </a:rPr>
                <a:t>Cliente</a:t>
              </a:r>
              <a:endParaRPr lang="es-ES" sz="800" b="1" dirty="0">
                <a:solidFill>
                  <a:srgbClr val="000066"/>
                </a:solidFill>
              </a:endParaRPr>
            </a:p>
          </p:txBody>
        </p:sp>
        <p:sp>
          <p:nvSpPr>
            <p:cNvPr id="50" name="Rectangle 105">
              <a:extLst>
                <a:ext uri="{FF2B5EF4-FFF2-40B4-BE49-F238E27FC236}">
                  <a16:creationId xmlns:a16="http://schemas.microsoft.com/office/drawing/2014/main" xmlns="" id="{F6208650-1368-4F4B-9E0B-E94128C13530}"/>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a:solidFill>
                    <a:srgbClr val="000066"/>
                  </a:solidFill>
                </a:rPr>
                <a:t>Acta de Reunión</a:t>
              </a:r>
            </a:p>
          </p:txBody>
        </p:sp>
      </p:grpSp>
      <p:cxnSp>
        <p:nvCxnSpPr>
          <p:cNvPr id="51" name="AutoShape 106">
            <a:extLst>
              <a:ext uri="{FF2B5EF4-FFF2-40B4-BE49-F238E27FC236}">
                <a16:creationId xmlns:a16="http://schemas.microsoft.com/office/drawing/2014/main" xmlns="" id="{5E282C10-8DFB-4660-A38C-A7EB8CDC1D94}"/>
              </a:ext>
            </a:extLst>
          </p:cNvPr>
          <p:cNvCxnSpPr>
            <a:cxnSpLocks noChangeShapeType="1"/>
          </p:cNvCxnSpPr>
          <p:nvPr/>
        </p:nvCxnSpPr>
        <p:spPr bwMode="auto">
          <a:xfrm>
            <a:off x="4286251" y="5102724"/>
            <a:ext cx="261938"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52" name="AutoShape 113">
            <a:extLst>
              <a:ext uri="{FF2B5EF4-FFF2-40B4-BE49-F238E27FC236}">
                <a16:creationId xmlns:a16="http://schemas.microsoft.com/office/drawing/2014/main" xmlns="" id="{C4854282-57C4-4FAB-9E4D-55EB13F4B601}"/>
              </a:ext>
            </a:extLst>
          </p:cNvPr>
          <p:cNvCxnSpPr>
            <a:cxnSpLocks noChangeShapeType="1"/>
            <a:stCxn id="39" idx="3"/>
          </p:cNvCxnSpPr>
          <p:nvPr/>
        </p:nvCxnSpPr>
        <p:spPr bwMode="auto">
          <a:xfrm flipV="1">
            <a:off x="10514014" y="5074150"/>
            <a:ext cx="247650" cy="902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 name="AutoShape 118">
            <a:extLst>
              <a:ext uri="{FF2B5EF4-FFF2-40B4-BE49-F238E27FC236}">
                <a16:creationId xmlns:a16="http://schemas.microsoft.com/office/drawing/2014/main" xmlns="" id="{D67FC896-70FC-4C6F-BA99-E347395E95DE}"/>
              </a:ext>
            </a:extLst>
          </p:cNvPr>
          <p:cNvCxnSpPr>
            <a:cxnSpLocks noChangeShapeType="1"/>
          </p:cNvCxnSpPr>
          <p:nvPr/>
        </p:nvCxnSpPr>
        <p:spPr bwMode="auto">
          <a:xfrm flipH="1">
            <a:off x="11158539" y="5820274"/>
            <a:ext cx="1587" cy="385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54" name="Group 110">
            <a:extLst>
              <a:ext uri="{FF2B5EF4-FFF2-40B4-BE49-F238E27FC236}">
                <a16:creationId xmlns:a16="http://schemas.microsoft.com/office/drawing/2014/main" xmlns="" id="{C47C5263-6050-4CBA-900E-5725AF8737DF}"/>
              </a:ext>
            </a:extLst>
          </p:cNvPr>
          <p:cNvGrpSpPr>
            <a:grpSpLocks/>
          </p:cNvGrpSpPr>
          <p:nvPr/>
        </p:nvGrpSpPr>
        <p:grpSpPr bwMode="auto">
          <a:xfrm>
            <a:off x="10748172" y="4793162"/>
            <a:ext cx="935037" cy="1027112"/>
            <a:chOff x="2406" y="2206"/>
            <a:chExt cx="589" cy="647"/>
          </a:xfrm>
        </p:grpSpPr>
        <p:pic>
          <p:nvPicPr>
            <p:cNvPr id="55" name="Picture 111">
              <a:extLst>
                <a:ext uri="{FF2B5EF4-FFF2-40B4-BE49-F238E27FC236}">
                  <a16:creationId xmlns:a16="http://schemas.microsoft.com/office/drawing/2014/main" xmlns="" id="{A00ADB1C-C278-481E-B940-D67B1942B2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Rectangle 112">
              <a:extLst>
                <a:ext uri="{FF2B5EF4-FFF2-40B4-BE49-F238E27FC236}">
                  <a16:creationId xmlns:a16="http://schemas.microsoft.com/office/drawing/2014/main" xmlns="" id="{9018C1AC-8829-460C-AC04-778C5549CED2}"/>
                </a:ext>
              </a:extLst>
            </p:cNvPr>
            <p:cNvSpPr>
              <a:spLocks noChangeArrowheads="1"/>
            </p:cNvSpPr>
            <p:nvPr/>
          </p:nvSpPr>
          <p:spPr bwMode="auto">
            <a:xfrm>
              <a:off x="2406" y="2547"/>
              <a:ext cx="589"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a:solidFill>
                    <a:srgbClr val="000066"/>
                  </a:solidFill>
                </a:rPr>
                <a:t>Acta de reunión de inicio del proyecto</a:t>
              </a:r>
              <a:endParaRPr lang="es-ES" sz="800" b="1">
                <a:solidFill>
                  <a:srgbClr val="000066"/>
                </a:solidFill>
              </a:endParaRPr>
            </a:p>
          </p:txBody>
        </p:sp>
      </p:grpSp>
      <p:pic>
        <p:nvPicPr>
          <p:cNvPr id="57" name="Picture 116">
            <a:extLst>
              <a:ext uri="{FF2B5EF4-FFF2-40B4-BE49-F238E27FC236}">
                <a16:creationId xmlns:a16="http://schemas.microsoft.com/office/drawing/2014/main" xmlns="" id="{C80B2BDD-1B5E-466C-97FE-1DFF338D62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18022" y="6206036"/>
            <a:ext cx="79216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Rectangle 117">
            <a:extLst>
              <a:ext uri="{FF2B5EF4-FFF2-40B4-BE49-F238E27FC236}">
                <a16:creationId xmlns:a16="http://schemas.microsoft.com/office/drawing/2014/main" xmlns="" id="{ABF67E7D-1F82-436B-A69A-E44C17AD4C73}"/>
              </a:ext>
            </a:extLst>
          </p:cNvPr>
          <p:cNvSpPr>
            <a:spLocks noChangeArrowheads="1"/>
          </p:cNvSpPr>
          <p:nvPr/>
        </p:nvSpPr>
        <p:spPr bwMode="auto">
          <a:xfrm>
            <a:off x="10788658" y="6901361"/>
            <a:ext cx="93503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a:solidFill>
                  <a:srgbClr val="000066"/>
                </a:solidFill>
              </a:rPr>
              <a:t>Ejecución, Seguimiento y Control</a:t>
            </a:r>
            <a:endParaRPr lang="es-ES" sz="800" b="1" dirty="0">
              <a:solidFill>
                <a:srgbClr val="000066"/>
              </a:solidFill>
            </a:endParaRPr>
          </a:p>
        </p:txBody>
      </p:sp>
      <p:grpSp>
        <p:nvGrpSpPr>
          <p:cNvPr id="64" name="Group 119">
            <a:extLst>
              <a:ext uri="{FF2B5EF4-FFF2-40B4-BE49-F238E27FC236}">
                <a16:creationId xmlns:a16="http://schemas.microsoft.com/office/drawing/2014/main" xmlns="" id="{CAEF1449-0C9D-4458-9977-35CDBED7B978}"/>
              </a:ext>
            </a:extLst>
          </p:cNvPr>
          <p:cNvGrpSpPr>
            <a:grpSpLocks/>
          </p:cNvGrpSpPr>
          <p:nvPr/>
        </p:nvGrpSpPr>
        <p:grpSpPr bwMode="auto">
          <a:xfrm>
            <a:off x="1772445" y="4483297"/>
            <a:ext cx="1082588" cy="1366852"/>
            <a:chOff x="2406" y="2206"/>
            <a:chExt cx="589" cy="579"/>
          </a:xfrm>
        </p:grpSpPr>
        <p:pic>
          <p:nvPicPr>
            <p:cNvPr id="65" name="Picture 120">
              <a:extLst>
                <a:ext uri="{FF2B5EF4-FFF2-40B4-BE49-F238E27FC236}">
                  <a16:creationId xmlns:a16="http://schemas.microsoft.com/office/drawing/2014/main" xmlns="" id="{B5EC110D-B40C-4143-88B9-6D7EECDEDA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Rectangle 121">
              <a:extLst>
                <a:ext uri="{FF2B5EF4-FFF2-40B4-BE49-F238E27FC236}">
                  <a16:creationId xmlns:a16="http://schemas.microsoft.com/office/drawing/2014/main" xmlns="" id="{88BE01CB-DB35-4A23-9994-1D05A1C6DB1B}"/>
                </a:ext>
              </a:extLst>
            </p:cNvPr>
            <p:cNvSpPr>
              <a:spLocks noChangeArrowheads="1"/>
            </p:cNvSpPr>
            <p:nvPr/>
          </p:nvSpPr>
          <p:spPr bwMode="auto">
            <a:xfrm>
              <a:off x="2406" y="2546"/>
              <a:ext cx="58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a:solidFill>
                    <a:srgbClr val="000066"/>
                  </a:solidFill>
                </a:rPr>
                <a:t>Propuesta Aprobada</a:t>
              </a:r>
              <a:endParaRPr lang="es-ES" sz="800" b="1" dirty="0">
                <a:solidFill>
                  <a:srgbClr val="000066"/>
                </a:solidFill>
              </a:endParaRPr>
            </a:p>
          </p:txBody>
        </p:sp>
      </p:grpSp>
    </p:spTree>
    <p:extLst>
      <p:ext uri="{BB962C8B-B14F-4D97-AF65-F5344CB8AC3E}">
        <p14:creationId xmlns:p14="http://schemas.microsoft.com/office/powerpoint/2010/main" val="2011461145"/>
      </p:ext>
    </p:extLst>
  </p:cSld>
  <p:clrMapOvr>
    <a:masterClrMapping/>
  </p:clrMapOvr>
  <p:timing>
    <p:tnLst>
      <p:par>
        <p:cTn id="1" dur="indefinite" restart="never" nodeType="tmRoot"/>
      </p:par>
    </p:tnLst>
  </p:timing>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TotalTime>
  <Words>2591</Words>
  <Application>Microsoft Office PowerPoint</Application>
  <PresentationFormat>Personalizado</PresentationFormat>
  <Paragraphs>573</Paragraphs>
  <Slides>25</Slides>
  <Notes>25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25</vt:i4>
      </vt:variant>
    </vt:vector>
  </HeadingPairs>
  <TitlesOfParts>
    <vt:vector size="33" baseType="lpstr">
      <vt:lpstr>ＭＳ Ｐゴシック</vt:lpstr>
      <vt:lpstr>Dosis Light</vt:lpstr>
      <vt:lpstr>Arial</vt:lpstr>
      <vt:lpstr>Wingdings</vt:lpstr>
      <vt:lpstr>Titillium Web Light</vt:lpstr>
      <vt:lpstr>TheSansCorrespondence</vt:lpstr>
      <vt:lpstr>Dosis</vt:lpstr>
      <vt:lpstr>Mowbray template</vt:lpstr>
      <vt:lpstr>PROCESO DE GESTIÓN DE  PROYECTOS     </vt:lpstr>
      <vt:lpstr>CONTENIDO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 DE GESTIÓN DE  PROYECTOS</dc:title>
  <dc:creator>Susana</dc:creator>
  <cp:lastModifiedBy>Luffi</cp:lastModifiedBy>
  <cp:revision>46</cp:revision>
  <dcterms:modified xsi:type="dcterms:W3CDTF">2019-09-09T05:40:23Z</dcterms:modified>
</cp:coreProperties>
</file>