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20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85" r:id="rId17"/>
    <p:sldId id="295" r:id="rId18"/>
    <p:sldId id="283" r:id="rId1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88566" autoAdjust="0"/>
  </p:normalViewPr>
  <p:slideViewPr>
    <p:cSldViewPr>
      <p:cViewPr varScale="1">
        <p:scale>
          <a:sx n="87" d="100"/>
          <a:sy n="87" d="100"/>
        </p:scale>
        <p:origin x="954" y="90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6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426A0-48B1-4A4E-9DAA-436B2BF3EBE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8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5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78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9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CDEC8-BC23-43E0-A444-31FC38FF392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80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10E35-E11A-4896-8094-61F804C1EA5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5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20749-C135-49D3-B66A-A2BF416A380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2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9D528-761E-44AE-9188-56B628B5638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0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79EBD-F89A-4CA5-AA11-4EE48D0FA7D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32148-55AF-4F02-91AB-CF99B2BF4EA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75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8881-385C-417A-9694-ECBA1273EDC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1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30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609AD-1F38-4408-A3AC-F25D5053F55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4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DC2B3-D1E7-4784-87DD-713C8E87881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74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9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1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2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3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6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7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8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9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2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3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4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6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7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8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9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0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2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3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4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5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7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8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9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50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51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53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4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5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6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7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8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9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0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61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62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3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64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8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8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8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65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6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67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80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81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82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68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77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8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9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69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74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5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6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7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7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86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87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8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9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90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1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2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93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4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5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96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7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99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0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1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2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03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4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5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6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07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8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9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0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11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2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3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4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15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6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7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8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19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1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22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3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04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 dirty="0">
                <a:ea typeface="ＭＳ Ｐゴシック" pitchFamily="112" charset="-128"/>
              </a:rPr>
              <a:t>Proceso de Gestión de Cambios a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4. Entradas y </a:t>
            </a:r>
            <a:r>
              <a:rPr lang="en-US" sz="4800" dirty="0" err="1">
                <a:ea typeface="ＭＳ Ｐゴシック" pitchFamily="112" charset="-128"/>
              </a:rPr>
              <a:t>salidas</a:t>
            </a:r>
            <a:r>
              <a:rPr lang="en-US" sz="4800" dirty="0">
                <a:ea typeface="ＭＳ Ｐゴシック" pitchFamily="112" charset="-128"/>
              </a:rPr>
              <a:t> del </a:t>
            </a:r>
            <a:r>
              <a:rPr lang="en-US" sz="4800" dirty="0" err="1">
                <a:ea typeface="ＭＳ Ｐゴシック" pitchFamily="112" charset="-128"/>
              </a:rPr>
              <a:t>proceso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 dirty="0"/>
              <a:t>Entradas:</a:t>
            </a:r>
            <a:r>
              <a:rPr lang="es-PE" sz="1600" dirty="0"/>
              <a:t/>
            </a:r>
            <a:br>
              <a:rPr lang="es-PE" sz="1600" dirty="0"/>
            </a:br>
            <a:r>
              <a:rPr lang="es-PE" sz="1600" dirty="0"/>
              <a:t>- Plan del Proyecto</a:t>
            </a:r>
          </a:p>
          <a:p>
            <a:pPr algn="l">
              <a:buFontTx/>
              <a:buChar char="-"/>
            </a:pPr>
            <a:r>
              <a:rPr lang="es-PE" sz="1600" dirty="0"/>
              <a:t>Solicitud de Cambios </a:t>
            </a:r>
          </a:p>
          <a:p>
            <a:pPr algn="l"/>
            <a:r>
              <a:rPr lang="es-PE" sz="1600" dirty="0"/>
              <a:t>a requerimientos</a:t>
            </a:r>
          </a:p>
          <a:p>
            <a:pPr algn="l">
              <a:buFontTx/>
              <a:buChar char="-"/>
            </a:pPr>
            <a:endParaRPr lang="es-ES" sz="1600" dirty="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Salidas:</a:t>
            </a:r>
            <a:r>
              <a:rPr lang="es-PE" sz="1600"/>
              <a:t/>
            </a:r>
            <a:br>
              <a:rPr lang="es-PE" sz="1600"/>
            </a:br>
            <a:r>
              <a:rPr lang="es-PE" sz="1500"/>
              <a:t>- Registros de Requerimientos </a:t>
            </a:r>
          </a:p>
          <a:p>
            <a:pPr algn="l"/>
            <a:r>
              <a:rPr lang="es-PE" sz="1500"/>
              <a:t>del proyecto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73713" y="184332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5. </a:t>
            </a:r>
            <a:r>
              <a:rPr lang="en-US" sz="4800" dirty="0" err="1">
                <a:ea typeface="ＭＳ Ｐゴシック" pitchFamily="112" charset="-128"/>
              </a:rPr>
              <a:t>Proceso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Gestión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Cambios</a:t>
            </a:r>
            <a:r>
              <a:rPr lang="en-US" sz="4800" dirty="0">
                <a:ea typeface="ＭＳ Ｐゴシック" pitchFamily="112" charset="-128"/>
              </a:rPr>
              <a:t> a </a:t>
            </a:r>
            <a:r>
              <a:rPr lang="en-US" sz="4800" dirty="0" err="1">
                <a:ea typeface="ＭＳ Ｐゴシック" pitchFamily="112" charset="-128"/>
              </a:rPr>
              <a:t>Requerimientos</a:t>
            </a:r>
            <a:endParaRPr lang="en-US" sz="4800" dirty="0">
              <a:ea typeface="ＭＳ Ｐゴシック" pitchFamily="112" charset="-128"/>
            </a:endParaRP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 dirty="0">
                <a:ea typeface="ＭＳ Ｐゴシック" pitchFamily="112" charset="-128"/>
              </a:rPr>
              <a:t>5.1 Subprocesos</a:t>
            </a:r>
            <a:endParaRPr lang="en-US" sz="48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 dirty="0">
              <a:solidFill>
                <a:srgbClr val="000066"/>
              </a:solidFill>
              <a:ea typeface="ＭＳ Ｐゴシック" pitchFamily="112" charset="-128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560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Evaluar impacto del cambio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(4) Analista Programador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Formalizar el cambio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(6) 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 dirty="0">
                <a:hlinkClick r:id="rId3" action="ppaction://hlinksldjump"/>
              </a:rPr>
              <a:t>Regresar</a:t>
            </a:r>
            <a:endParaRPr lang="es-ES" sz="1200" dirty="0"/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Cliente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3. Evaluar 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Informar impacto por evaluar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(2) Analista Funcional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5. Aprueba</a:t>
            </a:r>
          </a:p>
          <a:p>
            <a:r>
              <a:rPr lang="es-PE" sz="800">
                <a:solidFill>
                  <a:srgbClr val="000066"/>
                </a:solidFill>
              </a:rPr>
              <a:t>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88773269"/>
              </p:ext>
            </p:extLst>
          </p:nvPr>
        </p:nvGraphicFramePr>
        <p:xfrm>
          <a:off x="179388" y="1268413"/>
          <a:ext cx="8678862" cy="35417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2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62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986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Cliente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El analista </a:t>
                      </a:r>
                      <a:r>
                        <a:rPr kumimoji="0" lang="es-PE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funcional </a:t>
                      </a:r>
                      <a:r>
                        <a:rPr kumimoji="0" lang="es-PE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recepciona</a:t>
                      </a:r>
                      <a:r>
                        <a:rPr kumimoji="0" lang="es-PE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los requerimientos emitidos por los canales autorizados, según el </a:t>
                      </a:r>
                      <a:r>
                        <a:rPr kumimoji="0" lang="es-PE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checklist</a:t>
                      </a:r>
                      <a:r>
                        <a:rPr kumimoji="0" lang="es-PE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aceptación de requerimiento y luego r</a:t>
                      </a:r>
                      <a:r>
                        <a:rPr kumimoji="0" lang="es-E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egistra</a:t>
                      </a: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la solicitud de cambio en la Plantilla de Registro de Cambios a Requerimientos de Proyectos.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u="non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SOLCREQ_V1.0_2019</a:t>
                      </a:r>
                      <a:endParaRPr lang="es-ES" sz="1000" u="none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Funcional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Informar impacto por evaluar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Determinar las actividades impactadas en los planes de trabajo vigentes y las fechas comprometidas por el estudio de impacto.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SOLCREQ_V1.0_2019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LMREQM_V1.0_2019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Jefe de Proyectos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solicitud de </a:t>
                      </a: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cambio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 se autoriza la evaluación de la solicitud de cambio, se envía la conformidad quedando registrado en acta vía correo electrónico.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ARINT_29_08_2019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 dirty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 dirty="0">
              <a:solidFill>
                <a:srgbClr val="000066"/>
              </a:solidFill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40270717"/>
              </p:ext>
            </p:extLst>
          </p:nvPr>
        </p:nvGraphicFramePr>
        <p:xfrm>
          <a:off x="179388" y="1473200"/>
          <a:ext cx="8785225" cy="29425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889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3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Programador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impacto del cambio de requerimiento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Opcionalmente, el analista solicita una reunión con el Proveedor de cambios a requerimientos para aclarar la solicitud de cambio.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MTREQM_V1.0_2019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Funcional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Solicitud de cambio de requerimiento es aprobada </a:t>
                      </a: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formalmente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Esta actividad refleja la decisión del canal autorizado sobre la incorporación de los cambios en requerimientos en el alcance del proyecto.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Formalizar el cambio de requerimiento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 Si el canal autorizado acepta el cambio, se envía la conformidad a través de un acta.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ARINT_29_08_2019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Artefactos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72874" name="Group 17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460877011"/>
              </p:ext>
            </p:extLst>
          </p:nvPr>
        </p:nvGraphicFramePr>
        <p:xfrm>
          <a:off x="323850" y="1408113"/>
          <a:ext cx="7632525" cy="37163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6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32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3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96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LMR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Definir los requerimientos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Acta de </a:t>
                      </a:r>
                      <a:r>
                        <a:rPr kumimoji="0" lang="es-E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Reuniones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Definir condición de requerimiento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Solicitud de cambios a requerimientos de proyectos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Registro de cambios a requerimientos de proyectos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Matriz de trazabilidad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impacto del cambio de requerimiento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Historial de revisiones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50325" name="Group 1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149923434"/>
              </p:ext>
            </p:extLst>
          </p:nvPr>
        </p:nvGraphicFramePr>
        <p:xfrm>
          <a:off x="322263" y="1484313"/>
          <a:ext cx="8497887" cy="331247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6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Versión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Fecha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Autor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Estado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04/09/2019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Gonzales Rueda, Junior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Revisado 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600" b="1" dirty="0" err="1" smtClean="0">
                          <a:solidFill>
                            <a:schemeClr val="tx1"/>
                          </a:solidFill>
                        </a:rPr>
                        <a:t>Menacho</a:t>
                      </a:r>
                      <a:r>
                        <a:rPr lang="es-PE" sz="1600" b="1" dirty="0" smtClean="0">
                          <a:solidFill>
                            <a:schemeClr val="tx1"/>
                          </a:solidFill>
                        </a:rPr>
                        <a:t> Castillo, </a:t>
                      </a:r>
                      <a:r>
                        <a:rPr lang="es-PE" sz="1400" b="1" dirty="0" err="1" smtClean="0">
                          <a:solidFill>
                            <a:schemeClr val="tx1"/>
                          </a:solidFill>
                        </a:rPr>
                        <a:t>Zusetty</a:t>
                      </a:r>
                      <a:r>
                        <a:rPr lang="es-PE" sz="1400" b="1" smtClean="0">
                          <a:solidFill>
                            <a:schemeClr val="tx1"/>
                          </a:solidFill>
                        </a:rPr>
                        <a:t>  D</a:t>
                      </a:r>
                      <a:endParaRPr kumimoji="0" lang="es-PE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/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/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/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/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/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8. Historial de revisiones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 dirty="0">
                <a:solidFill>
                  <a:srgbClr val="FF0000"/>
                </a:solidFill>
              </a:rPr>
              <a:t>Objetivo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Definir el mecanismo de gestión de requerimientos de proyectos de </a:t>
            </a:r>
            <a:r>
              <a:rPr lang="es-PE" sz="1600" dirty="0" smtClean="0">
                <a:solidFill>
                  <a:srgbClr val="000066"/>
                </a:solidFill>
              </a:rPr>
              <a:t>BUSINESS SYSTEM</a:t>
            </a:r>
            <a:endParaRPr lang="es-PE" sz="1600" dirty="0">
              <a:solidFill>
                <a:srgbClr val="000066"/>
              </a:solidFill>
            </a:endParaRP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marL="177800" indent="-177800" algn="l"/>
            <a:endParaRPr lang="es-ES" sz="1600" dirty="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 dirty="0">
                <a:solidFill>
                  <a:srgbClr val="FF0000"/>
                </a:solidFill>
              </a:rPr>
              <a:t>Alcance</a:t>
            </a:r>
            <a:r>
              <a:rPr lang="es-ES_tradnl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Este proceso aplica a los proyectos definidos dentro del servicio </a:t>
            </a:r>
            <a:r>
              <a:rPr lang="es-PE" sz="1600" dirty="0" smtClean="0">
                <a:solidFill>
                  <a:srgbClr val="000066"/>
                </a:solidFill>
              </a:rPr>
              <a:t>BUSINESS SYSTEM de la empresa </a:t>
            </a:r>
            <a:r>
              <a:rPr lang="es-PE" sz="1600" dirty="0" err="1" smtClean="0">
                <a:solidFill>
                  <a:srgbClr val="000066"/>
                </a:solidFill>
              </a:rPr>
              <a:t>My</a:t>
            </a:r>
            <a:r>
              <a:rPr lang="es-PE" sz="1600" dirty="0" smtClean="0">
                <a:solidFill>
                  <a:srgbClr val="000066"/>
                </a:solidFill>
              </a:rPr>
              <a:t> Musical Box. </a:t>
            </a:r>
            <a:endParaRPr lang="es-PE" sz="1600" dirty="0">
              <a:solidFill>
                <a:srgbClr val="000066"/>
              </a:solidFill>
            </a:endParaRPr>
          </a:p>
          <a:p>
            <a:pPr marL="177800" indent="-177800" algn="l">
              <a:buFontTx/>
              <a:buChar char="•"/>
            </a:pP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/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7" y="3116263"/>
            <a:ext cx="2593291" cy="134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355725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2. </a:t>
            </a:r>
            <a:r>
              <a:rPr lang="en-US" sz="4800" dirty="0" err="1">
                <a:ea typeface="ＭＳ Ｐゴシック" pitchFamily="112" charset="-128"/>
              </a:rPr>
              <a:t>Términos</a:t>
            </a:r>
            <a:r>
              <a:rPr lang="en-US" sz="4800" dirty="0">
                <a:ea typeface="ＭＳ Ｐゴシック" pitchFamily="112" charset="-128"/>
              </a:rPr>
              <a:t> y </a:t>
            </a:r>
            <a:r>
              <a:rPr lang="en-US" sz="4800" dirty="0" err="1">
                <a:ea typeface="ＭＳ Ｐゴシック" pitchFamily="112" charset="-128"/>
              </a:rPr>
              <a:t>definiciones</a:t>
            </a:r>
            <a:endParaRPr lang="en-US" sz="4800" dirty="0"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3776674"/>
              </p:ext>
            </p:extLst>
          </p:nvPr>
        </p:nvGraphicFramePr>
        <p:xfrm>
          <a:off x="179388" y="1431925"/>
          <a:ext cx="8785225" cy="34239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24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Cambio en requerimiento</a:t>
                      </a: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Requerimientos acordados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Son los requerimientos que han sido aprobados y autorizados, en lo  que constituye el alcance del requerimiento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7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Aprobador de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Plan de Gestión de Requerimientos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3. Roles y </a:t>
            </a:r>
            <a:r>
              <a:rPr lang="en-US" sz="4800" dirty="0" err="1">
                <a:ea typeface="ＭＳ Ｐゴシック" pitchFamily="112" charset="-128"/>
              </a:rPr>
              <a:t>responsabilidades</a:t>
            </a:r>
            <a:endParaRPr lang="en-US" sz="4800" dirty="0"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182938"/>
            <a:ext cx="1728787" cy="792162"/>
          </a:xfrm>
          <a:prstGeom prst="homePlate">
            <a:avLst>
              <a:gd name="adj" fmla="val 54559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Jefe de Proyecto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Cliente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1" y="1989138"/>
            <a:ext cx="5627688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nuevos requerimientos.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Resuelve consultas acerca de los cambios solicitados en los requerimientos.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1" y="3182938"/>
            <a:ext cx="56276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solicitud de un cambio.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Define la organización para gestionar los requerimientos.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323851" y="2780928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Funcional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62714" y="1988765"/>
            <a:ext cx="6985000" cy="2376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Identifica los requerimientos de usuario.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Tipifica los requerimientos según la “Plantilla de Lista Maestra de Requerimientos para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Proyectos.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Expone los requerimientos definidos con la finalidad de obtener aprobación del Proveedor de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requerimientos.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Registra y aplica las observaciones que se realicen a los requerimientos en proceso de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aprobación.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Es responsable de la evaluación del impacto de un cambio en los requerimientos, indicando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2051050" y="5084763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179388" y="48688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Programador</a:t>
            </a:r>
            <a:endParaRPr lang="es-ES" sz="1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9877</TotalTime>
  <Words>1373</Words>
  <Application>Microsoft Office PowerPoint</Application>
  <PresentationFormat>Presentación en pantalla (4:3)</PresentationFormat>
  <Paragraphs>211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Junior M. Gonzales Rueda</cp:lastModifiedBy>
  <cp:revision>341</cp:revision>
  <dcterms:created xsi:type="dcterms:W3CDTF">2008-06-17T21:38:12Z</dcterms:created>
  <dcterms:modified xsi:type="dcterms:W3CDTF">2019-09-05T16:13:58Z</dcterms:modified>
</cp:coreProperties>
</file>