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52" r:id="rId1"/>
  </p:sldMasterIdLst>
  <p:notesMasterIdLst>
    <p:notesMasterId r:id="rId27"/>
  </p:notesMasterIdLst>
  <p:sldIdLst>
    <p:sldId id="311" r:id="rId2"/>
    <p:sldId id="258" r:id="rId3"/>
    <p:sldId id="302" r:id="rId4"/>
    <p:sldId id="303" r:id="rId5"/>
    <p:sldId id="304" r:id="rId6"/>
    <p:sldId id="305" r:id="rId7"/>
    <p:sldId id="306" r:id="rId8"/>
    <p:sldId id="287" r:id="rId9"/>
    <p:sldId id="307" r:id="rId10"/>
    <p:sldId id="261" r:id="rId11"/>
    <p:sldId id="308" r:id="rId12"/>
    <p:sldId id="289" r:id="rId13"/>
    <p:sldId id="290" r:id="rId14"/>
    <p:sldId id="309" r:id="rId15"/>
    <p:sldId id="263" r:id="rId16"/>
    <p:sldId id="291" r:id="rId17"/>
    <p:sldId id="292" r:id="rId18"/>
    <p:sldId id="293" r:id="rId19"/>
    <p:sldId id="310" r:id="rId20"/>
    <p:sldId id="297" r:id="rId21"/>
    <p:sldId id="294" r:id="rId22"/>
    <p:sldId id="301" r:id="rId23"/>
    <p:sldId id="298" r:id="rId24"/>
    <p:sldId id="300" r:id="rId25"/>
    <p:sldId id="260" r:id="rId26"/>
  </p:sldIdLst>
  <p:sldSz cx="17068800" cy="9601200"/>
  <p:notesSz cx="6858000" cy="9144000"/>
  <p:embeddedFontLst>
    <p:embeddedFont>
      <p:font typeface="Century Gothic" panose="020B0502020202020204" pitchFamily="34" charset="0"/>
      <p:regular r:id="rId28"/>
      <p:bold r:id="rId29"/>
      <p:italic r:id="rId30"/>
      <p:boldItalic r:id="rId31"/>
    </p:embeddedFont>
    <p:embeddedFont>
      <p:font typeface="Dosis Light" panose="020B0604020202020204" charset="0"/>
      <p:regular r:id="rId32"/>
      <p:bold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0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35B2AF-6D7A-47E4-AC47-5683254A8D85}">
  <a:tblStyle styleId="{CF35B2AF-6D7A-47E4-AC47-5683254A8D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2" d="100"/>
          <a:sy n="52" d="100"/>
        </p:scale>
        <p:origin x="6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678699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195"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803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507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4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7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31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65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754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718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818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69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12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305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5841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9293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598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318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30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2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204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19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244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81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52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60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57897" y="960120"/>
            <a:ext cx="11201400" cy="4160521"/>
          </a:xfrm>
        </p:spPr>
        <p:txBody>
          <a:bodyPr anchor="b">
            <a:normAutofit/>
          </a:bodyPr>
          <a:lstStyle>
            <a:lvl1pPr algn="l">
              <a:defRPr sz="672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57897" y="5381415"/>
            <a:ext cx="8961120" cy="2726266"/>
          </a:xfrm>
        </p:spPr>
        <p:txBody>
          <a:bodyPr anchor="t">
            <a:normAutofit/>
          </a:bodyPr>
          <a:lstStyle>
            <a:lvl1pPr marL="0" indent="0" algn="l">
              <a:buNone/>
              <a:defRPr sz="2940">
                <a:solidFill>
                  <a:schemeClr val="bg2">
                    <a:lumMod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16" name="Straight Connector 15"/>
          <p:cNvCxnSpPr/>
          <p:nvPr/>
        </p:nvCxnSpPr>
        <p:spPr>
          <a:xfrm flipH="1">
            <a:off x="11519217" y="11854"/>
            <a:ext cx="5334000" cy="5334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8551439" y="128164"/>
            <a:ext cx="8512917" cy="85129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130155" y="320040"/>
            <a:ext cx="6934200" cy="6934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0270172" y="45190"/>
            <a:ext cx="6794185" cy="6794185"/>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0983597" y="853442"/>
            <a:ext cx="6080759" cy="608075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553491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960120" y="746760"/>
            <a:ext cx="15146337" cy="43738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1280163" y="5381414"/>
            <a:ext cx="11625894" cy="640080"/>
          </a:xfrm>
        </p:spPr>
        <p:txBody>
          <a:bodyPr anchor="t">
            <a:normAutofit/>
          </a:bodyPr>
          <a:lstStyle>
            <a:lvl1pPr marL="0" indent="0">
              <a:buFontTx/>
              <a:buNone/>
              <a:defRPr sz="2240"/>
            </a:lvl1pPr>
            <a:lvl2pPr marL="640080" indent="0">
              <a:buFontTx/>
              <a:buNone/>
              <a:defRPr/>
            </a:lvl2pPr>
            <a:lvl3pPr marL="1280160" indent="0">
              <a:buFontTx/>
              <a:buNone/>
              <a:defRPr/>
            </a:lvl3pPr>
            <a:lvl4pPr marL="1920240" indent="0">
              <a:buFontTx/>
              <a:buNone/>
              <a:defRPr/>
            </a:lvl4pPr>
            <a:lvl5pPr marL="256032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5967523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57898" y="960120"/>
            <a:ext cx="14081760" cy="3840480"/>
          </a:xfrm>
        </p:spPr>
        <p:txBody>
          <a:bodyPr anchor="ctr">
            <a:normAutofit/>
          </a:bodyPr>
          <a:lstStyle>
            <a:lvl1pPr algn="l">
              <a:defRPr sz="448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57897" y="5760720"/>
            <a:ext cx="11950383" cy="2631440"/>
          </a:xfrm>
        </p:spPr>
        <p:txBody>
          <a:bodyPr anchor="ctr">
            <a:normAutofit/>
          </a:bodyPr>
          <a:lstStyle>
            <a:lvl1pPr marL="0" indent="0" algn="l">
              <a:buNone/>
              <a:defRPr sz="2800">
                <a:solidFill>
                  <a:schemeClr val="bg2">
                    <a:lumMod val="7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9492591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97976" y="960120"/>
            <a:ext cx="12801601" cy="3840480"/>
          </a:xfrm>
        </p:spPr>
        <p:txBody>
          <a:bodyPr anchor="ctr">
            <a:normAutofit/>
          </a:bodyPr>
          <a:lstStyle>
            <a:lvl1pPr algn="l">
              <a:defRPr sz="448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024697" y="4800600"/>
            <a:ext cx="11948160" cy="533400"/>
          </a:xfrm>
        </p:spPr>
        <p:txBody>
          <a:bodyPr anchor="ctr"/>
          <a:lstStyle>
            <a:lvl1pPr marL="0" indent="0">
              <a:buFontTx/>
              <a:buNone/>
              <a:defRPr/>
            </a:lvl1pPr>
            <a:lvl2pPr marL="640080" indent="0">
              <a:buFontTx/>
              <a:buNone/>
              <a:defRPr/>
            </a:lvl2pPr>
            <a:lvl3pPr marL="1280160" indent="0">
              <a:buFontTx/>
              <a:buNone/>
              <a:defRPr/>
            </a:lvl3pPr>
            <a:lvl4pPr marL="1920240" indent="0">
              <a:buFontTx/>
              <a:buNone/>
              <a:defRPr/>
            </a:lvl4pPr>
            <a:lvl5pPr marL="256032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957898" y="6021495"/>
            <a:ext cx="11948160" cy="2358811"/>
          </a:xfrm>
        </p:spPr>
        <p:txBody>
          <a:bodyPr anchor="ctr">
            <a:normAutofit/>
          </a:bodyPr>
          <a:lstStyle>
            <a:lvl1pPr marL="0" indent="0" algn="l">
              <a:buNone/>
              <a:defRPr sz="2800">
                <a:solidFill>
                  <a:schemeClr val="bg2">
                    <a:lumMod val="7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
        <p:nvSpPr>
          <p:cNvPr id="14" name="TextBox 13"/>
          <p:cNvSpPr txBox="1"/>
          <p:nvPr/>
        </p:nvSpPr>
        <p:spPr>
          <a:xfrm>
            <a:off x="744537" y="1137111"/>
            <a:ext cx="853440" cy="818686"/>
          </a:xfrm>
          <a:prstGeom prst="rect">
            <a:avLst/>
          </a:prstGeom>
        </p:spPr>
        <p:txBody>
          <a:bodyPr vert="horz" lIns="128016" tIns="64008" rIns="128016" bIns="64008" rtlCol="0" anchor="ctr">
            <a:noAutofit/>
          </a:bodyPr>
          <a:lstStyle/>
          <a:p>
            <a:pPr lvl="0"/>
            <a:r>
              <a:rPr lang="en-US" sz="11200" dirty="0">
                <a:solidFill>
                  <a:schemeClr val="tx1"/>
                </a:solidFill>
                <a:effectLst/>
              </a:rPr>
              <a:t>“</a:t>
            </a:r>
          </a:p>
        </p:txBody>
      </p:sp>
      <p:sp>
        <p:nvSpPr>
          <p:cNvPr id="15" name="TextBox 14"/>
          <p:cNvSpPr txBox="1"/>
          <p:nvPr/>
        </p:nvSpPr>
        <p:spPr>
          <a:xfrm>
            <a:off x="14399577" y="3876042"/>
            <a:ext cx="853440" cy="818686"/>
          </a:xfrm>
          <a:prstGeom prst="rect">
            <a:avLst/>
          </a:prstGeom>
        </p:spPr>
        <p:txBody>
          <a:bodyPr vert="horz" lIns="128016" tIns="64008" rIns="128016" bIns="64008" rtlCol="0" anchor="ctr">
            <a:noAutofit/>
          </a:bodyPr>
          <a:lstStyle/>
          <a:p>
            <a:pPr lvl="0" algn="r"/>
            <a:r>
              <a:rPr lang="en-US" sz="11200" dirty="0">
                <a:solidFill>
                  <a:schemeClr val="tx1"/>
                </a:solidFill>
                <a:effectLst/>
              </a:rPr>
              <a:t>”</a:t>
            </a:r>
          </a:p>
        </p:txBody>
      </p:sp>
    </p:spTree>
    <p:extLst>
      <p:ext uri="{BB962C8B-B14F-4D97-AF65-F5344CB8AC3E}">
        <p14:creationId xmlns:p14="http://schemas.microsoft.com/office/powerpoint/2010/main" val="397656269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57897" y="4800600"/>
            <a:ext cx="11948160" cy="2376360"/>
          </a:xfrm>
        </p:spPr>
        <p:txBody>
          <a:bodyPr anchor="b">
            <a:normAutofit/>
          </a:bodyPr>
          <a:lstStyle>
            <a:lvl1pPr algn="l">
              <a:defRPr sz="448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57895" y="7186173"/>
            <a:ext cx="11950386" cy="1204560"/>
          </a:xfrm>
        </p:spPr>
        <p:txBody>
          <a:bodyPr anchor="t">
            <a:normAutofit/>
          </a:bodyPr>
          <a:lstStyle>
            <a:lvl1pPr marL="0" indent="0" algn="l">
              <a:buNone/>
              <a:defRPr sz="2800">
                <a:solidFill>
                  <a:schemeClr val="bg2">
                    <a:lumMod val="7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98855416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597978" y="960120"/>
            <a:ext cx="12801600" cy="3840480"/>
          </a:xfrm>
        </p:spPr>
        <p:txBody>
          <a:bodyPr anchor="ctr">
            <a:normAutofit/>
          </a:bodyPr>
          <a:lstStyle>
            <a:lvl1pPr algn="l">
              <a:defRPr sz="448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957898" y="5499948"/>
            <a:ext cx="11948161" cy="1469812"/>
          </a:xfrm>
        </p:spPr>
        <p:txBody>
          <a:bodyPr vert="horz" lIns="91440" tIns="45720" rIns="91440" bIns="45720" rtlCol="0" anchor="b">
            <a:normAutofit/>
          </a:bodyPr>
          <a:lstStyle>
            <a:lvl1pPr>
              <a:buNone/>
              <a:defRPr lang="en-US" sz="336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957896" y="6969760"/>
            <a:ext cx="11948161" cy="1422400"/>
          </a:xfrm>
        </p:spPr>
        <p:txBody>
          <a:bodyPr anchor="t">
            <a:normAutofit/>
          </a:bodyPr>
          <a:lstStyle>
            <a:lvl1pPr marL="0" indent="0" algn="l">
              <a:buNone/>
              <a:defRPr sz="2520">
                <a:solidFill>
                  <a:schemeClr val="bg2">
                    <a:lumMod val="7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
        <p:nvSpPr>
          <p:cNvPr id="11" name="TextBox 10"/>
          <p:cNvSpPr txBox="1"/>
          <p:nvPr/>
        </p:nvSpPr>
        <p:spPr>
          <a:xfrm>
            <a:off x="744537" y="1137111"/>
            <a:ext cx="853440" cy="818686"/>
          </a:xfrm>
          <a:prstGeom prst="rect">
            <a:avLst/>
          </a:prstGeom>
        </p:spPr>
        <p:txBody>
          <a:bodyPr vert="horz" lIns="128016" tIns="64008" rIns="128016" bIns="64008" rtlCol="0" anchor="ctr">
            <a:noAutofit/>
          </a:bodyPr>
          <a:lstStyle/>
          <a:p>
            <a:pPr lvl="0"/>
            <a:r>
              <a:rPr lang="en-US" sz="11200" dirty="0">
                <a:solidFill>
                  <a:schemeClr val="tx1"/>
                </a:solidFill>
                <a:effectLst/>
              </a:rPr>
              <a:t>“</a:t>
            </a:r>
          </a:p>
        </p:txBody>
      </p:sp>
      <p:sp>
        <p:nvSpPr>
          <p:cNvPr id="12" name="TextBox 11"/>
          <p:cNvSpPr txBox="1"/>
          <p:nvPr/>
        </p:nvSpPr>
        <p:spPr>
          <a:xfrm>
            <a:off x="14399577" y="3876042"/>
            <a:ext cx="853440" cy="818686"/>
          </a:xfrm>
          <a:prstGeom prst="rect">
            <a:avLst/>
          </a:prstGeom>
        </p:spPr>
        <p:txBody>
          <a:bodyPr vert="horz" lIns="128016" tIns="64008" rIns="128016" bIns="64008" rtlCol="0" anchor="ctr">
            <a:noAutofit/>
          </a:bodyPr>
          <a:lstStyle/>
          <a:p>
            <a:pPr lvl="0" algn="r"/>
            <a:r>
              <a:rPr lang="en-US" sz="11200" dirty="0">
                <a:solidFill>
                  <a:schemeClr val="tx1"/>
                </a:solidFill>
                <a:effectLst/>
              </a:rPr>
              <a:t>”</a:t>
            </a:r>
          </a:p>
        </p:txBody>
      </p:sp>
    </p:spTree>
    <p:extLst>
      <p:ext uri="{BB962C8B-B14F-4D97-AF65-F5344CB8AC3E}">
        <p14:creationId xmlns:p14="http://schemas.microsoft.com/office/powerpoint/2010/main" val="12149524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957898" y="960120"/>
            <a:ext cx="14081760" cy="384048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957897" y="5499948"/>
            <a:ext cx="11948160" cy="1173480"/>
          </a:xfrm>
        </p:spPr>
        <p:txBody>
          <a:bodyPr vert="horz" lIns="91440" tIns="45720" rIns="91440" bIns="45720" rtlCol="0" anchor="b">
            <a:normAutofit/>
          </a:bodyPr>
          <a:lstStyle>
            <a:lvl1pPr>
              <a:buNone/>
              <a:defRPr lang="en-US" sz="336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957896" y="6673425"/>
            <a:ext cx="11948161" cy="1718734"/>
          </a:xfrm>
        </p:spPr>
        <p:txBody>
          <a:bodyPr anchor="t">
            <a:normAutofit/>
          </a:bodyPr>
          <a:lstStyle>
            <a:lvl1pPr marL="0" indent="0" algn="l">
              <a:buNone/>
              <a:defRPr sz="2520">
                <a:solidFill>
                  <a:schemeClr val="bg2">
                    <a:lumMod val="7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8324736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40224057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159297" y="960120"/>
            <a:ext cx="2880360" cy="6400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60120" y="960120"/>
            <a:ext cx="10952480" cy="74320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46691626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1280160" y="5373667"/>
            <a:ext cx="9835280" cy="2164960"/>
          </a:xfrm>
          <a:prstGeom prst="rect">
            <a:avLst/>
          </a:prstGeom>
        </p:spPr>
        <p:txBody>
          <a:bodyPr spcFirstLastPara="1" wrap="square" lIns="91425" tIns="91425" rIns="91425" bIns="91425" anchor="b" anchorCtr="0"/>
          <a:lstStyle>
            <a:lvl1pPr lvl="0" rtl="0">
              <a:spcBef>
                <a:spcPts val="0"/>
              </a:spcBef>
              <a:spcAft>
                <a:spcPts val="0"/>
              </a:spcAft>
              <a:buSzPts val="4800"/>
              <a:buNone/>
              <a:defRPr sz="6720"/>
            </a:lvl1pPr>
            <a:lvl2pPr lvl="1" rtl="0">
              <a:spcBef>
                <a:spcPts val="0"/>
              </a:spcBef>
              <a:spcAft>
                <a:spcPts val="0"/>
              </a:spcAft>
              <a:buSzPts val="4800"/>
              <a:buNone/>
              <a:defRPr sz="6720"/>
            </a:lvl2pPr>
            <a:lvl3pPr lvl="2" rtl="0">
              <a:spcBef>
                <a:spcPts val="0"/>
              </a:spcBef>
              <a:spcAft>
                <a:spcPts val="0"/>
              </a:spcAft>
              <a:buSzPts val="4800"/>
              <a:buNone/>
              <a:defRPr sz="6720"/>
            </a:lvl3pPr>
            <a:lvl4pPr lvl="3" rtl="0">
              <a:spcBef>
                <a:spcPts val="0"/>
              </a:spcBef>
              <a:spcAft>
                <a:spcPts val="0"/>
              </a:spcAft>
              <a:buSzPts val="4800"/>
              <a:buNone/>
              <a:defRPr sz="6720"/>
            </a:lvl4pPr>
            <a:lvl5pPr lvl="4" rtl="0">
              <a:spcBef>
                <a:spcPts val="0"/>
              </a:spcBef>
              <a:spcAft>
                <a:spcPts val="0"/>
              </a:spcAft>
              <a:buSzPts val="4800"/>
              <a:buNone/>
              <a:defRPr sz="6720"/>
            </a:lvl5pPr>
            <a:lvl6pPr lvl="5" rtl="0">
              <a:spcBef>
                <a:spcPts val="0"/>
              </a:spcBef>
              <a:spcAft>
                <a:spcPts val="0"/>
              </a:spcAft>
              <a:buSzPts val="4800"/>
              <a:buNone/>
              <a:defRPr sz="6720"/>
            </a:lvl6pPr>
            <a:lvl7pPr lvl="6" rtl="0">
              <a:spcBef>
                <a:spcPts val="0"/>
              </a:spcBef>
              <a:spcAft>
                <a:spcPts val="0"/>
              </a:spcAft>
              <a:buSzPts val="4800"/>
              <a:buNone/>
              <a:defRPr sz="6720"/>
            </a:lvl7pPr>
            <a:lvl8pPr lvl="7" rtl="0">
              <a:spcBef>
                <a:spcPts val="0"/>
              </a:spcBef>
              <a:spcAft>
                <a:spcPts val="0"/>
              </a:spcAft>
              <a:buSzPts val="4800"/>
              <a:buNone/>
              <a:defRPr sz="6720"/>
            </a:lvl8pPr>
            <a:lvl9pPr lvl="8" rtl="0">
              <a:spcBef>
                <a:spcPts val="0"/>
              </a:spcBef>
              <a:spcAft>
                <a:spcPts val="0"/>
              </a:spcAft>
              <a:buSzPts val="4800"/>
              <a:buNone/>
              <a:defRPr sz="6720"/>
            </a:lvl9pPr>
          </a:lstStyle>
          <a:p>
            <a:endParaRPr/>
          </a:p>
        </p:txBody>
      </p:sp>
      <p:sp>
        <p:nvSpPr>
          <p:cNvPr id="528" name="Google Shape;528;p3"/>
          <p:cNvSpPr txBox="1">
            <a:spLocks noGrp="1"/>
          </p:cNvSpPr>
          <p:nvPr>
            <p:ph type="subTitle" idx="1"/>
          </p:nvPr>
        </p:nvSpPr>
        <p:spPr>
          <a:xfrm>
            <a:off x="1280160" y="7435036"/>
            <a:ext cx="9835280" cy="146496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4200">
                <a:solidFill>
                  <a:srgbClr val="80BFB7"/>
                </a:solidFill>
              </a:defRPr>
            </a:lvl2pPr>
            <a:lvl3pPr lvl="2" rtl="0">
              <a:spcBef>
                <a:spcPts val="0"/>
              </a:spcBef>
              <a:spcAft>
                <a:spcPts val="0"/>
              </a:spcAft>
              <a:buClr>
                <a:srgbClr val="80BFB7"/>
              </a:buClr>
              <a:buSzPts val="3000"/>
              <a:buNone/>
              <a:defRPr sz="4200">
                <a:solidFill>
                  <a:srgbClr val="80BFB7"/>
                </a:solidFill>
              </a:defRPr>
            </a:lvl3pPr>
            <a:lvl4pPr lvl="3" rtl="0">
              <a:spcBef>
                <a:spcPts val="0"/>
              </a:spcBef>
              <a:spcAft>
                <a:spcPts val="0"/>
              </a:spcAft>
              <a:buClr>
                <a:srgbClr val="80BFB7"/>
              </a:buClr>
              <a:buSzPts val="3000"/>
              <a:buNone/>
              <a:defRPr sz="4200">
                <a:solidFill>
                  <a:srgbClr val="80BFB7"/>
                </a:solidFill>
              </a:defRPr>
            </a:lvl4pPr>
            <a:lvl5pPr lvl="4" rtl="0">
              <a:spcBef>
                <a:spcPts val="0"/>
              </a:spcBef>
              <a:spcAft>
                <a:spcPts val="0"/>
              </a:spcAft>
              <a:buClr>
                <a:srgbClr val="80BFB7"/>
              </a:buClr>
              <a:buSzPts val="3000"/>
              <a:buNone/>
              <a:defRPr sz="4200">
                <a:solidFill>
                  <a:srgbClr val="80BFB7"/>
                </a:solidFill>
              </a:defRPr>
            </a:lvl5pPr>
            <a:lvl6pPr lvl="5" rtl="0">
              <a:spcBef>
                <a:spcPts val="0"/>
              </a:spcBef>
              <a:spcAft>
                <a:spcPts val="0"/>
              </a:spcAft>
              <a:buClr>
                <a:srgbClr val="80BFB7"/>
              </a:buClr>
              <a:buSzPts val="3000"/>
              <a:buNone/>
              <a:defRPr sz="4200">
                <a:solidFill>
                  <a:srgbClr val="80BFB7"/>
                </a:solidFill>
              </a:defRPr>
            </a:lvl6pPr>
            <a:lvl7pPr lvl="6" rtl="0">
              <a:spcBef>
                <a:spcPts val="0"/>
              </a:spcBef>
              <a:spcAft>
                <a:spcPts val="0"/>
              </a:spcAft>
              <a:buClr>
                <a:srgbClr val="80BFB7"/>
              </a:buClr>
              <a:buSzPts val="3000"/>
              <a:buNone/>
              <a:defRPr sz="4200">
                <a:solidFill>
                  <a:srgbClr val="80BFB7"/>
                </a:solidFill>
              </a:defRPr>
            </a:lvl7pPr>
            <a:lvl8pPr lvl="7" rtl="0">
              <a:spcBef>
                <a:spcPts val="0"/>
              </a:spcBef>
              <a:spcAft>
                <a:spcPts val="0"/>
              </a:spcAft>
              <a:buClr>
                <a:srgbClr val="80BFB7"/>
              </a:buClr>
              <a:buSzPts val="3000"/>
              <a:buNone/>
              <a:defRPr sz="4200">
                <a:solidFill>
                  <a:srgbClr val="80BFB7"/>
                </a:solidFill>
              </a:defRPr>
            </a:lvl8pPr>
            <a:lvl9pPr lvl="8" rtl="0">
              <a:spcBef>
                <a:spcPts val="0"/>
              </a:spcBef>
              <a:spcAft>
                <a:spcPts val="0"/>
              </a:spcAft>
              <a:buClr>
                <a:srgbClr val="80BFB7"/>
              </a:buClr>
              <a:buSzPts val="3000"/>
              <a:buNone/>
              <a:defRPr sz="4200">
                <a:solidFill>
                  <a:srgbClr val="80BFB7"/>
                </a:solidFill>
              </a:defRPr>
            </a:lvl9pPr>
          </a:lstStyle>
          <a:p>
            <a:endParaRPr/>
          </a:p>
        </p:txBody>
      </p:sp>
    </p:spTree>
    <p:extLst>
      <p:ext uri="{BB962C8B-B14F-4D97-AF65-F5344CB8AC3E}">
        <p14:creationId xmlns:p14="http://schemas.microsoft.com/office/powerpoint/2010/main" val="3473159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1340827" y="1380167"/>
            <a:ext cx="12620720" cy="160048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1340827" y="3235960"/>
            <a:ext cx="12620720" cy="5563600"/>
          </a:xfrm>
          <a:prstGeom prst="rect">
            <a:avLst/>
          </a:prstGeom>
        </p:spPr>
        <p:txBody>
          <a:bodyPr spcFirstLastPara="1" wrap="square" lIns="91425" tIns="91425" rIns="91425" bIns="91425" anchor="t" anchorCtr="0"/>
          <a:lstStyle>
            <a:lvl1pPr marL="640064" lvl="0" indent="-533387">
              <a:spcBef>
                <a:spcPts val="840"/>
              </a:spcBef>
              <a:spcAft>
                <a:spcPts val="0"/>
              </a:spcAft>
              <a:buSzPts val="2400"/>
              <a:buChar char="▪"/>
              <a:defRPr/>
            </a:lvl1pPr>
            <a:lvl2pPr marL="1280128" lvl="1" indent="-533387">
              <a:spcBef>
                <a:spcPts val="0"/>
              </a:spcBef>
              <a:spcAft>
                <a:spcPts val="0"/>
              </a:spcAft>
              <a:buSzPts val="2400"/>
              <a:buChar char="▫"/>
              <a:defRPr/>
            </a:lvl2pPr>
            <a:lvl3pPr marL="1920192" lvl="2" indent="-533387">
              <a:spcBef>
                <a:spcPts val="0"/>
              </a:spcBef>
              <a:spcAft>
                <a:spcPts val="0"/>
              </a:spcAft>
              <a:buSzPts val="2400"/>
              <a:buChar char="▫"/>
              <a:defRPr/>
            </a:lvl3pPr>
            <a:lvl4pPr marL="2560256" lvl="3" indent="-533387">
              <a:spcBef>
                <a:spcPts val="0"/>
              </a:spcBef>
              <a:spcAft>
                <a:spcPts val="0"/>
              </a:spcAft>
              <a:buSzPts val="2400"/>
              <a:buChar char="▫"/>
              <a:defRPr/>
            </a:lvl4pPr>
            <a:lvl5pPr marL="3200320" lvl="4" indent="-533387">
              <a:spcBef>
                <a:spcPts val="0"/>
              </a:spcBef>
              <a:spcAft>
                <a:spcPts val="0"/>
              </a:spcAft>
              <a:buSzPts val="2400"/>
              <a:buChar char="▫"/>
              <a:defRPr/>
            </a:lvl5pPr>
            <a:lvl6pPr marL="3840384" lvl="5" indent="-533387">
              <a:spcBef>
                <a:spcPts val="0"/>
              </a:spcBef>
              <a:spcAft>
                <a:spcPts val="0"/>
              </a:spcAft>
              <a:buSzPts val="2400"/>
              <a:buChar char="▫"/>
              <a:defRPr/>
            </a:lvl6pPr>
            <a:lvl7pPr marL="4480448" lvl="6" indent="-533387">
              <a:spcBef>
                <a:spcPts val="0"/>
              </a:spcBef>
              <a:spcAft>
                <a:spcPts val="0"/>
              </a:spcAft>
              <a:buSzPts val="2400"/>
              <a:buChar char="●"/>
              <a:defRPr/>
            </a:lvl7pPr>
            <a:lvl8pPr marL="5120512" lvl="7" indent="-533387">
              <a:spcBef>
                <a:spcPts val="0"/>
              </a:spcBef>
              <a:spcAft>
                <a:spcPts val="0"/>
              </a:spcAft>
              <a:buSzPts val="2400"/>
              <a:buChar char="○"/>
              <a:defRPr/>
            </a:lvl8pPr>
            <a:lvl9pPr marL="5760576" lvl="8" indent="-533387">
              <a:spcBef>
                <a:spcPts val="0"/>
              </a:spcBef>
              <a:spcAft>
                <a:spcPts val="0"/>
              </a:spcAft>
              <a:buSzPts val="2400"/>
              <a:buChar char="■"/>
              <a:defRPr/>
            </a:lvl9pPr>
          </a:lstStyle>
          <a:p>
            <a:endParaRPr/>
          </a:p>
        </p:txBody>
      </p:sp>
      <p:sp>
        <p:nvSpPr>
          <p:cNvPr id="1840" name="Google Shape;1840;p5"/>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54502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42119194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1340827" y="1380167"/>
            <a:ext cx="12620720" cy="160048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1340827" y="3290280"/>
            <a:ext cx="6052480" cy="5762400"/>
          </a:xfrm>
          <a:prstGeom prst="rect">
            <a:avLst/>
          </a:prstGeom>
        </p:spPr>
        <p:txBody>
          <a:bodyPr spcFirstLastPara="1" wrap="square" lIns="91425" tIns="91425" rIns="91425" bIns="91425" anchor="t" anchorCtr="0"/>
          <a:lstStyle>
            <a:lvl1pPr marL="640064" lvl="0" indent="-480048">
              <a:spcBef>
                <a:spcPts val="840"/>
              </a:spcBef>
              <a:spcAft>
                <a:spcPts val="0"/>
              </a:spcAft>
              <a:buSzPts val="1800"/>
              <a:buChar char="▪"/>
              <a:defRPr sz="2520"/>
            </a:lvl1pPr>
            <a:lvl2pPr marL="1280128" lvl="1" indent="-480048">
              <a:spcBef>
                <a:spcPts val="0"/>
              </a:spcBef>
              <a:spcAft>
                <a:spcPts val="0"/>
              </a:spcAft>
              <a:buSzPts val="1800"/>
              <a:buChar char="▫"/>
              <a:defRPr sz="2520"/>
            </a:lvl2pPr>
            <a:lvl3pPr marL="1920192" lvl="2" indent="-480048">
              <a:spcBef>
                <a:spcPts val="0"/>
              </a:spcBef>
              <a:spcAft>
                <a:spcPts val="0"/>
              </a:spcAft>
              <a:buSzPts val="1800"/>
              <a:buChar char="▫"/>
              <a:defRPr sz="2520"/>
            </a:lvl3pPr>
            <a:lvl4pPr marL="2560256" lvl="3" indent="-480048">
              <a:spcBef>
                <a:spcPts val="0"/>
              </a:spcBef>
              <a:spcAft>
                <a:spcPts val="0"/>
              </a:spcAft>
              <a:buSzPts val="1800"/>
              <a:buChar char="▫"/>
              <a:defRPr sz="2520"/>
            </a:lvl4pPr>
            <a:lvl5pPr marL="3200320" lvl="4" indent="-480048">
              <a:spcBef>
                <a:spcPts val="0"/>
              </a:spcBef>
              <a:spcAft>
                <a:spcPts val="0"/>
              </a:spcAft>
              <a:buSzPts val="1800"/>
              <a:buChar char="▫"/>
              <a:defRPr sz="2520"/>
            </a:lvl5pPr>
            <a:lvl6pPr marL="3840384" lvl="5" indent="-480048">
              <a:spcBef>
                <a:spcPts val="0"/>
              </a:spcBef>
              <a:spcAft>
                <a:spcPts val="0"/>
              </a:spcAft>
              <a:buSzPts val="1800"/>
              <a:buChar char="▫"/>
              <a:defRPr sz="2520"/>
            </a:lvl6pPr>
            <a:lvl7pPr marL="4480448" lvl="6" indent="-480048">
              <a:spcBef>
                <a:spcPts val="0"/>
              </a:spcBef>
              <a:spcAft>
                <a:spcPts val="0"/>
              </a:spcAft>
              <a:buSzPts val="1800"/>
              <a:buChar char="●"/>
              <a:defRPr sz="2520"/>
            </a:lvl7pPr>
            <a:lvl8pPr marL="5120512" lvl="7" indent="-480048">
              <a:spcBef>
                <a:spcPts val="0"/>
              </a:spcBef>
              <a:spcAft>
                <a:spcPts val="0"/>
              </a:spcAft>
              <a:buSzPts val="1800"/>
              <a:buChar char="○"/>
              <a:defRPr sz="2520"/>
            </a:lvl8pPr>
            <a:lvl9pPr marL="5760576" lvl="8" indent="-480048">
              <a:spcBef>
                <a:spcPts val="0"/>
              </a:spcBef>
              <a:spcAft>
                <a:spcPts val="0"/>
              </a:spcAft>
              <a:buSzPts val="1800"/>
              <a:buChar char="■"/>
              <a:defRPr sz="2520"/>
            </a:lvl9pPr>
          </a:lstStyle>
          <a:p>
            <a:endParaRPr/>
          </a:p>
        </p:txBody>
      </p:sp>
      <p:sp>
        <p:nvSpPr>
          <p:cNvPr id="1844" name="Google Shape;1844;p6"/>
          <p:cNvSpPr txBox="1">
            <a:spLocks noGrp="1"/>
          </p:cNvSpPr>
          <p:nvPr>
            <p:ph type="body" idx="2"/>
          </p:nvPr>
        </p:nvSpPr>
        <p:spPr>
          <a:xfrm>
            <a:off x="7757999" y="3290280"/>
            <a:ext cx="6052480" cy="5762400"/>
          </a:xfrm>
          <a:prstGeom prst="rect">
            <a:avLst/>
          </a:prstGeom>
        </p:spPr>
        <p:txBody>
          <a:bodyPr spcFirstLastPara="1" wrap="square" lIns="91425" tIns="91425" rIns="91425" bIns="91425" anchor="t" anchorCtr="0"/>
          <a:lstStyle>
            <a:lvl1pPr marL="640064" lvl="0" indent="-480048">
              <a:spcBef>
                <a:spcPts val="840"/>
              </a:spcBef>
              <a:spcAft>
                <a:spcPts val="0"/>
              </a:spcAft>
              <a:buSzPts val="1800"/>
              <a:buChar char="▪"/>
              <a:defRPr sz="2520"/>
            </a:lvl1pPr>
            <a:lvl2pPr marL="1280128" lvl="1" indent="-480048">
              <a:spcBef>
                <a:spcPts val="0"/>
              </a:spcBef>
              <a:spcAft>
                <a:spcPts val="0"/>
              </a:spcAft>
              <a:buSzPts val="1800"/>
              <a:buChar char="▫"/>
              <a:defRPr sz="2520"/>
            </a:lvl2pPr>
            <a:lvl3pPr marL="1920192" lvl="2" indent="-480048">
              <a:spcBef>
                <a:spcPts val="0"/>
              </a:spcBef>
              <a:spcAft>
                <a:spcPts val="0"/>
              </a:spcAft>
              <a:buSzPts val="1800"/>
              <a:buChar char="▫"/>
              <a:defRPr sz="2520"/>
            </a:lvl3pPr>
            <a:lvl4pPr marL="2560256" lvl="3" indent="-480048">
              <a:spcBef>
                <a:spcPts val="0"/>
              </a:spcBef>
              <a:spcAft>
                <a:spcPts val="0"/>
              </a:spcAft>
              <a:buSzPts val="1800"/>
              <a:buChar char="▫"/>
              <a:defRPr sz="2520"/>
            </a:lvl4pPr>
            <a:lvl5pPr marL="3200320" lvl="4" indent="-480048">
              <a:spcBef>
                <a:spcPts val="0"/>
              </a:spcBef>
              <a:spcAft>
                <a:spcPts val="0"/>
              </a:spcAft>
              <a:buSzPts val="1800"/>
              <a:buChar char="▫"/>
              <a:defRPr sz="2520"/>
            </a:lvl5pPr>
            <a:lvl6pPr marL="3840384" lvl="5" indent="-480048">
              <a:spcBef>
                <a:spcPts val="0"/>
              </a:spcBef>
              <a:spcAft>
                <a:spcPts val="0"/>
              </a:spcAft>
              <a:buSzPts val="1800"/>
              <a:buChar char="▫"/>
              <a:defRPr sz="2520"/>
            </a:lvl6pPr>
            <a:lvl7pPr marL="4480448" lvl="6" indent="-480048">
              <a:spcBef>
                <a:spcPts val="0"/>
              </a:spcBef>
              <a:spcAft>
                <a:spcPts val="0"/>
              </a:spcAft>
              <a:buSzPts val="1800"/>
              <a:buChar char="●"/>
              <a:defRPr sz="2520"/>
            </a:lvl7pPr>
            <a:lvl8pPr marL="5120512" lvl="7" indent="-480048">
              <a:spcBef>
                <a:spcPts val="0"/>
              </a:spcBef>
              <a:spcAft>
                <a:spcPts val="0"/>
              </a:spcAft>
              <a:buSzPts val="1800"/>
              <a:buChar char="○"/>
              <a:defRPr sz="2520"/>
            </a:lvl8pPr>
            <a:lvl9pPr marL="5760576" lvl="8" indent="-480048">
              <a:spcBef>
                <a:spcPts val="0"/>
              </a:spcBef>
              <a:spcAft>
                <a:spcPts val="0"/>
              </a:spcAft>
              <a:buSzPts val="1800"/>
              <a:buChar char="■"/>
              <a:defRPr sz="2520"/>
            </a:lvl9pPr>
          </a:lstStyle>
          <a:p>
            <a:endParaRPr/>
          </a:p>
        </p:txBody>
      </p:sp>
      <p:sp>
        <p:nvSpPr>
          <p:cNvPr id="2119" name="Google Shape;2119;p6"/>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24363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2386673" y="1380493"/>
            <a:ext cx="7991200" cy="6892480"/>
          </a:xfrm>
          <a:prstGeom prst="rect">
            <a:avLst/>
          </a:prstGeom>
        </p:spPr>
        <p:txBody>
          <a:bodyPr spcFirstLastPara="1" wrap="square" lIns="91425" tIns="91425" rIns="91425" bIns="91425" anchor="t" anchorCtr="0"/>
          <a:lstStyle>
            <a:lvl1pPr marL="640064" lvl="0" indent="-586725" rtl="0">
              <a:spcBef>
                <a:spcPts val="840"/>
              </a:spcBef>
              <a:spcAft>
                <a:spcPts val="0"/>
              </a:spcAft>
              <a:buClr>
                <a:srgbClr val="FFFFFF"/>
              </a:buClr>
              <a:buSzPts val="3000"/>
              <a:buChar char="▪"/>
              <a:defRPr sz="4200" i="1">
                <a:solidFill>
                  <a:srgbClr val="FFFFFF"/>
                </a:solidFill>
              </a:defRPr>
            </a:lvl1pPr>
            <a:lvl2pPr marL="1280128" lvl="1" indent="-586725" rtl="0">
              <a:spcBef>
                <a:spcPts val="0"/>
              </a:spcBef>
              <a:spcAft>
                <a:spcPts val="0"/>
              </a:spcAft>
              <a:buClr>
                <a:srgbClr val="FFFFFF"/>
              </a:buClr>
              <a:buSzPts val="3000"/>
              <a:buChar char="▫"/>
              <a:defRPr sz="4200" i="1">
                <a:solidFill>
                  <a:srgbClr val="FFFFFF"/>
                </a:solidFill>
              </a:defRPr>
            </a:lvl2pPr>
            <a:lvl3pPr marL="1920192" lvl="2" indent="-586725" rtl="0">
              <a:spcBef>
                <a:spcPts val="0"/>
              </a:spcBef>
              <a:spcAft>
                <a:spcPts val="0"/>
              </a:spcAft>
              <a:buClr>
                <a:srgbClr val="FFFFFF"/>
              </a:buClr>
              <a:buSzPts val="3000"/>
              <a:buChar char="▫"/>
              <a:defRPr sz="4200" i="1">
                <a:solidFill>
                  <a:srgbClr val="FFFFFF"/>
                </a:solidFill>
              </a:defRPr>
            </a:lvl3pPr>
            <a:lvl4pPr marL="2560256" lvl="3" indent="-586725" rtl="0">
              <a:spcBef>
                <a:spcPts val="0"/>
              </a:spcBef>
              <a:spcAft>
                <a:spcPts val="0"/>
              </a:spcAft>
              <a:buClr>
                <a:srgbClr val="FFFFFF"/>
              </a:buClr>
              <a:buSzPts val="3000"/>
              <a:buChar char="▫"/>
              <a:defRPr sz="4200" i="1">
                <a:solidFill>
                  <a:srgbClr val="FFFFFF"/>
                </a:solidFill>
              </a:defRPr>
            </a:lvl4pPr>
            <a:lvl5pPr marL="3200320" lvl="4" indent="-586725" rtl="0">
              <a:spcBef>
                <a:spcPts val="0"/>
              </a:spcBef>
              <a:spcAft>
                <a:spcPts val="0"/>
              </a:spcAft>
              <a:buClr>
                <a:srgbClr val="FFFFFF"/>
              </a:buClr>
              <a:buSzPts val="3000"/>
              <a:buChar char="▫"/>
              <a:defRPr sz="4200" i="1">
                <a:solidFill>
                  <a:srgbClr val="FFFFFF"/>
                </a:solidFill>
              </a:defRPr>
            </a:lvl5pPr>
            <a:lvl6pPr marL="3840384" lvl="5" indent="-586725" rtl="0">
              <a:spcBef>
                <a:spcPts val="0"/>
              </a:spcBef>
              <a:spcAft>
                <a:spcPts val="0"/>
              </a:spcAft>
              <a:buClr>
                <a:srgbClr val="FFFFFF"/>
              </a:buClr>
              <a:buSzPts val="3000"/>
              <a:buChar char="▫"/>
              <a:defRPr sz="4200" i="1">
                <a:solidFill>
                  <a:srgbClr val="FFFFFF"/>
                </a:solidFill>
              </a:defRPr>
            </a:lvl6pPr>
            <a:lvl7pPr marL="4480448" lvl="6" indent="-586725" rtl="0">
              <a:spcBef>
                <a:spcPts val="0"/>
              </a:spcBef>
              <a:spcAft>
                <a:spcPts val="0"/>
              </a:spcAft>
              <a:buClr>
                <a:srgbClr val="FFFFFF"/>
              </a:buClr>
              <a:buSzPts val="3000"/>
              <a:buChar char="●"/>
              <a:defRPr sz="4200" i="1">
                <a:solidFill>
                  <a:srgbClr val="FFFFFF"/>
                </a:solidFill>
              </a:defRPr>
            </a:lvl7pPr>
            <a:lvl8pPr marL="5120512" lvl="7" indent="-586725" rtl="0">
              <a:spcBef>
                <a:spcPts val="0"/>
              </a:spcBef>
              <a:spcAft>
                <a:spcPts val="0"/>
              </a:spcAft>
              <a:buClr>
                <a:srgbClr val="FFFFFF"/>
              </a:buClr>
              <a:buSzPts val="3000"/>
              <a:buChar char="○"/>
              <a:defRPr sz="4200" i="1">
                <a:solidFill>
                  <a:srgbClr val="FFFFFF"/>
                </a:solidFill>
              </a:defRPr>
            </a:lvl8pPr>
            <a:lvl9pPr marL="5760576" lvl="8" indent="-586725">
              <a:spcBef>
                <a:spcPts val="0"/>
              </a:spcBef>
              <a:spcAft>
                <a:spcPts val="0"/>
              </a:spcAft>
              <a:buClr>
                <a:srgbClr val="FFFFFF"/>
              </a:buClr>
              <a:buSzPts val="3000"/>
              <a:buChar char="■"/>
              <a:defRPr sz="4200" i="1">
                <a:solidFill>
                  <a:srgbClr val="FFFFFF"/>
                </a:solidFill>
              </a:defRPr>
            </a:lvl9pPr>
          </a:lstStyle>
          <a:p>
            <a:endParaRPr/>
          </a:p>
        </p:txBody>
      </p:sp>
      <p:sp>
        <p:nvSpPr>
          <p:cNvPr id="1562" name="Google Shape;1562;p4"/>
          <p:cNvSpPr txBox="1">
            <a:spLocks noGrp="1"/>
          </p:cNvSpPr>
          <p:nvPr>
            <p:ph type="sldNum" idx="12"/>
          </p:nvPr>
        </p:nvSpPr>
        <p:spPr>
          <a:xfrm>
            <a:off x="170857" y="8811042"/>
            <a:ext cx="1024240" cy="73472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18885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57896" y="2809240"/>
            <a:ext cx="11948161" cy="3194240"/>
          </a:xfrm>
        </p:spPr>
        <p:txBody>
          <a:bodyPr anchor="b">
            <a:normAutofit/>
          </a:bodyPr>
          <a:lstStyle>
            <a:lvl1pPr algn="l">
              <a:defRPr sz="504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57898" y="6294120"/>
            <a:ext cx="11948160" cy="2098040"/>
          </a:xfrm>
        </p:spPr>
        <p:txBody>
          <a:bodyPr anchor="t">
            <a:normAutofit/>
          </a:bodyPr>
          <a:lstStyle>
            <a:lvl1pPr marL="0" indent="0" algn="l">
              <a:buNone/>
              <a:defRPr sz="2520">
                <a:solidFill>
                  <a:schemeClr val="bg2">
                    <a:lumMod val="7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24759880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57896" y="960121"/>
            <a:ext cx="6912717" cy="506137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8131387" y="960122"/>
            <a:ext cx="6908271" cy="506137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4014319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0913" y="960120"/>
            <a:ext cx="6509702" cy="806767"/>
          </a:xfrm>
        </p:spPr>
        <p:txBody>
          <a:bodyPr anchor="b">
            <a:noAutofit/>
          </a:bodyPr>
          <a:lstStyle>
            <a:lvl1pPr marL="0" indent="0">
              <a:buNone/>
              <a:defRPr sz="3920" b="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4" name="Content Placeholder 3"/>
          <p:cNvSpPr>
            <a:spLocks noGrp="1"/>
          </p:cNvSpPr>
          <p:nvPr>
            <p:ph sz="half" idx="2"/>
          </p:nvPr>
        </p:nvSpPr>
        <p:spPr>
          <a:xfrm>
            <a:off x="957896" y="1778741"/>
            <a:ext cx="6912717" cy="424275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8510692" y="960120"/>
            <a:ext cx="6531188" cy="806767"/>
          </a:xfrm>
        </p:spPr>
        <p:txBody>
          <a:bodyPr anchor="b">
            <a:noAutofit/>
          </a:bodyPr>
          <a:lstStyle>
            <a:lvl1pPr marL="0" indent="0">
              <a:buNone/>
              <a:defRPr sz="3920" b="0">
                <a:solidFill>
                  <a:schemeClr val="tx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6" name="Content Placeholder 5"/>
          <p:cNvSpPr>
            <a:spLocks noGrp="1"/>
          </p:cNvSpPr>
          <p:nvPr>
            <p:ph sz="quarter" idx="4"/>
          </p:nvPr>
        </p:nvSpPr>
        <p:spPr>
          <a:xfrm>
            <a:off x="8129163" y="1766887"/>
            <a:ext cx="6900863" cy="424275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4825351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54263804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19845855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9017" y="960120"/>
            <a:ext cx="5120640" cy="1920240"/>
          </a:xfrm>
        </p:spPr>
        <p:txBody>
          <a:bodyPr anchor="b">
            <a:normAutofit/>
          </a:bodyPr>
          <a:lstStyle>
            <a:lvl1pPr algn="l">
              <a:defRPr sz="336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957898" y="960120"/>
            <a:ext cx="8321041" cy="743204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919017" y="3093719"/>
            <a:ext cx="5120640" cy="2927774"/>
          </a:xfrm>
        </p:spPr>
        <p:txBody>
          <a:bodyPr anchor="t">
            <a:normAutofit/>
          </a:bodyPr>
          <a:lstStyle>
            <a:lvl1pPr marL="0" indent="0">
              <a:buNone/>
              <a:defRPr sz="224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0462263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611937" y="2026920"/>
            <a:ext cx="8427720" cy="1600200"/>
          </a:xfrm>
        </p:spPr>
        <p:txBody>
          <a:bodyPr anchor="b">
            <a:normAutofit/>
          </a:bodyPr>
          <a:lstStyle>
            <a:lvl1pPr algn="l">
              <a:defRPr sz="392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1384617" y="1280160"/>
            <a:ext cx="4593364" cy="64008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611937" y="3887893"/>
            <a:ext cx="8429943" cy="2868506"/>
          </a:xfrm>
        </p:spPr>
        <p:txBody>
          <a:bodyPr anchor="t">
            <a:normAutofit/>
          </a:bodyPr>
          <a:lstStyle>
            <a:lvl1pPr marL="0" indent="0">
              <a:buNone/>
              <a:defRPr sz="252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0759866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2889757" y="4148667"/>
            <a:ext cx="4174601" cy="4492414"/>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957897" y="6282265"/>
            <a:ext cx="11948160" cy="2109894"/>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57897" y="960121"/>
            <a:ext cx="11948160" cy="506137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866177" y="8641081"/>
            <a:ext cx="2240280" cy="511175"/>
          </a:xfrm>
          <a:prstGeom prst="rect">
            <a:avLst/>
          </a:prstGeom>
        </p:spPr>
        <p:txBody>
          <a:bodyPr vert="horz" lIns="91440" tIns="45720" rIns="91440" bIns="45720" rtlCol="0" anchor="t"/>
          <a:lstStyle>
            <a:lvl1pPr algn="r">
              <a:defRPr sz="1400" b="0" i="0">
                <a:solidFill>
                  <a:schemeClr val="bg2">
                    <a:lumMod val="50000"/>
                  </a:schemeClr>
                </a:solidFill>
                <a:effectLst/>
                <a:latin typeface="+mn-lt"/>
              </a:defRPr>
            </a:lvl1pPr>
          </a:lstStyle>
          <a:p>
            <a:fld id="{B61BEF0D-F0BB-DE4B-95CE-6DB70DBA9567}" type="datetimeFigureOut">
              <a:rPr lang="en-US" smtClean="0"/>
              <a:pPr/>
              <a:t>9/11/2019</a:t>
            </a:fld>
            <a:endParaRPr lang="en-US" dirty="0"/>
          </a:p>
        </p:txBody>
      </p:sp>
      <p:sp>
        <p:nvSpPr>
          <p:cNvPr id="5" name="Footer Placeholder 4"/>
          <p:cNvSpPr>
            <a:spLocks noGrp="1"/>
          </p:cNvSpPr>
          <p:nvPr>
            <p:ph type="ftr" sz="quarter" idx="3"/>
          </p:nvPr>
        </p:nvSpPr>
        <p:spPr>
          <a:xfrm>
            <a:off x="957897" y="8641081"/>
            <a:ext cx="10561320" cy="511175"/>
          </a:xfrm>
          <a:prstGeom prst="rect">
            <a:avLst/>
          </a:prstGeom>
        </p:spPr>
        <p:txBody>
          <a:bodyPr vert="horz" lIns="91440" tIns="45720" rIns="91440" bIns="45720" rtlCol="0" anchor="t"/>
          <a:lstStyle>
            <a:lvl1pPr algn="l">
              <a:defRPr sz="14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4508481" y="7809866"/>
            <a:ext cx="1599143" cy="937895"/>
          </a:xfrm>
          <a:prstGeom prst="rect">
            <a:avLst/>
          </a:prstGeom>
        </p:spPr>
        <p:txBody>
          <a:bodyPr vert="horz" lIns="91440" tIns="45720" rIns="91440" bIns="45720" rtlCol="0" anchor="b"/>
          <a:lstStyle>
            <a:lvl1pPr algn="r">
              <a:defRPr sz="4480" b="0" i="0">
                <a:solidFill>
                  <a:schemeClr val="bg2">
                    <a:lumMod val="50000"/>
                  </a:schemeClr>
                </a:solidFill>
                <a:effectLst/>
                <a:latin typeface="+mn-lt"/>
              </a:defRPr>
            </a:lvl1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67241730"/>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1" r:id="rId18"/>
    <p:sldLayoutId id="2147483772" r:id="rId19"/>
    <p:sldLayoutId id="2147483773" r:id="rId20"/>
    <p:sldLayoutId id="2147483774" r:id="rId21"/>
  </p:sldLayoutIdLst>
  <p:transition>
    <p:fade thruBlk="1"/>
  </p:transition>
  <p:hf hdr="0" ftr="0" dt="0"/>
  <p:txStyles>
    <p:titleStyle>
      <a:lvl1pPr algn="l" defTabSz="640080" rtl="0" eaLnBrk="1" latinLnBrk="0" hangingPunct="1">
        <a:spcBef>
          <a:spcPct val="0"/>
        </a:spcBef>
        <a:buNone/>
        <a:defRPr sz="504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00050" indent="-400050" algn="l" defTabSz="640080" rtl="0" eaLnBrk="1" latinLnBrk="0" hangingPunct="1">
        <a:spcBef>
          <a:spcPct val="20000"/>
        </a:spcBef>
        <a:spcAft>
          <a:spcPts val="840"/>
        </a:spcAft>
        <a:buClr>
          <a:schemeClr val="tx1"/>
        </a:buClr>
        <a:buSzPct val="80000"/>
        <a:buFont typeface="Wingdings 3" panose="05040102010807070707" pitchFamily="18" charset="2"/>
        <a:buChar char=""/>
        <a:defRPr sz="2800" kern="1200" cap="none">
          <a:solidFill>
            <a:schemeClr val="bg2">
              <a:lumMod val="75000"/>
            </a:schemeClr>
          </a:solidFill>
          <a:effectLst/>
          <a:latin typeface="+mn-lt"/>
          <a:ea typeface="+mn-ea"/>
          <a:cs typeface="+mn-cs"/>
        </a:defRPr>
      </a:lvl1pPr>
      <a:lvl2pPr marL="1040130" indent="-400050" algn="l" defTabSz="640080" rtl="0" eaLnBrk="1" latinLnBrk="0" hangingPunct="1">
        <a:spcBef>
          <a:spcPct val="20000"/>
        </a:spcBef>
        <a:spcAft>
          <a:spcPts val="840"/>
        </a:spcAft>
        <a:buClr>
          <a:schemeClr val="tx1"/>
        </a:buClr>
        <a:buSzPct val="80000"/>
        <a:buFont typeface="Wingdings 3" panose="05040102010807070707" pitchFamily="18" charset="2"/>
        <a:buChar char=""/>
        <a:defRPr sz="2520" kern="1200" cap="none">
          <a:solidFill>
            <a:schemeClr val="bg2">
              <a:lumMod val="75000"/>
            </a:schemeClr>
          </a:solidFill>
          <a:effectLst/>
          <a:latin typeface="+mn-lt"/>
          <a:ea typeface="+mn-ea"/>
          <a:cs typeface="+mn-cs"/>
        </a:defRPr>
      </a:lvl2pPr>
      <a:lvl3pPr marL="1680210" indent="-400050" algn="l" defTabSz="640080" rtl="0" eaLnBrk="1" latinLnBrk="0" hangingPunct="1">
        <a:spcBef>
          <a:spcPct val="20000"/>
        </a:spcBef>
        <a:spcAft>
          <a:spcPts val="840"/>
        </a:spcAft>
        <a:buClr>
          <a:schemeClr val="tx1"/>
        </a:buClr>
        <a:buSzPct val="80000"/>
        <a:buFont typeface="Wingdings 3" panose="05040102010807070707" pitchFamily="18" charset="2"/>
        <a:buChar char=""/>
        <a:defRPr sz="2240" kern="1200" cap="none">
          <a:solidFill>
            <a:schemeClr val="bg2">
              <a:lumMod val="75000"/>
            </a:schemeClr>
          </a:solidFill>
          <a:effectLst/>
          <a:latin typeface="+mn-lt"/>
          <a:ea typeface="+mn-ea"/>
          <a:cs typeface="+mn-cs"/>
        </a:defRPr>
      </a:lvl3pPr>
      <a:lvl4pPr marL="2160270" indent="-240030" algn="l" defTabSz="640080" rtl="0" eaLnBrk="1" latinLnBrk="0" hangingPunct="1">
        <a:spcBef>
          <a:spcPct val="20000"/>
        </a:spcBef>
        <a:spcAft>
          <a:spcPts val="840"/>
        </a:spcAft>
        <a:buClr>
          <a:schemeClr val="tx1"/>
        </a:buClr>
        <a:buSzPct val="80000"/>
        <a:buFont typeface="Wingdings 3" panose="05040102010807070707" pitchFamily="18" charset="2"/>
        <a:buChar char=""/>
        <a:defRPr sz="1960" kern="1200" cap="none">
          <a:solidFill>
            <a:schemeClr val="bg2">
              <a:lumMod val="75000"/>
            </a:schemeClr>
          </a:solidFill>
          <a:effectLst/>
          <a:latin typeface="+mn-lt"/>
          <a:ea typeface="+mn-ea"/>
          <a:cs typeface="+mn-cs"/>
        </a:defRPr>
      </a:lvl4pPr>
      <a:lvl5pPr marL="2800350" indent="-240030" algn="l" defTabSz="640080" rtl="0" eaLnBrk="1" latinLnBrk="0" hangingPunct="1">
        <a:spcBef>
          <a:spcPct val="20000"/>
        </a:spcBef>
        <a:spcAft>
          <a:spcPts val="840"/>
        </a:spcAft>
        <a:buClr>
          <a:schemeClr val="tx1"/>
        </a:buClr>
        <a:buSzPct val="80000"/>
        <a:buFont typeface="Wingdings 3" panose="05040102010807070707" pitchFamily="18" charset="2"/>
        <a:buChar char=""/>
        <a:defRPr sz="1960" kern="1200" cap="none">
          <a:solidFill>
            <a:schemeClr val="bg2">
              <a:lumMod val="75000"/>
            </a:schemeClr>
          </a:solidFill>
          <a:effectLst/>
          <a:latin typeface="+mn-lt"/>
          <a:ea typeface="+mn-ea"/>
          <a:cs typeface="+mn-cs"/>
        </a:defRPr>
      </a:lvl5pPr>
      <a:lvl6pPr marL="3520440" indent="-320040" algn="l" defTabSz="640080" rtl="0" eaLnBrk="1" latinLnBrk="0" hangingPunct="1">
        <a:spcBef>
          <a:spcPct val="20000"/>
        </a:spcBef>
        <a:spcAft>
          <a:spcPts val="840"/>
        </a:spcAft>
        <a:buClr>
          <a:schemeClr val="tx1"/>
        </a:buClr>
        <a:buSzPct val="80000"/>
        <a:buFont typeface="Wingdings 3" panose="05040102010807070707" pitchFamily="18" charset="2"/>
        <a:buChar char=""/>
        <a:defRPr sz="1960" kern="1200" cap="none">
          <a:solidFill>
            <a:schemeClr val="bg2">
              <a:lumMod val="75000"/>
            </a:schemeClr>
          </a:solidFill>
          <a:effectLst/>
          <a:latin typeface="+mn-lt"/>
          <a:ea typeface="+mn-ea"/>
          <a:cs typeface="+mn-cs"/>
        </a:defRPr>
      </a:lvl6pPr>
      <a:lvl7pPr marL="4160520" indent="-320040" algn="l" defTabSz="640080" rtl="0" eaLnBrk="1" latinLnBrk="0" hangingPunct="1">
        <a:spcBef>
          <a:spcPct val="20000"/>
        </a:spcBef>
        <a:spcAft>
          <a:spcPts val="840"/>
        </a:spcAft>
        <a:buClr>
          <a:schemeClr val="tx1"/>
        </a:buClr>
        <a:buSzPct val="80000"/>
        <a:buFont typeface="Wingdings 3" panose="05040102010807070707" pitchFamily="18" charset="2"/>
        <a:buChar char=""/>
        <a:defRPr sz="1960" kern="1200" cap="none">
          <a:solidFill>
            <a:schemeClr val="bg2">
              <a:lumMod val="75000"/>
            </a:schemeClr>
          </a:solidFill>
          <a:effectLst/>
          <a:latin typeface="+mn-lt"/>
          <a:ea typeface="+mn-ea"/>
          <a:cs typeface="+mn-cs"/>
        </a:defRPr>
      </a:lvl7pPr>
      <a:lvl8pPr marL="4800600" indent="-320040" algn="l" defTabSz="640080" rtl="0" eaLnBrk="1" latinLnBrk="0" hangingPunct="1">
        <a:spcBef>
          <a:spcPct val="20000"/>
        </a:spcBef>
        <a:spcAft>
          <a:spcPts val="840"/>
        </a:spcAft>
        <a:buClr>
          <a:schemeClr val="tx1"/>
        </a:buClr>
        <a:buSzPct val="80000"/>
        <a:buFont typeface="Wingdings 3" panose="05040102010807070707" pitchFamily="18" charset="2"/>
        <a:buChar char=""/>
        <a:defRPr sz="1960" kern="1200" cap="none">
          <a:solidFill>
            <a:schemeClr val="bg2">
              <a:lumMod val="75000"/>
            </a:schemeClr>
          </a:solidFill>
          <a:effectLst/>
          <a:latin typeface="+mn-lt"/>
          <a:ea typeface="+mn-ea"/>
          <a:cs typeface="+mn-cs"/>
        </a:defRPr>
      </a:lvl8pPr>
      <a:lvl9pPr marL="5440680" indent="-320040" algn="l" defTabSz="640080" rtl="0" eaLnBrk="1" latinLnBrk="0" hangingPunct="1">
        <a:spcBef>
          <a:spcPct val="20000"/>
        </a:spcBef>
        <a:spcAft>
          <a:spcPts val="840"/>
        </a:spcAft>
        <a:buClr>
          <a:schemeClr val="tx1"/>
        </a:buClr>
        <a:buSzPct val="80000"/>
        <a:buFont typeface="Wingdings 3" panose="05040102010807070707" pitchFamily="18" charset="2"/>
        <a:buChar char=""/>
        <a:defRPr sz="1960" kern="1200" cap="none">
          <a:solidFill>
            <a:schemeClr val="bg2">
              <a:lumMod val="75000"/>
            </a:schemeClr>
          </a:solidFill>
          <a:effectLst/>
          <a:latin typeface="+mn-lt"/>
          <a:ea typeface="+mn-ea"/>
          <a:cs typeface="+mn-cs"/>
        </a:defRPr>
      </a:lvl9pPr>
    </p:bodyStyle>
    <p:otherStyle>
      <a:defPPr>
        <a:defRPr lang="en-US"/>
      </a:defPPr>
      <a:lvl1pPr marL="0" algn="l" defTabSz="640080" rtl="0" eaLnBrk="1" latinLnBrk="0" hangingPunct="1">
        <a:defRPr sz="2520" kern="1200">
          <a:solidFill>
            <a:schemeClr val="tx1"/>
          </a:solidFill>
          <a:latin typeface="+mn-lt"/>
          <a:ea typeface="+mn-ea"/>
          <a:cs typeface="+mn-cs"/>
        </a:defRPr>
      </a:lvl1pPr>
      <a:lvl2pPr marL="640080" algn="l" defTabSz="640080" rtl="0" eaLnBrk="1" latinLnBrk="0" hangingPunct="1">
        <a:defRPr sz="2520" kern="1200">
          <a:solidFill>
            <a:schemeClr val="tx1"/>
          </a:solidFill>
          <a:latin typeface="+mn-lt"/>
          <a:ea typeface="+mn-ea"/>
          <a:cs typeface="+mn-cs"/>
        </a:defRPr>
      </a:lvl2pPr>
      <a:lvl3pPr marL="1280160" algn="l" defTabSz="640080" rtl="0" eaLnBrk="1" latinLnBrk="0" hangingPunct="1">
        <a:defRPr sz="2520" kern="1200">
          <a:solidFill>
            <a:schemeClr val="tx1"/>
          </a:solidFill>
          <a:latin typeface="+mn-lt"/>
          <a:ea typeface="+mn-ea"/>
          <a:cs typeface="+mn-cs"/>
        </a:defRPr>
      </a:lvl3pPr>
      <a:lvl4pPr marL="1920240" algn="l" defTabSz="640080" rtl="0" eaLnBrk="1" latinLnBrk="0" hangingPunct="1">
        <a:defRPr sz="2520" kern="1200">
          <a:solidFill>
            <a:schemeClr val="tx1"/>
          </a:solidFill>
          <a:latin typeface="+mn-lt"/>
          <a:ea typeface="+mn-ea"/>
          <a:cs typeface="+mn-cs"/>
        </a:defRPr>
      </a:lvl4pPr>
      <a:lvl5pPr marL="2560320" algn="l" defTabSz="640080" rtl="0" eaLnBrk="1" latinLnBrk="0" hangingPunct="1">
        <a:defRPr sz="2520" kern="1200">
          <a:solidFill>
            <a:schemeClr val="tx1"/>
          </a:solidFill>
          <a:latin typeface="+mn-lt"/>
          <a:ea typeface="+mn-ea"/>
          <a:cs typeface="+mn-cs"/>
        </a:defRPr>
      </a:lvl5pPr>
      <a:lvl6pPr marL="3200400" algn="l" defTabSz="640080" rtl="0" eaLnBrk="1" latinLnBrk="0" hangingPunct="1">
        <a:defRPr sz="2520" kern="1200">
          <a:solidFill>
            <a:schemeClr val="tx1"/>
          </a:solidFill>
          <a:latin typeface="+mn-lt"/>
          <a:ea typeface="+mn-ea"/>
          <a:cs typeface="+mn-cs"/>
        </a:defRPr>
      </a:lvl6pPr>
      <a:lvl7pPr marL="3840480" algn="l" defTabSz="640080" rtl="0" eaLnBrk="1" latinLnBrk="0" hangingPunct="1">
        <a:defRPr sz="2520" kern="1200">
          <a:solidFill>
            <a:schemeClr val="tx1"/>
          </a:solidFill>
          <a:latin typeface="+mn-lt"/>
          <a:ea typeface="+mn-ea"/>
          <a:cs typeface="+mn-cs"/>
        </a:defRPr>
      </a:lvl7pPr>
      <a:lvl8pPr marL="4480560" algn="l" defTabSz="640080" rtl="0" eaLnBrk="1" latinLnBrk="0" hangingPunct="1">
        <a:defRPr sz="2520" kern="1200">
          <a:solidFill>
            <a:schemeClr val="tx1"/>
          </a:solidFill>
          <a:latin typeface="+mn-lt"/>
          <a:ea typeface="+mn-ea"/>
          <a:cs typeface="+mn-cs"/>
        </a:defRPr>
      </a:lvl8pPr>
      <a:lvl9pPr marL="5120640" algn="l" defTabSz="64008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slide" Target="slide18.xml"/><Relationship Id="rId5" Type="http://schemas.openxmlformats.org/officeDocument/2006/relationships/image" Target="../media/image6.emf"/><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8.wmf"/><Relationship Id="rId5" Type="http://schemas.openxmlformats.org/officeDocument/2006/relationships/image" Target="../media/image7.emf"/><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6.emf"/><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59EED5B-B04B-497F-9623-B3380012BD55}"/>
              </a:ext>
            </a:extLst>
          </p:cNvPr>
          <p:cNvSpPr>
            <a:spLocks noGrp="1"/>
          </p:cNvSpPr>
          <p:nvPr>
            <p:ph type="sldNum" sz="quarter" idx="12"/>
          </p:nvPr>
        </p:nvSpPr>
        <p:spPr/>
        <p:txBody>
          <a:bodyPr/>
          <a:lstStyle/>
          <a:p>
            <a:fld id="{00000000-1234-1234-1234-123412341234}" type="slidenum">
              <a:rPr lang="es-ES" smtClean="0"/>
              <a:pPr/>
              <a:t>1</a:t>
            </a:fld>
            <a:endParaRPr lang="es-ES"/>
          </a:p>
        </p:txBody>
      </p:sp>
      <p:sp>
        <p:nvSpPr>
          <p:cNvPr id="3" name="Google Shape;3836;p13">
            <a:extLst>
              <a:ext uri="{FF2B5EF4-FFF2-40B4-BE49-F238E27FC236}">
                <a16:creationId xmlns:a16="http://schemas.microsoft.com/office/drawing/2014/main" id="{8AF81ADC-2D5E-4E8D-8C27-B8A8D503FDD8}"/>
              </a:ext>
            </a:extLst>
          </p:cNvPr>
          <p:cNvSpPr txBox="1">
            <a:spLocks/>
          </p:cNvSpPr>
          <p:nvPr/>
        </p:nvSpPr>
        <p:spPr>
          <a:xfrm>
            <a:off x="2872856" y="2155516"/>
            <a:ext cx="12973282" cy="2016928"/>
          </a:xfrm>
          <a:prstGeom prst="rect">
            <a:avLst/>
          </a:prstGeom>
        </p:spPr>
        <p:txBody>
          <a:bodyPr spcFirstLastPara="1" wrap="square" lIns="127995" tIns="127995" rIns="127995" bIns="127995" anchor="t" anchorCtr="0">
            <a:noAutofit/>
          </a:bodyPr>
          <a:lstStyle>
            <a:lvl1pPr algn="l" defTabSz="640080" rtl="0" eaLnBrk="1" latinLnBrk="0" hangingPunct="1">
              <a:spcBef>
                <a:spcPct val="0"/>
              </a:spcBef>
              <a:buNone/>
              <a:defRPr sz="504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8000" b="1" dirty="0">
                <a:solidFill>
                  <a:schemeClr val="bg1">
                    <a:lumMod val="95000"/>
                    <a:lumOff val="5000"/>
                  </a:schemeClr>
                </a:solidFill>
              </a:rPr>
              <a:t>PROCESO DE GESTIÓN DE </a:t>
            </a:r>
            <a:br>
              <a:rPr lang="es-PE" sz="8000" b="1" dirty="0">
                <a:solidFill>
                  <a:schemeClr val="bg1">
                    <a:lumMod val="95000"/>
                    <a:lumOff val="5000"/>
                  </a:schemeClr>
                </a:solidFill>
              </a:rPr>
            </a:br>
            <a:r>
              <a:rPr lang="es-PE" sz="8000" b="1" dirty="0">
                <a:solidFill>
                  <a:schemeClr val="bg1">
                    <a:lumMod val="95000"/>
                    <a:lumOff val="5000"/>
                  </a:schemeClr>
                </a:solidFill>
              </a:rPr>
              <a:t>PROYECTOS</a:t>
            </a:r>
            <a:br>
              <a:rPr lang="es-PE" b="1" dirty="0">
                <a:solidFill>
                  <a:srgbClr val="FF0000"/>
                </a:solidFill>
              </a:rPr>
            </a:br>
            <a:br>
              <a:rPr lang="es-PE" b="1" dirty="0">
                <a:solidFill>
                  <a:srgbClr val="FF0000"/>
                </a:solidFill>
              </a:rPr>
            </a:br>
            <a:r>
              <a:rPr lang="es-PE" b="1" dirty="0">
                <a:solidFill>
                  <a:srgbClr val="FF0000"/>
                </a:solidFill>
              </a:rPr>
              <a:t>   </a:t>
            </a:r>
            <a:br>
              <a:rPr lang="es-PE" dirty="0">
                <a:solidFill>
                  <a:srgbClr val="FF0000"/>
                </a:solidFill>
              </a:rPr>
            </a:br>
            <a:endParaRPr lang="es-PE" dirty="0">
              <a:solidFill>
                <a:srgbClr val="FF0000"/>
              </a:solidFill>
            </a:endParaRPr>
          </a:p>
        </p:txBody>
      </p:sp>
      <p:sp>
        <p:nvSpPr>
          <p:cNvPr id="4" name="CuadroTexto 3">
            <a:extLst>
              <a:ext uri="{FF2B5EF4-FFF2-40B4-BE49-F238E27FC236}">
                <a16:creationId xmlns:a16="http://schemas.microsoft.com/office/drawing/2014/main" id="{17024804-09A5-4792-892A-63547E029918}"/>
              </a:ext>
            </a:extLst>
          </p:cNvPr>
          <p:cNvSpPr txBox="1"/>
          <p:nvPr/>
        </p:nvSpPr>
        <p:spPr>
          <a:xfrm>
            <a:off x="0" y="5228358"/>
            <a:ext cx="9759403" cy="4708981"/>
          </a:xfrm>
          <a:prstGeom prst="rect">
            <a:avLst/>
          </a:prstGeom>
          <a:noFill/>
        </p:spPr>
        <p:txBody>
          <a:bodyPr wrap="none" rtlCol="0">
            <a:spAutoFit/>
          </a:bodyPr>
          <a:lstStyle/>
          <a:p>
            <a:pPr algn="ctr"/>
            <a:r>
              <a:rPr lang="es-PE" sz="4400" b="1" dirty="0">
                <a:solidFill>
                  <a:schemeClr val="bg1">
                    <a:lumMod val="95000"/>
                    <a:lumOff val="5000"/>
                  </a:schemeClr>
                </a:solidFill>
              </a:rPr>
              <a:t>Integrantes</a:t>
            </a:r>
          </a:p>
          <a:p>
            <a:pPr marL="571500" indent="-571500">
              <a:buFont typeface="Wingdings" panose="05000000000000000000" pitchFamily="2" charset="2"/>
              <a:buChar char="q"/>
            </a:pPr>
            <a:r>
              <a:rPr lang="es-PE" sz="4400" b="1" dirty="0">
                <a:solidFill>
                  <a:schemeClr val="bg1">
                    <a:lumMod val="95000"/>
                    <a:lumOff val="5000"/>
                  </a:schemeClr>
                </a:solidFill>
              </a:rPr>
              <a:t>Alfaro Chacón, Harold.</a:t>
            </a:r>
          </a:p>
          <a:p>
            <a:pPr marL="571500" indent="-571500">
              <a:buFont typeface="Wingdings" panose="05000000000000000000" pitchFamily="2" charset="2"/>
              <a:buChar char="q"/>
            </a:pPr>
            <a:r>
              <a:rPr lang="es-PE" sz="4400" b="1" dirty="0">
                <a:solidFill>
                  <a:schemeClr val="bg1">
                    <a:lumMod val="95000"/>
                    <a:lumOff val="5000"/>
                  </a:schemeClr>
                </a:solidFill>
              </a:rPr>
              <a:t>Baique Sánchez, Daniel Wilfredo.</a:t>
            </a:r>
          </a:p>
          <a:p>
            <a:pPr marL="571500" indent="-571500">
              <a:buFont typeface="Wingdings" panose="05000000000000000000" pitchFamily="2" charset="2"/>
              <a:buChar char="q"/>
            </a:pPr>
            <a:r>
              <a:rPr lang="es-PE" sz="4400" b="1" dirty="0">
                <a:solidFill>
                  <a:schemeClr val="bg1">
                    <a:lumMod val="95000"/>
                    <a:lumOff val="5000"/>
                  </a:schemeClr>
                </a:solidFill>
              </a:rPr>
              <a:t>Jara Ramírez, Juan Lucio.</a:t>
            </a:r>
          </a:p>
          <a:p>
            <a:pPr marL="571500" indent="-571500">
              <a:buFont typeface="Wingdings" panose="05000000000000000000" pitchFamily="2" charset="2"/>
              <a:buChar char="q"/>
            </a:pPr>
            <a:r>
              <a:rPr lang="es-PE" sz="4400" b="1" dirty="0">
                <a:solidFill>
                  <a:schemeClr val="bg1">
                    <a:lumMod val="95000"/>
                    <a:lumOff val="5000"/>
                  </a:schemeClr>
                </a:solidFill>
              </a:rPr>
              <a:t>Rosado Estrada, Walter Felipe.</a:t>
            </a:r>
          </a:p>
          <a:p>
            <a:pPr marL="571500" indent="-571500">
              <a:buFont typeface="Wingdings" panose="05000000000000000000" pitchFamily="2" charset="2"/>
              <a:buChar char="q"/>
            </a:pPr>
            <a:r>
              <a:rPr lang="es-PE" sz="4400" b="1" dirty="0">
                <a:solidFill>
                  <a:schemeClr val="bg1">
                    <a:lumMod val="95000"/>
                    <a:lumOff val="5000"/>
                  </a:schemeClr>
                </a:solidFill>
              </a:rPr>
              <a:t>Orbegoso Jumo, Luis Ángel.</a:t>
            </a:r>
          </a:p>
          <a:p>
            <a:endParaRPr lang="es-PE" dirty="0"/>
          </a:p>
          <a:p>
            <a:endParaRPr lang="es-PE" dirty="0"/>
          </a:p>
        </p:txBody>
      </p:sp>
      <p:pic>
        <p:nvPicPr>
          <p:cNvPr id="1026" name="Picture 2" descr="Resultado de imagen de UTP">
            <a:extLst>
              <a:ext uri="{FF2B5EF4-FFF2-40B4-BE49-F238E27FC236}">
                <a16:creationId xmlns:a16="http://schemas.microsoft.com/office/drawing/2014/main" id="{06AA230A-D387-4728-8987-B9DA9F57E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662" y="164450"/>
            <a:ext cx="6438123" cy="201692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descr="Resultado de imagen de jarbo">
            <a:extLst>
              <a:ext uri="{FF2B5EF4-FFF2-40B4-BE49-F238E27FC236}">
                <a16:creationId xmlns:a16="http://schemas.microsoft.com/office/drawing/2014/main" id="{29C0418B-8DB4-4571-B694-5A3D2B5AED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890450" y="298580"/>
            <a:ext cx="6217174" cy="1548881"/>
          </a:xfrm>
          <a:prstGeom prst="rect">
            <a:avLst/>
          </a:prstGeom>
          <a:noFill/>
          <a:ln>
            <a:noFill/>
          </a:ln>
        </p:spPr>
      </p:pic>
      <p:sp>
        <p:nvSpPr>
          <p:cNvPr id="5" name="Rectángulo 4">
            <a:extLst>
              <a:ext uri="{FF2B5EF4-FFF2-40B4-BE49-F238E27FC236}">
                <a16:creationId xmlns:a16="http://schemas.microsoft.com/office/drawing/2014/main" id="{5E14D688-0EA3-4EA4-AB0D-FC4B41FC9D7E}"/>
              </a:ext>
            </a:extLst>
          </p:cNvPr>
          <p:cNvSpPr/>
          <p:nvPr/>
        </p:nvSpPr>
        <p:spPr>
          <a:xfrm>
            <a:off x="9890450" y="4967092"/>
            <a:ext cx="6654386" cy="923330"/>
          </a:xfrm>
          <a:prstGeom prst="rect">
            <a:avLst/>
          </a:prstGeom>
          <a:noFill/>
        </p:spPr>
        <p:txBody>
          <a:bodyPr wrap="non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PGPROY_V1.0_2019</a:t>
            </a:r>
            <a:endParaRPr lang="es-E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17034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10</a:t>
            </a:fld>
            <a:endParaRPr/>
          </a:p>
        </p:txBody>
      </p:sp>
      <p:sp>
        <p:nvSpPr>
          <p:cNvPr id="9" name="Google Shape;3850;p15">
            <a:extLst>
              <a:ext uri="{FF2B5EF4-FFF2-40B4-BE49-F238E27FC236}">
                <a16:creationId xmlns:a16="http://schemas.microsoft.com/office/drawing/2014/main" id="{4C31CA25-91C9-4DD1-87B7-94C51D27DD3D}"/>
              </a:ext>
            </a:extLst>
          </p:cNvPr>
          <p:cNvSpPr txBox="1">
            <a:spLocks/>
          </p:cNvSpPr>
          <p:nvPr/>
        </p:nvSpPr>
        <p:spPr>
          <a:xfrm>
            <a:off x="838200" y="413450"/>
            <a:ext cx="118618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solidFill>
                <a:srgbClr val="1D06A6"/>
              </a:solidFill>
            </a:endParaRPr>
          </a:p>
          <a:p>
            <a:r>
              <a:rPr lang="es-ES" sz="4400" b="1" dirty="0">
                <a:solidFill>
                  <a:srgbClr val="1D06A6"/>
                </a:solidFill>
              </a:rPr>
              <a:t>ACTIVIDADES DEL SUBPROCESO DE PLANIFICACIÓN</a:t>
            </a:r>
          </a:p>
        </p:txBody>
      </p:sp>
      <p:graphicFrame>
        <p:nvGraphicFramePr>
          <p:cNvPr id="7" name="Tabla 6">
            <a:extLst>
              <a:ext uri="{FF2B5EF4-FFF2-40B4-BE49-F238E27FC236}">
                <a16:creationId xmlns:a16="http://schemas.microsoft.com/office/drawing/2014/main" id="{698347B6-F027-42FC-BBAE-CCFB5B73397A}"/>
              </a:ext>
            </a:extLst>
          </p:cNvPr>
          <p:cNvGraphicFramePr>
            <a:graphicFrameLocks noGrp="1"/>
          </p:cNvGraphicFramePr>
          <p:nvPr>
            <p:extLst>
              <p:ext uri="{D42A27DB-BD31-4B8C-83A1-F6EECF244321}">
                <p14:modId xmlns:p14="http://schemas.microsoft.com/office/powerpoint/2010/main" val="2923109922"/>
              </p:ext>
            </p:extLst>
          </p:nvPr>
        </p:nvGraphicFramePr>
        <p:xfrm>
          <a:off x="0" y="1905000"/>
          <a:ext cx="17068799" cy="7919423"/>
        </p:xfrm>
        <a:graphic>
          <a:graphicData uri="http://schemas.openxmlformats.org/drawingml/2006/table">
            <a:tbl>
              <a:tblPr>
                <a:tableStyleId>{ED083AE6-46FA-4A59-8FB0-9F97EB10719F}</a:tableStyleId>
              </a:tblPr>
              <a:tblGrid>
                <a:gridCol w="755663">
                  <a:extLst>
                    <a:ext uri="{9D8B030D-6E8A-4147-A177-3AD203B41FA5}">
                      <a16:colId xmlns:a16="http://schemas.microsoft.com/office/drawing/2014/main" val="3287211033"/>
                    </a:ext>
                  </a:extLst>
                </a:gridCol>
                <a:gridCol w="3118877">
                  <a:extLst>
                    <a:ext uri="{9D8B030D-6E8A-4147-A177-3AD203B41FA5}">
                      <a16:colId xmlns:a16="http://schemas.microsoft.com/office/drawing/2014/main" val="780281737"/>
                    </a:ext>
                  </a:extLst>
                </a:gridCol>
                <a:gridCol w="2769152">
                  <a:extLst>
                    <a:ext uri="{9D8B030D-6E8A-4147-A177-3AD203B41FA5}">
                      <a16:colId xmlns:a16="http://schemas.microsoft.com/office/drawing/2014/main" val="990689353"/>
                    </a:ext>
                  </a:extLst>
                </a:gridCol>
                <a:gridCol w="6646775">
                  <a:extLst>
                    <a:ext uri="{9D8B030D-6E8A-4147-A177-3AD203B41FA5}">
                      <a16:colId xmlns:a16="http://schemas.microsoft.com/office/drawing/2014/main" val="4053950497"/>
                    </a:ext>
                  </a:extLst>
                </a:gridCol>
                <a:gridCol w="3778332">
                  <a:extLst>
                    <a:ext uri="{9D8B030D-6E8A-4147-A177-3AD203B41FA5}">
                      <a16:colId xmlns:a16="http://schemas.microsoft.com/office/drawing/2014/main" val="1576881307"/>
                    </a:ext>
                  </a:extLst>
                </a:gridCol>
              </a:tblGrid>
              <a:tr h="735877">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solidFill>
                            <a:schemeClr val="bg1">
                              <a:lumMod val="95000"/>
                              <a:lumOff val="5000"/>
                            </a:schemeClr>
                          </a:solidFill>
                          <a:effectLst/>
                        </a:rPr>
                        <a:t>#</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solidFill>
                            <a:schemeClr val="bg1">
                              <a:lumMod val="95000"/>
                              <a:lumOff val="5000"/>
                            </a:schemeClr>
                          </a:solidFill>
                          <a:effectLst/>
                        </a:rPr>
                        <a:t>Rol del Responsable</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solidFill>
                            <a:schemeClr val="bg1">
                              <a:lumMod val="95000"/>
                              <a:lumOff val="5000"/>
                            </a:schemeClr>
                          </a:solidFill>
                          <a:effectLst/>
                        </a:rPr>
                        <a:t>Nombre de la Actividad</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solidFill>
                            <a:schemeClr val="bg1">
                              <a:lumMod val="95000"/>
                              <a:lumOff val="5000"/>
                            </a:schemeClr>
                          </a:solidFill>
                          <a:effectLst/>
                        </a:rPr>
                        <a:t>Descripción de la Actividad</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solidFill>
                            <a:schemeClr val="bg1">
                              <a:lumMod val="95000"/>
                              <a:lumOff val="5000"/>
                            </a:schemeClr>
                          </a:solidFill>
                          <a:effectLst/>
                        </a:rPr>
                        <a:t>Herramientas</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60000"/>
                        <a:lumOff val="40000"/>
                      </a:schemeClr>
                    </a:solidFill>
                  </a:tcPr>
                </a:tc>
                <a:extLst>
                  <a:ext uri="{0D108BD9-81ED-4DB2-BD59-A6C34878D82A}">
                    <a16:rowId xmlns:a16="http://schemas.microsoft.com/office/drawing/2014/main" val="3312000279"/>
                  </a:ext>
                </a:extLst>
              </a:tr>
              <a:tr h="64930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lumMod val="95000"/>
                              <a:lumOff val="5000"/>
                            </a:schemeClr>
                          </a:solidFill>
                          <a:effectLst/>
                        </a:rPr>
                        <a:t>1</a:t>
                      </a:r>
                      <a:endParaRPr kumimoji="0" lang="es-ES" sz="24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Jefe de Proyecto</a:t>
                      </a:r>
                      <a:endParaRPr kumimoji="0" lang="es-PE"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Planeamiento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El objetivo de esta etapa es la elaboración del Plan del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 de Plan del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3446591039"/>
                  </a:ext>
                </a:extLst>
              </a:tr>
              <a:tr h="168798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lumMod val="95000"/>
                              <a:lumOff val="5000"/>
                            </a:schemeClr>
                          </a:solidFill>
                          <a:effectLst/>
                        </a:rPr>
                        <a:t>2</a:t>
                      </a:r>
                      <a:endParaRPr kumimoji="0" lang="es-ES" sz="2400" b="0" i="0" u="none" strike="noStrike" cap="none" normalizeH="0" baseline="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Cliente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Revisión, Ajustes</a:t>
                      </a:r>
                      <a:endParaRPr kumimoji="0" lang="es-ES" sz="2000" u="none" strike="noStrike" cap="none" normalizeH="0" baseline="0" dirty="0">
                        <a:ln>
                          <a:noFill/>
                        </a:ln>
                        <a:solidFill>
                          <a:schemeClr val="bg1">
                            <a:lumMod val="95000"/>
                            <a:lumOff val="5000"/>
                          </a:schemeClr>
                        </a:solidFill>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En esta etapa el Cliente revisa el Plan del Proyecto conjuntamente con el analista funcional, registrando sus observaciones en acta de reunión, que justificarán las modificaciones y/o correcciones respectivas.</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 de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3502683690"/>
                  </a:ext>
                </a:extLst>
              </a:tr>
              <a:tr h="98694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u="none" strike="noStrike" cap="none" normalizeH="0" baseline="0">
                          <a:ln>
                            <a:noFill/>
                          </a:ln>
                          <a:solidFill>
                            <a:schemeClr val="bg1">
                              <a:lumMod val="95000"/>
                              <a:lumOff val="5000"/>
                            </a:schemeClr>
                          </a:solidFill>
                          <a:effectLst/>
                        </a:rPr>
                        <a:t>3</a:t>
                      </a:r>
                      <a:endParaRPr kumimoji="0" lang="es-ES" sz="2400" b="0" i="0" u="none" strike="noStrike" cap="none" normalizeH="0" baseline="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Cliente</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Conformidad al Plan de Gestión del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En esta etapa el Cliente envía la conformidad al Plan del Proyecto quedando registrada en Acta de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Acta de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551599719"/>
                  </a:ext>
                </a:extLst>
              </a:tr>
              <a:tr h="205179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lumMod val="95000"/>
                              <a:lumOff val="5000"/>
                            </a:schemeClr>
                          </a:solidFill>
                          <a:effectLst/>
                        </a:rPr>
                        <a:t>4</a:t>
                      </a:r>
                      <a:endParaRPr kumimoji="0" lang="es-ES" sz="2400" b="0" i="0" u="none" strike="noStrike" cap="none" normalizeH="0" baseline="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Analista Funcional</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Informe Quincenal - interno</a:t>
                      </a:r>
                      <a:endParaRPr kumimoji="0" lang="es-ES" sz="2000" u="none" strike="noStrike" cap="none" normalizeH="0" baseline="0" dirty="0">
                        <a:ln>
                          <a:noFill/>
                        </a:ln>
                        <a:solidFill>
                          <a:schemeClr val="bg1">
                            <a:lumMod val="95000"/>
                            <a:lumOff val="5000"/>
                          </a:schemeClr>
                        </a:solidFill>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Es la reunión de inicio del proyecto, donde se informa al equipo de desarrollo sobre el proyecto y la estrategia para afrontarlo.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Esta reunión no es necesario cuando el proyecto esta integrado por un único integrante.</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Presentación Informe Quincenal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Acta de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4172221392"/>
                  </a:ext>
                </a:extLst>
              </a:tr>
              <a:tr h="158430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lumMod val="95000"/>
                              <a:lumOff val="5000"/>
                            </a:schemeClr>
                          </a:solidFill>
                          <a:effectLst/>
                        </a:rPr>
                        <a:t>5</a:t>
                      </a:r>
                      <a:endParaRPr kumimoji="0" lang="es-ES" sz="2400" b="0" i="0" u="none" strike="noStrike" cap="none" normalizeH="0" baseline="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Jefe de Proyecto</a:t>
                      </a:r>
                      <a:endParaRPr kumimoji="0" lang="es-PE"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Informe Mensual - externo</a:t>
                      </a:r>
                      <a:endParaRPr kumimoji="0" lang="es-ES" sz="2000" u="none" strike="noStrike" cap="none" normalizeH="0" baseline="0" dirty="0">
                        <a:ln>
                          <a:noFill/>
                        </a:ln>
                        <a:solidFill>
                          <a:schemeClr val="bg1">
                            <a:lumMod val="95000"/>
                            <a:lumOff val="5000"/>
                          </a:schemeClr>
                        </a:solidFill>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En esta reunión se informa al cliente sobre el proyecto y la estrategia para afrontarlo, se obtiene el compromiso y se explica el esquema de trabajo.</a:t>
                      </a:r>
                    </a:p>
                    <a:p>
                      <a:pPr marL="0" marR="0" lvl="0" indent="0" algn="just" defTabSz="914400" rtl="0" eaLnBrk="1" fontAlgn="base" latinLnBrk="0" hangingPunct="1">
                        <a:lnSpc>
                          <a:spcPct val="100000"/>
                        </a:lnSpc>
                        <a:spcBef>
                          <a:spcPct val="20000"/>
                        </a:spcBef>
                        <a:spcAft>
                          <a:spcPct val="0"/>
                        </a:spcAft>
                        <a:buClrTx/>
                        <a:buSzTx/>
                        <a:buFontTx/>
                        <a:buChar char="-"/>
                        <a:tabLst/>
                      </a:pP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Presentación Informe Mensual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Acta de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extLst>
                  <a:ext uri="{0D108BD9-81ED-4DB2-BD59-A6C34878D82A}">
                    <a16:rowId xmlns:a16="http://schemas.microsoft.com/office/drawing/2014/main" val="232983422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11</a:t>
            </a:fld>
            <a:endParaRPr dirty="0"/>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solidFill>
                <a:srgbClr val="1D06A6"/>
              </a:solidFill>
            </a:endParaRPr>
          </a:p>
          <a:p>
            <a:r>
              <a:rPr lang="es-ES" sz="4400" b="1" dirty="0">
                <a:solidFill>
                  <a:srgbClr val="1D06A6"/>
                </a:solidFill>
              </a:rPr>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5.3</a:t>
            </a:r>
            <a:r>
              <a:rPr lang="es-ES" sz="4000" b="1" dirty="0">
                <a:solidFill>
                  <a:srgbClr val="1D06A6"/>
                </a:solidFill>
              </a:rPr>
              <a:t> </a:t>
            </a:r>
            <a:r>
              <a:rPr lang="es-ES" sz="4400" b="1" dirty="0">
                <a:solidFill>
                  <a:srgbClr val="1D06A6"/>
                </a:solidFill>
              </a:rPr>
              <a:t>TAREAS</a:t>
            </a:r>
            <a:endParaRPr lang="es-ES" sz="4000" b="1" dirty="0">
              <a:solidFill>
                <a:srgbClr val="1D06A6"/>
              </a:solidFill>
            </a:endParaRPr>
          </a:p>
        </p:txBody>
      </p:sp>
    </p:spTree>
    <p:extLst>
      <p:ext uri="{BB962C8B-B14F-4D97-AF65-F5344CB8AC3E}">
        <p14:creationId xmlns:p14="http://schemas.microsoft.com/office/powerpoint/2010/main" val="39134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12</a:t>
            </a:fld>
            <a:endParaRPr/>
          </a:p>
        </p:txBody>
      </p:sp>
      <p:sp>
        <p:nvSpPr>
          <p:cNvPr id="4" name="Google Shape;3850;p15">
            <a:extLst>
              <a:ext uri="{FF2B5EF4-FFF2-40B4-BE49-F238E27FC236}">
                <a16:creationId xmlns:a16="http://schemas.microsoft.com/office/drawing/2014/main" id="{B3F255F3-208A-4D1F-8A3F-0FF6FAED3415}"/>
              </a:ext>
            </a:extLst>
          </p:cNvPr>
          <p:cNvSpPr txBox="1">
            <a:spLocks/>
          </p:cNvSpPr>
          <p:nvPr/>
        </p:nvSpPr>
        <p:spPr>
          <a:xfrm>
            <a:off x="906634" y="413450"/>
            <a:ext cx="12225166"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TAREAS DE LA ACTIVIDAD DE PLANTEAMIENTO</a:t>
            </a:r>
          </a:p>
        </p:txBody>
      </p:sp>
      <p:grpSp>
        <p:nvGrpSpPr>
          <p:cNvPr id="6" name="Group 17">
            <a:extLst>
              <a:ext uri="{FF2B5EF4-FFF2-40B4-BE49-F238E27FC236}">
                <a16:creationId xmlns:a16="http://schemas.microsoft.com/office/drawing/2014/main" id="{E72DEEE7-80CA-4DAE-800C-60CB2E2666EE}"/>
              </a:ext>
            </a:extLst>
          </p:cNvPr>
          <p:cNvGrpSpPr>
            <a:grpSpLocks/>
          </p:cNvGrpSpPr>
          <p:nvPr/>
        </p:nvGrpSpPr>
        <p:grpSpPr bwMode="auto">
          <a:xfrm>
            <a:off x="7152512" y="4010976"/>
            <a:ext cx="1380666" cy="1579247"/>
            <a:chOff x="2925" y="1389"/>
            <a:chExt cx="607" cy="726"/>
          </a:xfrm>
        </p:grpSpPr>
        <p:sp>
          <p:nvSpPr>
            <p:cNvPr id="7" name="Rectangle 18">
              <a:extLst>
                <a:ext uri="{FF2B5EF4-FFF2-40B4-BE49-F238E27FC236}">
                  <a16:creationId xmlns:a16="http://schemas.microsoft.com/office/drawing/2014/main" id="{90FBFA50-EABF-44DF-ABC3-DFCE67A9B357}"/>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sz="1400" dirty="0">
                  <a:solidFill>
                    <a:srgbClr val="000066"/>
                  </a:solidFill>
                </a:rPr>
                <a:t> Revisión Interna del Plan de Proyecto</a:t>
              </a:r>
            </a:p>
          </p:txBody>
        </p:sp>
        <p:sp>
          <p:nvSpPr>
            <p:cNvPr id="8" name="Rectangle 19">
              <a:extLst>
                <a:ext uri="{FF2B5EF4-FFF2-40B4-BE49-F238E27FC236}">
                  <a16:creationId xmlns:a16="http://schemas.microsoft.com/office/drawing/2014/main" id="{0623E35C-3659-4D93-AB4F-2B2356C099EF}"/>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(2) Analista </a:t>
              </a:r>
              <a:r>
                <a:rPr lang="es-PE" sz="1200" b="1" dirty="0">
                  <a:solidFill>
                    <a:srgbClr val="000066"/>
                  </a:solidFill>
                </a:rPr>
                <a:t>Funcional</a:t>
              </a:r>
              <a:endParaRPr lang="es-ES" sz="1100" b="1" dirty="0">
                <a:solidFill>
                  <a:srgbClr val="000066"/>
                </a:solidFill>
              </a:endParaRPr>
            </a:p>
          </p:txBody>
        </p:sp>
        <p:sp>
          <p:nvSpPr>
            <p:cNvPr id="9" name="Rectangle 20">
              <a:extLst>
                <a:ext uri="{FF2B5EF4-FFF2-40B4-BE49-F238E27FC236}">
                  <a16:creationId xmlns:a16="http://schemas.microsoft.com/office/drawing/2014/main" id="{B00F30C6-DA8B-46A0-A979-D48185024592}"/>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200" b="1" dirty="0">
                  <a:solidFill>
                    <a:srgbClr val="000066"/>
                  </a:solidFill>
                  <a:latin typeface="TheSansCorrespondence" pitchFamily="34" charset="0"/>
                </a:rPr>
                <a:t>Plantilla Plan del Proyecto</a:t>
              </a:r>
            </a:p>
          </p:txBody>
        </p:sp>
      </p:grpSp>
      <p:cxnSp>
        <p:nvCxnSpPr>
          <p:cNvPr id="10" name="AutoShape 23">
            <a:extLst>
              <a:ext uri="{FF2B5EF4-FFF2-40B4-BE49-F238E27FC236}">
                <a16:creationId xmlns:a16="http://schemas.microsoft.com/office/drawing/2014/main" id="{EFD83ADD-C17C-4805-96AC-048EB4944BA7}"/>
              </a:ext>
            </a:extLst>
          </p:cNvPr>
          <p:cNvCxnSpPr>
            <a:cxnSpLocks noChangeShapeType="1"/>
            <a:endCxn id="7" idx="1"/>
          </p:cNvCxnSpPr>
          <p:nvPr/>
        </p:nvCxnSpPr>
        <p:spPr bwMode="auto">
          <a:xfrm>
            <a:off x="6557995" y="4801687"/>
            <a:ext cx="594517"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1" name="AutoShape 26">
            <a:extLst>
              <a:ext uri="{FF2B5EF4-FFF2-40B4-BE49-F238E27FC236}">
                <a16:creationId xmlns:a16="http://schemas.microsoft.com/office/drawing/2014/main" id="{2D83BDA9-ECDB-46EE-AAED-9EA14405D6FA}"/>
              </a:ext>
            </a:extLst>
          </p:cNvPr>
          <p:cNvCxnSpPr>
            <a:cxnSpLocks noChangeShapeType="1"/>
          </p:cNvCxnSpPr>
          <p:nvPr/>
        </p:nvCxnSpPr>
        <p:spPr bwMode="auto">
          <a:xfrm flipH="1">
            <a:off x="4317683" y="3821687"/>
            <a:ext cx="12700"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2" name="Group 30">
            <a:extLst>
              <a:ext uri="{FF2B5EF4-FFF2-40B4-BE49-F238E27FC236}">
                <a16:creationId xmlns:a16="http://schemas.microsoft.com/office/drawing/2014/main" id="{3DB97C75-A825-436A-A5D5-6028441A8968}"/>
              </a:ext>
            </a:extLst>
          </p:cNvPr>
          <p:cNvGrpSpPr>
            <a:grpSpLocks/>
          </p:cNvGrpSpPr>
          <p:nvPr/>
        </p:nvGrpSpPr>
        <p:grpSpPr bwMode="auto">
          <a:xfrm>
            <a:off x="3559888" y="3007415"/>
            <a:ext cx="1460500" cy="1090066"/>
            <a:chOff x="-23" y="1117"/>
            <a:chExt cx="696" cy="421"/>
          </a:xfrm>
        </p:grpSpPr>
        <p:pic>
          <p:nvPicPr>
            <p:cNvPr id="13" name="Picture 31">
              <a:extLst>
                <a:ext uri="{FF2B5EF4-FFF2-40B4-BE49-F238E27FC236}">
                  <a16:creationId xmlns:a16="http://schemas.microsoft.com/office/drawing/2014/main" id="{09814D02-8680-4185-8703-7D4021F29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Rectangle 32">
              <a:extLst>
                <a:ext uri="{FF2B5EF4-FFF2-40B4-BE49-F238E27FC236}">
                  <a16:creationId xmlns:a16="http://schemas.microsoft.com/office/drawing/2014/main" id="{BD56930B-667A-47B6-9C72-20B9CB79C7EB}"/>
                </a:ext>
              </a:extLst>
            </p:cNvPr>
            <p:cNvSpPr>
              <a:spLocks noChangeArrowheads="1"/>
            </p:cNvSpPr>
            <p:nvPr/>
          </p:nvSpPr>
          <p:spPr bwMode="auto">
            <a:xfrm>
              <a:off x="-23" y="1450"/>
              <a:ext cx="69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100" b="1" dirty="0">
                  <a:solidFill>
                    <a:srgbClr val="000066"/>
                  </a:solidFill>
                </a:rPr>
                <a:t>                Cliente</a:t>
              </a:r>
              <a:endParaRPr lang="es-ES" sz="1100" b="1" dirty="0">
                <a:solidFill>
                  <a:srgbClr val="000066"/>
                </a:solidFill>
              </a:endParaRPr>
            </a:p>
          </p:txBody>
        </p:sp>
      </p:grpSp>
      <p:cxnSp>
        <p:nvCxnSpPr>
          <p:cNvPr id="15" name="AutoShape 33">
            <a:extLst>
              <a:ext uri="{FF2B5EF4-FFF2-40B4-BE49-F238E27FC236}">
                <a16:creationId xmlns:a16="http://schemas.microsoft.com/office/drawing/2014/main" id="{A7B1E660-2B54-430E-83EB-54F76C812FEB}"/>
              </a:ext>
            </a:extLst>
          </p:cNvPr>
          <p:cNvCxnSpPr>
            <a:cxnSpLocks noChangeShapeType="1"/>
            <a:stCxn id="27" idx="3"/>
            <a:endCxn id="17" idx="1"/>
          </p:cNvCxnSpPr>
          <p:nvPr/>
        </p:nvCxnSpPr>
        <p:spPr bwMode="auto">
          <a:xfrm>
            <a:off x="4772797" y="4802711"/>
            <a:ext cx="506550" cy="10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6" name="Group 47">
            <a:extLst>
              <a:ext uri="{FF2B5EF4-FFF2-40B4-BE49-F238E27FC236}">
                <a16:creationId xmlns:a16="http://schemas.microsoft.com/office/drawing/2014/main" id="{F807D505-B40C-4458-9599-C80F92D01232}"/>
              </a:ext>
            </a:extLst>
          </p:cNvPr>
          <p:cNvGrpSpPr>
            <a:grpSpLocks/>
          </p:cNvGrpSpPr>
          <p:nvPr/>
        </p:nvGrpSpPr>
        <p:grpSpPr bwMode="auto">
          <a:xfrm>
            <a:off x="5279347" y="4015197"/>
            <a:ext cx="1278648" cy="1575028"/>
            <a:chOff x="612" y="1389"/>
            <a:chExt cx="607" cy="726"/>
          </a:xfrm>
        </p:grpSpPr>
        <p:sp>
          <p:nvSpPr>
            <p:cNvPr id="17" name="Rectangle 48">
              <a:extLst>
                <a:ext uri="{FF2B5EF4-FFF2-40B4-BE49-F238E27FC236}">
                  <a16:creationId xmlns:a16="http://schemas.microsoft.com/office/drawing/2014/main" id="{16B5F57A-A227-41E6-875E-4E17C04F2B31}"/>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sz="1400" dirty="0">
                  <a:solidFill>
                    <a:srgbClr val="000066"/>
                  </a:solidFill>
                </a:rPr>
                <a:t> Elaboración de Plan de Proyecto</a:t>
              </a:r>
            </a:p>
          </p:txBody>
        </p:sp>
        <p:sp>
          <p:nvSpPr>
            <p:cNvPr id="18" name="Rectangle 49">
              <a:extLst>
                <a:ext uri="{FF2B5EF4-FFF2-40B4-BE49-F238E27FC236}">
                  <a16:creationId xmlns:a16="http://schemas.microsoft.com/office/drawing/2014/main" id="{35CC92B2-2A45-4E94-A801-E7017FF2F8FE}"/>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(1) Analista </a:t>
              </a:r>
              <a:r>
                <a:rPr lang="es-PE" sz="1200" b="1" dirty="0">
                  <a:solidFill>
                    <a:srgbClr val="000066"/>
                  </a:solidFill>
                </a:rPr>
                <a:t>Funcional</a:t>
              </a:r>
              <a:endParaRPr lang="es-ES" sz="1100" b="1" dirty="0">
                <a:solidFill>
                  <a:srgbClr val="000066"/>
                </a:solidFill>
              </a:endParaRPr>
            </a:p>
          </p:txBody>
        </p:sp>
        <p:sp>
          <p:nvSpPr>
            <p:cNvPr id="19" name="Rectangle 50">
              <a:extLst>
                <a:ext uri="{FF2B5EF4-FFF2-40B4-BE49-F238E27FC236}">
                  <a16:creationId xmlns:a16="http://schemas.microsoft.com/office/drawing/2014/main" id="{236BB702-11E0-44F0-B1F1-B1851E32ABD2}"/>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200" dirty="0">
                  <a:solidFill>
                    <a:srgbClr val="000066"/>
                  </a:solidFill>
                  <a:latin typeface="TheSansCorrespondence" pitchFamily="34" charset="0"/>
                </a:rPr>
                <a:t>Plantilla Plan del Proyecto</a:t>
              </a:r>
            </a:p>
          </p:txBody>
        </p:sp>
      </p:grpSp>
      <p:grpSp>
        <p:nvGrpSpPr>
          <p:cNvPr id="20" name="Group 53">
            <a:extLst>
              <a:ext uri="{FF2B5EF4-FFF2-40B4-BE49-F238E27FC236}">
                <a16:creationId xmlns:a16="http://schemas.microsoft.com/office/drawing/2014/main" id="{3C41F768-E92D-4F11-998F-D6D7F08928B6}"/>
              </a:ext>
            </a:extLst>
          </p:cNvPr>
          <p:cNvGrpSpPr>
            <a:grpSpLocks/>
          </p:cNvGrpSpPr>
          <p:nvPr/>
        </p:nvGrpSpPr>
        <p:grpSpPr bwMode="auto">
          <a:xfrm>
            <a:off x="9117294" y="4033090"/>
            <a:ext cx="1255240" cy="1542896"/>
            <a:chOff x="2925" y="1389"/>
            <a:chExt cx="607" cy="726"/>
          </a:xfrm>
        </p:grpSpPr>
        <p:sp>
          <p:nvSpPr>
            <p:cNvPr id="21" name="Rectangle 54">
              <a:extLst>
                <a:ext uri="{FF2B5EF4-FFF2-40B4-BE49-F238E27FC236}">
                  <a16:creationId xmlns:a16="http://schemas.microsoft.com/office/drawing/2014/main" id="{14056C58-6F87-44F8-8A38-E455B404D172}"/>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 Gestión de la Configuración</a:t>
              </a:r>
            </a:p>
          </p:txBody>
        </p:sp>
        <p:sp>
          <p:nvSpPr>
            <p:cNvPr id="22" name="Rectangle 55">
              <a:extLst>
                <a:ext uri="{FF2B5EF4-FFF2-40B4-BE49-F238E27FC236}">
                  <a16:creationId xmlns:a16="http://schemas.microsoft.com/office/drawing/2014/main" id="{EE4A23A2-9DEE-4BB8-B087-A8C2F26C6FFA}"/>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(3) </a:t>
              </a:r>
              <a:r>
                <a:rPr lang="es-PE" sz="1200" b="1" dirty="0">
                  <a:solidFill>
                    <a:srgbClr val="000066"/>
                  </a:solidFill>
                </a:rPr>
                <a:t>Analista</a:t>
              </a:r>
              <a:r>
                <a:rPr lang="es-PE" sz="1100" b="1" dirty="0">
                  <a:solidFill>
                    <a:srgbClr val="000066"/>
                  </a:solidFill>
                </a:rPr>
                <a:t> Funcional</a:t>
              </a:r>
              <a:endParaRPr lang="es-ES" sz="1100" b="1" dirty="0">
                <a:solidFill>
                  <a:srgbClr val="000066"/>
                </a:solidFill>
              </a:endParaRPr>
            </a:p>
          </p:txBody>
        </p:sp>
        <p:sp>
          <p:nvSpPr>
            <p:cNvPr id="23" name="Rectangle 56">
              <a:extLst>
                <a:ext uri="{FF2B5EF4-FFF2-40B4-BE49-F238E27FC236}">
                  <a16:creationId xmlns:a16="http://schemas.microsoft.com/office/drawing/2014/main" id="{830683F8-CF2E-4CD7-BBD3-DE8A386A1AB4}"/>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200" b="1" dirty="0">
                  <a:solidFill>
                    <a:srgbClr val="000066"/>
                  </a:solidFill>
                  <a:latin typeface="TheSansCorrespondence" pitchFamily="34" charset="0"/>
                </a:rPr>
                <a:t>Plantilla Plan del Proyecto</a:t>
              </a:r>
            </a:p>
          </p:txBody>
        </p:sp>
      </p:grpSp>
      <p:cxnSp>
        <p:nvCxnSpPr>
          <p:cNvPr id="24" name="AutoShape 61">
            <a:extLst>
              <a:ext uri="{FF2B5EF4-FFF2-40B4-BE49-F238E27FC236}">
                <a16:creationId xmlns:a16="http://schemas.microsoft.com/office/drawing/2014/main" id="{FB6DE52D-479E-41A6-885C-528A4C61CA23}"/>
              </a:ext>
            </a:extLst>
          </p:cNvPr>
          <p:cNvCxnSpPr>
            <a:cxnSpLocks noChangeShapeType="1"/>
            <a:stCxn id="7" idx="3"/>
            <a:endCxn id="21" idx="1"/>
          </p:cNvCxnSpPr>
          <p:nvPr/>
        </p:nvCxnSpPr>
        <p:spPr bwMode="auto">
          <a:xfrm>
            <a:off x="8533178" y="4801688"/>
            <a:ext cx="584116" cy="39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5" name="AutoShape 62">
            <a:extLst>
              <a:ext uri="{FF2B5EF4-FFF2-40B4-BE49-F238E27FC236}">
                <a16:creationId xmlns:a16="http://schemas.microsoft.com/office/drawing/2014/main" id="{6E309DD4-4429-4621-82DB-163C7DFE5A83}"/>
              </a:ext>
            </a:extLst>
          </p:cNvPr>
          <p:cNvCxnSpPr>
            <a:cxnSpLocks noChangeShapeType="1"/>
          </p:cNvCxnSpPr>
          <p:nvPr/>
        </p:nvCxnSpPr>
        <p:spPr bwMode="auto">
          <a:xfrm>
            <a:off x="10379788" y="4801687"/>
            <a:ext cx="560669"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6" name="Group 75">
            <a:extLst>
              <a:ext uri="{FF2B5EF4-FFF2-40B4-BE49-F238E27FC236}">
                <a16:creationId xmlns:a16="http://schemas.microsoft.com/office/drawing/2014/main" id="{0DC46178-CFA3-455F-AB84-D740277E39F9}"/>
              </a:ext>
            </a:extLst>
          </p:cNvPr>
          <p:cNvGrpSpPr>
            <a:grpSpLocks/>
          </p:cNvGrpSpPr>
          <p:nvPr/>
        </p:nvGrpSpPr>
        <p:grpSpPr bwMode="auto">
          <a:xfrm>
            <a:off x="3849787" y="4351909"/>
            <a:ext cx="1001202" cy="1230146"/>
            <a:chOff x="2406" y="2206"/>
            <a:chExt cx="589" cy="483"/>
          </a:xfrm>
        </p:grpSpPr>
        <p:pic>
          <p:nvPicPr>
            <p:cNvPr id="27" name="Picture 76">
              <a:extLst>
                <a:ext uri="{FF2B5EF4-FFF2-40B4-BE49-F238E27FC236}">
                  <a16:creationId xmlns:a16="http://schemas.microsoft.com/office/drawing/2014/main" id="{D59286FF-F8B2-47E3-9693-7F4AF4ECD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77">
              <a:extLst>
                <a:ext uri="{FF2B5EF4-FFF2-40B4-BE49-F238E27FC236}">
                  <a16:creationId xmlns:a16="http://schemas.microsoft.com/office/drawing/2014/main" id="{98499903-D26F-40B1-A768-4F44382E86B9}"/>
                </a:ext>
              </a:extLst>
            </p:cNvPr>
            <p:cNvSpPr>
              <a:spLocks noChangeArrowheads="1"/>
            </p:cNvSpPr>
            <p:nvPr/>
          </p:nvSpPr>
          <p:spPr bwMode="auto">
            <a:xfrm>
              <a:off x="2406" y="2546"/>
              <a:ext cx="58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100" b="1">
                  <a:solidFill>
                    <a:srgbClr val="000066"/>
                  </a:solidFill>
                </a:rPr>
                <a:t>Propuesta Aprobada</a:t>
              </a:r>
              <a:endParaRPr lang="es-ES" sz="1100" b="1">
                <a:solidFill>
                  <a:srgbClr val="000066"/>
                </a:solidFill>
              </a:endParaRPr>
            </a:p>
          </p:txBody>
        </p:sp>
      </p:grpSp>
      <p:grpSp>
        <p:nvGrpSpPr>
          <p:cNvPr id="29" name="Group 81">
            <a:extLst>
              <a:ext uri="{FF2B5EF4-FFF2-40B4-BE49-F238E27FC236}">
                <a16:creationId xmlns:a16="http://schemas.microsoft.com/office/drawing/2014/main" id="{95CACBF6-3C2A-4FBD-B517-E32AF338D2EA}"/>
              </a:ext>
            </a:extLst>
          </p:cNvPr>
          <p:cNvGrpSpPr>
            <a:grpSpLocks/>
          </p:cNvGrpSpPr>
          <p:nvPr/>
        </p:nvGrpSpPr>
        <p:grpSpPr bwMode="auto">
          <a:xfrm>
            <a:off x="10940457" y="4010976"/>
            <a:ext cx="1298744" cy="1511231"/>
            <a:chOff x="2925" y="1389"/>
            <a:chExt cx="607" cy="726"/>
          </a:xfrm>
        </p:grpSpPr>
        <p:sp>
          <p:nvSpPr>
            <p:cNvPr id="30" name="Rectangle 82">
              <a:extLst>
                <a:ext uri="{FF2B5EF4-FFF2-40B4-BE49-F238E27FC236}">
                  <a16:creationId xmlns:a16="http://schemas.microsoft.com/office/drawing/2014/main" id="{4E89C754-0D1D-47FD-A7C3-FB452E47121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Revisión y ajustes</a:t>
              </a:r>
              <a:endParaRPr lang="es-ES" sz="1400" dirty="0">
                <a:solidFill>
                  <a:srgbClr val="000066"/>
                </a:solidFill>
              </a:endParaRPr>
            </a:p>
          </p:txBody>
        </p:sp>
        <p:sp>
          <p:nvSpPr>
            <p:cNvPr id="31" name="Rectangle 83">
              <a:extLst>
                <a:ext uri="{FF2B5EF4-FFF2-40B4-BE49-F238E27FC236}">
                  <a16:creationId xmlns:a16="http://schemas.microsoft.com/office/drawing/2014/main" id="{1EDBB921-C3CA-4D7D-B4D7-7481A3DCEB21}"/>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(4) Jefe de </a:t>
              </a:r>
              <a:r>
                <a:rPr lang="es-PE" sz="1200" b="1" dirty="0">
                  <a:solidFill>
                    <a:srgbClr val="000066"/>
                  </a:solidFill>
                </a:rPr>
                <a:t>Proyecto</a:t>
              </a:r>
              <a:endParaRPr lang="es-ES" sz="1100" b="1" dirty="0">
                <a:solidFill>
                  <a:srgbClr val="000066"/>
                </a:solidFill>
              </a:endParaRPr>
            </a:p>
          </p:txBody>
        </p:sp>
        <p:sp>
          <p:nvSpPr>
            <p:cNvPr id="32" name="Rectangle 84">
              <a:extLst>
                <a:ext uri="{FF2B5EF4-FFF2-40B4-BE49-F238E27FC236}">
                  <a16:creationId xmlns:a16="http://schemas.microsoft.com/office/drawing/2014/main" id="{0C869DB5-245B-4E7E-B781-5058D15EFC0E}"/>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200" b="1">
                  <a:solidFill>
                    <a:srgbClr val="000066"/>
                  </a:solidFill>
                  <a:latin typeface="TheSansCorrespondence" pitchFamily="34" charset="0"/>
                </a:rPr>
                <a:t>Plantilla Plan del Proyecto</a:t>
              </a:r>
            </a:p>
          </p:txBody>
        </p:sp>
      </p:grpSp>
      <p:sp>
        <p:nvSpPr>
          <p:cNvPr id="33" name="Line 88">
            <a:extLst>
              <a:ext uri="{FF2B5EF4-FFF2-40B4-BE49-F238E27FC236}">
                <a16:creationId xmlns:a16="http://schemas.microsoft.com/office/drawing/2014/main" id="{9BAE38C3-2F4B-4459-86B2-76D9E16E4999}"/>
              </a:ext>
            </a:extLst>
          </p:cNvPr>
          <p:cNvSpPr>
            <a:spLocks noChangeShapeType="1"/>
          </p:cNvSpPr>
          <p:nvPr/>
        </p:nvSpPr>
        <p:spPr bwMode="auto">
          <a:xfrm>
            <a:off x="11576847" y="5522207"/>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sz="3200"/>
          </a:p>
        </p:txBody>
      </p:sp>
      <p:pic>
        <p:nvPicPr>
          <p:cNvPr id="70" name="Picture 70">
            <a:extLst>
              <a:ext uri="{FF2B5EF4-FFF2-40B4-BE49-F238E27FC236}">
                <a16:creationId xmlns:a16="http://schemas.microsoft.com/office/drawing/2014/main" id="{20B076A1-82B9-4590-B8B3-99B73C702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4761" y="5894443"/>
            <a:ext cx="824172" cy="69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3">
            <a:extLst>
              <a:ext uri="{FF2B5EF4-FFF2-40B4-BE49-F238E27FC236}">
                <a16:creationId xmlns:a16="http://schemas.microsoft.com/office/drawing/2014/main" id="{C8C197AF-C0CA-4540-B7B0-4886D4C41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4681" y="5855759"/>
            <a:ext cx="900656" cy="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2" name="Rectangle 74">
            <a:extLst>
              <a:ext uri="{FF2B5EF4-FFF2-40B4-BE49-F238E27FC236}">
                <a16:creationId xmlns:a16="http://schemas.microsoft.com/office/drawing/2014/main" id="{2464CEE1-BEE9-4806-8CE4-56A75CE939E0}"/>
              </a:ext>
            </a:extLst>
          </p:cNvPr>
          <p:cNvSpPr>
            <a:spLocks noChangeArrowheads="1"/>
          </p:cNvSpPr>
          <p:nvPr/>
        </p:nvSpPr>
        <p:spPr bwMode="auto">
          <a:xfrm>
            <a:off x="12832559" y="6585753"/>
            <a:ext cx="1104900" cy="2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1100" b="1" dirty="0">
                <a:solidFill>
                  <a:srgbClr val="000066"/>
                </a:solidFill>
              </a:rPr>
              <a:t>Cliente</a:t>
            </a:r>
            <a:endParaRPr lang="es-ES" sz="1100" b="1" dirty="0">
              <a:solidFill>
                <a:srgbClr val="000066"/>
              </a:solidFill>
            </a:endParaRPr>
          </a:p>
        </p:txBody>
      </p:sp>
      <p:sp>
        <p:nvSpPr>
          <p:cNvPr id="76" name="Rectangle 74">
            <a:extLst>
              <a:ext uri="{FF2B5EF4-FFF2-40B4-BE49-F238E27FC236}">
                <a16:creationId xmlns:a16="http://schemas.microsoft.com/office/drawing/2014/main" id="{4DA601D1-7DC8-46A1-8895-D0AB52078C52}"/>
              </a:ext>
            </a:extLst>
          </p:cNvPr>
          <p:cNvSpPr>
            <a:spLocks noChangeArrowheads="1"/>
          </p:cNvSpPr>
          <p:nvPr/>
        </p:nvSpPr>
        <p:spPr bwMode="auto">
          <a:xfrm>
            <a:off x="11024397" y="6567292"/>
            <a:ext cx="110490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1100" b="1" dirty="0">
                <a:solidFill>
                  <a:srgbClr val="000066"/>
                </a:solidFill>
              </a:rPr>
              <a:t>Plan del Proyecto</a:t>
            </a:r>
            <a:endParaRPr lang="es-ES" sz="1100" b="1" dirty="0">
              <a:solidFill>
                <a:srgbClr val="000066"/>
              </a:solidFill>
            </a:endParaRPr>
          </a:p>
        </p:txBody>
      </p:sp>
      <p:cxnSp>
        <p:nvCxnSpPr>
          <p:cNvPr id="80" name="AutoShape 62">
            <a:extLst>
              <a:ext uri="{FF2B5EF4-FFF2-40B4-BE49-F238E27FC236}">
                <a16:creationId xmlns:a16="http://schemas.microsoft.com/office/drawing/2014/main" id="{593AB97C-BB72-4709-A22D-7FE633305D21}"/>
              </a:ext>
            </a:extLst>
          </p:cNvPr>
          <p:cNvCxnSpPr>
            <a:cxnSpLocks noChangeShapeType="1"/>
            <a:stCxn id="70" idx="3"/>
          </p:cNvCxnSpPr>
          <p:nvPr/>
        </p:nvCxnSpPr>
        <p:spPr bwMode="auto">
          <a:xfrm>
            <a:off x="11988933" y="6242565"/>
            <a:ext cx="94574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9532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13</a:t>
            </a:fld>
            <a:endParaRPr/>
          </a:p>
        </p:txBody>
      </p:sp>
      <p:graphicFrame>
        <p:nvGraphicFramePr>
          <p:cNvPr id="3" name="Group 420">
            <a:extLst>
              <a:ext uri="{FF2B5EF4-FFF2-40B4-BE49-F238E27FC236}">
                <a16:creationId xmlns:a16="http://schemas.microsoft.com/office/drawing/2014/main" id="{4A1DF689-063A-480D-8EEB-50E9669199AD}"/>
              </a:ext>
            </a:extLst>
          </p:cNvPr>
          <p:cNvGraphicFramePr>
            <a:graphicFrameLocks/>
          </p:cNvGraphicFramePr>
          <p:nvPr>
            <p:extLst>
              <p:ext uri="{D42A27DB-BD31-4B8C-83A1-F6EECF244321}">
                <p14:modId xmlns:p14="http://schemas.microsoft.com/office/powerpoint/2010/main" val="3463353261"/>
              </p:ext>
            </p:extLst>
          </p:nvPr>
        </p:nvGraphicFramePr>
        <p:xfrm>
          <a:off x="-3711" y="1772816"/>
          <a:ext cx="17072512" cy="7828384"/>
        </p:xfrm>
        <a:graphic>
          <a:graphicData uri="http://schemas.openxmlformats.org/drawingml/2006/table">
            <a:tbl>
              <a:tblPr>
                <a:tableStyleId>{ED083AE6-46FA-4A59-8FB0-9F97EB10719F}</a:tableStyleId>
              </a:tblPr>
              <a:tblGrid>
                <a:gridCol w="755831">
                  <a:extLst>
                    <a:ext uri="{9D8B030D-6E8A-4147-A177-3AD203B41FA5}">
                      <a16:colId xmlns:a16="http://schemas.microsoft.com/office/drawing/2014/main" val="20000"/>
                    </a:ext>
                  </a:extLst>
                </a:gridCol>
                <a:gridCol w="2650034">
                  <a:extLst>
                    <a:ext uri="{9D8B030D-6E8A-4147-A177-3AD203B41FA5}">
                      <a16:colId xmlns:a16="http://schemas.microsoft.com/office/drawing/2014/main" val="20001"/>
                    </a:ext>
                  </a:extLst>
                </a:gridCol>
                <a:gridCol w="2890667">
                  <a:extLst>
                    <a:ext uri="{9D8B030D-6E8A-4147-A177-3AD203B41FA5}">
                      <a16:colId xmlns:a16="http://schemas.microsoft.com/office/drawing/2014/main" val="20002"/>
                    </a:ext>
                  </a:extLst>
                </a:gridCol>
                <a:gridCol w="7138740">
                  <a:extLst>
                    <a:ext uri="{9D8B030D-6E8A-4147-A177-3AD203B41FA5}">
                      <a16:colId xmlns:a16="http://schemas.microsoft.com/office/drawing/2014/main" val="20003"/>
                    </a:ext>
                  </a:extLst>
                </a:gridCol>
                <a:gridCol w="3637240">
                  <a:extLst>
                    <a:ext uri="{9D8B030D-6E8A-4147-A177-3AD203B41FA5}">
                      <a16:colId xmlns:a16="http://schemas.microsoft.com/office/drawing/2014/main" val="20004"/>
                    </a:ext>
                  </a:extLst>
                </a:gridCol>
              </a:tblGrid>
              <a:tr h="97285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Rol del Responsable</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Nombre de la Tarea</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Descripción de la Tarea</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Herramientas</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60000"/>
                        <a:lumOff val="40000"/>
                      </a:schemeClr>
                    </a:solidFill>
                  </a:tcPr>
                </a:tc>
                <a:extLst>
                  <a:ext uri="{0D108BD9-81ED-4DB2-BD59-A6C34878D82A}">
                    <a16:rowId xmlns:a16="http://schemas.microsoft.com/office/drawing/2014/main" val="10000"/>
                  </a:ext>
                </a:extLst>
              </a:tr>
              <a:tr h="268965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1</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Analista Funcional</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algn="ctr" eaLnBrk="1" hangingPunct="1"/>
                      <a:r>
                        <a:rPr lang="es-ES" sz="2000" dirty="0">
                          <a:solidFill>
                            <a:schemeClr val="bg1">
                              <a:lumMod val="95000"/>
                              <a:lumOff val="5000"/>
                            </a:schemeClr>
                          </a:solidFill>
                        </a:rPr>
                        <a:t> Elaboración de Plan de Proyecto</a:t>
                      </a: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2000" u="none" strike="noStrike" cap="none" normalizeH="0" baseline="0" dirty="0">
                          <a:ln>
                            <a:noFill/>
                          </a:ln>
                          <a:solidFill>
                            <a:schemeClr val="bg1">
                              <a:lumMod val="95000"/>
                              <a:lumOff val="5000"/>
                            </a:schemeClr>
                          </a:solidFill>
                          <a:effectLst/>
                        </a:rPr>
                        <a:t>En esta actividad se va a definir el nombre del proyecto, los objetivos del proyecto, se genera el cronograma detallado tomando como base la plantilla predefinida.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Las necesidades  y riegos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En esta actividad se actualiza el artefacto Lista Maestra de Requerimientos de acuerdo a la información que se levantará en reuniones de coordinación.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2000" u="none" strike="noStrike" cap="none" normalizeH="0" baseline="0" dirty="0">
                          <a:ln>
                            <a:noFill/>
                          </a:ln>
                          <a:solidFill>
                            <a:schemeClr val="bg1">
                              <a:lumMod val="95000"/>
                              <a:lumOff val="5000"/>
                            </a:schemeClr>
                          </a:solidFill>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es-ES" sz="2000" u="none" strike="noStrike" cap="none" normalizeH="0" baseline="0" dirty="0">
                          <a:ln>
                            <a:noFill/>
                          </a:ln>
                          <a:solidFill>
                            <a:schemeClr val="bg1">
                              <a:lumMod val="95000"/>
                              <a:lumOff val="5000"/>
                            </a:schemeClr>
                          </a:solidFill>
                          <a:effectLst/>
                        </a:rPr>
                        <a:t>Cronograma de proyecto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1"/>
                  </a:ext>
                </a:extLst>
              </a:tr>
              <a:tr h="155656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2</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Analista Funcional</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Revisión Interna del Plan de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Revisión del plan de proyecto por el equipo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Ajustes al plan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Elaboración del acta de revisión interna del plan de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Sección del Plan de Gestión del Proyectos.</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2"/>
                  </a:ext>
                </a:extLst>
              </a:tr>
              <a:tr h="117865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3</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Analista Funcional</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 Gestión de la Configuración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Establecer repositorio de datos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Asignar Gestor de la configuración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-Secciones de la plantilla Plan de Gestión del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3"/>
                  </a:ext>
                </a:extLst>
              </a:tr>
              <a:tr h="143066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4</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Jefe de Proyecto</a:t>
                      </a:r>
                      <a:endParaRPr kumimoji="0" lang="en-U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Revisión y Ajustes</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En esta etapa el Jefe de Proyecto revisa el Plan del Proyecto conjuntamente con los analistas, quedando evidenciado en acta de reunión incluyendo las observaciones identificadas.</a:t>
                      </a:r>
                    </a:p>
                  </a:txBody>
                  <a:tcPr marT="45726" marB="4572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-Acta de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6" marB="45726" horzOverflow="overflow">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 name="Google Shape;3850;p15">
            <a:extLst>
              <a:ext uri="{FF2B5EF4-FFF2-40B4-BE49-F238E27FC236}">
                <a16:creationId xmlns:a16="http://schemas.microsoft.com/office/drawing/2014/main" id="{7AB6135D-E047-4ED5-806A-AB4134F91ED6}"/>
              </a:ext>
            </a:extLst>
          </p:cNvPr>
          <p:cNvSpPr txBox="1">
            <a:spLocks/>
          </p:cNvSpPr>
          <p:nvPr/>
        </p:nvSpPr>
        <p:spPr>
          <a:xfrm>
            <a:off x="906634" y="413450"/>
            <a:ext cx="12225166"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TAREAS DE LA ACTIVIDAD DE PLANTEAMIENTO</a:t>
            </a:r>
          </a:p>
        </p:txBody>
      </p:sp>
    </p:spTree>
    <p:extLst>
      <p:ext uri="{BB962C8B-B14F-4D97-AF65-F5344CB8AC3E}">
        <p14:creationId xmlns:p14="http://schemas.microsoft.com/office/powerpoint/2010/main" val="272385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14</a:t>
            </a:fld>
            <a:endParaRPr/>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433685" y="30073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5.3</a:t>
            </a:r>
            <a:r>
              <a:rPr lang="es-ES" sz="4000" b="1" dirty="0">
                <a:solidFill>
                  <a:srgbClr val="1D06A6"/>
                </a:solidFill>
              </a:rPr>
              <a:t> </a:t>
            </a:r>
            <a:r>
              <a:rPr lang="es-ES" sz="4400" b="1" dirty="0">
                <a:solidFill>
                  <a:srgbClr val="1D06A6"/>
                </a:solidFill>
              </a:rPr>
              <a:t>TAREAS</a:t>
            </a:r>
            <a:endParaRPr lang="es-ES" sz="4000" b="1" dirty="0">
              <a:solidFill>
                <a:srgbClr val="1D06A6"/>
              </a:solidFill>
            </a:endParaRPr>
          </a:p>
        </p:txBody>
      </p:sp>
    </p:spTree>
    <p:extLst>
      <p:ext uri="{BB962C8B-B14F-4D97-AF65-F5344CB8AC3E}">
        <p14:creationId xmlns:p14="http://schemas.microsoft.com/office/powerpoint/2010/main" val="326851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15</a:t>
            </a:fld>
            <a:endParaRPr/>
          </a:p>
        </p:txBody>
      </p:sp>
      <p:sp>
        <p:nvSpPr>
          <p:cNvPr id="12" name="Google Shape;3850;p15">
            <a:extLst>
              <a:ext uri="{FF2B5EF4-FFF2-40B4-BE49-F238E27FC236}">
                <a16:creationId xmlns:a16="http://schemas.microsoft.com/office/drawing/2014/main" id="{0FE33C72-1767-4993-89B1-FFFF80BD5915}"/>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solidFill>
                <a:srgbClr val="1D06A6"/>
              </a:solidFill>
            </a:endParaRPr>
          </a:p>
          <a:p>
            <a:r>
              <a:rPr lang="es-ES" sz="4400" b="1" dirty="0">
                <a:solidFill>
                  <a:srgbClr val="1D06A6"/>
                </a:solidFill>
              </a:rPr>
              <a:t>ACTIVIDADES DEL SUBPROCESO DE EJECUCIÓN, SEGUIMIENTO Y CONTROL</a:t>
            </a:r>
          </a:p>
        </p:txBody>
      </p:sp>
      <p:sp>
        <p:nvSpPr>
          <p:cNvPr id="14" name="AutoShape 94">
            <a:extLst>
              <a:ext uri="{FF2B5EF4-FFF2-40B4-BE49-F238E27FC236}">
                <a16:creationId xmlns:a16="http://schemas.microsoft.com/office/drawing/2014/main" id="{61D0F065-4C85-4F0F-8D47-19A8F140D852}"/>
              </a:ext>
            </a:extLst>
          </p:cNvPr>
          <p:cNvSpPr>
            <a:spLocks noChangeArrowheads="1"/>
          </p:cNvSpPr>
          <p:nvPr/>
        </p:nvSpPr>
        <p:spPr bwMode="auto">
          <a:xfrm rot="-8008787">
            <a:off x="11391156" y="4278460"/>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sz="3200"/>
          </a:p>
        </p:txBody>
      </p:sp>
      <p:grpSp>
        <p:nvGrpSpPr>
          <p:cNvPr id="15" name="Group 103">
            <a:extLst>
              <a:ext uri="{FF2B5EF4-FFF2-40B4-BE49-F238E27FC236}">
                <a16:creationId xmlns:a16="http://schemas.microsoft.com/office/drawing/2014/main" id="{8BBD6CD3-BA2A-4E38-853D-D91183547762}"/>
              </a:ext>
            </a:extLst>
          </p:cNvPr>
          <p:cNvGrpSpPr>
            <a:grpSpLocks/>
          </p:cNvGrpSpPr>
          <p:nvPr/>
        </p:nvGrpSpPr>
        <p:grpSpPr bwMode="auto">
          <a:xfrm>
            <a:off x="11870581" y="4219721"/>
            <a:ext cx="1104900" cy="781049"/>
            <a:chOff x="-23" y="1776"/>
            <a:chExt cx="696" cy="492"/>
          </a:xfrm>
        </p:grpSpPr>
        <p:sp>
          <p:nvSpPr>
            <p:cNvPr id="16" name="Rectangle 104">
              <a:extLst>
                <a:ext uri="{FF2B5EF4-FFF2-40B4-BE49-F238E27FC236}">
                  <a16:creationId xmlns:a16="http://schemas.microsoft.com/office/drawing/2014/main" id="{BCA2755B-617B-4769-B9DB-046ABC66CF96}"/>
                </a:ext>
              </a:extLst>
            </p:cNvPr>
            <p:cNvSpPr>
              <a:spLocks noChangeArrowheads="1"/>
            </p:cNvSpPr>
            <p:nvPr/>
          </p:nvSpPr>
          <p:spPr bwMode="auto">
            <a:xfrm>
              <a:off x="-23" y="2039"/>
              <a:ext cx="69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1100" b="1" dirty="0">
                  <a:solidFill>
                    <a:srgbClr val="000066"/>
                  </a:solidFill>
                </a:rPr>
                <a:t>Repositorio de proyecto</a:t>
              </a:r>
              <a:endParaRPr lang="es-ES" sz="1100" b="1" dirty="0">
                <a:solidFill>
                  <a:srgbClr val="000066"/>
                </a:solidFill>
              </a:endParaRPr>
            </a:p>
          </p:txBody>
        </p:sp>
        <p:pic>
          <p:nvPicPr>
            <p:cNvPr id="17" name="Picture 105">
              <a:extLst>
                <a:ext uri="{FF2B5EF4-FFF2-40B4-BE49-F238E27FC236}">
                  <a16:creationId xmlns:a16="http://schemas.microsoft.com/office/drawing/2014/main" id="{C7BC2CDD-4C31-4626-A7B1-2415B2FC1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107">
            <a:extLst>
              <a:ext uri="{FF2B5EF4-FFF2-40B4-BE49-F238E27FC236}">
                <a16:creationId xmlns:a16="http://schemas.microsoft.com/office/drawing/2014/main" id="{841B0A53-4BEE-499B-BC04-CB382ED07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0444" y="518968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08">
            <a:extLst>
              <a:ext uri="{FF2B5EF4-FFF2-40B4-BE49-F238E27FC236}">
                <a16:creationId xmlns:a16="http://schemas.microsoft.com/office/drawing/2014/main" id="{E55CE6D9-4060-4936-BC5E-72026B6868D8}"/>
              </a:ext>
            </a:extLst>
          </p:cNvPr>
          <p:cNvSpPr>
            <a:spLocks noChangeArrowheads="1"/>
          </p:cNvSpPr>
          <p:nvPr/>
        </p:nvSpPr>
        <p:spPr bwMode="auto">
          <a:xfrm>
            <a:off x="11969006" y="5672285"/>
            <a:ext cx="935038" cy="2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100" b="1">
                <a:solidFill>
                  <a:srgbClr val="000066"/>
                </a:solidFill>
              </a:rPr>
              <a:t>Cierre</a:t>
            </a:r>
            <a:endParaRPr lang="es-ES" sz="1100" b="1">
              <a:solidFill>
                <a:srgbClr val="000066"/>
              </a:solidFill>
            </a:endParaRPr>
          </a:p>
        </p:txBody>
      </p:sp>
      <p:cxnSp>
        <p:nvCxnSpPr>
          <p:cNvPr id="20" name="AutoShape 109">
            <a:extLst>
              <a:ext uri="{FF2B5EF4-FFF2-40B4-BE49-F238E27FC236}">
                <a16:creationId xmlns:a16="http://schemas.microsoft.com/office/drawing/2014/main" id="{8A89563C-4DFB-4977-AFEA-3A0AF617A1D6}"/>
              </a:ext>
            </a:extLst>
          </p:cNvPr>
          <p:cNvCxnSpPr>
            <a:cxnSpLocks noChangeShapeType="1"/>
            <a:stCxn id="16" idx="2"/>
          </p:cNvCxnSpPr>
          <p:nvPr/>
        </p:nvCxnSpPr>
        <p:spPr bwMode="auto">
          <a:xfrm>
            <a:off x="12423031" y="5000770"/>
            <a:ext cx="14288" cy="18891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1" name="Picture 110">
            <a:extLst>
              <a:ext uri="{FF2B5EF4-FFF2-40B4-BE49-F238E27FC236}">
                <a16:creationId xmlns:a16="http://schemas.microsoft.com/office/drawing/2014/main" id="{0C88D956-BBC3-4C25-BC84-C53E3C4B0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166" y="4198792"/>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112">
            <a:extLst>
              <a:ext uri="{FF2B5EF4-FFF2-40B4-BE49-F238E27FC236}">
                <a16:creationId xmlns:a16="http://schemas.microsoft.com/office/drawing/2014/main" id="{C7939E92-E3A2-4EF5-800F-20A5CAA29110}"/>
              </a:ext>
            </a:extLst>
          </p:cNvPr>
          <p:cNvGrpSpPr>
            <a:grpSpLocks/>
          </p:cNvGrpSpPr>
          <p:nvPr/>
        </p:nvGrpSpPr>
        <p:grpSpPr bwMode="auto">
          <a:xfrm>
            <a:off x="5205289" y="4962375"/>
            <a:ext cx="935037" cy="1174748"/>
            <a:chOff x="2406" y="2206"/>
            <a:chExt cx="589" cy="740"/>
          </a:xfrm>
        </p:grpSpPr>
        <p:pic>
          <p:nvPicPr>
            <p:cNvPr id="23" name="Picture 113">
              <a:extLst>
                <a:ext uri="{FF2B5EF4-FFF2-40B4-BE49-F238E27FC236}">
                  <a16:creationId xmlns:a16="http://schemas.microsoft.com/office/drawing/2014/main" id="{76EB8DED-0A8A-44F0-87D5-CDA28AD07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114">
              <a:extLst>
                <a:ext uri="{FF2B5EF4-FFF2-40B4-BE49-F238E27FC236}">
                  <a16:creationId xmlns:a16="http://schemas.microsoft.com/office/drawing/2014/main" id="{3CC2040A-48D7-4865-99F4-AF30A69F658D}"/>
                </a:ext>
              </a:extLst>
            </p:cNvPr>
            <p:cNvSpPr>
              <a:spLocks noChangeArrowheads="1"/>
            </p:cNvSpPr>
            <p:nvPr/>
          </p:nvSpPr>
          <p:spPr bwMode="auto">
            <a:xfrm>
              <a:off x="2406" y="2547"/>
              <a:ext cx="589"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1100" b="1" dirty="0">
                  <a:solidFill>
                    <a:srgbClr val="000066"/>
                  </a:solidFill>
                </a:rPr>
                <a:t>Acta de reunión de inicio del proyecto</a:t>
              </a:r>
              <a:endParaRPr lang="es-ES" sz="1100" b="1" dirty="0">
                <a:solidFill>
                  <a:srgbClr val="000066"/>
                </a:solidFill>
              </a:endParaRPr>
            </a:p>
          </p:txBody>
        </p:sp>
      </p:grpSp>
      <p:grpSp>
        <p:nvGrpSpPr>
          <p:cNvPr id="25" name="Group 116">
            <a:extLst>
              <a:ext uri="{FF2B5EF4-FFF2-40B4-BE49-F238E27FC236}">
                <a16:creationId xmlns:a16="http://schemas.microsoft.com/office/drawing/2014/main" id="{AA1B499D-98BE-40EF-81CB-633DE3A89E42}"/>
              </a:ext>
            </a:extLst>
          </p:cNvPr>
          <p:cNvGrpSpPr>
            <a:grpSpLocks/>
          </p:cNvGrpSpPr>
          <p:nvPr/>
        </p:nvGrpSpPr>
        <p:grpSpPr bwMode="auto">
          <a:xfrm>
            <a:off x="5205289" y="3181202"/>
            <a:ext cx="935037" cy="904874"/>
            <a:chOff x="2406" y="2206"/>
            <a:chExt cx="589" cy="570"/>
          </a:xfrm>
        </p:grpSpPr>
        <p:pic>
          <p:nvPicPr>
            <p:cNvPr id="26" name="Picture 117">
              <a:extLst>
                <a:ext uri="{FF2B5EF4-FFF2-40B4-BE49-F238E27FC236}">
                  <a16:creationId xmlns:a16="http://schemas.microsoft.com/office/drawing/2014/main" id="{37AEE353-F9DF-4AB5-859F-8745238D9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18">
              <a:extLst>
                <a:ext uri="{FF2B5EF4-FFF2-40B4-BE49-F238E27FC236}">
                  <a16:creationId xmlns:a16="http://schemas.microsoft.com/office/drawing/2014/main" id="{6FDA1EB2-FF87-42AA-882B-B400E54EC621}"/>
                </a:ext>
              </a:extLst>
            </p:cNvPr>
            <p:cNvSpPr>
              <a:spLocks noChangeArrowheads="1"/>
            </p:cNvSpPr>
            <p:nvPr/>
          </p:nvSpPr>
          <p:spPr bwMode="auto">
            <a:xfrm>
              <a:off x="2406" y="2547"/>
              <a:ext cx="5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sz="1100" b="1" dirty="0">
                  <a:solidFill>
                    <a:srgbClr val="000066"/>
                  </a:solidFill>
                </a:rPr>
                <a:t>Plan del Proyecto</a:t>
              </a:r>
              <a:endParaRPr lang="es-ES" sz="1100" b="1" dirty="0">
                <a:solidFill>
                  <a:srgbClr val="000066"/>
                </a:solidFill>
              </a:endParaRPr>
            </a:p>
          </p:txBody>
        </p:sp>
      </p:grpSp>
      <p:cxnSp>
        <p:nvCxnSpPr>
          <p:cNvPr id="28" name="AutoShape 120">
            <a:extLst>
              <a:ext uri="{FF2B5EF4-FFF2-40B4-BE49-F238E27FC236}">
                <a16:creationId xmlns:a16="http://schemas.microsoft.com/office/drawing/2014/main" id="{5F21CE53-FE39-4BDB-9C52-ED5C721CD898}"/>
              </a:ext>
            </a:extLst>
          </p:cNvPr>
          <p:cNvCxnSpPr>
            <a:cxnSpLocks noChangeShapeType="1"/>
          </p:cNvCxnSpPr>
          <p:nvPr/>
        </p:nvCxnSpPr>
        <p:spPr bwMode="auto">
          <a:xfrm rot="16200000" flipH="1">
            <a:off x="4988595" y="495682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121">
            <a:extLst>
              <a:ext uri="{FF2B5EF4-FFF2-40B4-BE49-F238E27FC236}">
                <a16:creationId xmlns:a16="http://schemas.microsoft.com/office/drawing/2014/main" id="{9357F07F-B2DC-4DF7-A046-27CB837B4D1E}"/>
              </a:ext>
            </a:extLst>
          </p:cNvPr>
          <p:cNvCxnSpPr>
            <a:cxnSpLocks noChangeShapeType="1"/>
          </p:cNvCxnSpPr>
          <p:nvPr/>
        </p:nvCxnSpPr>
        <p:spPr bwMode="auto">
          <a:xfrm rot="-5400000">
            <a:off x="4840957" y="375508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AutoShape 86">
            <a:extLst>
              <a:ext uri="{FF2B5EF4-FFF2-40B4-BE49-F238E27FC236}">
                <a16:creationId xmlns:a16="http://schemas.microsoft.com/office/drawing/2014/main" id="{36636474-11D6-4706-A778-86FB630AA5CD}"/>
              </a:ext>
            </a:extLst>
          </p:cNvPr>
          <p:cNvSpPr>
            <a:spLocks noChangeArrowheads="1"/>
          </p:cNvSpPr>
          <p:nvPr/>
        </p:nvSpPr>
        <p:spPr bwMode="auto">
          <a:xfrm rot="2791213">
            <a:off x="6140326" y="4201966"/>
            <a:ext cx="360363"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sz="3200"/>
          </a:p>
        </p:txBody>
      </p:sp>
      <p:cxnSp>
        <p:nvCxnSpPr>
          <p:cNvPr id="31" name="AutoShape 13">
            <a:extLst>
              <a:ext uri="{FF2B5EF4-FFF2-40B4-BE49-F238E27FC236}">
                <a16:creationId xmlns:a16="http://schemas.microsoft.com/office/drawing/2014/main" id="{C4C1976F-CC0E-4973-95C6-A6AF362AF6C9}"/>
              </a:ext>
            </a:extLst>
          </p:cNvPr>
          <p:cNvCxnSpPr>
            <a:cxnSpLocks noChangeShapeType="1"/>
            <a:endCxn id="36" idx="1"/>
          </p:cNvCxnSpPr>
          <p:nvPr/>
        </p:nvCxnSpPr>
        <p:spPr bwMode="auto">
          <a:xfrm flipV="1">
            <a:off x="6298456" y="4408635"/>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2" name="Line 78">
            <a:extLst>
              <a:ext uri="{FF2B5EF4-FFF2-40B4-BE49-F238E27FC236}">
                <a16:creationId xmlns:a16="http://schemas.microsoft.com/office/drawing/2014/main" id="{760621BC-171B-44D6-BA29-A2AE6B5E3820}"/>
              </a:ext>
            </a:extLst>
          </p:cNvPr>
          <p:cNvSpPr>
            <a:spLocks noChangeShapeType="1"/>
          </p:cNvSpPr>
          <p:nvPr/>
        </p:nvSpPr>
        <p:spPr bwMode="auto">
          <a:xfrm>
            <a:off x="6319094" y="2906859"/>
            <a:ext cx="608011" cy="3175"/>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sz="3200"/>
          </a:p>
        </p:txBody>
      </p:sp>
      <p:sp>
        <p:nvSpPr>
          <p:cNvPr id="33" name="Line 80">
            <a:extLst>
              <a:ext uri="{FF2B5EF4-FFF2-40B4-BE49-F238E27FC236}">
                <a16:creationId xmlns:a16="http://schemas.microsoft.com/office/drawing/2014/main" id="{27D16458-ED8A-4DB6-B2EE-5CB7E6DAA056}"/>
              </a:ext>
            </a:extLst>
          </p:cNvPr>
          <p:cNvSpPr>
            <a:spLocks noChangeShapeType="1"/>
          </p:cNvSpPr>
          <p:nvPr/>
        </p:nvSpPr>
        <p:spPr bwMode="auto">
          <a:xfrm flipV="1">
            <a:off x="6283201" y="7086748"/>
            <a:ext cx="1363043" cy="63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sz="3200"/>
          </a:p>
        </p:txBody>
      </p:sp>
      <p:cxnSp>
        <p:nvCxnSpPr>
          <p:cNvPr id="34" name="AutoShape 91">
            <a:extLst>
              <a:ext uri="{FF2B5EF4-FFF2-40B4-BE49-F238E27FC236}">
                <a16:creationId xmlns:a16="http://schemas.microsoft.com/office/drawing/2014/main" id="{F945FB05-0587-45D7-B0DF-98A47A0862FC}"/>
              </a:ext>
            </a:extLst>
          </p:cNvPr>
          <p:cNvCxnSpPr>
            <a:cxnSpLocks noChangeShapeType="1"/>
            <a:stCxn id="55" idx="3"/>
            <a:endCxn id="14" idx="0"/>
          </p:cNvCxnSpPr>
          <p:nvPr/>
        </p:nvCxnSpPr>
        <p:spPr bwMode="auto">
          <a:xfrm flipV="1">
            <a:off x="8609856" y="4716610"/>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 name="Group 5">
            <a:extLst>
              <a:ext uri="{FF2B5EF4-FFF2-40B4-BE49-F238E27FC236}">
                <a16:creationId xmlns:a16="http://schemas.microsoft.com/office/drawing/2014/main" id="{14FDF5E9-3DEF-48B4-A51E-33B1A131A883}"/>
              </a:ext>
            </a:extLst>
          </p:cNvPr>
          <p:cNvGrpSpPr>
            <a:grpSpLocks/>
          </p:cNvGrpSpPr>
          <p:nvPr/>
        </p:nvGrpSpPr>
        <p:grpSpPr bwMode="auto">
          <a:xfrm>
            <a:off x="6469906" y="3830785"/>
            <a:ext cx="963613" cy="1152525"/>
            <a:chOff x="1474" y="1389"/>
            <a:chExt cx="607" cy="726"/>
          </a:xfrm>
        </p:grpSpPr>
        <p:sp>
          <p:nvSpPr>
            <p:cNvPr id="36" name="Rectangle 6">
              <a:extLst>
                <a:ext uri="{FF2B5EF4-FFF2-40B4-BE49-F238E27FC236}">
                  <a16:creationId xmlns:a16="http://schemas.microsoft.com/office/drawing/2014/main" id="{B7986612-1330-41C9-865B-2EA4B3CA04E9}"/>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Revisión de Informes</a:t>
              </a:r>
              <a:endParaRPr lang="es-ES" sz="1400" dirty="0">
                <a:solidFill>
                  <a:srgbClr val="000066"/>
                </a:solidFill>
              </a:endParaRPr>
            </a:p>
          </p:txBody>
        </p:sp>
        <p:sp>
          <p:nvSpPr>
            <p:cNvPr id="37" name="Rectangle 7">
              <a:extLst>
                <a:ext uri="{FF2B5EF4-FFF2-40B4-BE49-F238E27FC236}">
                  <a16:creationId xmlns:a16="http://schemas.microsoft.com/office/drawing/2014/main" id="{3235C267-74FA-41EE-B24C-A1712A50AC94}"/>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(3) Analista Funcional</a:t>
              </a:r>
              <a:endParaRPr lang="es-ES" sz="1100" b="1" dirty="0">
                <a:solidFill>
                  <a:srgbClr val="000066"/>
                </a:solidFill>
              </a:endParaRPr>
            </a:p>
          </p:txBody>
        </p:sp>
        <p:sp>
          <p:nvSpPr>
            <p:cNvPr id="38" name="Rectangle 8">
              <a:extLst>
                <a:ext uri="{FF2B5EF4-FFF2-40B4-BE49-F238E27FC236}">
                  <a16:creationId xmlns:a16="http://schemas.microsoft.com/office/drawing/2014/main" id="{2E27B304-25EA-434C-B4D1-AF5163EBFC1C}"/>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Artefactos de gestión</a:t>
              </a:r>
              <a:endParaRPr lang="es-PE" sz="1050" b="1" dirty="0">
                <a:solidFill>
                  <a:srgbClr val="000066"/>
                </a:solidFill>
              </a:endParaRPr>
            </a:p>
          </p:txBody>
        </p:sp>
      </p:grpSp>
      <p:grpSp>
        <p:nvGrpSpPr>
          <p:cNvPr id="39" name="Group 9">
            <a:extLst>
              <a:ext uri="{FF2B5EF4-FFF2-40B4-BE49-F238E27FC236}">
                <a16:creationId xmlns:a16="http://schemas.microsoft.com/office/drawing/2014/main" id="{F61708C1-1430-47C3-AF60-156824079F29}"/>
              </a:ext>
            </a:extLst>
          </p:cNvPr>
          <p:cNvGrpSpPr>
            <a:grpSpLocks/>
          </p:cNvGrpSpPr>
          <p:nvPr/>
        </p:nvGrpSpPr>
        <p:grpSpPr bwMode="auto">
          <a:xfrm>
            <a:off x="9878269" y="5215085"/>
            <a:ext cx="963612" cy="1152525"/>
            <a:chOff x="3107" y="1389"/>
            <a:chExt cx="607" cy="726"/>
          </a:xfrm>
        </p:grpSpPr>
        <p:sp>
          <p:nvSpPr>
            <p:cNvPr id="40" name="Rectangle 10">
              <a:extLst>
                <a:ext uri="{FF2B5EF4-FFF2-40B4-BE49-F238E27FC236}">
                  <a16:creationId xmlns:a16="http://schemas.microsoft.com/office/drawing/2014/main" id="{24C5AEE2-2829-4784-9FB0-617248189177}"/>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Reunión del comité ejecutivo interno</a:t>
              </a:r>
              <a:endParaRPr lang="es-ES" sz="1400" dirty="0">
                <a:solidFill>
                  <a:srgbClr val="000066"/>
                </a:solidFill>
              </a:endParaRPr>
            </a:p>
          </p:txBody>
        </p:sp>
        <p:sp>
          <p:nvSpPr>
            <p:cNvPr id="41" name="Rectangle 11">
              <a:extLst>
                <a:ext uri="{FF2B5EF4-FFF2-40B4-BE49-F238E27FC236}">
                  <a16:creationId xmlns:a16="http://schemas.microsoft.com/office/drawing/2014/main" id="{ABF4FC23-4593-408F-A2B0-04EC641E573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(6) Jefe de Proyecto</a:t>
              </a:r>
              <a:endParaRPr lang="es-ES" sz="1100" b="1" dirty="0">
                <a:solidFill>
                  <a:srgbClr val="000066"/>
                </a:solidFill>
              </a:endParaRPr>
            </a:p>
          </p:txBody>
        </p:sp>
        <p:sp>
          <p:nvSpPr>
            <p:cNvPr id="42" name="Rectangle 12">
              <a:extLst>
                <a:ext uri="{FF2B5EF4-FFF2-40B4-BE49-F238E27FC236}">
                  <a16:creationId xmlns:a16="http://schemas.microsoft.com/office/drawing/2014/main" id="{0CD04404-F1F9-415B-8D57-235386FB2F7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Artefactos de gestión</a:t>
              </a:r>
            </a:p>
          </p:txBody>
        </p:sp>
      </p:grpSp>
      <p:cxnSp>
        <p:nvCxnSpPr>
          <p:cNvPr id="43" name="AutoShape 15">
            <a:extLst>
              <a:ext uri="{FF2B5EF4-FFF2-40B4-BE49-F238E27FC236}">
                <a16:creationId xmlns:a16="http://schemas.microsoft.com/office/drawing/2014/main" id="{ACC2D501-DB6D-407E-AE7A-9447237354B5}"/>
              </a:ext>
            </a:extLst>
          </p:cNvPr>
          <p:cNvCxnSpPr>
            <a:cxnSpLocks noChangeShapeType="1"/>
            <a:stCxn id="36" idx="3"/>
            <a:endCxn id="62" idx="2"/>
          </p:cNvCxnSpPr>
          <p:nvPr/>
        </p:nvCxnSpPr>
        <p:spPr bwMode="auto">
          <a:xfrm flipV="1">
            <a:off x="7433519" y="4403873"/>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4" name="Group 48">
            <a:extLst>
              <a:ext uri="{FF2B5EF4-FFF2-40B4-BE49-F238E27FC236}">
                <a16:creationId xmlns:a16="http://schemas.microsoft.com/office/drawing/2014/main" id="{CB304A60-2DB7-4ADE-88D4-93C59FAB4B19}"/>
              </a:ext>
            </a:extLst>
          </p:cNvPr>
          <p:cNvGrpSpPr>
            <a:grpSpLocks/>
          </p:cNvGrpSpPr>
          <p:nvPr/>
        </p:nvGrpSpPr>
        <p:grpSpPr bwMode="auto">
          <a:xfrm>
            <a:off x="8317756" y="3829198"/>
            <a:ext cx="963613" cy="1152525"/>
            <a:chOff x="1474" y="1389"/>
            <a:chExt cx="607" cy="726"/>
          </a:xfrm>
        </p:grpSpPr>
        <p:sp>
          <p:nvSpPr>
            <p:cNvPr id="45" name="Rectangle 49">
              <a:extLst>
                <a:ext uri="{FF2B5EF4-FFF2-40B4-BE49-F238E27FC236}">
                  <a16:creationId xmlns:a16="http://schemas.microsoft.com/office/drawing/2014/main" id="{0A3B9345-5BF9-4A91-A13D-C53B4D5E3F4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Comité Operativo</a:t>
              </a:r>
              <a:endParaRPr lang="es-ES" sz="1400" dirty="0">
                <a:solidFill>
                  <a:srgbClr val="000066"/>
                </a:solidFill>
              </a:endParaRPr>
            </a:p>
          </p:txBody>
        </p:sp>
        <p:sp>
          <p:nvSpPr>
            <p:cNvPr id="46" name="Rectangle 50">
              <a:extLst>
                <a:ext uri="{FF2B5EF4-FFF2-40B4-BE49-F238E27FC236}">
                  <a16:creationId xmlns:a16="http://schemas.microsoft.com/office/drawing/2014/main" id="{8A38CC80-3090-4CE9-9A50-94104F114445}"/>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(4) Jefe de Proyecto</a:t>
              </a:r>
              <a:endParaRPr lang="es-ES" sz="1100" b="1" dirty="0">
                <a:solidFill>
                  <a:srgbClr val="000066"/>
                </a:solidFill>
              </a:endParaRPr>
            </a:p>
          </p:txBody>
        </p:sp>
        <p:sp>
          <p:nvSpPr>
            <p:cNvPr id="47" name="Rectangle 51">
              <a:extLst>
                <a:ext uri="{FF2B5EF4-FFF2-40B4-BE49-F238E27FC236}">
                  <a16:creationId xmlns:a16="http://schemas.microsoft.com/office/drawing/2014/main" id="{45B2A403-A631-4717-9F65-C5962D226218}"/>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Artefactos de gestión</a:t>
              </a:r>
              <a:endParaRPr lang="es-PE" sz="1050" b="1" dirty="0">
                <a:solidFill>
                  <a:srgbClr val="000066"/>
                </a:solidFill>
              </a:endParaRPr>
            </a:p>
          </p:txBody>
        </p:sp>
      </p:grpSp>
      <p:grpSp>
        <p:nvGrpSpPr>
          <p:cNvPr id="48" name="Group 56">
            <a:extLst>
              <a:ext uri="{FF2B5EF4-FFF2-40B4-BE49-F238E27FC236}">
                <a16:creationId xmlns:a16="http://schemas.microsoft.com/office/drawing/2014/main" id="{5AA9603E-C999-4A5A-A986-DFC2BB87C6C1}"/>
              </a:ext>
            </a:extLst>
          </p:cNvPr>
          <p:cNvGrpSpPr>
            <a:grpSpLocks/>
          </p:cNvGrpSpPr>
          <p:nvPr/>
        </p:nvGrpSpPr>
        <p:grpSpPr bwMode="auto">
          <a:xfrm>
            <a:off x="8174567" y="5214292"/>
            <a:ext cx="963612" cy="1152525"/>
            <a:chOff x="3107" y="1389"/>
            <a:chExt cx="607" cy="726"/>
          </a:xfrm>
        </p:grpSpPr>
        <p:sp>
          <p:nvSpPr>
            <p:cNvPr id="49" name="Rectangle 57">
              <a:extLst>
                <a:ext uri="{FF2B5EF4-FFF2-40B4-BE49-F238E27FC236}">
                  <a16:creationId xmlns:a16="http://schemas.microsoft.com/office/drawing/2014/main" id="{120BF824-6715-4413-A23D-C23451285214}"/>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Comité de seguimiento del servicio </a:t>
              </a:r>
              <a:endParaRPr lang="es-ES" sz="1400" dirty="0">
                <a:solidFill>
                  <a:srgbClr val="000066"/>
                </a:solidFill>
              </a:endParaRPr>
            </a:p>
          </p:txBody>
        </p:sp>
        <p:sp>
          <p:nvSpPr>
            <p:cNvPr id="50" name="Rectangle 58">
              <a:extLst>
                <a:ext uri="{FF2B5EF4-FFF2-40B4-BE49-F238E27FC236}">
                  <a16:creationId xmlns:a16="http://schemas.microsoft.com/office/drawing/2014/main" id="{141307FF-61CE-4503-B493-AE7A95FB30C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(5) Jefe de Proyecto</a:t>
              </a:r>
              <a:endParaRPr lang="es-ES" sz="1100" b="1" dirty="0">
                <a:solidFill>
                  <a:srgbClr val="000066"/>
                </a:solidFill>
              </a:endParaRPr>
            </a:p>
          </p:txBody>
        </p:sp>
        <p:sp>
          <p:nvSpPr>
            <p:cNvPr id="51" name="Rectangle 59">
              <a:extLst>
                <a:ext uri="{FF2B5EF4-FFF2-40B4-BE49-F238E27FC236}">
                  <a16:creationId xmlns:a16="http://schemas.microsoft.com/office/drawing/2014/main" id="{BB6E3286-FED8-4423-8531-2E2F129AB5C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Acta de Reunión</a:t>
              </a:r>
            </a:p>
          </p:txBody>
        </p:sp>
      </p:grpSp>
      <p:sp>
        <p:nvSpPr>
          <p:cNvPr id="52" name="Rectangle 65">
            <a:extLst>
              <a:ext uri="{FF2B5EF4-FFF2-40B4-BE49-F238E27FC236}">
                <a16:creationId xmlns:a16="http://schemas.microsoft.com/office/drawing/2014/main" id="{AE58C82C-3883-4A9D-989D-50331EFAACA8}"/>
              </a:ext>
            </a:extLst>
          </p:cNvPr>
          <p:cNvSpPr>
            <a:spLocks noChangeArrowheads="1"/>
          </p:cNvSpPr>
          <p:nvPr/>
        </p:nvSpPr>
        <p:spPr bwMode="auto">
          <a:xfrm>
            <a:off x="8538419" y="2589360"/>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Ejecutar trabajo asignado</a:t>
            </a:r>
            <a:r>
              <a:rPr lang="es-PE" sz="1400" dirty="0">
                <a:solidFill>
                  <a:srgbClr val="000066"/>
                </a:solidFill>
                <a:hlinkClick r:id="rId6" action="ppaction://hlinksldjump"/>
              </a:rPr>
              <a:t> </a:t>
            </a:r>
            <a:endParaRPr lang="es-ES" sz="1400" dirty="0">
              <a:solidFill>
                <a:srgbClr val="000066"/>
              </a:solidFill>
            </a:endParaRPr>
          </a:p>
        </p:txBody>
      </p:sp>
      <p:sp>
        <p:nvSpPr>
          <p:cNvPr id="53" name="Rectangle 67">
            <a:extLst>
              <a:ext uri="{FF2B5EF4-FFF2-40B4-BE49-F238E27FC236}">
                <a16:creationId xmlns:a16="http://schemas.microsoft.com/office/drawing/2014/main" id="{F33B0150-F9AA-4082-BD01-48709359C11A}"/>
              </a:ext>
            </a:extLst>
          </p:cNvPr>
          <p:cNvSpPr>
            <a:spLocks noChangeArrowheads="1"/>
          </p:cNvSpPr>
          <p:nvPr/>
        </p:nvSpPr>
        <p:spPr bwMode="auto">
          <a:xfrm>
            <a:off x="8538419" y="3244998"/>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Plan quincenal</a:t>
            </a:r>
          </a:p>
        </p:txBody>
      </p:sp>
      <p:grpSp>
        <p:nvGrpSpPr>
          <p:cNvPr id="54" name="Group 68">
            <a:extLst>
              <a:ext uri="{FF2B5EF4-FFF2-40B4-BE49-F238E27FC236}">
                <a16:creationId xmlns:a16="http://schemas.microsoft.com/office/drawing/2014/main" id="{E0A5A315-2A93-4024-A2C2-543590483D2C}"/>
              </a:ext>
            </a:extLst>
          </p:cNvPr>
          <p:cNvGrpSpPr>
            <a:grpSpLocks/>
          </p:cNvGrpSpPr>
          <p:nvPr/>
        </p:nvGrpSpPr>
        <p:grpSpPr bwMode="auto">
          <a:xfrm>
            <a:off x="7673231" y="6515248"/>
            <a:ext cx="936625" cy="1152525"/>
            <a:chOff x="657" y="1389"/>
            <a:chExt cx="607" cy="726"/>
          </a:xfrm>
        </p:grpSpPr>
        <p:sp>
          <p:nvSpPr>
            <p:cNvPr id="55" name="Rectangle 69">
              <a:extLst>
                <a:ext uri="{FF2B5EF4-FFF2-40B4-BE49-F238E27FC236}">
                  <a16:creationId xmlns:a16="http://schemas.microsoft.com/office/drawing/2014/main" id="{8EAF74D4-0943-4D6F-9D1D-1DC4F1196316}"/>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Procesar cambios al proyecto</a:t>
              </a:r>
              <a:r>
                <a:rPr lang="es-PE" sz="1400" dirty="0">
                  <a:solidFill>
                    <a:srgbClr val="000066"/>
                  </a:solidFill>
                  <a:hlinkClick r:id="rId6" action="ppaction://hlinksldjump"/>
                </a:rPr>
                <a:t> </a:t>
              </a:r>
              <a:endParaRPr lang="es-ES" sz="1400" dirty="0">
                <a:solidFill>
                  <a:srgbClr val="000066"/>
                </a:solidFill>
              </a:endParaRPr>
            </a:p>
          </p:txBody>
        </p:sp>
        <p:sp>
          <p:nvSpPr>
            <p:cNvPr id="56" name="Rectangle 70">
              <a:extLst>
                <a:ext uri="{FF2B5EF4-FFF2-40B4-BE49-F238E27FC236}">
                  <a16:creationId xmlns:a16="http://schemas.microsoft.com/office/drawing/2014/main" id="{6A711E5E-BEC2-4873-B676-DD867CF23535}"/>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(7) Analista Funcional</a:t>
              </a:r>
              <a:endParaRPr lang="es-ES" sz="1100" b="1" dirty="0">
                <a:solidFill>
                  <a:srgbClr val="000066"/>
                </a:solidFill>
              </a:endParaRPr>
            </a:p>
          </p:txBody>
        </p:sp>
        <p:sp>
          <p:nvSpPr>
            <p:cNvPr id="57" name="Rectangle 71">
              <a:extLst>
                <a:ext uri="{FF2B5EF4-FFF2-40B4-BE49-F238E27FC236}">
                  <a16:creationId xmlns:a16="http://schemas.microsoft.com/office/drawing/2014/main" id="{72DBD71C-7628-4229-9821-0EA6CF22FD50}"/>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Plan de Gestión del Proyecto</a:t>
              </a:r>
            </a:p>
          </p:txBody>
        </p:sp>
      </p:grpSp>
      <p:cxnSp>
        <p:nvCxnSpPr>
          <p:cNvPr id="58" name="AutoShape 76">
            <a:extLst>
              <a:ext uri="{FF2B5EF4-FFF2-40B4-BE49-F238E27FC236}">
                <a16:creationId xmlns:a16="http://schemas.microsoft.com/office/drawing/2014/main" id="{F0B902C9-57DE-4D1D-B441-9CB2E9156479}"/>
              </a:ext>
            </a:extLst>
          </p:cNvPr>
          <p:cNvCxnSpPr>
            <a:cxnSpLocks noChangeShapeType="1"/>
            <a:endCxn id="52" idx="1"/>
          </p:cNvCxnSpPr>
          <p:nvPr/>
        </p:nvCxnSpPr>
        <p:spPr bwMode="auto">
          <a:xfrm>
            <a:off x="7903419" y="2906860"/>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59" name="AutoShape 87">
            <a:extLst>
              <a:ext uri="{FF2B5EF4-FFF2-40B4-BE49-F238E27FC236}">
                <a16:creationId xmlns:a16="http://schemas.microsoft.com/office/drawing/2014/main" id="{5B935A4C-6D97-4F87-9B3F-53F241F0C46F}"/>
              </a:ext>
            </a:extLst>
          </p:cNvPr>
          <p:cNvSpPr>
            <a:spLocks noChangeArrowheads="1"/>
          </p:cNvSpPr>
          <p:nvPr/>
        </p:nvSpPr>
        <p:spPr bwMode="auto">
          <a:xfrm rot="-8008787">
            <a:off x="10886332" y="4245122"/>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sz="3200"/>
          </a:p>
        </p:txBody>
      </p:sp>
      <p:cxnSp>
        <p:nvCxnSpPr>
          <p:cNvPr id="60" name="AutoShape 89">
            <a:extLst>
              <a:ext uri="{FF2B5EF4-FFF2-40B4-BE49-F238E27FC236}">
                <a16:creationId xmlns:a16="http://schemas.microsoft.com/office/drawing/2014/main" id="{B93BAB0A-EB24-444E-BAE0-50316AEE6C5B}"/>
              </a:ext>
            </a:extLst>
          </p:cNvPr>
          <p:cNvCxnSpPr>
            <a:cxnSpLocks noChangeShapeType="1"/>
            <a:endCxn id="49" idx="1"/>
          </p:cNvCxnSpPr>
          <p:nvPr/>
        </p:nvCxnSpPr>
        <p:spPr bwMode="auto">
          <a:xfrm rot="16200000" flipH="1">
            <a:off x="7402132" y="5018914"/>
            <a:ext cx="1162880" cy="381989"/>
          </a:xfrm>
          <a:prstGeom prst="bentConnector2">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1" name="AutoShape 90">
            <a:extLst>
              <a:ext uri="{FF2B5EF4-FFF2-40B4-BE49-F238E27FC236}">
                <a16:creationId xmlns:a16="http://schemas.microsoft.com/office/drawing/2014/main" id="{C4F8209E-5E5A-480E-83EC-150F3967C291}"/>
              </a:ext>
            </a:extLst>
          </p:cNvPr>
          <p:cNvCxnSpPr>
            <a:cxnSpLocks noChangeShapeType="1"/>
            <a:stCxn id="49" idx="3"/>
            <a:endCxn id="40" idx="1"/>
          </p:cNvCxnSpPr>
          <p:nvPr/>
        </p:nvCxnSpPr>
        <p:spPr bwMode="auto">
          <a:xfrm>
            <a:off x="9138179" y="5791349"/>
            <a:ext cx="740090" cy="79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62" name="AutoShape 92">
            <a:extLst>
              <a:ext uri="{FF2B5EF4-FFF2-40B4-BE49-F238E27FC236}">
                <a16:creationId xmlns:a16="http://schemas.microsoft.com/office/drawing/2014/main" id="{DB7C4DAF-66F0-4D94-A319-9AB95383C01E}"/>
              </a:ext>
            </a:extLst>
          </p:cNvPr>
          <p:cNvSpPr>
            <a:spLocks noChangeArrowheads="1"/>
          </p:cNvSpPr>
          <p:nvPr/>
        </p:nvSpPr>
        <p:spPr bwMode="auto">
          <a:xfrm rot="2791213">
            <a:off x="7654182" y="4229247"/>
            <a:ext cx="360362" cy="360363"/>
          </a:xfrm>
          <a:prstGeom prst="rtTriangle">
            <a:avLst/>
          </a:prstGeom>
          <a:solidFill>
            <a:srgbClr val="FFFF4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sz="3200"/>
          </a:p>
        </p:txBody>
      </p:sp>
      <p:cxnSp>
        <p:nvCxnSpPr>
          <p:cNvPr id="63" name="AutoShape 93">
            <a:extLst>
              <a:ext uri="{FF2B5EF4-FFF2-40B4-BE49-F238E27FC236}">
                <a16:creationId xmlns:a16="http://schemas.microsoft.com/office/drawing/2014/main" id="{0ADE7BD5-C578-4743-B410-C0C120E2D9F4}"/>
              </a:ext>
            </a:extLst>
          </p:cNvPr>
          <p:cNvCxnSpPr>
            <a:cxnSpLocks noChangeShapeType="1"/>
            <a:stCxn id="62" idx="5"/>
            <a:endCxn id="45" idx="1"/>
          </p:cNvCxnSpPr>
          <p:nvPr/>
        </p:nvCxnSpPr>
        <p:spPr bwMode="auto">
          <a:xfrm flipV="1">
            <a:off x="7836744" y="4407048"/>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64" name="AutoShape 95">
            <a:extLst>
              <a:ext uri="{FF2B5EF4-FFF2-40B4-BE49-F238E27FC236}">
                <a16:creationId xmlns:a16="http://schemas.microsoft.com/office/drawing/2014/main" id="{CF3D192C-D530-4C82-B3D6-D332FAD262FE}"/>
              </a:ext>
            </a:extLst>
          </p:cNvPr>
          <p:cNvCxnSpPr>
            <a:cxnSpLocks noChangeShapeType="1"/>
            <a:stCxn id="52" idx="3"/>
            <a:endCxn id="14" idx="4"/>
          </p:cNvCxnSpPr>
          <p:nvPr/>
        </p:nvCxnSpPr>
        <p:spPr bwMode="auto">
          <a:xfrm>
            <a:off x="9546481" y="2917973"/>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5" name="AutoShape 96">
            <a:extLst>
              <a:ext uri="{FF2B5EF4-FFF2-40B4-BE49-F238E27FC236}">
                <a16:creationId xmlns:a16="http://schemas.microsoft.com/office/drawing/2014/main" id="{CE280FCF-9205-434D-80B9-599D454E1B7E}"/>
              </a:ext>
            </a:extLst>
          </p:cNvPr>
          <p:cNvCxnSpPr>
            <a:cxnSpLocks noChangeShapeType="1"/>
            <a:stCxn id="59" idx="2"/>
            <a:endCxn id="14" idx="5"/>
          </p:cNvCxnSpPr>
          <p:nvPr/>
        </p:nvCxnSpPr>
        <p:spPr bwMode="auto">
          <a:xfrm>
            <a:off x="11322894" y="4434035"/>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66" name="AutoShape 123">
            <a:extLst>
              <a:ext uri="{FF2B5EF4-FFF2-40B4-BE49-F238E27FC236}">
                <a16:creationId xmlns:a16="http://schemas.microsoft.com/office/drawing/2014/main" id="{664C6DC4-12A3-4DC4-96D9-3A9B07F738D5}"/>
              </a:ext>
            </a:extLst>
          </p:cNvPr>
          <p:cNvCxnSpPr>
            <a:cxnSpLocks noChangeShapeType="1"/>
          </p:cNvCxnSpPr>
          <p:nvPr/>
        </p:nvCxnSpPr>
        <p:spPr bwMode="auto">
          <a:xfrm flipV="1">
            <a:off x="6309377" y="2914865"/>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67" name="AutoShape 124">
            <a:extLst>
              <a:ext uri="{FF2B5EF4-FFF2-40B4-BE49-F238E27FC236}">
                <a16:creationId xmlns:a16="http://schemas.microsoft.com/office/drawing/2014/main" id="{F5140DC1-2C1D-4332-8915-BB06E9537FF6}"/>
              </a:ext>
            </a:extLst>
          </p:cNvPr>
          <p:cNvCxnSpPr>
            <a:cxnSpLocks noChangeShapeType="1"/>
          </p:cNvCxnSpPr>
          <p:nvPr/>
        </p:nvCxnSpPr>
        <p:spPr bwMode="auto">
          <a:xfrm flipH="1">
            <a:off x="6292205" y="4681685"/>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68" name="AutoShape 125">
            <a:extLst>
              <a:ext uri="{FF2B5EF4-FFF2-40B4-BE49-F238E27FC236}">
                <a16:creationId xmlns:a16="http://schemas.microsoft.com/office/drawing/2014/main" id="{32E09B21-5841-4DFC-B91E-6070F740B3F2}"/>
              </a:ext>
            </a:extLst>
          </p:cNvPr>
          <p:cNvCxnSpPr>
            <a:cxnSpLocks noChangeShapeType="1"/>
            <a:endCxn id="30" idx="1"/>
          </p:cNvCxnSpPr>
          <p:nvPr/>
        </p:nvCxnSpPr>
        <p:spPr bwMode="auto">
          <a:xfrm>
            <a:off x="6067301" y="346219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9" name="AutoShape 126">
            <a:extLst>
              <a:ext uri="{FF2B5EF4-FFF2-40B4-BE49-F238E27FC236}">
                <a16:creationId xmlns:a16="http://schemas.microsoft.com/office/drawing/2014/main" id="{7B69F048-51B0-4195-88C2-16EBAB058363}"/>
              </a:ext>
            </a:extLst>
          </p:cNvPr>
          <p:cNvCxnSpPr>
            <a:cxnSpLocks noChangeShapeType="1"/>
            <a:endCxn id="30" idx="3"/>
          </p:cNvCxnSpPr>
          <p:nvPr/>
        </p:nvCxnSpPr>
        <p:spPr bwMode="auto">
          <a:xfrm flipV="1">
            <a:off x="6067301" y="4506766"/>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0" name="AutoShape 128">
            <a:extLst>
              <a:ext uri="{FF2B5EF4-FFF2-40B4-BE49-F238E27FC236}">
                <a16:creationId xmlns:a16="http://schemas.microsoft.com/office/drawing/2014/main" id="{9388B687-C3B5-4B28-BA4A-F9146B6CC447}"/>
              </a:ext>
            </a:extLst>
          </p:cNvPr>
          <p:cNvCxnSpPr>
            <a:cxnSpLocks noChangeShapeType="1"/>
            <a:stCxn id="14" idx="2"/>
          </p:cNvCxnSpPr>
          <p:nvPr/>
        </p:nvCxnSpPr>
        <p:spPr bwMode="auto">
          <a:xfrm flipV="1">
            <a:off x="11827719" y="4430860"/>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71" name="AutoShape 130">
            <a:extLst>
              <a:ext uri="{FF2B5EF4-FFF2-40B4-BE49-F238E27FC236}">
                <a16:creationId xmlns:a16="http://schemas.microsoft.com/office/drawing/2014/main" id="{246165A9-79FD-4710-8B4C-BA5CAC16FAFE}"/>
              </a:ext>
            </a:extLst>
          </p:cNvPr>
          <p:cNvCxnSpPr>
            <a:cxnSpLocks noChangeShapeType="1"/>
            <a:stCxn id="40" idx="3"/>
            <a:endCxn id="59" idx="0"/>
          </p:cNvCxnSpPr>
          <p:nvPr/>
        </p:nvCxnSpPr>
        <p:spPr bwMode="auto">
          <a:xfrm flipV="1">
            <a:off x="10841881" y="4683273"/>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72" name="AutoShape 144">
            <a:extLst>
              <a:ext uri="{FF2B5EF4-FFF2-40B4-BE49-F238E27FC236}">
                <a16:creationId xmlns:a16="http://schemas.microsoft.com/office/drawing/2014/main" id="{7C46A6DD-C19F-4613-B9A8-E0BA5F18CA8C}"/>
              </a:ext>
            </a:extLst>
          </p:cNvPr>
          <p:cNvCxnSpPr>
            <a:cxnSpLocks noChangeShapeType="1"/>
          </p:cNvCxnSpPr>
          <p:nvPr/>
        </p:nvCxnSpPr>
        <p:spPr bwMode="auto">
          <a:xfrm flipV="1">
            <a:off x="9300487" y="3481535"/>
            <a:ext cx="1777932" cy="355998"/>
          </a:xfrm>
          <a:prstGeom prst="bentConnector3">
            <a:avLst>
              <a:gd name="adj1" fmla="val 5000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73" name="Line 145">
            <a:extLst>
              <a:ext uri="{FF2B5EF4-FFF2-40B4-BE49-F238E27FC236}">
                <a16:creationId xmlns:a16="http://schemas.microsoft.com/office/drawing/2014/main" id="{B11CE613-D843-4941-A8E8-3E3E0D91E273}"/>
              </a:ext>
            </a:extLst>
          </p:cNvPr>
          <p:cNvSpPr>
            <a:spLocks noChangeShapeType="1"/>
          </p:cNvSpPr>
          <p:nvPr/>
        </p:nvSpPr>
        <p:spPr bwMode="auto">
          <a:xfrm>
            <a:off x="11091118" y="3492568"/>
            <a:ext cx="9544" cy="67805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sz="3200"/>
          </a:p>
        </p:txBody>
      </p:sp>
      <p:sp>
        <p:nvSpPr>
          <p:cNvPr id="75" name="Rectangle 61">
            <a:extLst>
              <a:ext uri="{FF2B5EF4-FFF2-40B4-BE49-F238E27FC236}">
                <a16:creationId xmlns:a16="http://schemas.microsoft.com/office/drawing/2014/main" id="{3ACC5272-193F-48FD-B86E-41B1B58340B8}"/>
              </a:ext>
            </a:extLst>
          </p:cNvPr>
          <p:cNvSpPr>
            <a:spLocks noChangeArrowheads="1"/>
          </p:cNvSpPr>
          <p:nvPr/>
        </p:nvSpPr>
        <p:spPr bwMode="auto">
          <a:xfrm>
            <a:off x="6941395" y="2629047"/>
            <a:ext cx="949325"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400" dirty="0">
                <a:solidFill>
                  <a:srgbClr val="000066"/>
                </a:solidFill>
              </a:rPr>
              <a:t>Asignar trabajo</a:t>
            </a:r>
            <a:r>
              <a:rPr lang="es-PE" sz="1400" dirty="0">
                <a:solidFill>
                  <a:srgbClr val="000066"/>
                </a:solidFill>
                <a:hlinkClick r:id="rId6" action="ppaction://hlinksldjump"/>
              </a:rPr>
              <a:t> </a:t>
            </a:r>
            <a:endParaRPr lang="es-ES" sz="1400" dirty="0">
              <a:solidFill>
                <a:srgbClr val="000066"/>
              </a:solidFill>
            </a:endParaRPr>
          </a:p>
        </p:txBody>
      </p:sp>
      <p:sp>
        <p:nvSpPr>
          <p:cNvPr id="76" name="Rectangle 62">
            <a:extLst>
              <a:ext uri="{FF2B5EF4-FFF2-40B4-BE49-F238E27FC236}">
                <a16:creationId xmlns:a16="http://schemas.microsoft.com/office/drawing/2014/main" id="{85CAEA51-3305-44D7-B31C-E39D0CACC7A6}"/>
              </a:ext>
            </a:extLst>
          </p:cNvPr>
          <p:cNvSpPr>
            <a:spLocks noChangeArrowheads="1"/>
          </p:cNvSpPr>
          <p:nvPr/>
        </p:nvSpPr>
        <p:spPr bwMode="auto">
          <a:xfrm>
            <a:off x="6941395" y="2488553"/>
            <a:ext cx="949325" cy="252413"/>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(1) Jefe de Proyecto</a:t>
            </a:r>
            <a:endParaRPr lang="es-ES" sz="1100" b="1" dirty="0">
              <a:solidFill>
                <a:srgbClr val="000066"/>
              </a:solidFill>
            </a:endParaRPr>
          </a:p>
        </p:txBody>
      </p:sp>
      <p:sp>
        <p:nvSpPr>
          <p:cNvPr id="77" name="Rectangle 63">
            <a:extLst>
              <a:ext uri="{FF2B5EF4-FFF2-40B4-BE49-F238E27FC236}">
                <a16:creationId xmlns:a16="http://schemas.microsoft.com/office/drawing/2014/main" id="{76D44EBE-C09D-4DE2-830B-637173D6D1B7}"/>
              </a:ext>
            </a:extLst>
          </p:cNvPr>
          <p:cNvSpPr>
            <a:spLocks noChangeArrowheads="1"/>
          </p:cNvSpPr>
          <p:nvPr/>
        </p:nvSpPr>
        <p:spPr bwMode="auto">
          <a:xfrm>
            <a:off x="6941395" y="3284684"/>
            <a:ext cx="949325" cy="247650"/>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Plan quincenal</a:t>
            </a:r>
          </a:p>
        </p:txBody>
      </p:sp>
      <p:sp>
        <p:nvSpPr>
          <p:cNvPr id="81" name="Rectangle 66">
            <a:extLst>
              <a:ext uri="{FF2B5EF4-FFF2-40B4-BE49-F238E27FC236}">
                <a16:creationId xmlns:a16="http://schemas.microsoft.com/office/drawing/2014/main" id="{954A0DA9-AB01-4F68-991F-5798703ADA8A}"/>
              </a:ext>
            </a:extLst>
          </p:cNvPr>
          <p:cNvSpPr>
            <a:spLocks noChangeArrowheads="1"/>
          </p:cNvSpPr>
          <p:nvPr/>
        </p:nvSpPr>
        <p:spPr bwMode="auto">
          <a:xfrm>
            <a:off x="8525720" y="2422672"/>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sz="1100" b="1" dirty="0">
                <a:solidFill>
                  <a:srgbClr val="000066"/>
                </a:solidFill>
              </a:rPr>
              <a:t>(2) Equipo de Trabajo</a:t>
            </a:r>
            <a:endParaRPr lang="es-ES" sz="1100" b="1" dirty="0">
              <a:solidFill>
                <a:srgbClr val="000066"/>
              </a:solidFill>
            </a:endParaRPr>
          </a:p>
        </p:txBody>
      </p:sp>
      <p:sp>
        <p:nvSpPr>
          <p:cNvPr id="82" name="Rectangle 111">
            <a:extLst>
              <a:ext uri="{FF2B5EF4-FFF2-40B4-BE49-F238E27FC236}">
                <a16:creationId xmlns:a16="http://schemas.microsoft.com/office/drawing/2014/main" id="{99116C62-3F48-43CD-929E-EDAC84A8BBDC}"/>
              </a:ext>
            </a:extLst>
          </p:cNvPr>
          <p:cNvSpPr>
            <a:spLocks noChangeArrowheads="1"/>
          </p:cNvSpPr>
          <p:nvPr/>
        </p:nvSpPr>
        <p:spPr bwMode="auto">
          <a:xfrm>
            <a:off x="4708674" y="4660901"/>
            <a:ext cx="935038"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100" b="1" dirty="0">
                <a:solidFill>
                  <a:srgbClr val="000066"/>
                </a:solidFill>
              </a:rPr>
              <a:t>Planificación</a:t>
            </a:r>
            <a:endParaRPr lang="es-ES" sz="1100" b="1" dirty="0">
              <a:solidFill>
                <a:srgbClr val="0000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16</a:t>
            </a:fld>
            <a:endParaRPr/>
          </a:p>
        </p:txBody>
      </p:sp>
      <p:sp>
        <p:nvSpPr>
          <p:cNvPr id="3" name="Google Shape;3850;p15">
            <a:extLst>
              <a:ext uri="{FF2B5EF4-FFF2-40B4-BE49-F238E27FC236}">
                <a16:creationId xmlns:a16="http://schemas.microsoft.com/office/drawing/2014/main" id="{61BD8EC1-B41F-46AF-86B2-EEF538E3A0DD}"/>
              </a:ext>
            </a:extLst>
          </p:cNvPr>
          <p:cNvSpPr txBox="1">
            <a:spLocks/>
          </p:cNvSpPr>
          <p:nvPr/>
        </p:nvSpPr>
        <p:spPr>
          <a:xfrm>
            <a:off x="261256" y="170855"/>
            <a:ext cx="16533845"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solidFill>
                <a:srgbClr val="1D06A6"/>
              </a:solidFill>
            </a:endParaRPr>
          </a:p>
          <a:p>
            <a:endParaRPr lang="es-ES" sz="6160" b="1" dirty="0">
              <a:solidFill>
                <a:srgbClr val="1D06A6"/>
              </a:solidFill>
            </a:endParaRPr>
          </a:p>
          <a:p>
            <a:endParaRPr lang="es-ES" sz="6160" b="1" dirty="0">
              <a:solidFill>
                <a:srgbClr val="1D06A6"/>
              </a:solidFill>
            </a:endParaRPr>
          </a:p>
          <a:p>
            <a:r>
              <a:rPr lang="es-ES" sz="4400" b="1" dirty="0">
                <a:solidFill>
                  <a:srgbClr val="1D06A6"/>
                </a:solidFill>
              </a:rPr>
              <a:t>ACTIVIDADES DEL SUBPROCESO DE EJECUCIÓN, SEGUIMIENTO Y CONTROL</a:t>
            </a:r>
          </a:p>
        </p:txBody>
      </p:sp>
      <p:graphicFrame>
        <p:nvGraphicFramePr>
          <p:cNvPr id="8" name="Group 206">
            <a:extLst>
              <a:ext uri="{FF2B5EF4-FFF2-40B4-BE49-F238E27FC236}">
                <a16:creationId xmlns:a16="http://schemas.microsoft.com/office/drawing/2014/main" id="{770DAFDD-F1FF-43D5-9BA5-DD0D0E3E60C1}"/>
              </a:ext>
            </a:extLst>
          </p:cNvPr>
          <p:cNvGraphicFramePr>
            <a:graphicFrameLocks/>
          </p:cNvGraphicFramePr>
          <p:nvPr>
            <p:extLst>
              <p:ext uri="{D42A27DB-BD31-4B8C-83A1-F6EECF244321}">
                <p14:modId xmlns:p14="http://schemas.microsoft.com/office/powerpoint/2010/main" val="3212715525"/>
              </p:ext>
            </p:extLst>
          </p:nvPr>
        </p:nvGraphicFramePr>
        <p:xfrm>
          <a:off x="1" y="1448110"/>
          <a:ext cx="17068799" cy="8153090"/>
        </p:xfrm>
        <a:graphic>
          <a:graphicData uri="http://schemas.openxmlformats.org/drawingml/2006/table">
            <a:tbl>
              <a:tblPr>
                <a:tableStyleId>{ED083AE6-46FA-4A59-8FB0-9F97EB10719F}</a:tableStyleId>
              </a:tblPr>
              <a:tblGrid>
                <a:gridCol w="793178">
                  <a:extLst>
                    <a:ext uri="{9D8B030D-6E8A-4147-A177-3AD203B41FA5}">
                      <a16:colId xmlns:a16="http://schemas.microsoft.com/office/drawing/2014/main" val="20000"/>
                    </a:ext>
                  </a:extLst>
                </a:gridCol>
                <a:gridCol w="2286465">
                  <a:extLst>
                    <a:ext uri="{9D8B030D-6E8A-4147-A177-3AD203B41FA5}">
                      <a16:colId xmlns:a16="http://schemas.microsoft.com/office/drawing/2014/main" val="20001"/>
                    </a:ext>
                  </a:extLst>
                </a:gridCol>
                <a:gridCol w="2931328">
                  <a:extLst>
                    <a:ext uri="{9D8B030D-6E8A-4147-A177-3AD203B41FA5}">
                      <a16:colId xmlns:a16="http://schemas.microsoft.com/office/drawing/2014/main" val="20002"/>
                    </a:ext>
                  </a:extLst>
                </a:gridCol>
                <a:gridCol w="7854318">
                  <a:extLst>
                    <a:ext uri="{9D8B030D-6E8A-4147-A177-3AD203B41FA5}">
                      <a16:colId xmlns:a16="http://schemas.microsoft.com/office/drawing/2014/main" val="20003"/>
                    </a:ext>
                  </a:extLst>
                </a:gridCol>
                <a:gridCol w="3203510">
                  <a:extLst>
                    <a:ext uri="{9D8B030D-6E8A-4147-A177-3AD203B41FA5}">
                      <a16:colId xmlns:a16="http://schemas.microsoft.com/office/drawing/2014/main" val="20004"/>
                    </a:ext>
                  </a:extLst>
                </a:gridCol>
              </a:tblGrid>
              <a:tr h="127954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Rol del Responsable</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Nombre de la Actividad</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Descripción de la Actividad</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Herramientas</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60000"/>
                        <a:lumOff val="40000"/>
                      </a:schemeClr>
                    </a:solidFill>
                  </a:tcPr>
                </a:tc>
                <a:extLst>
                  <a:ext uri="{0D108BD9-81ED-4DB2-BD59-A6C34878D82A}">
                    <a16:rowId xmlns:a16="http://schemas.microsoft.com/office/drawing/2014/main" val="10000"/>
                  </a:ext>
                </a:extLst>
              </a:tr>
              <a:tr h="93833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1</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2000" dirty="0">
                          <a:solidFill>
                            <a:schemeClr val="bg1">
                              <a:lumMod val="95000"/>
                              <a:lumOff val="5000"/>
                            </a:schemeClr>
                          </a:solidFill>
                        </a:rPr>
                        <a:t>Jefe de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Asignar Trabajo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2000" u="none" strike="noStrike" cap="none" normalizeH="0" baseline="0" dirty="0">
                          <a:ln>
                            <a:noFill/>
                          </a:ln>
                          <a:solidFill>
                            <a:schemeClr val="bg1">
                              <a:lumMod val="95000"/>
                              <a:lumOff val="5000"/>
                            </a:schemeClr>
                          </a:solidFill>
                          <a:effectLst/>
                        </a:rPr>
                        <a:t>- Jefe de Proyecto prepara el plan quincenal apoyándose en la plantilla de Plan quincenal, seguidamente asigna tareas a los miembros del equipo de trabajo.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 de Plan Quincenal</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val="10001"/>
                  </a:ext>
                </a:extLst>
              </a:tr>
              <a:tr h="2815018">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a:ln>
                            <a:noFill/>
                          </a:ln>
                          <a:solidFill>
                            <a:schemeClr val="bg1">
                              <a:lumMod val="95000"/>
                              <a:lumOff val="5000"/>
                            </a:schemeClr>
                          </a:solidFill>
                          <a:effectLst/>
                        </a:rPr>
                        <a:t>2</a:t>
                      </a:r>
                      <a:endParaRPr kumimoji="0" lang="es-ES" sz="2000" b="0" i="0" u="none" strike="noStrike" cap="none" normalizeH="0" baseline="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Equipo de Trabajo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Ejecutar trabajo asignado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El equipo realiza el trabajo que le fue asignado, produciendo entregables comprometidos.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La aceptación de los entregables principales son formalizados mediante actas de reunión (en caso se requiera con el cliente), o en las actas de comités con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Cada miembro del equipo reporta el tiempo empleado en las actividades que realizó, en el Informe de Actividades.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Adicionalmente, durante la ejecución del proyecto realizan reuniones de trabajo con el cliente según se requiera.</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Informe de actividades</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horzOverflow="overflow">
                    <a:solidFill>
                      <a:schemeClr val="accent4">
                        <a:lumMod val="20000"/>
                        <a:lumOff val="80000"/>
                      </a:schemeClr>
                    </a:solidFill>
                  </a:tcPr>
                </a:tc>
                <a:extLst>
                  <a:ext uri="{0D108BD9-81ED-4DB2-BD59-A6C34878D82A}">
                    <a16:rowId xmlns:a16="http://schemas.microsoft.com/office/drawing/2014/main" val="10002"/>
                  </a:ext>
                </a:extLst>
              </a:tr>
              <a:tr h="275816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3</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5" marB="45715"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Analista Funcional</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Revisión de Informes de Estado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 El Analista Funcional prepara la reunión  y registra y/o actualiza la reunión en el acta de reuniones.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 Los analistas informan la situación del proyecto y riesgo presentados, de forma quincenal y/o cuando la situación lo requiera.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Consolidar la información expuesta por los Analistas en un solo informe a nivel de coordinación y se actualizan de requerirse, los artefactos de gestión por proyecto (riesgos, pendientes, métricas). </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2000" u="none" strike="noStrike" cap="none" normalizeH="0" baseline="0" dirty="0">
                          <a:ln>
                            <a:noFill/>
                          </a:ln>
                          <a:solidFill>
                            <a:schemeClr val="bg1">
                              <a:lumMod val="95000"/>
                              <a:lumOff val="5000"/>
                            </a:schemeClr>
                          </a:solidFill>
                          <a:effectLst/>
                        </a:rPr>
                        <a:t>Acta de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613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17</a:t>
            </a:fld>
            <a:endParaRPr/>
          </a:p>
        </p:txBody>
      </p:sp>
      <p:graphicFrame>
        <p:nvGraphicFramePr>
          <p:cNvPr id="4" name="Group 229">
            <a:extLst>
              <a:ext uri="{FF2B5EF4-FFF2-40B4-BE49-F238E27FC236}">
                <a16:creationId xmlns:a16="http://schemas.microsoft.com/office/drawing/2014/main" id="{3A569E5B-29BC-44A2-97BD-C8D440756D2A}"/>
              </a:ext>
            </a:extLst>
          </p:cNvPr>
          <p:cNvGraphicFramePr>
            <a:graphicFrameLocks/>
          </p:cNvGraphicFramePr>
          <p:nvPr>
            <p:extLst>
              <p:ext uri="{D42A27DB-BD31-4B8C-83A1-F6EECF244321}">
                <p14:modId xmlns:p14="http://schemas.microsoft.com/office/powerpoint/2010/main" val="1142646144"/>
              </p:ext>
            </p:extLst>
          </p:nvPr>
        </p:nvGraphicFramePr>
        <p:xfrm>
          <a:off x="0" y="1959429"/>
          <a:ext cx="17068800" cy="7559156"/>
        </p:xfrm>
        <a:graphic>
          <a:graphicData uri="http://schemas.openxmlformats.org/drawingml/2006/table">
            <a:tbl>
              <a:tblPr>
                <a:tableStyleId>{ED083AE6-46FA-4A59-8FB0-9F97EB10719F}</a:tableStyleId>
              </a:tblPr>
              <a:tblGrid>
                <a:gridCol w="755666">
                  <a:extLst>
                    <a:ext uri="{9D8B030D-6E8A-4147-A177-3AD203B41FA5}">
                      <a16:colId xmlns:a16="http://schemas.microsoft.com/office/drawing/2014/main" val="20000"/>
                    </a:ext>
                  </a:extLst>
                </a:gridCol>
                <a:gridCol w="2416742">
                  <a:extLst>
                    <a:ext uri="{9D8B030D-6E8A-4147-A177-3AD203B41FA5}">
                      <a16:colId xmlns:a16="http://schemas.microsoft.com/office/drawing/2014/main" val="20001"/>
                    </a:ext>
                  </a:extLst>
                </a:gridCol>
                <a:gridCol w="2558873">
                  <a:extLst>
                    <a:ext uri="{9D8B030D-6E8A-4147-A177-3AD203B41FA5}">
                      <a16:colId xmlns:a16="http://schemas.microsoft.com/office/drawing/2014/main" val="20002"/>
                    </a:ext>
                  </a:extLst>
                </a:gridCol>
                <a:gridCol w="6581449">
                  <a:extLst>
                    <a:ext uri="{9D8B030D-6E8A-4147-A177-3AD203B41FA5}">
                      <a16:colId xmlns:a16="http://schemas.microsoft.com/office/drawing/2014/main" val="20003"/>
                    </a:ext>
                  </a:extLst>
                </a:gridCol>
                <a:gridCol w="4756070">
                  <a:extLst>
                    <a:ext uri="{9D8B030D-6E8A-4147-A177-3AD203B41FA5}">
                      <a16:colId xmlns:a16="http://schemas.microsoft.com/office/drawing/2014/main" val="20004"/>
                    </a:ext>
                  </a:extLst>
                </a:gridCol>
              </a:tblGrid>
              <a:tr h="1528284">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Rol del Responsable</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Nombre de la Actividad</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Descripción de la Actividad</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Herramientas</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60000"/>
                        <a:lumOff val="40000"/>
                      </a:schemeClr>
                    </a:solidFill>
                  </a:tcPr>
                </a:tc>
                <a:extLst>
                  <a:ext uri="{0D108BD9-81ED-4DB2-BD59-A6C34878D82A}">
                    <a16:rowId xmlns:a16="http://schemas.microsoft.com/office/drawing/2014/main" val="10000"/>
                  </a:ext>
                </a:extLst>
              </a:tr>
              <a:tr h="390561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4</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Jefe de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Comité Operativo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2000" u="none" strike="noStrike" cap="none" normalizeH="0" baseline="0" dirty="0">
                          <a:ln>
                            <a:noFill/>
                          </a:ln>
                          <a:solidFill>
                            <a:schemeClr val="bg1">
                              <a:lumMod val="95000"/>
                              <a:lumOff val="5000"/>
                            </a:schemeClr>
                          </a:solidFill>
                          <a:effectLst/>
                        </a:rPr>
                        <a:t>- El Jefe de Proyecto prepara la agenda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En la reunión se presenta y revisa con el cliente, el acta de reunión preliminar. Es de frecuencia quincenal y cuando la situación lo requiera. Se actualizaran las plantillas que correspondan según sea el resultado de la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Registro de riesgos actualizado.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horzOverflow="overflow">
                    <a:solidFill>
                      <a:schemeClr val="accent4">
                        <a:lumMod val="20000"/>
                        <a:lumOff val="80000"/>
                      </a:schemeClr>
                    </a:solidFill>
                  </a:tcPr>
                </a:tc>
                <a:extLst>
                  <a:ext uri="{0D108BD9-81ED-4DB2-BD59-A6C34878D82A}">
                    <a16:rowId xmlns:a16="http://schemas.microsoft.com/office/drawing/2014/main" val="10001"/>
                  </a:ext>
                </a:extLst>
              </a:tr>
              <a:tr h="212526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5</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21" marB="45721"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Jefe de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Comité de seguimiento del servicio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 El Jefe de Proyecto se reúne  con el cliente con el objetivo de analizar el servicio desde la perspectiva del proyecto</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 Esta reunión es de frecuencia mensual  a requerimiento de ambas partes.</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9" marB="45719"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Acta de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9" marB="45719" horzOverflow="overflow">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5" name="Google Shape;3850;p15">
            <a:extLst>
              <a:ext uri="{FF2B5EF4-FFF2-40B4-BE49-F238E27FC236}">
                <a16:creationId xmlns:a16="http://schemas.microsoft.com/office/drawing/2014/main" id="{41C74A93-8994-414C-AFC6-2463420FF46C}"/>
              </a:ext>
            </a:extLst>
          </p:cNvPr>
          <p:cNvSpPr txBox="1">
            <a:spLocks/>
          </p:cNvSpPr>
          <p:nvPr/>
        </p:nvSpPr>
        <p:spPr>
          <a:xfrm>
            <a:off x="259702" y="301219"/>
            <a:ext cx="16199498"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solidFill>
                <a:srgbClr val="1D06A6"/>
              </a:solidFill>
            </a:endParaRPr>
          </a:p>
          <a:p>
            <a:r>
              <a:rPr lang="es-ES" sz="4400" b="1" dirty="0">
                <a:solidFill>
                  <a:srgbClr val="1D06A6"/>
                </a:solidFill>
              </a:rPr>
              <a:t>ACTIVIDADES DEL SUBPROCESO DE EJECUCIÓN, SEGUIMIENTO Y CONTROL</a:t>
            </a:r>
          </a:p>
        </p:txBody>
      </p:sp>
    </p:spTree>
    <p:extLst>
      <p:ext uri="{BB962C8B-B14F-4D97-AF65-F5344CB8AC3E}">
        <p14:creationId xmlns:p14="http://schemas.microsoft.com/office/powerpoint/2010/main" val="410385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18</a:t>
            </a:fld>
            <a:endParaRPr/>
          </a:p>
        </p:txBody>
      </p:sp>
      <p:graphicFrame>
        <p:nvGraphicFramePr>
          <p:cNvPr id="5" name="Group 214">
            <a:extLst>
              <a:ext uri="{FF2B5EF4-FFF2-40B4-BE49-F238E27FC236}">
                <a16:creationId xmlns:a16="http://schemas.microsoft.com/office/drawing/2014/main" id="{054EBBBD-5A9F-4D98-993B-6DCF7EAC0A7A}"/>
              </a:ext>
            </a:extLst>
          </p:cNvPr>
          <p:cNvGraphicFramePr>
            <a:graphicFrameLocks/>
          </p:cNvGraphicFramePr>
          <p:nvPr>
            <p:extLst>
              <p:ext uri="{D42A27DB-BD31-4B8C-83A1-F6EECF244321}">
                <p14:modId xmlns:p14="http://schemas.microsoft.com/office/powerpoint/2010/main" val="926815169"/>
              </p:ext>
            </p:extLst>
          </p:nvPr>
        </p:nvGraphicFramePr>
        <p:xfrm>
          <a:off x="0" y="2575249"/>
          <a:ext cx="17068802" cy="5784221"/>
        </p:xfrm>
        <a:graphic>
          <a:graphicData uri="http://schemas.openxmlformats.org/drawingml/2006/table">
            <a:tbl>
              <a:tblPr>
                <a:tableStyleId>{ED083AE6-46FA-4A59-8FB0-9F97EB10719F}</a:tableStyleId>
              </a:tblPr>
              <a:tblGrid>
                <a:gridCol w="692051">
                  <a:extLst>
                    <a:ext uri="{9D8B030D-6E8A-4147-A177-3AD203B41FA5}">
                      <a16:colId xmlns:a16="http://schemas.microsoft.com/office/drawing/2014/main" val="20000"/>
                    </a:ext>
                  </a:extLst>
                </a:gridCol>
                <a:gridCol w="2801061">
                  <a:extLst>
                    <a:ext uri="{9D8B030D-6E8A-4147-A177-3AD203B41FA5}">
                      <a16:colId xmlns:a16="http://schemas.microsoft.com/office/drawing/2014/main" val="20001"/>
                    </a:ext>
                  </a:extLst>
                </a:gridCol>
                <a:gridCol w="2809503">
                  <a:extLst>
                    <a:ext uri="{9D8B030D-6E8A-4147-A177-3AD203B41FA5}">
                      <a16:colId xmlns:a16="http://schemas.microsoft.com/office/drawing/2014/main" val="20002"/>
                    </a:ext>
                  </a:extLst>
                </a:gridCol>
                <a:gridCol w="6069385">
                  <a:extLst>
                    <a:ext uri="{9D8B030D-6E8A-4147-A177-3AD203B41FA5}">
                      <a16:colId xmlns:a16="http://schemas.microsoft.com/office/drawing/2014/main" val="20003"/>
                    </a:ext>
                  </a:extLst>
                </a:gridCol>
                <a:gridCol w="4696802">
                  <a:extLst>
                    <a:ext uri="{9D8B030D-6E8A-4147-A177-3AD203B41FA5}">
                      <a16:colId xmlns:a16="http://schemas.microsoft.com/office/drawing/2014/main" val="20004"/>
                    </a:ext>
                  </a:extLst>
                </a:gridCol>
              </a:tblGrid>
              <a:tr h="116030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Rol del Responsable</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Nombre de la Actividad</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Descripción de la Actividad</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800" b="1" u="none" strike="noStrike" cap="none" normalizeH="0" baseline="0" dirty="0">
                          <a:ln>
                            <a:noFill/>
                          </a:ln>
                          <a:solidFill>
                            <a:schemeClr val="bg1">
                              <a:lumMod val="95000"/>
                              <a:lumOff val="5000"/>
                            </a:schemeClr>
                          </a:solidFill>
                          <a:effectLst/>
                        </a:rPr>
                        <a:t>Herramientas</a:t>
                      </a:r>
                      <a:endParaRPr kumimoji="0" lang="es-ES" sz="2800" b="1"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60000"/>
                        <a:lumOff val="40000"/>
                      </a:schemeClr>
                    </a:solidFill>
                  </a:tcPr>
                </a:tc>
                <a:extLst>
                  <a:ext uri="{0D108BD9-81ED-4DB2-BD59-A6C34878D82A}">
                    <a16:rowId xmlns:a16="http://schemas.microsoft.com/office/drawing/2014/main" val="10000"/>
                  </a:ext>
                </a:extLst>
              </a:tr>
              <a:tr h="325632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6</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Jefe de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Reunión del Comité ejecutivo interno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ES" sz="2000" u="none" strike="noStrike" cap="none" normalizeH="0" baseline="0" dirty="0">
                          <a:ln>
                            <a:noFill/>
                          </a:ln>
                          <a:solidFill>
                            <a:schemeClr val="bg1">
                              <a:lumMod val="95000"/>
                              <a:lumOff val="5000"/>
                            </a:schemeClr>
                          </a:solidFill>
                          <a:effectLst/>
                        </a:rPr>
                        <a:t>El Jefe de Proyecto se reúne quincenalmente con los analistas del equipo  y otros de requerirse, en conjunto, revisan la información correspondiente al servicio (métricas, riesgos, pendientes, problemas).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La información resultante es válida para otros comités establecidos en el plan de servicio: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 Comité Gerencial (realizada trimestralmente o a requerimiento).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Acta de Reunión.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val="10001"/>
                  </a:ext>
                </a:extLst>
              </a:tr>
              <a:tr h="136759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7</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9" marB="45719"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Analista Funcional</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Procesar cambios al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6" marB="45716"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El cambio se procesa según el Proceso de cambios de configuración y de requerimientos.</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6" marB="45716"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Solicitud de cambios a requerimientos </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6" marB="45716" horzOverflow="overflow">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6" name="Google Shape;3850;p15">
            <a:extLst>
              <a:ext uri="{FF2B5EF4-FFF2-40B4-BE49-F238E27FC236}">
                <a16:creationId xmlns:a16="http://schemas.microsoft.com/office/drawing/2014/main" id="{63B8830D-2364-47E3-99BC-E4C5DD3A2FA0}"/>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ACTIVIDADES DEL SUBPROCESO DE EJECUCIÓN, SEGUIMIENTO Y CONTROL</a:t>
            </a:r>
          </a:p>
        </p:txBody>
      </p:sp>
    </p:spTree>
    <p:extLst>
      <p:ext uri="{BB962C8B-B14F-4D97-AF65-F5344CB8AC3E}">
        <p14:creationId xmlns:p14="http://schemas.microsoft.com/office/powerpoint/2010/main" val="341408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19</a:t>
            </a:fld>
            <a:endParaRPr/>
          </a:p>
        </p:txBody>
      </p:sp>
      <p:sp>
        <p:nvSpPr>
          <p:cNvPr id="37" name="Google Shape;3850;p15">
            <a:extLst>
              <a:ext uri="{FF2B5EF4-FFF2-40B4-BE49-F238E27FC236}">
                <a16:creationId xmlns:a16="http://schemas.microsoft.com/office/drawing/2014/main" id="{4459DD63-E5C1-4AC6-A449-4F8BC6F1EE83}"/>
              </a:ext>
            </a:extLst>
          </p:cNvPr>
          <p:cNvSpPr txBox="1">
            <a:spLocks/>
          </p:cNvSpPr>
          <p:nvPr/>
        </p:nvSpPr>
        <p:spPr>
          <a:xfrm>
            <a:off x="1249534" y="20390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5. PROCESO DE GESTIÓN DE PROYECTOS</a:t>
            </a:r>
          </a:p>
        </p:txBody>
      </p:sp>
      <p:sp>
        <p:nvSpPr>
          <p:cNvPr id="38" name="Google Shape;3850;p15">
            <a:extLst>
              <a:ext uri="{FF2B5EF4-FFF2-40B4-BE49-F238E27FC236}">
                <a16:creationId xmlns:a16="http://schemas.microsoft.com/office/drawing/2014/main" id="{622759FA-9A79-400A-9EF5-47B19155A7A8}"/>
              </a:ext>
            </a:extLst>
          </p:cNvPr>
          <p:cNvSpPr txBox="1">
            <a:spLocks/>
          </p:cNvSpPr>
          <p:nvPr/>
        </p:nvSpPr>
        <p:spPr>
          <a:xfrm>
            <a:off x="1719435" y="3032707"/>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5.2</a:t>
            </a:r>
            <a:r>
              <a:rPr lang="es-ES" sz="4000" b="1" dirty="0">
                <a:solidFill>
                  <a:srgbClr val="1D06A6"/>
                </a:solidFill>
              </a:rPr>
              <a:t> </a:t>
            </a:r>
            <a:r>
              <a:rPr lang="es-ES" sz="4400" b="1" dirty="0">
                <a:solidFill>
                  <a:srgbClr val="1D06A6"/>
                </a:solidFill>
              </a:rPr>
              <a:t>ACTIVIDADES</a:t>
            </a:r>
            <a:endParaRPr lang="es-ES" sz="4000" b="1" dirty="0">
              <a:solidFill>
                <a:srgbClr val="1D06A6"/>
              </a:solidFill>
            </a:endParaRPr>
          </a:p>
        </p:txBody>
      </p:sp>
    </p:spTree>
    <p:extLst>
      <p:ext uri="{BB962C8B-B14F-4D97-AF65-F5344CB8AC3E}">
        <p14:creationId xmlns:p14="http://schemas.microsoft.com/office/powerpoint/2010/main" val="102439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Google Shape;3853;p15"/>
          <p:cNvSpPr txBox="1">
            <a:spLocks noGrp="1"/>
          </p:cNvSpPr>
          <p:nvPr>
            <p:ph type="sldNum" sz="quarter"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a:t>
            </a:fld>
            <a:endParaRPr/>
          </a:p>
        </p:txBody>
      </p:sp>
      <p:sp>
        <p:nvSpPr>
          <p:cNvPr id="3850" name="Google Shape;3850;p15"/>
          <p:cNvSpPr txBox="1">
            <a:spLocks noGrp="1"/>
          </p:cNvSpPr>
          <p:nvPr>
            <p:ph type="ctrTitle" idx="4294967295"/>
          </p:nvPr>
        </p:nvSpPr>
        <p:spPr>
          <a:xfrm>
            <a:off x="11844338" y="457200"/>
            <a:ext cx="5224462" cy="968375"/>
          </a:xfrm>
          <a:prstGeom prst="rect">
            <a:avLst/>
          </a:prstGeom>
        </p:spPr>
        <p:txBody>
          <a:bodyPr spcFirstLastPara="1" wrap="square" lIns="127995" tIns="127995" rIns="127995" bIns="127995" anchor="b" anchorCtr="0">
            <a:noAutofit/>
          </a:bodyPr>
          <a:lstStyle/>
          <a:p>
            <a:r>
              <a:rPr lang="es-ES" sz="6160" b="1" dirty="0">
                <a:solidFill>
                  <a:schemeClr val="bg1">
                    <a:lumMod val="95000"/>
                    <a:lumOff val="5000"/>
                  </a:schemeClr>
                </a:solidFill>
              </a:rPr>
              <a:t>CONTENIDO</a:t>
            </a:r>
            <a:endParaRPr sz="6160" b="1" dirty="0">
              <a:solidFill>
                <a:schemeClr val="bg1">
                  <a:lumMod val="95000"/>
                  <a:lumOff val="5000"/>
                </a:schemeClr>
              </a:solidFill>
            </a:endParaRPr>
          </a:p>
        </p:txBody>
      </p:sp>
      <p:sp>
        <p:nvSpPr>
          <p:cNvPr id="3851" name="Google Shape;3851;p15"/>
          <p:cNvSpPr txBox="1">
            <a:spLocks noGrp="1"/>
          </p:cNvSpPr>
          <p:nvPr>
            <p:ph type="subTitle" idx="4294967295"/>
          </p:nvPr>
        </p:nvSpPr>
        <p:spPr>
          <a:xfrm>
            <a:off x="10758488" y="1679575"/>
            <a:ext cx="6310312" cy="7464425"/>
          </a:xfrm>
          <a:prstGeom prst="rect">
            <a:avLst/>
          </a:prstGeom>
        </p:spPr>
        <p:txBody>
          <a:bodyPr spcFirstLastPara="1" wrap="square" lIns="127995" tIns="127995" rIns="127995" bIns="127995" anchor="t" anchorCtr="0">
            <a:noAutofit/>
          </a:bodyPr>
          <a:lstStyle/>
          <a:p>
            <a:pPr indent="-640064">
              <a:spcBef>
                <a:spcPts val="840"/>
              </a:spcBef>
              <a:buAutoNum type="arabicPeriod"/>
            </a:pPr>
            <a:r>
              <a:rPr lang="es-ES" b="1" dirty="0">
                <a:solidFill>
                  <a:schemeClr val="bg1">
                    <a:lumMod val="95000"/>
                    <a:lumOff val="5000"/>
                  </a:schemeClr>
                </a:solidFill>
              </a:rPr>
              <a:t>Objetivo y alcance del proceso</a:t>
            </a:r>
          </a:p>
          <a:p>
            <a:pPr indent="-640064">
              <a:spcBef>
                <a:spcPts val="840"/>
              </a:spcBef>
              <a:buAutoNum type="arabicPeriod"/>
            </a:pPr>
            <a:r>
              <a:rPr lang="es-ES" b="1" dirty="0">
                <a:solidFill>
                  <a:schemeClr val="bg1">
                    <a:lumMod val="95000"/>
                    <a:lumOff val="5000"/>
                  </a:schemeClr>
                </a:solidFill>
              </a:rPr>
              <a:t>Términos y definiciones</a:t>
            </a:r>
          </a:p>
          <a:p>
            <a:pPr indent="-640064">
              <a:spcBef>
                <a:spcPts val="840"/>
              </a:spcBef>
              <a:buAutoNum type="arabicPeriod"/>
            </a:pPr>
            <a:r>
              <a:rPr lang="es-ES" b="1" dirty="0">
                <a:solidFill>
                  <a:schemeClr val="bg1">
                    <a:lumMod val="95000"/>
                    <a:lumOff val="5000"/>
                  </a:schemeClr>
                </a:solidFill>
              </a:rPr>
              <a:t>Roles y responsabilidades</a:t>
            </a:r>
          </a:p>
          <a:p>
            <a:pPr indent="-640064">
              <a:spcBef>
                <a:spcPts val="840"/>
              </a:spcBef>
              <a:buAutoNum type="arabicPeriod"/>
            </a:pPr>
            <a:r>
              <a:rPr lang="es-ES" b="1" dirty="0">
                <a:solidFill>
                  <a:schemeClr val="bg1">
                    <a:lumMod val="95000"/>
                    <a:lumOff val="5000"/>
                  </a:schemeClr>
                </a:solidFill>
              </a:rPr>
              <a:t>Entradas y salidas del procesos</a:t>
            </a:r>
          </a:p>
          <a:p>
            <a:pPr indent="-640064">
              <a:spcBef>
                <a:spcPts val="840"/>
              </a:spcBef>
              <a:buAutoNum type="arabicPeriod"/>
            </a:pPr>
            <a:r>
              <a:rPr lang="es-ES" b="1" dirty="0">
                <a:solidFill>
                  <a:schemeClr val="bg1">
                    <a:lumMod val="95000"/>
                    <a:lumOff val="5000"/>
                  </a:schemeClr>
                </a:solidFill>
              </a:rPr>
              <a:t>Descripción del proceso</a:t>
            </a:r>
          </a:p>
          <a:p>
            <a:pPr lvl="2" indent="-640064">
              <a:spcBef>
                <a:spcPts val="840"/>
              </a:spcBef>
              <a:buFont typeface="Wingdings" panose="05000000000000000000" pitchFamily="2" charset="2"/>
              <a:buChar char="§"/>
            </a:pPr>
            <a:r>
              <a:rPr lang="es-ES" b="1" dirty="0">
                <a:solidFill>
                  <a:schemeClr val="bg1">
                    <a:lumMod val="95000"/>
                    <a:lumOff val="5000"/>
                  </a:schemeClr>
                </a:solidFill>
              </a:rPr>
              <a:t>Subprocesos</a:t>
            </a:r>
          </a:p>
          <a:p>
            <a:pPr lvl="2" indent="-640064">
              <a:spcBef>
                <a:spcPts val="840"/>
              </a:spcBef>
              <a:buFont typeface="Wingdings" panose="05000000000000000000" pitchFamily="2" charset="2"/>
              <a:buChar char="§"/>
            </a:pPr>
            <a:r>
              <a:rPr lang="es-ES" b="1" dirty="0">
                <a:solidFill>
                  <a:schemeClr val="bg1">
                    <a:lumMod val="95000"/>
                    <a:lumOff val="5000"/>
                  </a:schemeClr>
                </a:solidFill>
              </a:rPr>
              <a:t>Actividades</a:t>
            </a:r>
          </a:p>
          <a:p>
            <a:pPr lvl="2" indent="-640064">
              <a:spcBef>
                <a:spcPts val="840"/>
              </a:spcBef>
              <a:buFont typeface="Wingdings" panose="05000000000000000000" pitchFamily="2" charset="2"/>
              <a:buChar char="§"/>
            </a:pPr>
            <a:r>
              <a:rPr lang="es-ES" b="1" dirty="0">
                <a:solidFill>
                  <a:schemeClr val="bg1">
                    <a:lumMod val="95000"/>
                    <a:lumOff val="5000"/>
                  </a:schemeClr>
                </a:solidFill>
              </a:rPr>
              <a:t>Tareas</a:t>
            </a:r>
          </a:p>
          <a:p>
            <a:pPr marL="274313" indent="-457189">
              <a:spcBef>
                <a:spcPts val="840"/>
              </a:spcBef>
              <a:buFont typeface="+mj-lt"/>
              <a:buAutoNum type="arabicPeriod"/>
            </a:pPr>
            <a:r>
              <a:rPr lang="es-ES" b="1" dirty="0">
                <a:solidFill>
                  <a:schemeClr val="bg1">
                    <a:lumMod val="95000"/>
                    <a:lumOff val="5000"/>
                  </a:schemeClr>
                </a:solidFill>
              </a:rPr>
              <a:t>Métricas del proceso</a:t>
            </a:r>
          </a:p>
          <a:p>
            <a:pPr marL="274313" indent="-457189">
              <a:spcBef>
                <a:spcPts val="840"/>
              </a:spcBef>
              <a:buFont typeface="+mj-lt"/>
              <a:buAutoNum type="arabicPeriod"/>
            </a:pPr>
            <a:r>
              <a:rPr lang="es-ES" b="1" dirty="0">
                <a:solidFill>
                  <a:schemeClr val="bg1">
                    <a:lumMod val="95000"/>
                    <a:lumOff val="5000"/>
                  </a:schemeClr>
                </a:solidFill>
              </a:rPr>
              <a:t>Artefactos del proceso</a:t>
            </a:r>
          </a:p>
          <a:p>
            <a:pPr marL="274313" indent="-457189">
              <a:spcBef>
                <a:spcPts val="840"/>
              </a:spcBef>
              <a:buFont typeface="+mj-lt"/>
              <a:buAutoNum type="arabicPeriod"/>
            </a:pPr>
            <a:r>
              <a:rPr lang="es-ES" b="1" dirty="0">
                <a:solidFill>
                  <a:schemeClr val="bg1">
                    <a:lumMod val="95000"/>
                    <a:lumOff val="5000"/>
                  </a:schemeClr>
                </a:solidFill>
              </a:rPr>
              <a:t>Historial de revisiones</a:t>
            </a:r>
          </a:p>
          <a:p>
            <a:pPr lvl="1" indent="-640064">
              <a:spcBef>
                <a:spcPts val="840"/>
              </a:spcBef>
              <a:buFont typeface="Wingdings" panose="05000000000000000000" pitchFamily="2" charset="2"/>
              <a:buChar char="§"/>
            </a:pPr>
            <a:endParaRPr lang="es-ES" b="1" dirty="0"/>
          </a:p>
          <a:p>
            <a:pPr marL="274313" lvl="1" indent="0">
              <a:spcBef>
                <a:spcPts val="840"/>
              </a:spcBef>
              <a:buNone/>
            </a:pPr>
            <a:endParaRPr lang="es-ES" b="1" dirty="0"/>
          </a:p>
        </p:txBody>
      </p:sp>
      <p:pic>
        <p:nvPicPr>
          <p:cNvPr id="6" name="Picture 3" descr="002">
            <a:extLst>
              <a:ext uri="{FF2B5EF4-FFF2-40B4-BE49-F238E27FC236}">
                <a16:creationId xmlns:a16="http://schemas.microsoft.com/office/drawing/2014/main" id="{FE3268F8-5469-42BB-9D56-8579E0479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54285" cy="960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20</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ACTIVIDADES DEL SUBPROCESO DE CIERRE</a:t>
            </a:r>
          </a:p>
        </p:txBody>
      </p:sp>
      <p:grpSp>
        <p:nvGrpSpPr>
          <p:cNvPr id="4" name="Group 3">
            <a:extLst>
              <a:ext uri="{FF2B5EF4-FFF2-40B4-BE49-F238E27FC236}">
                <a16:creationId xmlns:a16="http://schemas.microsoft.com/office/drawing/2014/main" id="{165C6C6B-8983-4574-ACDC-E0266FB8C812}"/>
              </a:ext>
            </a:extLst>
          </p:cNvPr>
          <p:cNvGrpSpPr>
            <a:grpSpLocks/>
          </p:cNvGrpSpPr>
          <p:nvPr/>
        </p:nvGrpSpPr>
        <p:grpSpPr bwMode="auto">
          <a:xfrm>
            <a:off x="10074067" y="4023444"/>
            <a:ext cx="1378102" cy="1486785"/>
            <a:chOff x="1474" y="1389"/>
            <a:chExt cx="607" cy="726"/>
          </a:xfrm>
        </p:grpSpPr>
        <p:sp>
          <p:nvSpPr>
            <p:cNvPr id="5" name="Rectangle 4">
              <a:extLst>
                <a:ext uri="{FF2B5EF4-FFF2-40B4-BE49-F238E27FC236}">
                  <a16:creationId xmlns:a16="http://schemas.microsoft.com/office/drawing/2014/main" id="{1C55CB50-2302-4332-990D-33E183293CE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400" dirty="0">
                  <a:solidFill>
                    <a:srgbClr val="000066"/>
                  </a:solidFill>
                </a:rPr>
                <a:t>Generar </a:t>
              </a:r>
              <a:r>
                <a:rPr lang="es-PE" sz="1400" dirty="0" err="1">
                  <a:solidFill>
                    <a:srgbClr val="000066"/>
                  </a:solidFill>
                </a:rPr>
                <a:t>Baselines</a:t>
              </a:r>
              <a:endParaRPr lang="es-ES" sz="1400" dirty="0">
                <a:solidFill>
                  <a:srgbClr val="000066"/>
                </a:solidFill>
              </a:endParaRPr>
            </a:p>
          </p:txBody>
        </p:sp>
        <p:sp>
          <p:nvSpPr>
            <p:cNvPr id="6" name="Rectangle 5">
              <a:extLst>
                <a:ext uri="{FF2B5EF4-FFF2-40B4-BE49-F238E27FC236}">
                  <a16:creationId xmlns:a16="http://schemas.microsoft.com/office/drawing/2014/main" id="{D01580D2-DE96-4162-9022-C0BCAF013258}"/>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a:solidFill>
                    <a:srgbClr val="000066"/>
                  </a:solidFill>
                </a:rPr>
                <a:t>(3) Gestor de la Configuración</a:t>
              </a:r>
              <a:endParaRPr lang="es-ES" sz="1100" b="1">
                <a:solidFill>
                  <a:srgbClr val="000066"/>
                </a:solidFill>
              </a:endParaRPr>
            </a:p>
          </p:txBody>
        </p:sp>
        <p:sp>
          <p:nvSpPr>
            <p:cNvPr id="7" name="Rectangle 6">
              <a:extLst>
                <a:ext uri="{FF2B5EF4-FFF2-40B4-BE49-F238E27FC236}">
                  <a16:creationId xmlns:a16="http://schemas.microsoft.com/office/drawing/2014/main" id="{6EFBB627-C1D5-4E39-99D2-9260D0542FA4}"/>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Matriz de entregables</a:t>
              </a:r>
            </a:p>
          </p:txBody>
        </p:sp>
      </p:grpSp>
      <p:cxnSp>
        <p:nvCxnSpPr>
          <p:cNvPr id="8" name="AutoShape 11">
            <a:extLst>
              <a:ext uri="{FF2B5EF4-FFF2-40B4-BE49-F238E27FC236}">
                <a16:creationId xmlns:a16="http://schemas.microsoft.com/office/drawing/2014/main" id="{AEBF24FB-99D6-40A3-9038-7AD158E4616C}"/>
              </a:ext>
            </a:extLst>
          </p:cNvPr>
          <p:cNvCxnSpPr>
            <a:cxnSpLocks noChangeShapeType="1"/>
            <a:stCxn id="14" idx="3"/>
            <a:endCxn id="5" idx="1"/>
          </p:cNvCxnSpPr>
          <p:nvPr/>
        </p:nvCxnSpPr>
        <p:spPr bwMode="auto">
          <a:xfrm>
            <a:off x="9214947" y="4751645"/>
            <a:ext cx="859120" cy="1621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 name="Group 25">
            <a:extLst>
              <a:ext uri="{FF2B5EF4-FFF2-40B4-BE49-F238E27FC236}">
                <a16:creationId xmlns:a16="http://schemas.microsoft.com/office/drawing/2014/main" id="{2E56FDE4-14B9-4D40-A82B-C0644AA2D11F}"/>
              </a:ext>
            </a:extLst>
          </p:cNvPr>
          <p:cNvGrpSpPr>
            <a:grpSpLocks/>
          </p:cNvGrpSpPr>
          <p:nvPr/>
        </p:nvGrpSpPr>
        <p:grpSpPr bwMode="auto">
          <a:xfrm>
            <a:off x="5447155" y="3992385"/>
            <a:ext cx="1404784" cy="1491550"/>
            <a:chOff x="657" y="1389"/>
            <a:chExt cx="607" cy="726"/>
          </a:xfrm>
        </p:grpSpPr>
        <p:sp>
          <p:nvSpPr>
            <p:cNvPr id="10" name="Rectangle 26">
              <a:extLst>
                <a:ext uri="{FF2B5EF4-FFF2-40B4-BE49-F238E27FC236}">
                  <a16:creationId xmlns:a16="http://schemas.microsoft.com/office/drawing/2014/main" id="{83EC5EBA-E585-449E-B5A8-5BF4F0774507}"/>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400" dirty="0">
                  <a:solidFill>
                    <a:srgbClr val="000066"/>
                  </a:solidFill>
                </a:rPr>
                <a:t>Elaborar acta de aceptación y cierre del proyecto</a:t>
              </a:r>
              <a:r>
                <a:rPr lang="es-PE" sz="1400" dirty="0">
                  <a:solidFill>
                    <a:srgbClr val="000066"/>
                  </a:solidFill>
                  <a:hlinkClick r:id="rId3" action="ppaction://hlinksldjump"/>
                </a:rPr>
                <a:t> </a:t>
              </a:r>
              <a:endParaRPr lang="es-ES" sz="1400" dirty="0">
                <a:solidFill>
                  <a:srgbClr val="000066"/>
                </a:solidFill>
              </a:endParaRPr>
            </a:p>
          </p:txBody>
        </p:sp>
        <p:sp>
          <p:nvSpPr>
            <p:cNvPr id="11" name="Rectangle 27">
              <a:extLst>
                <a:ext uri="{FF2B5EF4-FFF2-40B4-BE49-F238E27FC236}">
                  <a16:creationId xmlns:a16="http://schemas.microsoft.com/office/drawing/2014/main" id="{023FAC8B-8677-4902-8248-ECFF9BC4173D}"/>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(1) Jefe de Proyecto</a:t>
              </a:r>
              <a:endParaRPr lang="es-ES" sz="1100" b="1" dirty="0">
                <a:solidFill>
                  <a:srgbClr val="000066"/>
                </a:solidFill>
              </a:endParaRPr>
            </a:p>
          </p:txBody>
        </p:sp>
        <p:sp>
          <p:nvSpPr>
            <p:cNvPr id="12" name="Rectangle 28">
              <a:extLst>
                <a:ext uri="{FF2B5EF4-FFF2-40B4-BE49-F238E27FC236}">
                  <a16:creationId xmlns:a16="http://schemas.microsoft.com/office/drawing/2014/main" id="{4C11948E-DF4B-4B18-8619-7DE5CA771733}"/>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a:solidFill>
                    <a:srgbClr val="000066"/>
                  </a:solidFill>
                </a:rPr>
                <a:t>Acta de cierre del proyecto</a:t>
              </a:r>
            </a:p>
          </p:txBody>
        </p:sp>
      </p:grpSp>
      <p:grpSp>
        <p:nvGrpSpPr>
          <p:cNvPr id="13" name="Group 40">
            <a:extLst>
              <a:ext uri="{FF2B5EF4-FFF2-40B4-BE49-F238E27FC236}">
                <a16:creationId xmlns:a16="http://schemas.microsoft.com/office/drawing/2014/main" id="{40FD3336-2EED-4ED1-A2F0-C265A64A5C98}"/>
              </a:ext>
            </a:extLst>
          </p:cNvPr>
          <p:cNvGrpSpPr>
            <a:grpSpLocks/>
          </p:cNvGrpSpPr>
          <p:nvPr/>
        </p:nvGrpSpPr>
        <p:grpSpPr bwMode="auto">
          <a:xfrm>
            <a:off x="7838583" y="4039469"/>
            <a:ext cx="1376364" cy="1422392"/>
            <a:chOff x="1474" y="1389"/>
            <a:chExt cx="607" cy="726"/>
          </a:xfrm>
        </p:grpSpPr>
        <p:sp>
          <p:nvSpPr>
            <p:cNvPr id="14" name="Rectangle 41">
              <a:extLst>
                <a:ext uri="{FF2B5EF4-FFF2-40B4-BE49-F238E27FC236}">
                  <a16:creationId xmlns:a16="http://schemas.microsoft.com/office/drawing/2014/main" id="{0FF7336A-71BB-4848-A50E-A6AF885D478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400" dirty="0">
                  <a:solidFill>
                    <a:srgbClr val="000066"/>
                  </a:solidFill>
                </a:rPr>
                <a:t>Elaborar y revisar el </a:t>
              </a:r>
              <a:r>
                <a:rPr lang="es-PE" sz="1400" dirty="0" err="1">
                  <a:solidFill>
                    <a:srgbClr val="000066"/>
                  </a:solidFill>
                </a:rPr>
                <a:t>relatorio</a:t>
              </a:r>
              <a:r>
                <a:rPr lang="es-PE" sz="1400" dirty="0">
                  <a:solidFill>
                    <a:srgbClr val="000066"/>
                  </a:solidFill>
                </a:rPr>
                <a:t> del proyecto</a:t>
              </a:r>
              <a:endParaRPr lang="es-ES" sz="1400" dirty="0">
                <a:solidFill>
                  <a:srgbClr val="000066"/>
                </a:solidFill>
              </a:endParaRPr>
            </a:p>
          </p:txBody>
        </p:sp>
        <p:sp>
          <p:nvSpPr>
            <p:cNvPr id="15" name="Rectangle 42">
              <a:extLst>
                <a:ext uri="{FF2B5EF4-FFF2-40B4-BE49-F238E27FC236}">
                  <a16:creationId xmlns:a16="http://schemas.microsoft.com/office/drawing/2014/main" id="{C0B1D9BF-E776-4439-9CE1-8C3FAFB1350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dirty="0">
                  <a:solidFill>
                    <a:srgbClr val="000066"/>
                  </a:solidFill>
                </a:rPr>
                <a:t>(2) Analista Funcional</a:t>
              </a:r>
              <a:endParaRPr lang="es-ES" sz="1100" b="1" dirty="0">
                <a:solidFill>
                  <a:srgbClr val="000066"/>
                </a:solidFill>
              </a:endParaRPr>
            </a:p>
          </p:txBody>
        </p:sp>
        <p:sp>
          <p:nvSpPr>
            <p:cNvPr id="16" name="Rectangle 43">
              <a:extLst>
                <a:ext uri="{FF2B5EF4-FFF2-40B4-BE49-F238E27FC236}">
                  <a16:creationId xmlns:a16="http://schemas.microsoft.com/office/drawing/2014/main" id="{CBB1C958-2006-4D73-83F7-DF17757308E1}"/>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100" b="1">
                  <a:solidFill>
                    <a:srgbClr val="000066"/>
                  </a:solidFill>
                </a:rPr>
                <a:t>Relatorio del proyecto</a:t>
              </a:r>
            </a:p>
          </p:txBody>
        </p:sp>
      </p:grpSp>
      <p:cxnSp>
        <p:nvCxnSpPr>
          <p:cNvPr id="17" name="AutoShape 44">
            <a:extLst>
              <a:ext uri="{FF2B5EF4-FFF2-40B4-BE49-F238E27FC236}">
                <a16:creationId xmlns:a16="http://schemas.microsoft.com/office/drawing/2014/main" id="{F73DA97B-41B8-4C0E-8986-38A1D00BE8AD}"/>
              </a:ext>
            </a:extLst>
          </p:cNvPr>
          <p:cNvCxnSpPr>
            <a:cxnSpLocks noChangeShapeType="1"/>
            <a:stCxn id="10" idx="3"/>
            <a:endCxn id="14" idx="1"/>
          </p:cNvCxnSpPr>
          <p:nvPr/>
        </p:nvCxnSpPr>
        <p:spPr bwMode="auto">
          <a:xfrm>
            <a:off x="6851939" y="4739188"/>
            <a:ext cx="986644" cy="1245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8" name="Picture 45">
            <a:extLst>
              <a:ext uri="{FF2B5EF4-FFF2-40B4-BE49-F238E27FC236}">
                <a16:creationId xmlns:a16="http://schemas.microsoft.com/office/drawing/2014/main" id="{E8628B84-6FD4-4B46-B2BD-F1E10A1F1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1299" y="4310403"/>
            <a:ext cx="779904"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AutoShape 50">
            <a:extLst>
              <a:ext uri="{FF2B5EF4-FFF2-40B4-BE49-F238E27FC236}">
                <a16:creationId xmlns:a16="http://schemas.microsoft.com/office/drawing/2014/main" id="{A96276EF-883A-477C-B561-F2FD493E3440}"/>
              </a:ext>
            </a:extLst>
          </p:cNvPr>
          <p:cNvCxnSpPr>
            <a:cxnSpLocks noChangeShapeType="1"/>
          </p:cNvCxnSpPr>
          <p:nvPr/>
        </p:nvCxnSpPr>
        <p:spPr bwMode="auto">
          <a:xfrm flipV="1">
            <a:off x="11458151" y="4651716"/>
            <a:ext cx="296862"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0" name="Group 69">
            <a:extLst>
              <a:ext uri="{FF2B5EF4-FFF2-40B4-BE49-F238E27FC236}">
                <a16:creationId xmlns:a16="http://schemas.microsoft.com/office/drawing/2014/main" id="{F3756010-E4D9-4A63-95DB-A0CEFC067B5B}"/>
              </a:ext>
            </a:extLst>
          </p:cNvPr>
          <p:cNvGrpSpPr>
            <a:grpSpLocks/>
          </p:cNvGrpSpPr>
          <p:nvPr/>
        </p:nvGrpSpPr>
        <p:grpSpPr bwMode="auto">
          <a:xfrm>
            <a:off x="3286365" y="4310410"/>
            <a:ext cx="1753081" cy="1160642"/>
            <a:chOff x="905" y="2003"/>
            <a:chExt cx="696" cy="383"/>
          </a:xfrm>
        </p:grpSpPr>
        <p:sp>
          <p:nvSpPr>
            <p:cNvPr id="21" name="Rectangle 52">
              <a:extLst>
                <a:ext uri="{FF2B5EF4-FFF2-40B4-BE49-F238E27FC236}">
                  <a16:creationId xmlns:a16="http://schemas.microsoft.com/office/drawing/2014/main" id="{B4B1D866-8025-47BE-9D3E-32E33759E26C}"/>
                </a:ext>
              </a:extLst>
            </p:cNvPr>
            <p:cNvSpPr>
              <a:spLocks noChangeArrowheads="1"/>
            </p:cNvSpPr>
            <p:nvPr/>
          </p:nvSpPr>
          <p:spPr bwMode="auto">
            <a:xfrm>
              <a:off x="905" y="2266"/>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100" b="1">
                  <a:solidFill>
                    <a:srgbClr val="000066"/>
                  </a:solidFill>
                </a:rPr>
                <a:t>Repositorio de proyecto</a:t>
              </a:r>
              <a:endParaRPr lang="es-ES" sz="1100" b="1">
                <a:solidFill>
                  <a:srgbClr val="000066"/>
                </a:solidFill>
              </a:endParaRPr>
            </a:p>
          </p:txBody>
        </p:sp>
        <p:pic>
          <p:nvPicPr>
            <p:cNvPr id="22" name="Picture 53">
              <a:extLst>
                <a:ext uri="{FF2B5EF4-FFF2-40B4-BE49-F238E27FC236}">
                  <a16:creationId xmlns:a16="http://schemas.microsoft.com/office/drawing/2014/main" id="{6DCE1071-C908-4D60-B626-95B3EE659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68">
            <a:extLst>
              <a:ext uri="{FF2B5EF4-FFF2-40B4-BE49-F238E27FC236}">
                <a16:creationId xmlns:a16="http://schemas.microsoft.com/office/drawing/2014/main" id="{7B0D9754-6EAD-4248-B601-51D9095FDCE4}"/>
              </a:ext>
            </a:extLst>
          </p:cNvPr>
          <p:cNvGrpSpPr>
            <a:grpSpLocks/>
          </p:cNvGrpSpPr>
          <p:nvPr/>
        </p:nvGrpSpPr>
        <p:grpSpPr bwMode="auto">
          <a:xfrm>
            <a:off x="1895462" y="4344965"/>
            <a:ext cx="1329198" cy="1052401"/>
            <a:chOff x="379" y="1999"/>
            <a:chExt cx="589" cy="485"/>
          </a:xfrm>
        </p:grpSpPr>
        <p:pic>
          <p:nvPicPr>
            <p:cNvPr id="24" name="Picture 54">
              <a:extLst>
                <a:ext uri="{FF2B5EF4-FFF2-40B4-BE49-F238E27FC236}">
                  <a16:creationId xmlns:a16="http://schemas.microsoft.com/office/drawing/2014/main" id="{64DAD189-220F-4BBB-8B43-2CA505DB39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 y="199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5">
              <a:extLst>
                <a:ext uri="{FF2B5EF4-FFF2-40B4-BE49-F238E27FC236}">
                  <a16:creationId xmlns:a16="http://schemas.microsoft.com/office/drawing/2014/main" id="{BC4DFE00-8309-4454-80FD-C4060DBCE1BA}"/>
                </a:ext>
              </a:extLst>
            </p:cNvPr>
            <p:cNvSpPr>
              <a:spLocks noChangeArrowheads="1"/>
            </p:cNvSpPr>
            <p:nvPr/>
          </p:nvSpPr>
          <p:spPr bwMode="auto">
            <a:xfrm>
              <a:off x="379" y="2254"/>
              <a:ext cx="5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100" b="1">
                  <a:solidFill>
                    <a:srgbClr val="000066"/>
                  </a:solidFill>
                </a:rPr>
                <a:t>Ejecución, seguimiento y Control</a:t>
              </a:r>
              <a:endParaRPr lang="es-ES" sz="1100" b="1">
                <a:solidFill>
                  <a:srgbClr val="000066"/>
                </a:solidFill>
              </a:endParaRPr>
            </a:p>
          </p:txBody>
        </p:sp>
      </p:grpSp>
      <p:cxnSp>
        <p:nvCxnSpPr>
          <p:cNvPr id="26" name="AutoShape 56">
            <a:extLst>
              <a:ext uri="{FF2B5EF4-FFF2-40B4-BE49-F238E27FC236}">
                <a16:creationId xmlns:a16="http://schemas.microsoft.com/office/drawing/2014/main" id="{B8845AD1-668A-4086-9BB6-2521DA5D7372}"/>
              </a:ext>
            </a:extLst>
          </p:cNvPr>
          <p:cNvCxnSpPr>
            <a:cxnSpLocks noChangeShapeType="1"/>
          </p:cNvCxnSpPr>
          <p:nvPr/>
        </p:nvCxnSpPr>
        <p:spPr bwMode="auto">
          <a:xfrm>
            <a:off x="3142616" y="4694732"/>
            <a:ext cx="5492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58">
            <a:extLst>
              <a:ext uri="{FF2B5EF4-FFF2-40B4-BE49-F238E27FC236}">
                <a16:creationId xmlns:a16="http://schemas.microsoft.com/office/drawing/2014/main" id="{252134DC-255C-49BE-B71C-E72B94E44FB7}"/>
              </a:ext>
            </a:extLst>
          </p:cNvPr>
          <p:cNvCxnSpPr>
            <a:cxnSpLocks noChangeShapeType="1"/>
            <a:endCxn id="10" idx="1"/>
          </p:cNvCxnSpPr>
          <p:nvPr/>
        </p:nvCxnSpPr>
        <p:spPr bwMode="auto">
          <a:xfrm>
            <a:off x="4525768" y="4734522"/>
            <a:ext cx="921387" cy="466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59">
            <a:extLst>
              <a:ext uri="{FF2B5EF4-FFF2-40B4-BE49-F238E27FC236}">
                <a16:creationId xmlns:a16="http://schemas.microsoft.com/office/drawing/2014/main" id="{C3018FFB-43E6-4AC2-B0F0-28E82721A301}"/>
              </a:ext>
            </a:extLst>
          </p:cNvPr>
          <p:cNvSpPr>
            <a:spLocks noChangeArrowheads="1"/>
          </p:cNvSpPr>
          <p:nvPr/>
        </p:nvSpPr>
        <p:spPr bwMode="auto">
          <a:xfrm>
            <a:off x="11711577" y="4962674"/>
            <a:ext cx="127750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100" b="1" dirty="0">
                <a:solidFill>
                  <a:srgbClr val="000066"/>
                </a:solidFill>
              </a:rPr>
              <a:t>Repositorio de proyecto</a:t>
            </a:r>
            <a:endParaRPr lang="es-ES" sz="1100" b="1" dirty="0">
              <a:solidFill>
                <a:srgbClr val="000066"/>
              </a:solidFill>
            </a:endParaRPr>
          </a:p>
        </p:txBody>
      </p:sp>
      <p:grpSp>
        <p:nvGrpSpPr>
          <p:cNvPr id="29" name="Group 70">
            <a:extLst>
              <a:ext uri="{FF2B5EF4-FFF2-40B4-BE49-F238E27FC236}">
                <a16:creationId xmlns:a16="http://schemas.microsoft.com/office/drawing/2014/main" id="{F0992D70-29C8-448E-899A-77231341F388}"/>
              </a:ext>
            </a:extLst>
          </p:cNvPr>
          <p:cNvGrpSpPr>
            <a:grpSpLocks/>
          </p:cNvGrpSpPr>
          <p:nvPr/>
        </p:nvGrpSpPr>
        <p:grpSpPr bwMode="auto">
          <a:xfrm>
            <a:off x="12953576" y="4107204"/>
            <a:ext cx="1357312" cy="1261615"/>
            <a:chOff x="4694" y="1947"/>
            <a:chExt cx="589" cy="555"/>
          </a:xfrm>
        </p:grpSpPr>
        <p:sp>
          <p:nvSpPr>
            <p:cNvPr id="30" name="Rectangle 61">
              <a:extLst>
                <a:ext uri="{FF2B5EF4-FFF2-40B4-BE49-F238E27FC236}">
                  <a16:creationId xmlns:a16="http://schemas.microsoft.com/office/drawing/2014/main" id="{CDA8A06F-0E61-499C-A676-F6D105DEF38B}"/>
                </a:ext>
              </a:extLst>
            </p:cNvPr>
            <p:cNvSpPr>
              <a:spLocks noChangeArrowheads="1"/>
            </p:cNvSpPr>
            <p:nvPr/>
          </p:nvSpPr>
          <p:spPr bwMode="auto">
            <a:xfrm>
              <a:off x="4694" y="2342"/>
              <a:ext cx="58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100" b="1">
                  <a:solidFill>
                    <a:srgbClr val="000066"/>
                  </a:solidFill>
                </a:rPr>
                <a:t>Gerencia de Servicio Empresa</a:t>
              </a:r>
              <a:endParaRPr lang="es-ES" sz="1100" b="1">
                <a:solidFill>
                  <a:srgbClr val="000066"/>
                </a:solidFill>
              </a:endParaRPr>
            </a:p>
          </p:txBody>
        </p:sp>
        <p:pic>
          <p:nvPicPr>
            <p:cNvPr id="31" name="Picture 62">
              <a:extLst>
                <a:ext uri="{FF2B5EF4-FFF2-40B4-BE49-F238E27FC236}">
                  <a16:creationId xmlns:a16="http://schemas.microsoft.com/office/drawing/2014/main" id="{56CB533B-3144-4C51-9EF6-4DCD98D844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AutoShape 63">
            <a:extLst>
              <a:ext uri="{FF2B5EF4-FFF2-40B4-BE49-F238E27FC236}">
                <a16:creationId xmlns:a16="http://schemas.microsoft.com/office/drawing/2014/main" id="{136E3AC6-DC6B-4D12-BD7F-5C562C275F93}"/>
              </a:ext>
            </a:extLst>
          </p:cNvPr>
          <p:cNvCxnSpPr>
            <a:cxnSpLocks noChangeShapeType="1"/>
          </p:cNvCxnSpPr>
          <p:nvPr/>
        </p:nvCxnSpPr>
        <p:spPr bwMode="auto">
          <a:xfrm flipV="1">
            <a:off x="12524514" y="4639811"/>
            <a:ext cx="477838"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6789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21</a:t>
            </a:fld>
            <a:endParaRPr/>
          </a:p>
        </p:txBody>
      </p:sp>
      <p:sp>
        <p:nvSpPr>
          <p:cNvPr id="4" name="Google Shape;3850;p15">
            <a:extLst>
              <a:ext uri="{FF2B5EF4-FFF2-40B4-BE49-F238E27FC236}">
                <a16:creationId xmlns:a16="http://schemas.microsoft.com/office/drawing/2014/main" id="{65566A3F-FC38-4422-B7C4-1D4C516D3960}"/>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ACTIVIDADES DEL SUBPROCESO DE CIERRE</a:t>
            </a:r>
          </a:p>
        </p:txBody>
      </p:sp>
      <p:graphicFrame>
        <p:nvGraphicFramePr>
          <p:cNvPr id="6" name="Group 121">
            <a:extLst>
              <a:ext uri="{FF2B5EF4-FFF2-40B4-BE49-F238E27FC236}">
                <a16:creationId xmlns:a16="http://schemas.microsoft.com/office/drawing/2014/main" id="{8CF64FB9-4302-4DED-A3B6-1C74E9698F00}"/>
              </a:ext>
            </a:extLst>
          </p:cNvPr>
          <p:cNvGraphicFramePr>
            <a:graphicFrameLocks/>
          </p:cNvGraphicFramePr>
          <p:nvPr>
            <p:extLst>
              <p:ext uri="{D42A27DB-BD31-4B8C-83A1-F6EECF244321}">
                <p14:modId xmlns:p14="http://schemas.microsoft.com/office/powerpoint/2010/main" val="227135018"/>
              </p:ext>
            </p:extLst>
          </p:nvPr>
        </p:nvGraphicFramePr>
        <p:xfrm>
          <a:off x="0" y="2712776"/>
          <a:ext cx="17068800" cy="6888424"/>
        </p:xfrm>
        <a:graphic>
          <a:graphicData uri="http://schemas.openxmlformats.org/drawingml/2006/table">
            <a:tbl>
              <a:tblPr>
                <a:tableStyleId>{ED083AE6-46FA-4A59-8FB0-9F97EB10719F}</a:tableStyleId>
              </a:tblPr>
              <a:tblGrid>
                <a:gridCol w="755665">
                  <a:extLst>
                    <a:ext uri="{9D8B030D-6E8A-4147-A177-3AD203B41FA5}">
                      <a16:colId xmlns:a16="http://schemas.microsoft.com/office/drawing/2014/main" val="20000"/>
                    </a:ext>
                  </a:extLst>
                </a:gridCol>
                <a:gridCol w="2649458">
                  <a:extLst>
                    <a:ext uri="{9D8B030D-6E8A-4147-A177-3AD203B41FA5}">
                      <a16:colId xmlns:a16="http://schemas.microsoft.com/office/drawing/2014/main" val="20001"/>
                    </a:ext>
                  </a:extLst>
                </a:gridCol>
                <a:gridCol w="3238570">
                  <a:extLst>
                    <a:ext uri="{9D8B030D-6E8A-4147-A177-3AD203B41FA5}">
                      <a16:colId xmlns:a16="http://schemas.microsoft.com/office/drawing/2014/main" val="20002"/>
                    </a:ext>
                  </a:extLst>
                </a:gridCol>
                <a:gridCol w="8046493">
                  <a:extLst>
                    <a:ext uri="{9D8B030D-6E8A-4147-A177-3AD203B41FA5}">
                      <a16:colId xmlns:a16="http://schemas.microsoft.com/office/drawing/2014/main" val="20003"/>
                    </a:ext>
                  </a:extLst>
                </a:gridCol>
                <a:gridCol w="2378614">
                  <a:extLst>
                    <a:ext uri="{9D8B030D-6E8A-4147-A177-3AD203B41FA5}">
                      <a16:colId xmlns:a16="http://schemas.microsoft.com/office/drawing/2014/main" val="20004"/>
                    </a:ext>
                  </a:extLst>
                </a:gridCol>
              </a:tblGrid>
              <a:tr h="75830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lumMod val="95000"/>
                              <a:lumOff val="5000"/>
                            </a:schemeClr>
                          </a:solidFill>
                          <a:effectLst/>
                        </a:rPr>
                        <a:t>#</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lumMod val="95000"/>
                              <a:lumOff val="5000"/>
                            </a:schemeClr>
                          </a:solidFill>
                          <a:effectLst/>
                        </a:rPr>
                        <a:t>Rol del Responsable</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lumMod val="95000"/>
                              <a:lumOff val="5000"/>
                            </a:schemeClr>
                          </a:solidFill>
                          <a:effectLst/>
                        </a:rPr>
                        <a:t>Nombre de la Actividad</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lumMod val="95000"/>
                              <a:lumOff val="5000"/>
                            </a:schemeClr>
                          </a:solidFill>
                          <a:effectLst/>
                        </a:rPr>
                        <a:t>Descripción de la Actividad</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lumMod val="95000"/>
                              <a:lumOff val="5000"/>
                            </a:schemeClr>
                          </a:solidFill>
                          <a:effectLst/>
                        </a:rPr>
                        <a:t>Herramientas</a:t>
                      </a:r>
                      <a:endParaRPr kumimoji="0" lang="es-ES" sz="2400" b="1"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60000"/>
                        <a:lumOff val="40000"/>
                      </a:schemeClr>
                    </a:solidFill>
                  </a:tcPr>
                </a:tc>
                <a:extLst>
                  <a:ext uri="{0D108BD9-81ED-4DB2-BD59-A6C34878D82A}">
                    <a16:rowId xmlns:a16="http://schemas.microsoft.com/office/drawing/2014/main" val="10000"/>
                  </a:ext>
                </a:extLst>
              </a:tr>
              <a:tr h="1345755">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lumMod val="95000"/>
                              <a:lumOff val="5000"/>
                            </a:schemeClr>
                          </a:solidFill>
                          <a:effectLst/>
                        </a:rPr>
                        <a:t>1</a:t>
                      </a:r>
                      <a:endParaRPr kumimoji="0" lang="es-ES" sz="24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Jefe de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Elaborar acta de aceptación y cierre del proyecto</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ES" sz="2000" u="none" strike="noStrike" cap="none" normalizeH="0" baseline="0" dirty="0">
                          <a:ln>
                            <a:noFill/>
                          </a:ln>
                          <a:solidFill>
                            <a:schemeClr val="bg1">
                              <a:lumMod val="95000"/>
                              <a:lumOff val="5000"/>
                            </a:schemeClr>
                          </a:solidFill>
                          <a:effectLst/>
                        </a:rPr>
                        <a:t>El Jefe de Proyecto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El Jefe de Proyecto y el analista funcional revisan y acuerdan la versión final del acta de aceptación y cierre que luego es entregada al cliente.</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a:ln>
                            <a:noFill/>
                          </a:ln>
                          <a:solidFill>
                            <a:schemeClr val="bg1">
                              <a:lumMod val="95000"/>
                              <a:lumOff val="5000"/>
                            </a:schemeClr>
                          </a:solidFill>
                          <a:effectLst/>
                        </a:rPr>
                        <a:t>Plantilla Acta de cierre del proyecto</a:t>
                      </a:r>
                      <a:endParaRPr kumimoji="0" lang="es-ES" sz="2000" b="0" i="0" u="none" strike="noStrike" cap="none" normalizeH="0" baseline="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1"/>
                  </a:ext>
                </a:extLst>
              </a:tr>
              <a:tr h="2710460">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lumMod val="95000"/>
                              <a:lumOff val="5000"/>
                            </a:schemeClr>
                          </a:solidFill>
                          <a:effectLst/>
                        </a:rPr>
                        <a:t>2</a:t>
                      </a:r>
                      <a:endParaRPr kumimoji="0" lang="es-ES" sz="2400" b="0" i="0" u="none" strike="noStrike" cap="none" normalizeH="0" baseline="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Analista Funcional</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Elaborar y revisar el </a:t>
                      </a:r>
                      <a:r>
                        <a:rPr kumimoji="0" lang="es-PE" sz="2000" u="none" strike="noStrike" cap="none" normalizeH="0" baseline="0" dirty="0" err="1">
                          <a:ln>
                            <a:noFill/>
                          </a:ln>
                          <a:solidFill>
                            <a:schemeClr val="bg1">
                              <a:lumMod val="95000"/>
                              <a:lumOff val="5000"/>
                            </a:schemeClr>
                          </a:solidFill>
                          <a:effectLst/>
                        </a:rPr>
                        <a:t>relatorio</a:t>
                      </a:r>
                      <a:r>
                        <a:rPr kumimoji="0" lang="es-PE" sz="2000" u="none" strike="noStrike" cap="none" normalizeH="0" baseline="0" dirty="0">
                          <a:ln>
                            <a:noFill/>
                          </a:ln>
                          <a:solidFill>
                            <a:schemeClr val="bg1">
                              <a:lumMod val="95000"/>
                              <a:lumOff val="5000"/>
                            </a:schemeClr>
                          </a:solidFill>
                          <a:effectLst/>
                        </a:rPr>
                        <a:t> del proyecto</a:t>
                      </a:r>
                      <a:endParaRPr kumimoji="0" lang="es-ES" sz="2000" u="none" strike="noStrike" cap="none" normalizeH="0" baseline="0" dirty="0">
                        <a:ln>
                          <a:noFill/>
                        </a:ln>
                        <a:solidFill>
                          <a:schemeClr val="bg1">
                            <a:lumMod val="95000"/>
                            <a:lumOff val="5000"/>
                          </a:schemeClr>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2000" u="none" strike="noStrike" cap="none" normalizeH="0" baseline="0" dirty="0">
                          <a:ln>
                            <a:noFill/>
                          </a:ln>
                          <a:solidFill>
                            <a:schemeClr val="bg1">
                              <a:lumMod val="95000"/>
                              <a:lumOff val="5000"/>
                            </a:schemeClr>
                          </a:solidFill>
                          <a:effectLst/>
                        </a:rPr>
                        <a:t>El Analista </a:t>
                      </a:r>
                      <a:r>
                        <a:rPr kumimoji="0" lang="es-ES" sz="2000" u="none" strike="noStrike" cap="none" normalizeH="0" baseline="0" dirty="0">
                          <a:ln>
                            <a:noFill/>
                          </a:ln>
                          <a:solidFill>
                            <a:schemeClr val="bg1">
                              <a:lumMod val="95000"/>
                              <a:lumOff val="5000"/>
                            </a:schemeClr>
                          </a:solidFill>
                          <a:effectLst/>
                        </a:rPr>
                        <a:t>Funcional </a:t>
                      </a:r>
                      <a:r>
                        <a:rPr kumimoji="0" lang="es-PE" sz="2000" u="none" strike="noStrike" cap="none" normalizeH="0" baseline="0" dirty="0">
                          <a:ln>
                            <a:noFill/>
                          </a:ln>
                          <a:solidFill>
                            <a:schemeClr val="bg1">
                              <a:lumMod val="95000"/>
                              <a:lumOff val="5000"/>
                            </a:schemeClr>
                          </a:solidFill>
                          <a:effectLst/>
                        </a:rPr>
                        <a:t>elabora el </a:t>
                      </a:r>
                      <a:r>
                        <a:rPr kumimoji="0" lang="es-PE" sz="2000" u="none" strike="noStrike" cap="none" normalizeH="0" baseline="0" dirty="0" err="1">
                          <a:ln>
                            <a:noFill/>
                          </a:ln>
                          <a:solidFill>
                            <a:schemeClr val="bg1">
                              <a:lumMod val="95000"/>
                              <a:lumOff val="5000"/>
                            </a:schemeClr>
                          </a:solidFill>
                          <a:effectLst/>
                        </a:rPr>
                        <a:t>relatorio</a:t>
                      </a:r>
                      <a:r>
                        <a:rPr kumimoji="0" lang="es-PE" sz="2000" u="none" strike="noStrike" cap="none" normalizeH="0" baseline="0" dirty="0">
                          <a:ln>
                            <a:noFill/>
                          </a:ln>
                          <a:solidFill>
                            <a:schemeClr val="bg1">
                              <a:lumMod val="95000"/>
                              <a:lumOff val="5000"/>
                            </a:schemeClr>
                          </a:solidFill>
                          <a:effectLst/>
                        </a:rPr>
                        <a:t> del proyecto en base a la plantilla respectiva.</a:t>
                      </a:r>
                      <a:endParaRPr kumimoji="0" lang="es-ES" sz="2000" u="none" strike="noStrike" cap="none" normalizeH="0" baseline="0" dirty="0">
                        <a:ln>
                          <a:noFill/>
                        </a:ln>
                        <a:solidFill>
                          <a:schemeClr val="bg1">
                            <a:lumMod val="95000"/>
                            <a:lumOff val="5000"/>
                          </a:schemeClr>
                        </a:solidFill>
                        <a:effectLst/>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Durante el </a:t>
                      </a:r>
                      <a:r>
                        <a:rPr kumimoji="0" lang="es-ES" sz="2000" u="none" strike="noStrike" cap="none" normalizeH="0" baseline="0" dirty="0" err="1">
                          <a:ln>
                            <a:noFill/>
                          </a:ln>
                          <a:solidFill>
                            <a:schemeClr val="bg1">
                              <a:lumMod val="95000"/>
                              <a:lumOff val="5000"/>
                            </a:schemeClr>
                          </a:solidFill>
                          <a:effectLst/>
                        </a:rPr>
                        <a:t>relatorio</a:t>
                      </a:r>
                      <a:r>
                        <a:rPr kumimoji="0" lang="es-ES" sz="2000" u="none" strike="noStrike" cap="none" normalizeH="0" baseline="0" dirty="0">
                          <a:ln>
                            <a:noFill/>
                          </a:ln>
                          <a:solidFill>
                            <a:schemeClr val="bg1">
                              <a:lumMod val="95000"/>
                              <a:lumOff val="5000"/>
                            </a:schemeClr>
                          </a:solidFill>
                          <a:effectLst/>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Se registra un resumen de la evaluación del personal y una encuesta de satisfacción del cliente.</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a:ln>
                            <a:noFill/>
                          </a:ln>
                          <a:solidFill>
                            <a:schemeClr val="bg1">
                              <a:lumMod val="95000"/>
                              <a:lumOff val="5000"/>
                            </a:schemeClr>
                          </a:solidFill>
                          <a:effectLst/>
                        </a:rPr>
                        <a:t>Plantilla Relatorio del proyecto</a:t>
                      </a:r>
                      <a:endParaRPr kumimoji="0" lang="es-ES" sz="2000" b="0" i="0" u="none" strike="noStrike" cap="none" normalizeH="0" baseline="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2"/>
                  </a:ext>
                </a:extLst>
              </a:tr>
              <a:tr h="1301663">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lumMod val="95000"/>
                              <a:lumOff val="5000"/>
                            </a:schemeClr>
                          </a:solidFill>
                          <a:effectLst/>
                        </a:rPr>
                        <a:t>3</a:t>
                      </a:r>
                      <a:endParaRPr kumimoji="0" lang="es-ES" sz="2400" b="0" i="0" u="none" strike="noStrike" cap="none" normalizeH="0" baseline="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Gestor de la Configuración</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000" u="none" strike="noStrike" cap="none" normalizeH="0" baseline="0" dirty="0">
                          <a:ln>
                            <a:noFill/>
                          </a:ln>
                          <a:solidFill>
                            <a:schemeClr val="bg1">
                              <a:lumMod val="95000"/>
                              <a:lumOff val="5000"/>
                            </a:schemeClr>
                          </a:solidFill>
                          <a:effectLst/>
                        </a:rPr>
                        <a:t>Proceso de Gestión de Configuración - Realizar Control de Cambios a </a:t>
                      </a:r>
                      <a:r>
                        <a:rPr kumimoji="0" lang="es-ES" sz="2000" u="none" strike="noStrike" cap="none" normalizeH="0" baseline="0" dirty="0" err="1">
                          <a:ln>
                            <a:noFill/>
                          </a:ln>
                          <a:solidFill>
                            <a:schemeClr val="bg1">
                              <a:lumMod val="95000"/>
                              <a:lumOff val="5000"/>
                            </a:schemeClr>
                          </a:solidFill>
                          <a:effectLst/>
                        </a:rPr>
                        <a:t>Baselines</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2000" u="none" strike="noStrike" cap="none" normalizeH="0" baseline="0" dirty="0">
                          <a:ln>
                            <a:noFill/>
                          </a:ln>
                          <a:solidFill>
                            <a:schemeClr val="bg1">
                              <a:lumMod val="95000"/>
                              <a:lumOff val="5000"/>
                            </a:schemeClr>
                          </a:solidFill>
                          <a:effectLst/>
                        </a:rPr>
                        <a:t>- Genera </a:t>
                      </a:r>
                      <a:r>
                        <a:rPr kumimoji="0" lang="es-PE" sz="2000" u="none" strike="noStrike" cap="none" normalizeH="0" baseline="0" dirty="0" err="1">
                          <a:ln>
                            <a:noFill/>
                          </a:ln>
                          <a:solidFill>
                            <a:schemeClr val="bg1">
                              <a:lumMod val="95000"/>
                              <a:lumOff val="5000"/>
                            </a:schemeClr>
                          </a:solidFill>
                          <a:effectLst/>
                        </a:rPr>
                        <a:t>baselines</a:t>
                      </a:r>
                      <a:r>
                        <a:rPr kumimoji="0" lang="es-PE" sz="2000" u="none" strike="noStrike" cap="none" normalizeH="0" baseline="0" dirty="0">
                          <a:ln>
                            <a:noFill/>
                          </a:ln>
                          <a:solidFill>
                            <a:schemeClr val="bg1">
                              <a:lumMod val="95000"/>
                              <a:lumOff val="5000"/>
                            </a:schemeClr>
                          </a:solidFill>
                          <a:effectLst/>
                        </a:rPr>
                        <a:t> de los entregables del proyecto de acuerdo al Proceso de Gestión de Configuración – Subproceso Realizar Control de Cambios a </a:t>
                      </a:r>
                      <a:r>
                        <a:rPr kumimoji="0" lang="es-PE" sz="2000" u="none" strike="noStrike" cap="none" normalizeH="0" baseline="0" dirty="0" err="1">
                          <a:ln>
                            <a:noFill/>
                          </a:ln>
                          <a:solidFill>
                            <a:schemeClr val="bg1">
                              <a:lumMod val="95000"/>
                              <a:lumOff val="5000"/>
                            </a:schemeClr>
                          </a:solidFill>
                          <a:effectLst/>
                        </a:rPr>
                        <a:t>Baselines</a:t>
                      </a:r>
                      <a:r>
                        <a:rPr kumimoji="0" lang="es-PE" sz="2000" u="none" strike="noStrike" cap="none" normalizeH="0" baseline="0" dirty="0">
                          <a:ln>
                            <a:noFill/>
                          </a:ln>
                          <a:solidFill>
                            <a:schemeClr val="bg1">
                              <a:lumMod val="95000"/>
                              <a:lumOff val="5000"/>
                            </a:schemeClr>
                          </a:solidFill>
                          <a:effectLst/>
                        </a:rPr>
                        <a:t>.</a:t>
                      </a:r>
                      <a:endParaRPr kumimoji="0" lang="es-ES" sz="20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2000" u="none" strike="noStrike" cap="none" normalizeH="0" baseline="0" dirty="0">
                          <a:ln>
                            <a:noFill/>
                          </a:ln>
                          <a:solidFill>
                            <a:schemeClr val="bg1">
                              <a:lumMod val="95000"/>
                              <a:lumOff val="5000"/>
                            </a:schemeClr>
                          </a:solidFill>
                          <a:effectLst/>
                        </a:rPr>
                        <a:t>Proceso de Gestión de configuración. </a:t>
                      </a:r>
                      <a:endParaRPr kumimoji="0" lang="es-ES" sz="4400" b="0" i="0" u="none" strike="noStrike" cap="none" normalizeH="0" baseline="0" dirty="0">
                        <a:ln>
                          <a:noFill/>
                        </a:ln>
                        <a:solidFill>
                          <a:schemeClr val="bg1">
                            <a:lumMod val="95000"/>
                            <a:lumOff val="5000"/>
                          </a:schemeClr>
                        </a:solidFill>
                        <a:effectLst/>
                        <a:latin typeface="Arial" pitchFamily="34" charset="0"/>
                      </a:endParaRPr>
                    </a:p>
                  </a:txBody>
                  <a:tcPr marT="45713" marB="45713" horzOverflow="overflow">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932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22</a:t>
            </a:fld>
            <a:endParaRPr/>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6. MÉTRICAS DEL PROCESO</a:t>
            </a:r>
          </a:p>
        </p:txBody>
      </p:sp>
      <p:sp>
        <p:nvSpPr>
          <p:cNvPr id="5" name="Rectangle 155">
            <a:extLst>
              <a:ext uri="{FF2B5EF4-FFF2-40B4-BE49-F238E27FC236}">
                <a16:creationId xmlns:a16="http://schemas.microsoft.com/office/drawing/2014/main" id="{5CEC70EF-4F34-4064-A987-296BE9AC8AC4}"/>
              </a:ext>
            </a:extLst>
          </p:cNvPr>
          <p:cNvSpPr>
            <a:spLocks noChangeArrowheads="1"/>
          </p:cNvSpPr>
          <p:nvPr/>
        </p:nvSpPr>
        <p:spPr bwMode="auto">
          <a:xfrm>
            <a:off x="5985669" y="3511550"/>
            <a:ext cx="4700586" cy="2578100"/>
          </a:xfrm>
          <a:prstGeom prst="rect">
            <a:avLst/>
          </a:prstGeom>
          <a:solidFill>
            <a:srgbClr val="FFB089"/>
          </a:solidFill>
          <a:ln w="9525" algn="ctr">
            <a:solidFill>
              <a:srgbClr val="9933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dirty="0"/>
          </a:p>
        </p:txBody>
      </p:sp>
      <p:sp>
        <p:nvSpPr>
          <p:cNvPr id="6" name="AutoShape 154">
            <a:hlinkClick r:id="rId3" action="ppaction://hlinkfile"/>
            <a:extLst>
              <a:ext uri="{FF2B5EF4-FFF2-40B4-BE49-F238E27FC236}">
                <a16:creationId xmlns:a16="http://schemas.microsoft.com/office/drawing/2014/main" id="{EC2D791E-A1F5-4DC6-8AEF-5EE40BC2F8C7}"/>
              </a:ext>
            </a:extLst>
          </p:cNvPr>
          <p:cNvSpPr>
            <a:spLocks noChangeArrowheads="1"/>
          </p:cNvSpPr>
          <p:nvPr/>
        </p:nvSpPr>
        <p:spPr bwMode="auto">
          <a:xfrm>
            <a:off x="6197600" y="4102815"/>
            <a:ext cx="4276724" cy="1355724"/>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s-PE" altLang="es-ES" sz="1600" b="1" dirty="0">
                <a:solidFill>
                  <a:schemeClr val="bg1">
                    <a:lumMod val="95000"/>
                    <a:lumOff val="5000"/>
                  </a:schemeClr>
                </a:solidFill>
              </a:rPr>
              <a:t>- </a:t>
            </a:r>
            <a:r>
              <a:rPr lang="es-PE" altLang="es-ES" sz="2000" b="1" dirty="0">
                <a:solidFill>
                  <a:schemeClr val="bg1">
                    <a:lumMod val="95000"/>
                    <a:lumOff val="5000"/>
                  </a:schemeClr>
                </a:solidFill>
              </a:rPr>
              <a:t>Exposición al riesgo</a:t>
            </a:r>
          </a:p>
          <a:p>
            <a:pPr algn="l" eaLnBrk="1" hangingPunct="1"/>
            <a:r>
              <a:rPr lang="es-PE" altLang="es-ES" sz="2000" b="1" dirty="0">
                <a:solidFill>
                  <a:schemeClr val="bg1">
                    <a:lumMod val="95000"/>
                    <a:lumOff val="5000"/>
                  </a:schemeClr>
                </a:solidFill>
              </a:rPr>
              <a:t>- Ratio de Performance en Costo</a:t>
            </a:r>
          </a:p>
          <a:p>
            <a:pPr algn="l" eaLnBrk="1" hangingPunct="1"/>
            <a:r>
              <a:rPr lang="es-PE" altLang="es-ES" sz="2000" b="1" dirty="0">
                <a:solidFill>
                  <a:schemeClr val="bg1">
                    <a:lumMod val="95000"/>
                    <a:lumOff val="5000"/>
                  </a:schemeClr>
                </a:solidFill>
              </a:rPr>
              <a:t>- Desviación del Avance</a:t>
            </a:r>
            <a:endParaRPr lang="es-ES" altLang="es-ES" sz="2000" b="1" dirty="0">
              <a:solidFill>
                <a:schemeClr val="bg1">
                  <a:lumMod val="95000"/>
                  <a:lumOff val="5000"/>
                </a:schemeClr>
              </a:solidFill>
            </a:endParaRPr>
          </a:p>
        </p:txBody>
      </p:sp>
    </p:spTree>
    <p:extLst>
      <p:ext uri="{BB962C8B-B14F-4D97-AF65-F5344CB8AC3E}">
        <p14:creationId xmlns:p14="http://schemas.microsoft.com/office/powerpoint/2010/main" val="274617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23</a:t>
            </a:fld>
            <a:endParaRPr dirty="0"/>
          </a:p>
        </p:txBody>
      </p:sp>
      <p:sp>
        <p:nvSpPr>
          <p:cNvPr id="3" name="Google Shape;3850;p15">
            <a:extLst>
              <a:ext uri="{FF2B5EF4-FFF2-40B4-BE49-F238E27FC236}">
                <a16:creationId xmlns:a16="http://schemas.microsoft.com/office/drawing/2014/main" id="{5C19C679-C267-4318-8F85-2AD2E65751FE}"/>
              </a:ext>
            </a:extLst>
          </p:cNvPr>
          <p:cNvSpPr txBox="1">
            <a:spLocks/>
          </p:cNvSpPr>
          <p:nvPr/>
        </p:nvSpPr>
        <p:spPr>
          <a:xfrm>
            <a:off x="838200" y="413450"/>
            <a:ext cx="13398500" cy="9327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7. ARTEFACTOS DEL PROCESO</a:t>
            </a:r>
          </a:p>
        </p:txBody>
      </p:sp>
      <p:graphicFrame>
        <p:nvGraphicFramePr>
          <p:cNvPr id="2" name="Tabla 1">
            <a:extLst>
              <a:ext uri="{FF2B5EF4-FFF2-40B4-BE49-F238E27FC236}">
                <a16:creationId xmlns:a16="http://schemas.microsoft.com/office/drawing/2014/main" id="{AABA1A6E-6605-4168-804A-EAB8001CA804}"/>
              </a:ext>
            </a:extLst>
          </p:cNvPr>
          <p:cNvGraphicFramePr>
            <a:graphicFrameLocks noGrp="1"/>
          </p:cNvGraphicFramePr>
          <p:nvPr>
            <p:extLst>
              <p:ext uri="{D42A27DB-BD31-4B8C-83A1-F6EECF244321}">
                <p14:modId xmlns:p14="http://schemas.microsoft.com/office/powerpoint/2010/main" val="3507937919"/>
              </p:ext>
            </p:extLst>
          </p:nvPr>
        </p:nvGraphicFramePr>
        <p:xfrm>
          <a:off x="0" y="1579664"/>
          <a:ext cx="17068799" cy="8021536"/>
        </p:xfrm>
        <a:graphic>
          <a:graphicData uri="http://schemas.openxmlformats.org/drawingml/2006/table">
            <a:tbl>
              <a:tblPr firstRow="1" bandRow="1">
                <a:tableStyleId>{CF35B2AF-6D7A-47E4-AC47-5683254A8D85}</a:tableStyleId>
              </a:tblPr>
              <a:tblGrid>
                <a:gridCol w="1348564">
                  <a:extLst>
                    <a:ext uri="{9D8B030D-6E8A-4147-A177-3AD203B41FA5}">
                      <a16:colId xmlns:a16="http://schemas.microsoft.com/office/drawing/2014/main" val="1745420880"/>
                    </a:ext>
                  </a:extLst>
                </a:gridCol>
                <a:gridCol w="5489991">
                  <a:extLst>
                    <a:ext uri="{9D8B030D-6E8A-4147-A177-3AD203B41FA5}">
                      <a16:colId xmlns:a16="http://schemas.microsoft.com/office/drawing/2014/main" val="399047375"/>
                    </a:ext>
                  </a:extLst>
                </a:gridCol>
                <a:gridCol w="2629252">
                  <a:extLst>
                    <a:ext uri="{9D8B030D-6E8A-4147-A177-3AD203B41FA5}">
                      <a16:colId xmlns:a16="http://schemas.microsoft.com/office/drawing/2014/main" val="205352205"/>
                    </a:ext>
                  </a:extLst>
                </a:gridCol>
                <a:gridCol w="4190911">
                  <a:extLst>
                    <a:ext uri="{9D8B030D-6E8A-4147-A177-3AD203B41FA5}">
                      <a16:colId xmlns:a16="http://schemas.microsoft.com/office/drawing/2014/main" val="3211244140"/>
                    </a:ext>
                  </a:extLst>
                </a:gridCol>
                <a:gridCol w="3410081">
                  <a:extLst>
                    <a:ext uri="{9D8B030D-6E8A-4147-A177-3AD203B41FA5}">
                      <a16:colId xmlns:a16="http://schemas.microsoft.com/office/drawing/2014/main" val="4066617149"/>
                    </a:ext>
                  </a:extLst>
                </a:gridCol>
              </a:tblGrid>
              <a:tr h="615217">
                <a:tc>
                  <a:txBody>
                    <a:bodyPr/>
                    <a:lstStyle/>
                    <a:p>
                      <a:pPr algn="ctr"/>
                      <a:r>
                        <a:rPr lang="es-ES" sz="2000" b="1" dirty="0"/>
                        <a:t>#</a:t>
                      </a:r>
                    </a:p>
                  </a:txBody>
                  <a:tcPr anchor="ctr">
                    <a:solidFill>
                      <a:schemeClr val="accent4">
                        <a:lumMod val="60000"/>
                        <a:lumOff val="40000"/>
                      </a:schemeClr>
                    </a:solidFill>
                  </a:tcPr>
                </a:tc>
                <a:tc>
                  <a:txBody>
                    <a:bodyPr/>
                    <a:lstStyle/>
                    <a:p>
                      <a:pPr algn="ctr"/>
                      <a:r>
                        <a:rPr lang="es-ES" sz="2000" b="1" dirty="0"/>
                        <a:t>Artefacto</a:t>
                      </a:r>
                    </a:p>
                  </a:txBody>
                  <a:tcPr anchor="ctr">
                    <a:solidFill>
                      <a:schemeClr val="accent4">
                        <a:lumMod val="60000"/>
                        <a:lumOff val="40000"/>
                      </a:schemeClr>
                    </a:solidFill>
                  </a:tcPr>
                </a:tc>
                <a:tc>
                  <a:txBody>
                    <a:bodyPr/>
                    <a:lstStyle/>
                    <a:p>
                      <a:pPr algn="ctr"/>
                      <a:r>
                        <a:rPr lang="es-ES" sz="2000" b="1" dirty="0"/>
                        <a:t>Subproceso</a:t>
                      </a:r>
                    </a:p>
                  </a:txBody>
                  <a:tcPr anchor="ctr">
                    <a:solidFill>
                      <a:schemeClr val="accent4">
                        <a:lumMod val="60000"/>
                        <a:lumOff val="40000"/>
                      </a:schemeClr>
                    </a:solidFill>
                  </a:tcPr>
                </a:tc>
                <a:tc>
                  <a:txBody>
                    <a:bodyPr/>
                    <a:lstStyle/>
                    <a:p>
                      <a:pPr algn="ctr"/>
                      <a:r>
                        <a:rPr lang="es-ES" sz="2000" b="1" dirty="0"/>
                        <a:t>Actividad</a:t>
                      </a:r>
                    </a:p>
                  </a:txBody>
                  <a:tcPr anchor="ctr">
                    <a:solidFill>
                      <a:schemeClr val="accent4">
                        <a:lumMod val="60000"/>
                        <a:lumOff val="40000"/>
                      </a:schemeClr>
                    </a:solidFill>
                  </a:tcPr>
                </a:tc>
                <a:tc>
                  <a:txBody>
                    <a:bodyPr/>
                    <a:lstStyle/>
                    <a:p>
                      <a:pPr algn="ctr"/>
                      <a:r>
                        <a:rPr lang="es-ES" sz="2000" b="1" dirty="0"/>
                        <a:t>Tarea</a:t>
                      </a:r>
                    </a:p>
                  </a:txBody>
                  <a:tcPr anchor="ctr">
                    <a:solidFill>
                      <a:schemeClr val="accent4">
                        <a:lumMod val="60000"/>
                        <a:lumOff val="40000"/>
                      </a:schemeClr>
                    </a:solidFill>
                  </a:tcPr>
                </a:tc>
                <a:extLst>
                  <a:ext uri="{0D108BD9-81ED-4DB2-BD59-A6C34878D82A}">
                    <a16:rowId xmlns:a16="http://schemas.microsoft.com/office/drawing/2014/main" val="2652191242"/>
                  </a:ext>
                </a:extLst>
              </a:tr>
              <a:tr h="501472">
                <a:tc>
                  <a:txBody>
                    <a:bodyPr/>
                    <a:lstStyle/>
                    <a:p>
                      <a:pPr algn="ctr"/>
                      <a:r>
                        <a:rPr lang="es-ES" sz="2000" dirty="0"/>
                        <a:t>1</a:t>
                      </a:r>
                    </a:p>
                  </a:txBody>
                  <a:tcPr anchor="ctr">
                    <a:solidFill>
                      <a:schemeClr val="accent4">
                        <a:lumMod val="20000"/>
                        <a:lumOff val="80000"/>
                      </a:schemeClr>
                    </a:solidFill>
                  </a:tcPr>
                </a:tc>
                <a:tc>
                  <a:txBody>
                    <a:bodyPr/>
                    <a:lstStyle/>
                    <a:p>
                      <a:r>
                        <a:rPr lang="es-ES" sz="2000" dirty="0"/>
                        <a:t>Plan de Gestión del Proyecto</a:t>
                      </a:r>
                    </a:p>
                  </a:txBody>
                  <a:tcPr>
                    <a:solidFill>
                      <a:schemeClr val="accent4">
                        <a:lumMod val="20000"/>
                        <a:lumOff val="80000"/>
                      </a:schemeClr>
                    </a:solidFill>
                  </a:tcPr>
                </a:tc>
                <a:tc rowSpan="5">
                  <a:txBody>
                    <a:bodyPr/>
                    <a:lstStyle/>
                    <a:p>
                      <a:r>
                        <a:rPr lang="es-ES" sz="2000" dirty="0"/>
                        <a:t>Inicio</a:t>
                      </a:r>
                    </a:p>
                  </a:txBody>
                  <a:tcPr>
                    <a:solidFill>
                      <a:schemeClr val="accent4">
                        <a:lumMod val="20000"/>
                        <a:lumOff val="80000"/>
                      </a:schemeClr>
                    </a:solidFill>
                  </a:tcPr>
                </a:tc>
                <a:tc rowSpan="3">
                  <a:txBody>
                    <a:bodyPr/>
                    <a:lstStyle/>
                    <a:p>
                      <a:r>
                        <a:rPr lang="es-ES" sz="2000" dirty="0"/>
                        <a:t>Planeamiento</a:t>
                      </a:r>
                    </a:p>
                  </a:txBody>
                  <a:tcPr>
                    <a:solidFill>
                      <a:schemeClr val="accent4">
                        <a:lumMod val="20000"/>
                        <a:lumOff val="80000"/>
                      </a:schemeClr>
                    </a:solidFill>
                  </a:tcPr>
                </a:tc>
                <a:tc rowSpan="3">
                  <a:txBody>
                    <a:bodyPr/>
                    <a:lstStyle/>
                    <a:p>
                      <a:r>
                        <a:rPr lang="es-ES" sz="2000" dirty="0"/>
                        <a:t>Elaboración de Plan de Proyecto</a:t>
                      </a:r>
                    </a:p>
                  </a:txBody>
                  <a:tcPr>
                    <a:solidFill>
                      <a:schemeClr val="accent4">
                        <a:lumMod val="20000"/>
                        <a:lumOff val="80000"/>
                      </a:schemeClr>
                    </a:solidFill>
                  </a:tcPr>
                </a:tc>
                <a:extLst>
                  <a:ext uri="{0D108BD9-81ED-4DB2-BD59-A6C34878D82A}">
                    <a16:rowId xmlns:a16="http://schemas.microsoft.com/office/drawing/2014/main" val="2622228223"/>
                  </a:ext>
                </a:extLst>
              </a:tr>
              <a:tr h="501472">
                <a:tc>
                  <a:txBody>
                    <a:bodyPr/>
                    <a:lstStyle/>
                    <a:p>
                      <a:pPr algn="ctr"/>
                      <a:r>
                        <a:rPr lang="es-ES" sz="2000" dirty="0"/>
                        <a:t>2</a:t>
                      </a:r>
                    </a:p>
                  </a:txBody>
                  <a:tcPr anchor="ctr">
                    <a:solidFill>
                      <a:schemeClr val="accent4">
                        <a:lumMod val="20000"/>
                        <a:lumOff val="80000"/>
                      </a:schemeClr>
                    </a:solidFill>
                  </a:tcPr>
                </a:tc>
                <a:tc>
                  <a:txBody>
                    <a:bodyPr/>
                    <a:lstStyle/>
                    <a:p>
                      <a:r>
                        <a:rPr lang="es-ES" sz="2000" dirty="0"/>
                        <a:t>Plantilla WBS</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182026940"/>
                  </a:ext>
                </a:extLst>
              </a:tr>
              <a:tr h="501472">
                <a:tc>
                  <a:txBody>
                    <a:bodyPr/>
                    <a:lstStyle/>
                    <a:p>
                      <a:pPr algn="ctr"/>
                      <a:r>
                        <a:rPr lang="es-ES" sz="2000" dirty="0"/>
                        <a:t>3</a:t>
                      </a:r>
                    </a:p>
                  </a:txBody>
                  <a:tcPr anchor="ctr">
                    <a:solidFill>
                      <a:schemeClr val="accent4">
                        <a:lumMod val="20000"/>
                        <a:lumOff val="80000"/>
                      </a:schemeClr>
                    </a:solidFill>
                  </a:tcPr>
                </a:tc>
                <a:tc>
                  <a:txBody>
                    <a:bodyPr/>
                    <a:lstStyle/>
                    <a:p>
                      <a:r>
                        <a:rPr lang="es-ES" sz="2000" dirty="0"/>
                        <a:t>Cronograma de proyecto interno</a:t>
                      </a:r>
                    </a:p>
                  </a:txBody>
                  <a:tcPr>
                    <a:solidFill>
                      <a:schemeClr val="accent4">
                        <a:lumMod val="20000"/>
                        <a:lumOff val="80000"/>
                      </a:schemeClr>
                    </a:solidFill>
                  </a:tcPr>
                </a:tc>
                <a:tc vMerge="1">
                  <a:txBody>
                    <a:bodyPr/>
                    <a:lstStyle/>
                    <a:p>
                      <a:endParaRPr lang="es-ES" sz="1200" dirty="0"/>
                    </a:p>
                  </a:txBody>
                  <a:tcPr/>
                </a:tc>
                <a:tc vMerge="1">
                  <a:txBody>
                    <a:bodyPr/>
                    <a:lstStyle/>
                    <a:p>
                      <a:endParaRPr lang="es-ES" sz="1200" dirty="0"/>
                    </a:p>
                  </a:txBody>
                  <a:tcPr/>
                </a:tc>
                <a:tc vMerge="1">
                  <a:txBody>
                    <a:bodyPr/>
                    <a:lstStyle/>
                    <a:p>
                      <a:endParaRPr lang="es-ES" sz="1200" dirty="0"/>
                    </a:p>
                  </a:txBody>
                  <a:tcPr/>
                </a:tc>
                <a:extLst>
                  <a:ext uri="{0D108BD9-81ED-4DB2-BD59-A6C34878D82A}">
                    <a16:rowId xmlns:a16="http://schemas.microsoft.com/office/drawing/2014/main" val="2346458107"/>
                  </a:ext>
                </a:extLst>
              </a:tr>
              <a:tr h="779203">
                <a:tc>
                  <a:txBody>
                    <a:bodyPr/>
                    <a:lstStyle/>
                    <a:p>
                      <a:pPr algn="ctr"/>
                      <a:r>
                        <a:rPr lang="es-ES" sz="2000" dirty="0"/>
                        <a:t>4</a:t>
                      </a:r>
                    </a:p>
                  </a:txBody>
                  <a:tcPr anchor="ctr">
                    <a:solidFill>
                      <a:schemeClr val="accent4">
                        <a:lumMod val="20000"/>
                        <a:lumOff val="80000"/>
                      </a:schemeClr>
                    </a:solidFill>
                  </a:tcPr>
                </a:tc>
                <a:tc>
                  <a:txBody>
                    <a:bodyPr/>
                    <a:lstStyle/>
                    <a:p>
                      <a:r>
                        <a:rPr lang="es-ES" sz="2000" dirty="0"/>
                        <a:t>Presentación de</a:t>
                      </a:r>
                      <a:r>
                        <a:rPr lang="es-ES" sz="2000" baseline="0" dirty="0"/>
                        <a:t> Avance Quincenal</a:t>
                      </a:r>
                      <a:r>
                        <a:rPr lang="es-ES" sz="2000" dirty="0"/>
                        <a:t>-interno</a:t>
                      </a:r>
                    </a:p>
                  </a:txBody>
                  <a:tcPr>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2000" dirty="0"/>
                        <a:t>Presentación de</a:t>
                      </a:r>
                      <a:r>
                        <a:rPr lang="es-ES" sz="2000" baseline="0" dirty="0"/>
                        <a:t> Avance Quincenal</a:t>
                      </a:r>
                      <a:r>
                        <a:rPr lang="es-ES" sz="2000" dirty="0"/>
                        <a:t>-interno</a:t>
                      </a:r>
                    </a:p>
                  </a:txBody>
                  <a:tcPr>
                    <a:solidFill>
                      <a:schemeClr val="accent4">
                        <a:lumMod val="20000"/>
                        <a:lumOff val="80000"/>
                      </a:schemeClr>
                    </a:solidFill>
                  </a:tcPr>
                </a:tc>
                <a:tc rowSpan="2">
                  <a:txBody>
                    <a:bodyPr/>
                    <a:lstStyle/>
                    <a:p>
                      <a:endParaRPr lang="es-ES" sz="2000" dirty="0"/>
                    </a:p>
                  </a:txBody>
                  <a:tcPr>
                    <a:solidFill>
                      <a:schemeClr val="accent4">
                        <a:lumMod val="20000"/>
                        <a:lumOff val="80000"/>
                      </a:schemeClr>
                    </a:solidFill>
                  </a:tcPr>
                </a:tc>
                <a:extLst>
                  <a:ext uri="{0D108BD9-81ED-4DB2-BD59-A6C34878D82A}">
                    <a16:rowId xmlns:a16="http://schemas.microsoft.com/office/drawing/2014/main" val="3901538627"/>
                  </a:ext>
                </a:extLst>
              </a:tr>
              <a:tr h="779203">
                <a:tc>
                  <a:txBody>
                    <a:bodyPr/>
                    <a:lstStyle/>
                    <a:p>
                      <a:pPr algn="ctr"/>
                      <a:r>
                        <a:rPr lang="es-ES" sz="2000" dirty="0"/>
                        <a:t>5</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2000" dirty="0"/>
                        <a:t>Presentación de Avance Mensual-externo</a:t>
                      </a:r>
                    </a:p>
                  </a:txBody>
                  <a:tcPr>
                    <a:solidFill>
                      <a:schemeClr val="accent4">
                        <a:lumMod val="20000"/>
                        <a:lumOff val="80000"/>
                      </a:schemeClr>
                    </a:solidFill>
                  </a:tcPr>
                </a:tc>
                <a:tc vMerge="1">
                  <a:txBody>
                    <a:bodyPr/>
                    <a:lstStyle/>
                    <a:p>
                      <a:endParaRPr lang="es-E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2000" dirty="0"/>
                        <a:t>Presentación de Avance Mensual-externo</a:t>
                      </a:r>
                    </a:p>
                  </a:txBody>
                  <a:tcPr>
                    <a:solidFill>
                      <a:schemeClr val="accent4">
                        <a:lumMod val="20000"/>
                        <a:lumOff val="80000"/>
                      </a:schemeClr>
                    </a:solidFill>
                  </a:tcPr>
                </a:tc>
                <a:tc vMerge="1">
                  <a:txBody>
                    <a:bodyPr/>
                    <a:lstStyle/>
                    <a:p>
                      <a:endParaRPr lang="es-ES" sz="1200" dirty="0"/>
                    </a:p>
                  </a:txBody>
                  <a:tcPr/>
                </a:tc>
                <a:extLst>
                  <a:ext uri="{0D108BD9-81ED-4DB2-BD59-A6C34878D82A}">
                    <a16:rowId xmlns:a16="http://schemas.microsoft.com/office/drawing/2014/main" val="4193929389"/>
                  </a:ext>
                </a:extLst>
              </a:tr>
              <a:tr h="501472">
                <a:tc>
                  <a:txBody>
                    <a:bodyPr/>
                    <a:lstStyle/>
                    <a:p>
                      <a:pPr algn="ctr"/>
                      <a:r>
                        <a:rPr lang="es-ES" sz="2000" dirty="0"/>
                        <a:t>6</a:t>
                      </a:r>
                    </a:p>
                  </a:txBody>
                  <a:tcPr anchor="ctr">
                    <a:solidFill>
                      <a:schemeClr val="accent4">
                        <a:lumMod val="20000"/>
                        <a:lumOff val="80000"/>
                      </a:schemeClr>
                    </a:solidFill>
                  </a:tcPr>
                </a:tc>
                <a:tc>
                  <a:txBody>
                    <a:bodyPr/>
                    <a:lstStyle/>
                    <a:p>
                      <a:r>
                        <a:rPr lang="es-ES" sz="2000" dirty="0"/>
                        <a:t>Registro de riesgos</a:t>
                      </a:r>
                    </a:p>
                  </a:txBody>
                  <a:tcPr>
                    <a:solidFill>
                      <a:schemeClr val="accent4">
                        <a:lumMod val="20000"/>
                        <a:lumOff val="80000"/>
                      </a:schemeClr>
                    </a:solidFill>
                  </a:tcPr>
                </a:tc>
                <a:tc rowSpan="5">
                  <a:txBody>
                    <a:bodyPr/>
                    <a:lstStyle/>
                    <a:p>
                      <a:r>
                        <a:rPr lang="es-ES" sz="2000" dirty="0"/>
                        <a:t>Ejecución, seguimiento y control</a:t>
                      </a:r>
                    </a:p>
                  </a:txBody>
                  <a:tcPr>
                    <a:solidFill>
                      <a:schemeClr val="accent4">
                        <a:lumMod val="20000"/>
                        <a:lumOff val="80000"/>
                      </a:schemeClr>
                    </a:solidFill>
                  </a:tcPr>
                </a:tc>
                <a:tc>
                  <a:txBody>
                    <a:bodyPr/>
                    <a:lstStyle/>
                    <a:p>
                      <a:r>
                        <a:rPr lang="es-ES" sz="2000" dirty="0"/>
                        <a:t>Revisión de Informes de Estado</a:t>
                      </a:r>
                    </a:p>
                  </a:txBody>
                  <a:tcPr>
                    <a:solidFill>
                      <a:schemeClr val="accent4">
                        <a:lumMod val="20000"/>
                        <a:lumOff val="80000"/>
                      </a:schemeClr>
                    </a:solidFill>
                  </a:tcPr>
                </a:tc>
                <a:tc>
                  <a:txBody>
                    <a:bodyPr/>
                    <a:lstStyle/>
                    <a:p>
                      <a:endParaRPr lang="es-ES" sz="2000" dirty="0"/>
                    </a:p>
                  </a:txBody>
                  <a:tcPr>
                    <a:solidFill>
                      <a:schemeClr val="accent4">
                        <a:lumMod val="20000"/>
                        <a:lumOff val="80000"/>
                      </a:schemeClr>
                    </a:solidFill>
                  </a:tcPr>
                </a:tc>
                <a:extLst>
                  <a:ext uri="{0D108BD9-81ED-4DB2-BD59-A6C34878D82A}">
                    <a16:rowId xmlns:a16="http://schemas.microsoft.com/office/drawing/2014/main" val="4232357555"/>
                  </a:ext>
                </a:extLst>
              </a:tr>
              <a:tr h="501472">
                <a:tc>
                  <a:txBody>
                    <a:bodyPr/>
                    <a:lstStyle/>
                    <a:p>
                      <a:pPr algn="ctr"/>
                      <a:r>
                        <a:rPr lang="es-ES" sz="2000" dirty="0"/>
                        <a:t>7</a:t>
                      </a:r>
                    </a:p>
                  </a:txBody>
                  <a:tcPr anchor="ctr">
                    <a:solidFill>
                      <a:schemeClr val="accent4">
                        <a:lumMod val="20000"/>
                        <a:lumOff val="80000"/>
                      </a:schemeClr>
                    </a:solidFill>
                  </a:tcPr>
                </a:tc>
                <a:tc>
                  <a:txBody>
                    <a:bodyPr/>
                    <a:lstStyle/>
                    <a:p>
                      <a:r>
                        <a:rPr lang="es-ES" sz="2000" dirty="0"/>
                        <a:t>Plan Quincenal</a:t>
                      </a:r>
                    </a:p>
                  </a:txBody>
                  <a:tcPr>
                    <a:solidFill>
                      <a:schemeClr val="accent4">
                        <a:lumMod val="20000"/>
                        <a:lumOff val="80000"/>
                      </a:schemeClr>
                    </a:solidFill>
                  </a:tcPr>
                </a:tc>
                <a:tc vMerge="1">
                  <a:txBody>
                    <a:bodyPr/>
                    <a:lstStyle/>
                    <a:p>
                      <a:endParaRPr lang="es-ES" sz="1200" dirty="0"/>
                    </a:p>
                  </a:txBody>
                  <a:tcPr/>
                </a:tc>
                <a:tc>
                  <a:txBody>
                    <a:bodyPr/>
                    <a:lstStyle/>
                    <a:p>
                      <a:r>
                        <a:rPr lang="es-ES" sz="2000" dirty="0"/>
                        <a:t>Asignar Trabajo</a:t>
                      </a:r>
                    </a:p>
                  </a:txBody>
                  <a:tcPr>
                    <a:solidFill>
                      <a:schemeClr val="accent4">
                        <a:lumMod val="20000"/>
                        <a:lumOff val="80000"/>
                      </a:schemeClr>
                    </a:solidFill>
                  </a:tcPr>
                </a:tc>
                <a:tc>
                  <a:txBody>
                    <a:bodyPr/>
                    <a:lstStyle/>
                    <a:p>
                      <a:endParaRPr lang="es-ES" sz="2000" dirty="0"/>
                    </a:p>
                  </a:txBody>
                  <a:tcPr>
                    <a:solidFill>
                      <a:schemeClr val="accent4">
                        <a:lumMod val="20000"/>
                        <a:lumOff val="80000"/>
                      </a:schemeClr>
                    </a:solidFill>
                  </a:tcPr>
                </a:tc>
                <a:extLst>
                  <a:ext uri="{0D108BD9-81ED-4DB2-BD59-A6C34878D82A}">
                    <a16:rowId xmlns:a16="http://schemas.microsoft.com/office/drawing/2014/main" val="3416287067"/>
                  </a:ext>
                </a:extLst>
              </a:tr>
              <a:tr h="501472">
                <a:tc>
                  <a:txBody>
                    <a:bodyPr/>
                    <a:lstStyle/>
                    <a:p>
                      <a:pPr algn="ctr"/>
                      <a:r>
                        <a:rPr lang="es-ES" sz="2000" dirty="0"/>
                        <a:t>8</a:t>
                      </a:r>
                    </a:p>
                  </a:txBody>
                  <a:tcPr anchor="ctr">
                    <a:solidFill>
                      <a:schemeClr val="accent4">
                        <a:lumMod val="20000"/>
                        <a:lumOff val="80000"/>
                      </a:schemeClr>
                    </a:solidFill>
                  </a:tcPr>
                </a:tc>
                <a:tc>
                  <a:txBody>
                    <a:bodyPr/>
                    <a:lstStyle/>
                    <a:p>
                      <a:r>
                        <a:rPr lang="es-ES" sz="2000" dirty="0"/>
                        <a:t>Acta de reunión externa</a:t>
                      </a:r>
                    </a:p>
                  </a:txBody>
                  <a:tcPr>
                    <a:solidFill>
                      <a:schemeClr val="accent4">
                        <a:lumMod val="20000"/>
                        <a:lumOff val="80000"/>
                      </a:schemeClr>
                    </a:solidFill>
                  </a:tcPr>
                </a:tc>
                <a:tc vMerge="1">
                  <a:txBody>
                    <a:bodyPr/>
                    <a:lstStyle/>
                    <a:p>
                      <a:endParaRPr lang="es-ES" sz="1200" dirty="0"/>
                    </a:p>
                  </a:txBody>
                  <a:tcPr/>
                </a:tc>
                <a:tc>
                  <a:txBody>
                    <a:bodyPr/>
                    <a:lstStyle/>
                    <a:p>
                      <a:r>
                        <a:rPr lang="es-ES" sz="2000" dirty="0"/>
                        <a:t>Comité Operativo</a:t>
                      </a:r>
                    </a:p>
                  </a:txBody>
                  <a:tcPr>
                    <a:solidFill>
                      <a:schemeClr val="accent4">
                        <a:lumMod val="20000"/>
                        <a:lumOff val="80000"/>
                      </a:schemeClr>
                    </a:solidFill>
                  </a:tcPr>
                </a:tc>
                <a:tc>
                  <a:txBody>
                    <a:bodyPr/>
                    <a:lstStyle/>
                    <a:p>
                      <a:endParaRPr lang="es-ES" sz="2000" dirty="0"/>
                    </a:p>
                  </a:txBody>
                  <a:tcPr>
                    <a:solidFill>
                      <a:schemeClr val="accent4">
                        <a:lumMod val="20000"/>
                        <a:lumOff val="80000"/>
                      </a:schemeClr>
                    </a:solidFill>
                  </a:tcPr>
                </a:tc>
                <a:extLst>
                  <a:ext uri="{0D108BD9-81ED-4DB2-BD59-A6C34878D82A}">
                    <a16:rowId xmlns:a16="http://schemas.microsoft.com/office/drawing/2014/main" val="1612163706"/>
                  </a:ext>
                </a:extLst>
              </a:tr>
              <a:tr h="501472">
                <a:tc>
                  <a:txBody>
                    <a:bodyPr/>
                    <a:lstStyle/>
                    <a:p>
                      <a:pPr algn="ctr"/>
                      <a:r>
                        <a:rPr lang="es-ES" sz="2000" dirty="0"/>
                        <a:t>9</a:t>
                      </a:r>
                    </a:p>
                  </a:txBody>
                  <a:tcPr anchor="ctr">
                    <a:solidFill>
                      <a:schemeClr val="accent4">
                        <a:lumMod val="20000"/>
                        <a:lumOff val="80000"/>
                      </a:schemeClr>
                    </a:solidFill>
                  </a:tcPr>
                </a:tc>
                <a:tc>
                  <a:txBody>
                    <a:bodyPr/>
                    <a:lstStyle/>
                    <a:p>
                      <a:r>
                        <a:rPr lang="es-ES" sz="2000" dirty="0"/>
                        <a:t>Informe de actividades</a:t>
                      </a:r>
                    </a:p>
                  </a:txBody>
                  <a:tcPr>
                    <a:solidFill>
                      <a:schemeClr val="accent4">
                        <a:lumMod val="20000"/>
                        <a:lumOff val="80000"/>
                      </a:schemeClr>
                    </a:solidFill>
                  </a:tcPr>
                </a:tc>
                <a:tc vMerge="1">
                  <a:txBody>
                    <a:bodyPr/>
                    <a:lstStyle/>
                    <a:p>
                      <a:endParaRPr lang="es-ES" sz="1200" dirty="0"/>
                    </a:p>
                  </a:txBody>
                  <a:tcPr/>
                </a:tc>
                <a:tc>
                  <a:txBody>
                    <a:bodyPr/>
                    <a:lstStyle/>
                    <a:p>
                      <a:r>
                        <a:rPr lang="es-ES" sz="2000" dirty="0"/>
                        <a:t>Ejecutar trabajo asignado</a:t>
                      </a:r>
                    </a:p>
                  </a:txBody>
                  <a:tcPr>
                    <a:solidFill>
                      <a:schemeClr val="accent4">
                        <a:lumMod val="20000"/>
                        <a:lumOff val="80000"/>
                      </a:schemeClr>
                    </a:solidFill>
                  </a:tcPr>
                </a:tc>
                <a:tc>
                  <a:txBody>
                    <a:bodyPr/>
                    <a:lstStyle/>
                    <a:p>
                      <a:endParaRPr lang="es-ES" sz="2000" dirty="0"/>
                    </a:p>
                  </a:txBody>
                  <a:tcPr>
                    <a:solidFill>
                      <a:schemeClr val="accent4">
                        <a:lumMod val="20000"/>
                        <a:lumOff val="80000"/>
                      </a:schemeClr>
                    </a:solidFill>
                  </a:tcPr>
                </a:tc>
                <a:extLst>
                  <a:ext uri="{0D108BD9-81ED-4DB2-BD59-A6C34878D82A}">
                    <a16:rowId xmlns:a16="http://schemas.microsoft.com/office/drawing/2014/main" val="2752257502"/>
                  </a:ext>
                </a:extLst>
              </a:tr>
              <a:tr h="779203">
                <a:tc>
                  <a:txBody>
                    <a:bodyPr/>
                    <a:lstStyle/>
                    <a:p>
                      <a:pPr algn="ctr"/>
                      <a:r>
                        <a:rPr lang="es-ES" sz="2000" dirty="0"/>
                        <a:t>10</a:t>
                      </a:r>
                    </a:p>
                  </a:txBody>
                  <a:tcPr anchor="ctr">
                    <a:solidFill>
                      <a:schemeClr val="accent4">
                        <a:lumMod val="20000"/>
                        <a:lumOff val="80000"/>
                      </a:schemeClr>
                    </a:solidFill>
                  </a:tcPr>
                </a:tc>
                <a:tc>
                  <a:txBody>
                    <a:bodyPr/>
                    <a:lstStyle/>
                    <a:p>
                      <a:r>
                        <a:rPr lang="es-ES" sz="2000" dirty="0"/>
                        <a:t>Acta de reunión interna</a:t>
                      </a:r>
                    </a:p>
                  </a:txBody>
                  <a:tcPr>
                    <a:solidFill>
                      <a:schemeClr val="accent4">
                        <a:lumMod val="20000"/>
                        <a:lumOff val="80000"/>
                      </a:schemeClr>
                    </a:solidFill>
                  </a:tcPr>
                </a:tc>
                <a:tc vMerge="1">
                  <a:txBody>
                    <a:bodyPr/>
                    <a:lstStyle/>
                    <a:p>
                      <a:endParaRPr lang="es-ES" sz="1200" dirty="0"/>
                    </a:p>
                  </a:txBody>
                  <a:tcPr/>
                </a:tc>
                <a:tc>
                  <a:txBody>
                    <a:bodyPr/>
                    <a:lstStyle/>
                    <a:p>
                      <a:r>
                        <a:rPr lang="es-ES" sz="2000" dirty="0"/>
                        <a:t>Reunión del Comité ejecutivo interno</a:t>
                      </a:r>
                    </a:p>
                  </a:txBody>
                  <a:tcPr>
                    <a:solidFill>
                      <a:schemeClr val="accent4">
                        <a:lumMod val="20000"/>
                        <a:lumOff val="80000"/>
                      </a:schemeClr>
                    </a:solidFill>
                  </a:tcPr>
                </a:tc>
                <a:tc>
                  <a:txBody>
                    <a:bodyPr/>
                    <a:lstStyle/>
                    <a:p>
                      <a:endParaRPr lang="es-ES" sz="2000" dirty="0"/>
                    </a:p>
                  </a:txBody>
                  <a:tcPr>
                    <a:solidFill>
                      <a:schemeClr val="accent4">
                        <a:lumMod val="20000"/>
                        <a:lumOff val="80000"/>
                      </a:schemeClr>
                    </a:solidFill>
                  </a:tcPr>
                </a:tc>
                <a:extLst>
                  <a:ext uri="{0D108BD9-81ED-4DB2-BD59-A6C34878D82A}">
                    <a16:rowId xmlns:a16="http://schemas.microsoft.com/office/drawing/2014/main" val="2839925967"/>
                  </a:ext>
                </a:extLst>
              </a:tr>
              <a:tr h="779203">
                <a:tc>
                  <a:txBody>
                    <a:bodyPr/>
                    <a:lstStyle/>
                    <a:p>
                      <a:pPr algn="ctr"/>
                      <a:r>
                        <a:rPr lang="es-ES" sz="2000" dirty="0"/>
                        <a:t>11</a:t>
                      </a:r>
                    </a:p>
                  </a:txBody>
                  <a:tcPr anchor="ctr">
                    <a:solidFill>
                      <a:schemeClr val="accent4">
                        <a:lumMod val="20000"/>
                        <a:lumOff val="80000"/>
                      </a:schemeClr>
                    </a:solidFill>
                  </a:tcPr>
                </a:tc>
                <a:tc>
                  <a:txBody>
                    <a:bodyPr/>
                    <a:lstStyle/>
                    <a:p>
                      <a:r>
                        <a:rPr lang="es-ES" sz="2000" dirty="0" err="1"/>
                        <a:t>Relatorio</a:t>
                      </a:r>
                      <a:r>
                        <a:rPr lang="es-ES" sz="2000" dirty="0"/>
                        <a:t> de proyecto</a:t>
                      </a:r>
                    </a:p>
                  </a:txBody>
                  <a:tcPr>
                    <a:solidFill>
                      <a:schemeClr val="accent4">
                        <a:lumMod val="20000"/>
                        <a:lumOff val="80000"/>
                      </a:schemeClr>
                    </a:solidFill>
                  </a:tcPr>
                </a:tc>
                <a:tc rowSpan="2">
                  <a:txBody>
                    <a:bodyPr/>
                    <a:lstStyle/>
                    <a:p>
                      <a:r>
                        <a:rPr lang="es-ES" sz="2000" dirty="0"/>
                        <a:t>Cierre</a:t>
                      </a:r>
                    </a:p>
                  </a:txBody>
                  <a:tcPr>
                    <a:solidFill>
                      <a:schemeClr val="accent4">
                        <a:lumMod val="20000"/>
                        <a:lumOff val="80000"/>
                      </a:schemeClr>
                    </a:solidFill>
                  </a:tcPr>
                </a:tc>
                <a:tc>
                  <a:txBody>
                    <a:bodyPr/>
                    <a:lstStyle/>
                    <a:p>
                      <a:r>
                        <a:rPr lang="es-ES" sz="2000" dirty="0"/>
                        <a:t>Elaborar y revisar el </a:t>
                      </a:r>
                      <a:r>
                        <a:rPr lang="es-ES" sz="2000" dirty="0" err="1"/>
                        <a:t>relatorio</a:t>
                      </a:r>
                      <a:r>
                        <a:rPr lang="es-ES" sz="2000" dirty="0"/>
                        <a:t> del proyecto</a:t>
                      </a:r>
                    </a:p>
                  </a:txBody>
                  <a:tcPr>
                    <a:solidFill>
                      <a:schemeClr val="accent4">
                        <a:lumMod val="20000"/>
                        <a:lumOff val="80000"/>
                      </a:schemeClr>
                    </a:solidFill>
                  </a:tcPr>
                </a:tc>
                <a:tc>
                  <a:txBody>
                    <a:bodyPr/>
                    <a:lstStyle/>
                    <a:p>
                      <a:endParaRPr lang="es-ES" sz="2000" dirty="0"/>
                    </a:p>
                  </a:txBody>
                  <a:tcPr>
                    <a:solidFill>
                      <a:schemeClr val="accent4">
                        <a:lumMod val="20000"/>
                        <a:lumOff val="80000"/>
                      </a:schemeClr>
                    </a:solidFill>
                  </a:tcPr>
                </a:tc>
                <a:extLst>
                  <a:ext uri="{0D108BD9-81ED-4DB2-BD59-A6C34878D82A}">
                    <a16:rowId xmlns:a16="http://schemas.microsoft.com/office/drawing/2014/main" val="2779533648"/>
                  </a:ext>
                </a:extLst>
              </a:tr>
              <a:tr h="779203">
                <a:tc>
                  <a:txBody>
                    <a:bodyPr/>
                    <a:lstStyle/>
                    <a:p>
                      <a:pPr algn="ctr"/>
                      <a:r>
                        <a:rPr lang="es-ES" sz="2000" dirty="0"/>
                        <a:t>12</a:t>
                      </a:r>
                    </a:p>
                  </a:txBody>
                  <a:tcPr anchor="ctr">
                    <a:solidFill>
                      <a:schemeClr val="accent4">
                        <a:lumMod val="20000"/>
                        <a:lumOff val="80000"/>
                      </a:schemeClr>
                    </a:solidFill>
                  </a:tcPr>
                </a:tc>
                <a:tc>
                  <a:txBody>
                    <a:bodyPr/>
                    <a:lstStyle/>
                    <a:p>
                      <a:r>
                        <a:rPr lang="es-ES" sz="2000" dirty="0"/>
                        <a:t>Acta de cierre de proyecto</a:t>
                      </a:r>
                    </a:p>
                  </a:txBody>
                  <a:tcPr>
                    <a:solidFill>
                      <a:schemeClr val="accent4">
                        <a:lumMod val="20000"/>
                        <a:lumOff val="80000"/>
                      </a:schemeClr>
                    </a:solidFill>
                  </a:tcPr>
                </a:tc>
                <a:tc vMerge="1">
                  <a:txBody>
                    <a:bodyPr/>
                    <a:lstStyle/>
                    <a:p>
                      <a:endParaRPr lang="es-ES" sz="1200" dirty="0"/>
                    </a:p>
                  </a:txBody>
                  <a:tcPr/>
                </a:tc>
                <a:tc>
                  <a:txBody>
                    <a:bodyPr/>
                    <a:lstStyle/>
                    <a:p>
                      <a:r>
                        <a:rPr lang="es-ES" sz="2000" dirty="0"/>
                        <a:t>Elaborar acta de aceptación y cierre del proyecto</a:t>
                      </a:r>
                    </a:p>
                  </a:txBody>
                  <a:tcPr>
                    <a:solidFill>
                      <a:schemeClr val="accent4">
                        <a:lumMod val="20000"/>
                        <a:lumOff val="80000"/>
                      </a:schemeClr>
                    </a:solidFill>
                  </a:tcPr>
                </a:tc>
                <a:tc>
                  <a:txBody>
                    <a:bodyPr/>
                    <a:lstStyle/>
                    <a:p>
                      <a:endParaRPr lang="es-ES" sz="2000" dirty="0"/>
                    </a:p>
                  </a:txBody>
                  <a:tcPr>
                    <a:solidFill>
                      <a:schemeClr val="accent4">
                        <a:lumMod val="20000"/>
                        <a:lumOff val="80000"/>
                      </a:schemeClr>
                    </a:solidFill>
                  </a:tcPr>
                </a:tc>
                <a:extLst>
                  <a:ext uri="{0D108BD9-81ED-4DB2-BD59-A6C34878D82A}">
                    <a16:rowId xmlns:a16="http://schemas.microsoft.com/office/drawing/2014/main" val="2345795636"/>
                  </a:ext>
                </a:extLst>
              </a:tr>
            </a:tbl>
          </a:graphicData>
        </a:graphic>
      </p:graphicFrame>
    </p:spTree>
    <p:extLst>
      <p:ext uri="{BB962C8B-B14F-4D97-AF65-F5344CB8AC3E}">
        <p14:creationId xmlns:p14="http://schemas.microsoft.com/office/powerpoint/2010/main" val="3189847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24</a:t>
            </a:fld>
            <a:endParaRPr/>
          </a:p>
        </p:txBody>
      </p:sp>
      <p:sp>
        <p:nvSpPr>
          <p:cNvPr id="4" name="Google Shape;3850;p15">
            <a:extLst>
              <a:ext uri="{FF2B5EF4-FFF2-40B4-BE49-F238E27FC236}">
                <a16:creationId xmlns:a16="http://schemas.microsoft.com/office/drawing/2014/main" id="{2E5032DB-F537-4C7E-93BE-DF1EDC463EC4}"/>
              </a:ext>
            </a:extLst>
          </p:cNvPr>
          <p:cNvSpPr txBox="1">
            <a:spLocks/>
          </p:cNvSpPr>
          <p:nvPr/>
        </p:nvSpPr>
        <p:spPr>
          <a:xfrm>
            <a:off x="838200" y="413450"/>
            <a:ext cx="13398500" cy="14915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8. HISTORIAL DE REVISIONES</a:t>
            </a:r>
          </a:p>
        </p:txBody>
      </p:sp>
      <p:graphicFrame>
        <p:nvGraphicFramePr>
          <p:cNvPr id="6" name="Group 157">
            <a:extLst>
              <a:ext uri="{FF2B5EF4-FFF2-40B4-BE49-F238E27FC236}">
                <a16:creationId xmlns:a16="http://schemas.microsoft.com/office/drawing/2014/main" id="{D3A78E19-43F2-4C02-B887-4E25DC474E13}"/>
              </a:ext>
            </a:extLst>
          </p:cNvPr>
          <p:cNvGraphicFramePr>
            <a:graphicFrameLocks/>
          </p:cNvGraphicFramePr>
          <p:nvPr>
            <p:extLst>
              <p:ext uri="{D42A27DB-BD31-4B8C-83A1-F6EECF244321}">
                <p14:modId xmlns:p14="http://schemas.microsoft.com/office/powerpoint/2010/main" val="3296110563"/>
              </p:ext>
            </p:extLst>
          </p:nvPr>
        </p:nvGraphicFramePr>
        <p:xfrm>
          <a:off x="1062135" y="2489598"/>
          <a:ext cx="13792200" cy="4728139"/>
        </p:xfrm>
        <a:graphic>
          <a:graphicData uri="http://schemas.openxmlformats.org/drawingml/2006/table">
            <a:tbl>
              <a:tblPr>
                <a:tableStyleId>{ED083AE6-46FA-4A59-8FB0-9F97EB10719F}</a:tableStyleId>
              </a:tblPr>
              <a:tblGrid>
                <a:gridCol w="708547">
                  <a:extLst>
                    <a:ext uri="{9D8B030D-6E8A-4147-A177-3AD203B41FA5}">
                      <a16:colId xmlns:a16="http://schemas.microsoft.com/office/drawing/2014/main" val="20000"/>
                    </a:ext>
                  </a:extLst>
                </a:gridCol>
                <a:gridCol w="1630948">
                  <a:extLst>
                    <a:ext uri="{9D8B030D-6E8A-4147-A177-3AD203B41FA5}">
                      <a16:colId xmlns:a16="http://schemas.microsoft.com/office/drawing/2014/main" val="20001"/>
                    </a:ext>
                  </a:extLst>
                </a:gridCol>
                <a:gridCol w="2220974">
                  <a:extLst>
                    <a:ext uri="{9D8B030D-6E8A-4147-A177-3AD203B41FA5}">
                      <a16:colId xmlns:a16="http://schemas.microsoft.com/office/drawing/2014/main" val="20002"/>
                    </a:ext>
                  </a:extLst>
                </a:gridCol>
                <a:gridCol w="3174294">
                  <a:extLst>
                    <a:ext uri="{9D8B030D-6E8A-4147-A177-3AD203B41FA5}">
                      <a16:colId xmlns:a16="http://schemas.microsoft.com/office/drawing/2014/main" val="20003"/>
                    </a:ext>
                  </a:extLst>
                </a:gridCol>
                <a:gridCol w="2537887">
                  <a:extLst>
                    <a:ext uri="{9D8B030D-6E8A-4147-A177-3AD203B41FA5}">
                      <a16:colId xmlns:a16="http://schemas.microsoft.com/office/drawing/2014/main" val="20004"/>
                    </a:ext>
                  </a:extLst>
                </a:gridCol>
                <a:gridCol w="3519550">
                  <a:extLst>
                    <a:ext uri="{9D8B030D-6E8A-4147-A177-3AD203B41FA5}">
                      <a16:colId xmlns:a16="http://schemas.microsoft.com/office/drawing/2014/main" val="20005"/>
                    </a:ext>
                  </a:extLst>
                </a:gridCol>
              </a:tblGrid>
              <a:tr h="82632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solidFill>
                            <a:schemeClr val="bg1"/>
                          </a:solidFill>
                          <a:effectLst/>
                        </a:rPr>
                        <a:t>#</a:t>
                      </a:r>
                      <a:endParaRPr kumimoji="0" lang="es-ES" sz="2400" b="1"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solidFill>
                            <a:schemeClr val="bg1"/>
                          </a:solidFill>
                          <a:effectLst/>
                        </a:rPr>
                        <a:t>Versión</a:t>
                      </a:r>
                      <a:endParaRPr kumimoji="0" lang="es-ES" sz="2400" b="1"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a:ln>
                            <a:noFill/>
                          </a:ln>
                          <a:solidFill>
                            <a:schemeClr val="bg1"/>
                          </a:solidFill>
                          <a:effectLst/>
                        </a:rPr>
                        <a:t>Fecha</a:t>
                      </a:r>
                      <a:endParaRPr kumimoji="0" lang="es-ES" sz="2400" b="1"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a:ln>
                            <a:noFill/>
                          </a:ln>
                          <a:solidFill>
                            <a:schemeClr val="bg1"/>
                          </a:solidFill>
                          <a:effectLst/>
                        </a:rPr>
                        <a:t>Autor / Rol</a:t>
                      </a:r>
                      <a:endParaRPr kumimoji="0" lang="es-ES" sz="2400" b="1"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a:ln>
                            <a:noFill/>
                          </a:ln>
                          <a:solidFill>
                            <a:schemeClr val="bg1"/>
                          </a:solidFill>
                          <a:effectLst/>
                        </a:rPr>
                        <a:t>Estado</a:t>
                      </a:r>
                      <a:endParaRPr kumimoji="0" lang="es-ES" sz="2400" b="1"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60000"/>
                        <a:lumOff val="4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solidFill>
                            <a:schemeClr val="bg1"/>
                          </a:solidFill>
                          <a:effectLst/>
                        </a:rPr>
                        <a:t>Responsable de revisión y/o aprobación / Rol</a:t>
                      </a:r>
                      <a:endParaRPr kumimoji="0" lang="es-ES" sz="2400" b="1"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60000"/>
                        <a:lumOff val="40000"/>
                      </a:schemeClr>
                    </a:solidFill>
                  </a:tcPr>
                </a:tc>
                <a:extLst>
                  <a:ext uri="{0D108BD9-81ED-4DB2-BD59-A6C34878D82A}">
                    <a16:rowId xmlns:a16="http://schemas.microsoft.com/office/drawing/2014/main" val="10000"/>
                  </a:ext>
                </a:extLst>
              </a:tr>
              <a:tr h="577842">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solidFill>
                          <a:effectLst/>
                        </a:rPr>
                        <a:t>1</a:t>
                      </a: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solidFill>
                          <a:effectLst/>
                        </a:rPr>
                        <a:t>1,0</a:t>
                      </a: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solidFill>
                          <a:effectLst/>
                        </a:rPr>
                        <a:t>11-09-2019</a:t>
                      </a: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lang="es-ES" sz="2400" b="0" i="0" u="none" strike="noStrike" cap="none" dirty="0">
                          <a:solidFill>
                            <a:schemeClr val="bg1"/>
                          </a:solidFill>
                          <a:effectLst/>
                          <a:latin typeface="Arial"/>
                          <a:ea typeface="+mn-ea"/>
                          <a:cs typeface="+mn-cs"/>
                          <a:sym typeface="Arial"/>
                        </a:rPr>
                        <a:t>Orbegoso Jumo, Luis </a:t>
                      </a:r>
                      <a:r>
                        <a:rPr kumimoji="0" lang="es-PE" sz="1800" u="none" strike="noStrike" cap="none" normalizeH="0" baseline="0" dirty="0">
                          <a:ln>
                            <a:noFill/>
                          </a:ln>
                          <a:solidFill>
                            <a:schemeClr val="bg1"/>
                          </a:solidFill>
                          <a:effectLst/>
                        </a:rPr>
                        <a:t>(Analista Funcional)</a:t>
                      </a:r>
                      <a:endParaRPr kumimoji="0" lang="es-ES" sz="18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 sz="2400" u="none" strike="noStrike" cap="none" normalizeH="0" baseline="0" dirty="0">
                          <a:ln>
                            <a:noFill/>
                          </a:ln>
                          <a:solidFill>
                            <a:schemeClr val="bg1"/>
                          </a:solidFill>
                          <a:effectLst/>
                        </a:rPr>
                        <a:t>En proceso</a:t>
                      </a: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a:ln>
                            <a:noFill/>
                          </a:ln>
                          <a:solidFill>
                            <a:schemeClr val="bg1"/>
                          </a:solidFill>
                          <a:effectLst/>
                        </a:rPr>
                        <a:t>Baique Sánchez Daniel</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a:ln>
                            <a:noFill/>
                          </a:ln>
                          <a:solidFill>
                            <a:schemeClr val="bg1"/>
                          </a:solidFill>
                          <a:effectLst/>
                        </a:rPr>
                        <a:t>(Jefe de Proyecto)</a:t>
                      </a:r>
                      <a:endParaRPr kumimoji="0" lang="es-ES" sz="18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1"/>
                  </a:ext>
                </a:extLst>
              </a:tr>
              <a:tr h="924199">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solidFill>
                          <a:effectLst/>
                        </a:rPr>
                        <a:t>2</a:t>
                      </a: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p>
                      <a:endParaRPr lang="es-PE" sz="3600" dirty="0">
                        <a:solidFill>
                          <a:schemeClr val="bg1"/>
                        </a:solidFill>
                      </a:endParaRPr>
                    </a:p>
                  </a:txBody>
                  <a:tcPr marT="45723" marB="45723" anchor="ctr" horzOverflow="overflow">
                    <a:solidFill>
                      <a:schemeClr val="accent4">
                        <a:lumMod val="20000"/>
                        <a:lumOff val="80000"/>
                      </a:schemeClr>
                    </a:solidFill>
                  </a:tcPr>
                </a:tc>
                <a:tc>
                  <a:txBody>
                    <a:bodyPr/>
                    <a:lstStyle/>
                    <a:p>
                      <a:endParaRPr lang="es-PE" sz="3600" dirty="0">
                        <a:solidFill>
                          <a:schemeClr val="bg1"/>
                        </a:solidFill>
                      </a:endParaRPr>
                    </a:p>
                  </a:txBody>
                  <a:tcPr marT="45723" marB="45723" anchor="ctr" horzOverflow="overflow">
                    <a:solidFill>
                      <a:schemeClr val="accent4">
                        <a:lumMod val="20000"/>
                        <a:lumOff val="80000"/>
                      </a:schemeClr>
                    </a:solidFill>
                  </a:tcPr>
                </a:tc>
                <a:tc>
                  <a:txBody>
                    <a:bodyPr/>
                    <a:lstStyle/>
                    <a:p>
                      <a:endParaRPr lang="es-PE" sz="3600" dirty="0">
                        <a:solidFill>
                          <a:schemeClr val="bg1"/>
                        </a:solidFill>
                      </a:endParaRPr>
                    </a:p>
                  </a:txBody>
                  <a:tcPr marT="45723" marB="45723" anchor="ctr" horzOverflow="overflow">
                    <a:solidFill>
                      <a:schemeClr val="accent4">
                        <a:lumMod val="20000"/>
                        <a:lumOff val="80000"/>
                      </a:schemeClr>
                    </a:solidFill>
                  </a:tcPr>
                </a:tc>
                <a:tc>
                  <a:txBody>
                    <a:bodyPr/>
                    <a:lstStyle/>
                    <a:p>
                      <a:endParaRPr lang="es-PE" sz="3600">
                        <a:solidFill>
                          <a:schemeClr val="bg1"/>
                        </a:solidFill>
                      </a:endParaRPr>
                    </a:p>
                  </a:txBody>
                  <a:tcPr marT="45723" marB="45723" anchor="ctr" horzOverflow="overflow">
                    <a:solidFill>
                      <a:schemeClr val="accent4">
                        <a:lumMod val="20000"/>
                        <a:lumOff val="80000"/>
                      </a:schemeClr>
                    </a:solidFill>
                  </a:tcPr>
                </a:tc>
                <a:tc>
                  <a:txBody>
                    <a:bodyPr/>
                    <a:lstStyle/>
                    <a:p>
                      <a:endParaRPr lang="es-PE" sz="3600" dirty="0">
                        <a:solidFill>
                          <a:schemeClr val="bg1"/>
                        </a:solidFill>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2"/>
                  </a:ext>
                </a:extLst>
              </a:tr>
              <a:tr h="43356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solidFill>
                          <a:effectLst/>
                        </a:rPr>
                        <a:t>3</a:t>
                      </a: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3"/>
                  </a:ext>
                </a:extLst>
              </a:tr>
              <a:tr h="435161">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solidFill>
                          <a:effectLst/>
                        </a:rPr>
                        <a:t>4</a:t>
                      </a: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4"/>
                  </a:ext>
                </a:extLst>
              </a:tr>
              <a:tr h="43356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solidFill>
                          <a:effectLst/>
                        </a:rPr>
                        <a:t>5</a:t>
                      </a: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5"/>
                  </a:ext>
                </a:extLst>
              </a:tr>
              <a:tr h="361836">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a:ln>
                            <a:noFill/>
                          </a:ln>
                          <a:solidFill>
                            <a:schemeClr val="bg1"/>
                          </a:solidFill>
                          <a:effectLst/>
                        </a:rPr>
                        <a:t>6</a:t>
                      </a: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tc>
                  <a:txBody>
                    <a:bodyPr/>
                    <a:lstStyle>
                      <a:lvl1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960" b="0" i="0" u="none" strike="noStrike" cap="none">
                          <a:solidFill>
                            <a:schemeClr val="tx1"/>
                          </a:solidFill>
                          <a:latin typeface="Arial"/>
                          <a:sym typeface="Arial"/>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2400" b="0" i="0" u="none" strike="noStrike" cap="none" normalizeH="0" baseline="0" dirty="0">
                        <a:ln>
                          <a:noFill/>
                        </a:ln>
                        <a:solidFill>
                          <a:schemeClr val="bg1"/>
                        </a:solidFill>
                        <a:effectLst/>
                        <a:latin typeface="Arial" pitchFamily="34" charset="0"/>
                      </a:endParaRPr>
                    </a:p>
                  </a:txBody>
                  <a:tcPr marT="45723" marB="45723" anchor="ctr" horzOverflow="overflow">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43636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3923605" y="2235520"/>
            <a:ext cx="7403758" cy="5169360"/>
          </a:xfrm>
          <a:prstGeom prst="rect">
            <a:avLst/>
          </a:prstGeom>
        </p:spPr>
        <p:txBody>
          <a:bodyPr spcFirstLastPara="1" wrap="square" lIns="127995" tIns="127995" rIns="127995" bIns="127995" anchor="t" anchorCtr="0">
            <a:noAutofit/>
          </a:bodyPr>
          <a:lstStyle/>
          <a:p>
            <a:pPr marL="0" indent="0">
              <a:buNone/>
            </a:pPr>
            <a:r>
              <a:rPr lang="en" sz="6000" b="1" dirty="0">
                <a:solidFill>
                  <a:srgbClr val="1D06A6"/>
                </a:solidFill>
              </a:rPr>
              <a:t>GRACIAS…</a:t>
            </a:r>
            <a:endParaRPr sz="6000" b="1" dirty="0">
              <a:solidFill>
                <a:srgbClr val="1D06A6"/>
              </a:solidFill>
            </a:endParaRPr>
          </a:p>
        </p:txBody>
      </p:sp>
      <p:sp>
        <p:nvSpPr>
          <p:cNvPr id="3865" name="Google Shape;3865;p17"/>
          <p:cNvSpPr txBox="1">
            <a:spLocks noGrp="1"/>
          </p:cNvSpPr>
          <p:nvPr>
            <p:ph type="sldNum" idx="12"/>
          </p:nvPr>
        </p:nvSpPr>
        <p:spPr>
          <a:xfrm>
            <a:off x="2261743" y="7808431"/>
            <a:ext cx="768180" cy="551040"/>
          </a:xfrm>
          <a:prstGeom prst="rect">
            <a:avLst/>
          </a:prstGeom>
        </p:spPr>
        <p:txBody>
          <a:bodyPr spcFirstLastPara="1" wrap="square" lIns="127995" tIns="127995" rIns="127995" bIns="127995" anchor="ctr" anchorCtr="0">
            <a:noAutofit/>
          </a:bodyPr>
          <a:lstStyle/>
          <a:p>
            <a:fld id="{00000000-1234-1234-1234-123412341234}" type="slidenum">
              <a:rPr lang="en"/>
              <a:pPr/>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sz="quarter"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3</a:t>
            </a:fld>
            <a:endParaRPr/>
          </a:p>
        </p:txBody>
      </p:sp>
      <p:sp>
        <p:nvSpPr>
          <p:cNvPr id="7" name="Google Shape;3850;p15">
            <a:extLst>
              <a:ext uri="{FF2B5EF4-FFF2-40B4-BE49-F238E27FC236}">
                <a16:creationId xmlns:a16="http://schemas.microsoft.com/office/drawing/2014/main" id="{1FD9134D-CEAB-4A03-A719-17D136759A72}"/>
              </a:ext>
            </a:extLst>
          </p:cNvPr>
          <p:cNvSpPr txBox="1">
            <a:spLocks/>
          </p:cNvSpPr>
          <p:nvPr/>
        </p:nvSpPr>
        <p:spPr>
          <a:xfrm>
            <a:off x="1091179" y="592791"/>
            <a:ext cx="903435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1. OBJETIVO Y ALCANCE DEL PROCESO</a:t>
            </a:r>
          </a:p>
        </p:txBody>
      </p:sp>
      <p:sp>
        <p:nvSpPr>
          <p:cNvPr id="8" name="Google Shape;3850;p15">
            <a:extLst>
              <a:ext uri="{FF2B5EF4-FFF2-40B4-BE49-F238E27FC236}">
                <a16:creationId xmlns:a16="http://schemas.microsoft.com/office/drawing/2014/main" id="{467B123E-C8B2-4D38-85D9-5C0215E5E0DC}"/>
              </a:ext>
            </a:extLst>
          </p:cNvPr>
          <p:cNvSpPr txBox="1">
            <a:spLocks/>
          </p:cNvSpPr>
          <p:nvPr/>
        </p:nvSpPr>
        <p:spPr>
          <a:xfrm>
            <a:off x="6475652" y="2086196"/>
            <a:ext cx="319290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b="1" dirty="0">
                <a:solidFill>
                  <a:srgbClr val="1D06A6"/>
                </a:solidFill>
              </a:rPr>
              <a:t>Objetivo</a:t>
            </a:r>
          </a:p>
        </p:txBody>
      </p:sp>
      <p:sp>
        <p:nvSpPr>
          <p:cNvPr id="9" name="Google Shape;3850;p15">
            <a:extLst>
              <a:ext uri="{FF2B5EF4-FFF2-40B4-BE49-F238E27FC236}">
                <a16:creationId xmlns:a16="http://schemas.microsoft.com/office/drawing/2014/main" id="{2F711401-D7D6-4FE5-9B17-AE92D385FB6C}"/>
              </a:ext>
            </a:extLst>
          </p:cNvPr>
          <p:cNvSpPr txBox="1">
            <a:spLocks/>
          </p:cNvSpPr>
          <p:nvPr/>
        </p:nvSpPr>
        <p:spPr>
          <a:xfrm>
            <a:off x="6450770" y="5056800"/>
            <a:ext cx="319290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b="1" dirty="0">
                <a:solidFill>
                  <a:srgbClr val="1D06A6"/>
                </a:solidFill>
              </a:rPr>
              <a:t>Alcance</a:t>
            </a:r>
          </a:p>
        </p:txBody>
      </p:sp>
      <p:sp>
        <p:nvSpPr>
          <p:cNvPr id="10" name="Rectangle 5">
            <a:extLst>
              <a:ext uri="{FF2B5EF4-FFF2-40B4-BE49-F238E27FC236}">
                <a16:creationId xmlns:a16="http://schemas.microsoft.com/office/drawing/2014/main" id="{ACBD12AF-BAD4-4320-8FFF-504E4E2F40EA}"/>
              </a:ext>
            </a:extLst>
          </p:cNvPr>
          <p:cNvSpPr>
            <a:spLocks noChangeArrowheads="1"/>
          </p:cNvSpPr>
          <p:nvPr/>
        </p:nvSpPr>
        <p:spPr bwMode="auto">
          <a:xfrm>
            <a:off x="6450769" y="3579601"/>
            <a:ext cx="915001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PE" altLang="es-ES" sz="2800" dirty="0">
                <a:solidFill>
                  <a:schemeClr val="bg1"/>
                </a:solidFill>
              </a:rPr>
              <a:t>Optimalizar los tiempos en la ejecución de las actividades de la Clínica e Implementar un sistema que brinde solución inmediata a los módulos de reservas de citas.</a:t>
            </a:r>
          </a:p>
          <a:p>
            <a:pPr algn="l" eaLnBrk="1" hangingPunct="1"/>
            <a:endParaRPr lang="es-ES" altLang="es-ES" sz="1600" dirty="0">
              <a:solidFill>
                <a:srgbClr val="000066"/>
              </a:solidFill>
            </a:endParaRPr>
          </a:p>
        </p:txBody>
      </p:sp>
      <p:sp>
        <p:nvSpPr>
          <p:cNvPr id="11" name="Rectangle 5">
            <a:extLst>
              <a:ext uri="{FF2B5EF4-FFF2-40B4-BE49-F238E27FC236}">
                <a16:creationId xmlns:a16="http://schemas.microsoft.com/office/drawing/2014/main" id="{E62E2C3B-0A40-4A5B-9832-6DC846BA7DB1}"/>
              </a:ext>
            </a:extLst>
          </p:cNvPr>
          <p:cNvSpPr>
            <a:spLocks noChangeArrowheads="1"/>
          </p:cNvSpPr>
          <p:nvPr/>
        </p:nvSpPr>
        <p:spPr bwMode="auto">
          <a:xfrm>
            <a:off x="6450769" y="6515419"/>
            <a:ext cx="9150014"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177800" indent="-1778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Char char="•"/>
            </a:pPr>
            <a:r>
              <a:rPr lang="es-PE" altLang="es-ES" sz="2800" dirty="0">
                <a:solidFill>
                  <a:schemeClr val="bg1"/>
                </a:solidFill>
              </a:rPr>
              <a:t>Este proceso aplica para el Proyecto de Desarrollo de Software de Gestión de reservas de citas de la </a:t>
            </a:r>
            <a:r>
              <a:rPr lang="es-PE" altLang="es-ES" sz="2800" dirty="0" err="1">
                <a:solidFill>
                  <a:schemeClr val="bg1"/>
                </a:solidFill>
              </a:rPr>
              <a:t>Clinica</a:t>
            </a:r>
            <a:r>
              <a:rPr lang="es-PE" altLang="es-ES" sz="2800" dirty="0">
                <a:solidFill>
                  <a:schemeClr val="bg1"/>
                </a:solidFill>
              </a:rPr>
              <a:t> EIRL que permitirá automatizar y agilizar la recepción y solución de incidentes que puedan presentar sus clientes.</a:t>
            </a:r>
          </a:p>
          <a:p>
            <a:pPr algn="l" eaLnBrk="1" hangingPunct="1"/>
            <a:endParaRPr lang="es-ES" altLang="es-ES" sz="1600" dirty="0">
              <a:solidFill>
                <a:srgbClr val="000066"/>
              </a:solidFill>
            </a:endParaRPr>
          </a:p>
        </p:txBody>
      </p:sp>
      <p:pic>
        <p:nvPicPr>
          <p:cNvPr id="12" name="Imagen 11" descr="Resultado de imagen de jarbo">
            <a:extLst>
              <a:ext uri="{FF2B5EF4-FFF2-40B4-BE49-F238E27FC236}">
                <a16:creationId xmlns:a16="http://schemas.microsoft.com/office/drawing/2014/main" id="{F959F17C-9BF6-4856-B189-DA8DBC8C51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0465" y="4173351"/>
            <a:ext cx="5057192" cy="1536984"/>
          </a:xfrm>
          <a:prstGeom prst="rect">
            <a:avLst/>
          </a:prstGeom>
          <a:noFill/>
          <a:ln>
            <a:noFill/>
          </a:ln>
        </p:spPr>
      </p:pic>
    </p:spTree>
    <p:extLst>
      <p:ext uri="{BB962C8B-B14F-4D97-AF65-F5344CB8AC3E}">
        <p14:creationId xmlns:p14="http://schemas.microsoft.com/office/powerpoint/2010/main" val="30878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8" name="Google Shape;3850;p15">
            <a:extLst>
              <a:ext uri="{FF2B5EF4-FFF2-40B4-BE49-F238E27FC236}">
                <a16:creationId xmlns:a16="http://schemas.microsoft.com/office/drawing/2014/main" id="{4BE1F6C3-0CB5-41B3-9C8A-56629DEE02FD}"/>
              </a:ext>
            </a:extLst>
          </p:cNvPr>
          <p:cNvSpPr txBox="1">
            <a:spLocks/>
          </p:cNvSpPr>
          <p:nvPr/>
        </p:nvSpPr>
        <p:spPr>
          <a:xfrm>
            <a:off x="1141984" y="494270"/>
            <a:ext cx="7684521"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2. TÉRMINOS Y DEFINICIONES</a:t>
            </a:r>
          </a:p>
        </p:txBody>
      </p:sp>
      <p:graphicFrame>
        <p:nvGraphicFramePr>
          <p:cNvPr id="9" name="Group 139">
            <a:extLst>
              <a:ext uri="{FF2B5EF4-FFF2-40B4-BE49-F238E27FC236}">
                <a16:creationId xmlns:a16="http://schemas.microsoft.com/office/drawing/2014/main" id="{BF93AFA0-A532-4D3E-8DF5-749259E50CC0}"/>
              </a:ext>
            </a:extLst>
          </p:cNvPr>
          <p:cNvGraphicFramePr>
            <a:graphicFrameLocks/>
          </p:cNvGraphicFramePr>
          <p:nvPr>
            <p:extLst>
              <p:ext uri="{D42A27DB-BD31-4B8C-83A1-F6EECF244321}">
                <p14:modId xmlns:p14="http://schemas.microsoft.com/office/powerpoint/2010/main" val="1072365826"/>
              </p:ext>
            </p:extLst>
          </p:nvPr>
        </p:nvGraphicFramePr>
        <p:xfrm>
          <a:off x="914400" y="1521671"/>
          <a:ext cx="14872997" cy="7118474"/>
        </p:xfrm>
        <a:graphic>
          <a:graphicData uri="http://schemas.openxmlformats.org/drawingml/2006/table">
            <a:tbl>
              <a:tblPr>
                <a:tableStyleId>{775DCB02-9BB8-47FD-8907-85C794F793BA}</a:tableStyleId>
              </a:tblPr>
              <a:tblGrid>
                <a:gridCol w="986045">
                  <a:extLst>
                    <a:ext uri="{9D8B030D-6E8A-4147-A177-3AD203B41FA5}">
                      <a16:colId xmlns:a16="http://schemas.microsoft.com/office/drawing/2014/main" val="20000"/>
                    </a:ext>
                  </a:extLst>
                </a:gridCol>
                <a:gridCol w="4111888">
                  <a:extLst>
                    <a:ext uri="{9D8B030D-6E8A-4147-A177-3AD203B41FA5}">
                      <a16:colId xmlns:a16="http://schemas.microsoft.com/office/drawing/2014/main" val="20001"/>
                    </a:ext>
                  </a:extLst>
                </a:gridCol>
                <a:gridCol w="9775064">
                  <a:extLst>
                    <a:ext uri="{9D8B030D-6E8A-4147-A177-3AD203B41FA5}">
                      <a16:colId xmlns:a16="http://schemas.microsoft.com/office/drawing/2014/main" val="20002"/>
                    </a:ext>
                  </a:extLst>
                </a:gridCol>
              </a:tblGrid>
              <a:tr h="18106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3200" b="1" u="none" strike="noStrike" cap="none" normalizeH="0" baseline="0" dirty="0">
                          <a:ln>
                            <a:noFill/>
                          </a:ln>
                          <a:solidFill>
                            <a:schemeClr val="accent4">
                              <a:lumMod val="50000"/>
                            </a:schemeClr>
                          </a:solidFill>
                          <a:effectLst/>
                          <a:latin typeface="Dosis Light" panose="020B0604020202020204" charset="0"/>
                        </a:rPr>
                        <a:t>#</a:t>
                      </a:r>
                      <a:endParaRPr kumimoji="0" lang="es-ES" sz="32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3200" b="1" u="none" strike="noStrike" cap="none" normalizeH="0" baseline="0" dirty="0">
                          <a:ln>
                            <a:noFill/>
                          </a:ln>
                          <a:solidFill>
                            <a:schemeClr val="accent4">
                              <a:lumMod val="50000"/>
                            </a:schemeClr>
                          </a:solidFill>
                          <a:effectLst/>
                          <a:latin typeface="Dosis Light" panose="020B0604020202020204" charset="0"/>
                        </a:rPr>
                        <a:t>Términos</a:t>
                      </a:r>
                      <a:endParaRPr kumimoji="0" lang="es-ES" sz="32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3200" b="1" u="none" strike="noStrike" cap="none" normalizeH="0" baseline="0" dirty="0">
                          <a:ln>
                            <a:noFill/>
                          </a:ln>
                          <a:solidFill>
                            <a:schemeClr val="accent4">
                              <a:lumMod val="50000"/>
                            </a:schemeClr>
                          </a:solidFill>
                          <a:effectLst/>
                          <a:latin typeface="Dosis Light" panose="020B0604020202020204" charset="0"/>
                        </a:rPr>
                        <a:t>Definiciones</a:t>
                      </a:r>
                      <a:endParaRPr kumimoji="0" lang="es-ES" sz="3200" b="1" i="0" u="none" strike="noStrike" cap="none" normalizeH="0" baseline="0" dirty="0">
                        <a:ln>
                          <a:noFill/>
                        </a:ln>
                        <a:solidFill>
                          <a:schemeClr val="accent4">
                            <a:lumMod val="50000"/>
                          </a:schemeClr>
                        </a:solidFill>
                        <a:effectLst/>
                        <a:latin typeface="Dosis Light" panose="020B0604020202020204" charset="0"/>
                      </a:endParaRPr>
                    </a:p>
                  </a:txBody>
                  <a:tcPr marT="45715" marB="45715" anchor="ctr" horzOverflow="overflow"/>
                </a:tc>
                <a:extLst>
                  <a:ext uri="{0D108BD9-81ED-4DB2-BD59-A6C34878D82A}">
                    <a16:rowId xmlns:a16="http://schemas.microsoft.com/office/drawing/2014/main" val="10000"/>
                  </a:ext>
                </a:extLst>
              </a:tr>
              <a:tr h="10728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i="0" u="none" strike="noStrike" cap="none" normalizeH="0" baseline="0" dirty="0">
                          <a:ln>
                            <a:noFill/>
                          </a:ln>
                          <a:solidFill>
                            <a:schemeClr val="dk1"/>
                          </a:solidFill>
                          <a:effectLst/>
                          <a:latin typeface="+mn-lt"/>
                        </a:rPr>
                        <a:t>1</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1" u="none" strike="noStrike" cap="none" normalizeH="0" baseline="0" dirty="0">
                          <a:ln>
                            <a:noFill/>
                          </a:ln>
                          <a:effectLst/>
                        </a:rPr>
                        <a:t>Reunión de analistas</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1" u="none" strike="noStrike" cap="none" normalizeH="0" baseline="0" dirty="0">
                          <a:ln>
                            <a:noFill/>
                          </a:ln>
                          <a:effectLst/>
                        </a:rPr>
                        <a:t>Reunión del coordinador de proyectos con los líderes de proyectos a su cargo.</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4"/>
                  </a:ext>
                </a:extLst>
              </a:tr>
              <a:tr h="9424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b="1" i="0" u="none" strike="noStrike" cap="none" normalizeH="0" baseline="0" dirty="0">
                          <a:ln>
                            <a:noFill/>
                          </a:ln>
                          <a:solidFill>
                            <a:schemeClr val="dk1"/>
                          </a:solidFill>
                          <a:effectLst/>
                          <a:latin typeface="+mn-lt"/>
                        </a:rPr>
                        <a:t>2</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1" u="none" strike="noStrike" cap="none" normalizeH="0" baseline="0">
                          <a:ln>
                            <a:noFill/>
                          </a:ln>
                          <a:effectLst/>
                        </a:rPr>
                        <a:t>Reunión de equipo de trabajo</a:t>
                      </a:r>
                      <a:endParaRPr kumimoji="0" lang="es-ES" sz="24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1" u="none" strike="noStrike" cap="none" normalizeH="0" baseline="0" dirty="0">
                          <a:ln>
                            <a:noFill/>
                          </a:ln>
                          <a:effectLst/>
                        </a:rPr>
                        <a:t>Reunión del analista líder con el equipo de trabajo a su cargo.</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5"/>
                  </a:ext>
                </a:extLst>
              </a:tr>
              <a:tr h="14232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1" i="0" u="none" strike="noStrike" cap="none" normalizeH="0" baseline="0" dirty="0">
                          <a:ln>
                            <a:noFill/>
                          </a:ln>
                          <a:solidFill>
                            <a:schemeClr val="dk1"/>
                          </a:solidFill>
                          <a:effectLst/>
                          <a:latin typeface="+mn-lt"/>
                        </a:rPr>
                        <a:t>3</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1" u="none" strike="noStrike" cap="none" normalizeH="0" baseline="0">
                          <a:ln>
                            <a:noFill/>
                          </a:ln>
                          <a:effectLst/>
                        </a:rPr>
                        <a:t>Informe de estado del proyecto</a:t>
                      </a:r>
                      <a:endParaRPr kumimoji="0" lang="es-ES" sz="24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effectLst/>
                        </a:rPr>
                        <a:t>Informe mediante el cual los analistas líderes o responsables informan el avance y los riesgos de sus proyectos.</a:t>
                      </a:r>
                      <a:r>
                        <a:rPr kumimoji="0" lang="en-US" sz="2400" b="1" u="none" strike="noStrike" cap="none" normalizeH="0" baseline="0" dirty="0">
                          <a:ln>
                            <a:noFill/>
                          </a:ln>
                          <a:effectLst/>
                        </a:rPr>
                        <a:t> </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09"/>
                  </a:ext>
                </a:extLst>
              </a:tr>
              <a:tr h="8421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1" i="0" u="none" strike="noStrike" cap="none" normalizeH="0" baseline="0" dirty="0">
                          <a:ln>
                            <a:noFill/>
                          </a:ln>
                          <a:solidFill>
                            <a:schemeClr val="dk1"/>
                          </a:solidFill>
                          <a:effectLst/>
                          <a:latin typeface="+mn-lt"/>
                        </a:rPr>
                        <a:t>4</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1" u="none" strike="noStrike" cap="none" normalizeH="0" baseline="0">
                          <a:ln>
                            <a:noFill/>
                          </a:ln>
                          <a:effectLst/>
                        </a:rPr>
                        <a:t>Relatorio del proyecto</a:t>
                      </a:r>
                      <a:endParaRPr kumimoji="0" lang="es-ES" sz="24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effectLst/>
                        </a:rPr>
                        <a:t>Documento usado durante el cierre del proyecto para presentar los puntos resaltantes y negativos del proyecto.</a:t>
                      </a:r>
                      <a:r>
                        <a:rPr kumimoji="0" lang="en-US" sz="2400" b="1" u="none" strike="noStrike" cap="none" normalizeH="0" baseline="0" dirty="0">
                          <a:ln>
                            <a:noFill/>
                          </a:ln>
                          <a:effectLst/>
                        </a:rPr>
                        <a:t> </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10"/>
                  </a:ext>
                </a:extLst>
              </a:tr>
              <a:tr h="10271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1" i="0" u="none" strike="noStrike" cap="none" normalizeH="0" baseline="0" dirty="0">
                          <a:ln>
                            <a:noFill/>
                          </a:ln>
                          <a:solidFill>
                            <a:schemeClr val="dk1"/>
                          </a:solidFill>
                          <a:effectLst/>
                          <a:latin typeface="+mn-lt"/>
                        </a:rPr>
                        <a:t>5</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1" u="none" strike="noStrike" cap="none" normalizeH="0" baseline="0">
                          <a:ln>
                            <a:noFill/>
                          </a:ln>
                          <a:effectLst/>
                        </a:rPr>
                        <a:t>Informe de actividades</a:t>
                      </a:r>
                      <a:endParaRPr kumimoji="0" lang="es-ES" sz="2400" b="1" i="0" u="none" strike="noStrike" cap="none" normalizeH="0" baseline="0">
                        <a:ln>
                          <a:noFill/>
                        </a:ln>
                        <a:solidFill>
                          <a:srgbClr val="000066"/>
                        </a:solidFill>
                        <a:effectLst/>
                        <a:latin typeface="Arial" pitchFamily="34" charset="0"/>
                      </a:endParaRPr>
                    </a:p>
                  </a:txBody>
                  <a:tcPr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2400" b="1" u="none" strike="noStrike" cap="none" normalizeH="0" baseline="0" dirty="0">
                          <a:ln>
                            <a:noFill/>
                          </a:ln>
                          <a:effectLst/>
                        </a:rPr>
                        <a:t>Permite el registro diario de las actividades realizadas.</a:t>
                      </a:r>
                      <a:r>
                        <a:rPr kumimoji="0" lang="en-US" sz="2400" b="1" u="none" strike="noStrike" cap="none" normalizeH="0" baseline="0" dirty="0">
                          <a:ln>
                            <a:noFill/>
                          </a:ln>
                          <a:effectLst/>
                        </a:rPr>
                        <a:t> </a:t>
                      </a:r>
                      <a:endParaRPr kumimoji="0" lang="es-ES" sz="2400" b="1" i="0" u="none" strike="noStrike" cap="none" normalizeH="0" baseline="0" dirty="0">
                        <a:ln>
                          <a:noFill/>
                        </a:ln>
                        <a:solidFill>
                          <a:srgbClr val="000066"/>
                        </a:solidFill>
                        <a:effectLst/>
                        <a:latin typeface="Arial" pitchFamily="34" charset="0"/>
                      </a:endParaRPr>
                    </a:p>
                  </a:txBody>
                  <a:tcPr marT="45715" marB="45715" horzOverflow="overflow"/>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3096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741724C-7915-4FCB-BA79-BDBDCF05A38D}"/>
              </a:ext>
            </a:extLst>
          </p:cNvPr>
          <p:cNvSpPr txBox="1">
            <a:spLocks/>
          </p:cNvSpPr>
          <p:nvPr/>
        </p:nvSpPr>
        <p:spPr>
          <a:xfrm>
            <a:off x="1091179" y="591621"/>
            <a:ext cx="8148979"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solidFill>
                <a:srgbClr val="1D06A6"/>
              </a:solidFill>
            </a:endParaRPr>
          </a:p>
          <a:p>
            <a:r>
              <a:rPr lang="es-ES" sz="4400" b="1" dirty="0">
                <a:solidFill>
                  <a:srgbClr val="1D06A6"/>
                </a:solidFill>
              </a:rPr>
              <a:t>3. ROLES Y RESPONSABILIDADES</a:t>
            </a:r>
          </a:p>
        </p:txBody>
      </p:sp>
      <p:sp>
        <p:nvSpPr>
          <p:cNvPr id="3" name="AutoShape 4">
            <a:extLst>
              <a:ext uri="{FF2B5EF4-FFF2-40B4-BE49-F238E27FC236}">
                <a16:creationId xmlns:a16="http://schemas.microsoft.com/office/drawing/2014/main" id="{844AE428-D67C-4C3E-91A8-A89914D1BA4C}"/>
              </a:ext>
            </a:extLst>
          </p:cNvPr>
          <p:cNvSpPr>
            <a:spLocks noChangeArrowheads="1"/>
          </p:cNvSpPr>
          <p:nvPr/>
        </p:nvSpPr>
        <p:spPr bwMode="auto">
          <a:xfrm>
            <a:off x="1478381" y="7157048"/>
            <a:ext cx="1674644"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600" b="1" dirty="0">
                <a:solidFill>
                  <a:schemeClr val="bg1"/>
                </a:solidFill>
              </a:rPr>
              <a:t>Analista Programador</a:t>
            </a:r>
            <a:endParaRPr lang="es-ES" sz="1600" b="1" dirty="0">
              <a:solidFill>
                <a:schemeClr val="bg1"/>
              </a:solidFill>
            </a:endParaRPr>
          </a:p>
        </p:txBody>
      </p:sp>
      <p:sp>
        <p:nvSpPr>
          <p:cNvPr id="4" name="AutoShape 5">
            <a:extLst>
              <a:ext uri="{FF2B5EF4-FFF2-40B4-BE49-F238E27FC236}">
                <a16:creationId xmlns:a16="http://schemas.microsoft.com/office/drawing/2014/main" id="{CBB04990-1776-43A9-8001-728C8E40C285}"/>
              </a:ext>
            </a:extLst>
          </p:cNvPr>
          <p:cNvSpPr>
            <a:spLocks noChangeArrowheads="1"/>
          </p:cNvSpPr>
          <p:nvPr/>
        </p:nvSpPr>
        <p:spPr bwMode="auto">
          <a:xfrm>
            <a:off x="1497577" y="2114134"/>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2000" b="1" dirty="0">
                <a:solidFill>
                  <a:schemeClr val="bg1"/>
                </a:solidFill>
              </a:rPr>
              <a:t>Cliente</a:t>
            </a:r>
            <a:endParaRPr lang="es-ES" sz="2000" b="1" dirty="0">
              <a:solidFill>
                <a:schemeClr val="bg1"/>
              </a:solidFill>
            </a:endParaRPr>
          </a:p>
        </p:txBody>
      </p:sp>
      <p:sp>
        <p:nvSpPr>
          <p:cNvPr id="5" name="AutoShape 6">
            <a:extLst>
              <a:ext uri="{FF2B5EF4-FFF2-40B4-BE49-F238E27FC236}">
                <a16:creationId xmlns:a16="http://schemas.microsoft.com/office/drawing/2014/main" id="{4523E6E0-C71C-4C36-A54F-C5631DD6A0F3}"/>
              </a:ext>
            </a:extLst>
          </p:cNvPr>
          <p:cNvSpPr>
            <a:spLocks noChangeArrowheads="1"/>
          </p:cNvSpPr>
          <p:nvPr/>
        </p:nvSpPr>
        <p:spPr bwMode="auto">
          <a:xfrm>
            <a:off x="1497577" y="5823942"/>
            <a:ext cx="1655448"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b="1" dirty="0">
                <a:solidFill>
                  <a:schemeClr val="bg1"/>
                </a:solidFill>
              </a:rPr>
              <a:t>Analista Funcional</a:t>
            </a:r>
            <a:endParaRPr lang="es-ES" b="1" dirty="0">
              <a:solidFill>
                <a:schemeClr val="bg1"/>
              </a:solidFill>
            </a:endParaRPr>
          </a:p>
        </p:txBody>
      </p:sp>
      <p:sp>
        <p:nvSpPr>
          <p:cNvPr id="6" name="AutoShape 9">
            <a:extLst>
              <a:ext uri="{FF2B5EF4-FFF2-40B4-BE49-F238E27FC236}">
                <a16:creationId xmlns:a16="http://schemas.microsoft.com/office/drawing/2014/main" id="{47AF4EA5-907A-4274-A3E5-F152DCC3426C}"/>
              </a:ext>
            </a:extLst>
          </p:cNvPr>
          <p:cNvSpPr>
            <a:spLocks noChangeArrowheads="1"/>
          </p:cNvSpPr>
          <p:nvPr/>
        </p:nvSpPr>
        <p:spPr bwMode="auto">
          <a:xfrm>
            <a:off x="3369900" y="5786539"/>
            <a:ext cx="6586895" cy="992187"/>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400" b="1" dirty="0">
                <a:solidFill>
                  <a:schemeClr val="bg1"/>
                </a:solidFill>
              </a:rPr>
              <a:t>Realiza el análisis y documentación de procesos integrales, requerimientos técnicos, requerimientos de negocio.</a:t>
            </a:r>
          </a:p>
          <a:p>
            <a:pPr algn="l" eaLnBrk="1" hangingPunct="1">
              <a:buFontTx/>
              <a:buChar char="•"/>
            </a:pPr>
            <a:r>
              <a:rPr lang="es-ES" sz="1400" b="1" dirty="0">
                <a:solidFill>
                  <a:schemeClr val="bg1"/>
                </a:solidFill>
              </a:rPr>
              <a:t>Implementar soluciones junto con el analista programador.</a:t>
            </a:r>
          </a:p>
          <a:p>
            <a:pPr algn="l" eaLnBrk="1" hangingPunct="1">
              <a:buFontTx/>
              <a:buChar char="•"/>
            </a:pPr>
            <a:r>
              <a:rPr lang="es-ES" sz="1400" b="1" dirty="0">
                <a:solidFill>
                  <a:schemeClr val="bg1"/>
                </a:solidFill>
              </a:rPr>
              <a:t>Verifica que los resultados de los requerimientos sean conformes.</a:t>
            </a:r>
          </a:p>
          <a:p>
            <a:pPr algn="l" eaLnBrk="1" hangingPunct="1">
              <a:buFontTx/>
              <a:buChar char="•"/>
            </a:pPr>
            <a:r>
              <a:rPr lang="es-ES" sz="1400" b="1" dirty="0">
                <a:solidFill>
                  <a:schemeClr val="bg1"/>
                </a:solidFill>
              </a:rPr>
              <a:t>Prepara el informe para el comité interno de su Proyecto.</a:t>
            </a:r>
          </a:p>
        </p:txBody>
      </p:sp>
      <p:sp>
        <p:nvSpPr>
          <p:cNvPr id="7" name="AutoShape 13">
            <a:extLst>
              <a:ext uri="{FF2B5EF4-FFF2-40B4-BE49-F238E27FC236}">
                <a16:creationId xmlns:a16="http://schemas.microsoft.com/office/drawing/2014/main" id="{F601094A-5DF9-4293-BBB7-1011FE6944A4}"/>
              </a:ext>
            </a:extLst>
          </p:cNvPr>
          <p:cNvSpPr>
            <a:spLocks noChangeArrowheads="1"/>
          </p:cNvSpPr>
          <p:nvPr/>
        </p:nvSpPr>
        <p:spPr bwMode="auto">
          <a:xfrm>
            <a:off x="3350703" y="6956952"/>
            <a:ext cx="6606091" cy="1183451"/>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400" b="1" dirty="0">
                <a:solidFill>
                  <a:schemeClr val="bg1"/>
                </a:solidFill>
              </a:rPr>
              <a:t>Participar en el diseño técnico del sistema.</a:t>
            </a:r>
          </a:p>
          <a:p>
            <a:pPr algn="l" eaLnBrk="1" hangingPunct="1">
              <a:buFontTx/>
              <a:buChar char="•"/>
            </a:pPr>
            <a:r>
              <a:rPr lang="es-ES" sz="1400" b="1" dirty="0">
                <a:solidFill>
                  <a:schemeClr val="bg1"/>
                </a:solidFill>
              </a:rPr>
              <a:t>Efectuar la programación cumpliendo con los estándares.</a:t>
            </a:r>
          </a:p>
          <a:p>
            <a:pPr algn="l" eaLnBrk="1" hangingPunct="1">
              <a:buFontTx/>
              <a:buChar char="•"/>
            </a:pPr>
            <a:r>
              <a:rPr lang="es-ES" sz="1400" b="1" dirty="0">
                <a:solidFill>
                  <a:schemeClr val="bg1"/>
                </a:solidFill>
              </a:rPr>
              <a:t>Elaborar la documentación técnica del sistema.</a:t>
            </a:r>
          </a:p>
          <a:p>
            <a:pPr algn="l" eaLnBrk="1" hangingPunct="1">
              <a:buFontTx/>
              <a:buChar char="•"/>
            </a:pPr>
            <a:r>
              <a:rPr lang="es-ES" sz="1400" b="1" dirty="0">
                <a:solidFill>
                  <a:schemeClr val="bg1"/>
                </a:solidFill>
              </a:rPr>
              <a:t>Participar en la definición del Documento Prototipo del sistema.</a:t>
            </a:r>
          </a:p>
          <a:p>
            <a:pPr algn="l" eaLnBrk="1" hangingPunct="1">
              <a:buFontTx/>
              <a:buChar char="•"/>
            </a:pPr>
            <a:r>
              <a:rPr lang="es-ES" sz="1400" b="1" dirty="0">
                <a:solidFill>
                  <a:schemeClr val="bg1"/>
                </a:solidFill>
              </a:rPr>
              <a:t>Diseña y ejecutar pruebas de validación para los programas..</a:t>
            </a:r>
            <a:endParaRPr lang="es-ES" sz="1200" b="1" dirty="0">
              <a:solidFill>
                <a:schemeClr val="bg1"/>
              </a:solidFill>
            </a:endParaRPr>
          </a:p>
        </p:txBody>
      </p:sp>
      <p:sp>
        <p:nvSpPr>
          <p:cNvPr id="8" name="AutoShape 15">
            <a:extLst>
              <a:ext uri="{FF2B5EF4-FFF2-40B4-BE49-F238E27FC236}">
                <a16:creationId xmlns:a16="http://schemas.microsoft.com/office/drawing/2014/main" id="{94132669-AAA9-4E35-810C-1F42544FEF21}"/>
              </a:ext>
            </a:extLst>
          </p:cNvPr>
          <p:cNvSpPr>
            <a:spLocks noChangeArrowheads="1"/>
          </p:cNvSpPr>
          <p:nvPr/>
        </p:nvSpPr>
        <p:spPr bwMode="auto">
          <a:xfrm>
            <a:off x="3369900" y="2944471"/>
            <a:ext cx="6606093" cy="1263992"/>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PE" sz="1400" b="1" dirty="0">
                <a:solidFill>
                  <a:schemeClr val="bg1"/>
                </a:solidFill>
              </a:rPr>
              <a:t>Informa sobre el avance del proyecto al comité gerencial.</a:t>
            </a:r>
          </a:p>
          <a:p>
            <a:pPr algn="l" eaLnBrk="1" hangingPunct="1">
              <a:buFontTx/>
              <a:buChar char="•"/>
            </a:pPr>
            <a:r>
              <a:rPr lang="es-PE" sz="1400" b="1" dirty="0">
                <a:solidFill>
                  <a:schemeClr val="bg1"/>
                </a:solidFill>
              </a:rPr>
              <a:t>Dirige las reuniones del servicio.</a:t>
            </a:r>
          </a:p>
          <a:p>
            <a:pPr algn="l" eaLnBrk="1" hangingPunct="1">
              <a:buFontTx/>
              <a:buChar char="•"/>
            </a:pPr>
            <a:r>
              <a:rPr lang="es-ES" sz="1400" b="1" dirty="0">
                <a:solidFill>
                  <a:schemeClr val="bg1"/>
                </a:solidFill>
              </a:rPr>
              <a:t>Dirige la reunión de analistas a su cargo.</a:t>
            </a:r>
          </a:p>
          <a:p>
            <a:pPr algn="l" eaLnBrk="1" hangingPunct="1">
              <a:buFontTx/>
              <a:buChar char="•"/>
            </a:pPr>
            <a:r>
              <a:rPr lang="es-ES" sz="1400" b="1" dirty="0">
                <a:solidFill>
                  <a:schemeClr val="bg1"/>
                </a:solidFill>
              </a:rPr>
              <a:t>Representa a Empresa ante el cliente.</a:t>
            </a:r>
          </a:p>
          <a:p>
            <a:pPr algn="l" eaLnBrk="1" hangingPunct="1">
              <a:buFontTx/>
              <a:buChar char="•"/>
            </a:pPr>
            <a:r>
              <a:rPr lang="es-ES" sz="1400" b="1" dirty="0">
                <a:solidFill>
                  <a:schemeClr val="bg1"/>
                </a:solidFill>
              </a:rPr>
              <a:t>Identificar problemas, riesgos y tomar acciones de forma preventiva</a:t>
            </a:r>
            <a:r>
              <a:rPr lang="es-ES" sz="1200" b="1" dirty="0">
                <a:solidFill>
                  <a:schemeClr val="bg1"/>
                </a:solidFill>
              </a:rPr>
              <a:t>.</a:t>
            </a:r>
          </a:p>
        </p:txBody>
      </p:sp>
      <p:sp>
        <p:nvSpPr>
          <p:cNvPr id="9" name="AutoShape 4">
            <a:extLst>
              <a:ext uri="{FF2B5EF4-FFF2-40B4-BE49-F238E27FC236}">
                <a16:creationId xmlns:a16="http://schemas.microsoft.com/office/drawing/2014/main" id="{8CA23A6E-AC45-4E4D-B4E7-B07FC246793E}"/>
              </a:ext>
            </a:extLst>
          </p:cNvPr>
          <p:cNvSpPr>
            <a:spLocks noChangeArrowheads="1"/>
          </p:cNvSpPr>
          <p:nvPr/>
        </p:nvSpPr>
        <p:spPr bwMode="auto">
          <a:xfrm>
            <a:off x="1306286" y="8490150"/>
            <a:ext cx="1846739"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1600" b="1" dirty="0">
                <a:solidFill>
                  <a:schemeClr val="bg1"/>
                </a:solidFill>
              </a:rPr>
              <a:t>Gestor de la </a:t>
            </a:r>
          </a:p>
          <a:p>
            <a:pPr>
              <a:defRPr/>
            </a:pPr>
            <a:r>
              <a:rPr lang="es-PE" sz="1600" b="1" dirty="0">
                <a:solidFill>
                  <a:schemeClr val="bg1"/>
                </a:solidFill>
              </a:rPr>
              <a:t>Configuración</a:t>
            </a:r>
            <a:endParaRPr lang="es-ES" sz="1600" b="1" dirty="0">
              <a:solidFill>
                <a:schemeClr val="bg1"/>
              </a:solidFill>
            </a:endParaRPr>
          </a:p>
        </p:txBody>
      </p:sp>
      <p:sp>
        <p:nvSpPr>
          <p:cNvPr id="10" name="AutoShape 6">
            <a:extLst>
              <a:ext uri="{FF2B5EF4-FFF2-40B4-BE49-F238E27FC236}">
                <a16:creationId xmlns:a16="http://schemas.microsoft.com/office/drawing/2014/main" id="{C4489679-7958-46A1-877E-1CF984A601C7}"/>
              </a:ext>
            </a:extLst>
          </p:cNvPr>
          <p:cNvSpPr>
            <a:spLocks noChangeArrowheads="1"/>
          </p:cNvSpPr>
          <p:nvPr/>
        </p:nvSpPr>
        <p:spPr bwMode="auto">
          <a:xfrm>
            <a:off x="1478381" y="4490840"/>
            <a:ext cx="1655448" cy="792163"/>
          </a:xfrm>
          <a:prstGeom prst="homePlate">
            <a:avLst>
              <a:gd name="adj" fmla="val 52255"/>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b="1" dirty="0">
                <a:solidFill>
                  <a:schemeClr val="bg1"/>
                </a:solidFill>
              </a:rPr>
              <a:t>Analista de</a:t>
            </a:r>
          </a:p>
          <a:p>
            <a:pPr>
              <a:defRPr/>
            </a:pPr>
            <a:r>
              <a:rPr lang="es-PE" b="1" dirty="0">
                <a:solidFill>
                  <a:schemeClr val="bg1"/>
                </a:solidFill>
              </a:rPr>
              <a:t>Calidad</a:t>
            </a:r>
            <a:endParaRPr lang="es-ES" b="1" dirty="0">
              <a:solidFill>
                <a:schemeClr val="bg1"/>
              </a:solidFill>
            </a:endParaRPr>
          </a:p>
        </p:txBody>
      </p:sp>
      <p:sp>
        <p:nvSpPr>
          <p:cNvPr id="11" name="AutoShape 9">
            <a:extLst>
              <a:ext uri="{FF2B5EF4-FFF2-40B4-BE49-F238E27FC236}">
                <a16:creationId xmlns:a16="http://schemas.microsoft.com/office/drawing/2014/main" id="{3D5B8F70-C006-4633-851D-2BC9D303FFAF}"/>
              </a:ext>
            </a:extLst>
          </p:cNvPr>
          <p:cNvSpPr>
            <a:spLocks noChangeArrowheads="1"/>
          </p:cNvSpPr>
          <p:nvPr/>
        </p:nvSpPr>
        <p:spPr bwMode="auto">
          <a:xfrm>
            <a:off x="3350704" y="4344322"/>
            <a:ext cx="6606094" cy="1263991"/>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400" b="1" dirty="0">
                <a:solidFill>
                  <a:schemeClr val="bg1"/>
                </a:solidFill>
              </a:rPr>
              <a:t>Analizar el control de calidad del desarrollo de los sistemas asociados al servicio.</a:t>
            </a:r>
          </a:p>
          <a:p>
            <a:pPr algn="l" eaLnBrk="1" hangingPunct="1">
              <a:buFontTx/>
              <a:buChar char="•"/>
            </a:pPr>
            <a:r>
              <a:rPr lang="es-ES" sz="1400" b="1" dirty="0">
                <a:solidFill>
                  <a:schemeClr val="bg1"/>
                </a:solidFill>
              </a:rPr>
              <a:t>Proponer y optimizar puntos de control en el desarrollo de los sistemas del servicio.</a:t>
            </a:r>
          </a:p>
          <a:p>
            <a:pPr algn="l" eaLnBrk="1" hangingPunct="1">
              <a:buFontTx/>
              <a:buChar char="•"/>
            </a:pPr>
            <a:r>
              <a:rPr lang="es-ES" sz="1400" b="1" dirty="0">
                <a:solidFill>
                  <a:schemeClr val="bg1"/>
                </a:solidFill>
              </a:rPr>
              <a:t>Garantizar el cumplimiento de las normas y estándares de calidad.</a:t>
            </a:r>
          </a:p>
          <a:p>
            <a:pPr algn="l" eaLnBrk="1" hangingPunct="1">
              <a:buFontTx/>
              <a:buChar char="•"/>
            </a:pPr>
            <a:r>
              <a:rPr lang="es-ES" sz="1400" b="1" dirty="0">
                <a:solidFill>
                  <a:schemeClr val="bg1"/>
                </a:solidFill>
              </a:rPr>
              <a:t>Realizar auditorías de calidad durante el desarrollo del sistema.</a:t>
            </a:r>
          </a:p>
        </p:txBody>
      </p:sp>
      <p:sp>
        <p:nvSpPr>
          <p:cNvPr id="12" name="AutoShape 9">
            <a:extLst>
              <a:ext uri="{FF2B5EF4-FFF2-40B4-BE49-F238E27FC236}">
                <a16:creationId xmlns:a16="http://schemas.microsoft.com/office/drawing/2014/main" id="{AA172A6A-548E-4FAD-AD99-1B75F3A896BE}"/>
              </a:ext>
            </a:extLst>
          </p:cNvPr>
          <p:cNvSpPr>
            <a:spLocks noChangeArrowheads="1"/>
          </p:cNvSpPr>
          <p:nvPr/>
        </p:nvSpPr>
        <p:spPr bwMode="auto">
          <a:xfrm>
            <a:off x="3389099" y="8337435"/>
            <a:ext cx="6586894" cy="992188"/>
          </a:xfrm>
          <a:prstGeom prst="roundRect">
            <a:avLst>
              <a:gd name="adj" fmla="val 16667"/>
            </a:avLst>
          </a:prstGeom>
          <a:solidFill>
            <a:schemeClr val="accent4">
              <a:lumMod val="20000"/>
              <a:lumOff val="80000"/>
            </a:schemeClr>
          </a:solidFill>
          <a:ln w="9525" algn="ctr">
            <a:solidFill>
              <a:schemeClr val="accent4">
                <a:lumMod val="20000"/>
                <a:lumOff val="80000"/>
              </a:schemeClr>
            </a:solidFill>
            <a:round/>
            <a:headEnd/>
            <a:tailEnd/>
          </a:ln>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buFontTx/>
              <a:buChar char="•"/>
            </a:pPr>
            <a:r>
              <a:rPr lang="es-ES" sz="1400" b="1" dirty="0">
                <a:solidFill>
                  <a:schemeClr val="bg1"/>
                </a:solidFill>
              </a:rPr>
              <a:t>Crear configuraciones o grupos de artefactos en versiones determinadas</a:t>
            </a:r>
          </a:p>
          <a:p>
            <a:pPr algn="l" eaLnBrk="1" hangingPunct="1">
              <a:buFontTx/>
              <a:buChar char="•"/>
            </a:pPr>
            <a:r>
              <a:rPr lang="es-ES" sz="1400" b="1" dirty="0">
                <a:solidFill>
                  <a:schemeClr val="bg1"/>
                </a:solidFill>
              </a:rPr>
              <a:t>Crear ramificaciones desde corrientes y líneas base</a:t>
            </a:r>
          </a:p>
          <a:p>
            <a:pPr algn="l" eaLnBrk="1" hangingPunct="1">
              <a:buFontTx/>
              <a:buChar char="•"/>
            </a:pPr>
            <a:r>
              <a:rPr lang="es-ES" sz="1400" b="1" dirty="0">
                <a:solidFill>
                  <a:schemeClr val="bg1"/>
                </a:solidFill>
              </a:rPr>
              <a:t>Comparar y fusionar entre configuraciones</a:t>
            </a:r>
          </a:p>
          <a:p>
            <a:pPr algn="l" eaLnBrk="1" hangingPunct="1">
              <a:buFontTx/>
              <a:buChar char="•"/>
            </a:pPr>
            <a:r>
              <a:rPr lang="es-ES" sz="1400" b="1" dirty="0">
                <a:solidFill>
                  <a:schemeClr val="bg1"/>
                </a:solidFill>
              </a:rPr>
              <a:t>Informar sobre datos específicos de configuración</a:t>
            </a:r>
          </a:p>
        </p:txBody>
      </p:sp>
      <p:sp>
        <p:nvSpPr>
          <p:cNvPr id="13" name="AutoShape 5">
            <a:extLst>
              <a:ext uri="{FF2B5EF4-FFF2-40B4-BE49-F238E27FC236}">
                <a16:creationId xmlns:a16="http://schemas.microsoft.com/office/drawing/2014/main" id="{30E98A6B-1D96-4F3F-967E-9F9811FF7A17}"/>
              </a:ext>
            </a:extLst>
          </p:cNvPr>
          <p:cNvSpPr>
            <a:spLocks noChangeArrowheads="1"/>
          </p:cNvSpPr>
          <p:nvPr/>
        </p:nvSpPr>
        <p:spPr bwMode="auto">
          <a:xfrm>
            <a:off x="1497577" y="3292962"/>
            <a:ext cx="1655448" cy="792163"/>
          </a:xfrm>
          <a:prstGeom prst="homePlate">
            <a:avLst>
              <a:gd name="adj" fmla="val 52254"/>
            </a:avLst>
          </a:prstGeom>
          <a:solidFill>
            <a:schemeClr val="accent4">
              <a:lumMod val="20000"/>
              <a:lumOff val="80000"/>
            </a:schemeClr>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s-PE" sz="2000" b="1" dirty="0">
                <a:solidFill>
                  <a:schemeClr val="bg1"/>
                </a:solidFill>
              </a:rPr>
              <a:t>Jefe de Proyecto</a:t>
            </a:r>
            <a:endParaRPr lang="es-ES" sz="2000" b="1" dirty="0">
              <a:solidFill>
                <a:schemeClr val="bg1"/>
              </a:solidFill>
            </a:endParaRPr>
          </a:p>
        </p:txBody>
      </p:sp>
      <p:sp>
        <p:nvSpPr>
          <p:cNvPr id="15" name="AutoShape 21">
            <a:extLst>
              <a:ext uri="{FF2B5EF4-FFF2-40B4-BE49-F238E27FC236}">
                <a16:creationId xmlns:a16="http://schemas.microsoft.com/office/drawing/2014/main" id="{2A06EDFF-8A66-4A98-BBFC-07CE43EA7EB8}"/>
              </a:ext>
            </a:extLst>
          </p:cNvPr>
          <p:cNvSpPr>
            <a:spLocks noChangeArrowheads="1"/>
          </p:cNvSpPr>
          <p:nvPr/>
        </p:nvSpPr>
        <p:spPr bwMode="auto">
          <a:xfrm>
            <a:off x="3350701" y="2018037"/>
            <a:ext cx="6606093" cy="790575"/>
          </a:xfrm>
          <a:prstGeom prst="roundRect">
            <a:avLst>
              <a:gd name="adj" fmla="val 16667"/>
            </a:avLst>
          </a:prstGeom>
          <a:solidFill>
            <a:schemeClr val="accent4">
              <a:lumMod val="20000"/>
              <a:lumOff val="80000"/>
            </a:schemeClr>
          </a:solidFill>
          <a:ln w="9525" algn="ctr">
            <a:solidFill>
              <a:srgbClr val="BBE0E3"/>
            </a:solidFill>
            <a:round/>
            <a:headEnd/>
            <a:tailEnd/>
          </a:ln>
        </p:spPr>
        <p:txBody>
          <a:bodyPr anchor="ctr"/>
          <a:lstStyle>
            <a:lvl1pPr marL="179388" indent="-1793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9388" marR="0" lvl="0" indent="-179388" defTabSz="914400" eaLnBrk="1" fontAlgn="base" latinLnBrk="0" hangingPunct="1">
              <a:lnSpc>
                <a:spcPct val="100000"/>
              </a:lnSpc>
              <a:spcBef>
                <a:spcPct val="0"/>
              </a:spcBef>
              <a:spcAft>
                <a:spcPct val="0"/>
              </a:spcAft>
              <a:buClrTx/>
              <a:buSzTx/>
              <a:buFontTx/>
              <a:buChar char="•"/>
              <a:tabLst/>
              <a:defRPr/>
            </a:pPr>
            <a:r>
              <a:rPr kumimoji="0" lang="es-ES" sz="16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Revisa y aprueba el Plan de Gestión del Proyecto</a:t>
            </a:r>
          </a:p>
          <a:p>
            <a:pPr marL="179388" marR="0" lvl="0" indent="-179388" defTabSz="914400" eaLnBrk="1" fontAlgn="base" latinLnBrk="0" hangingPunct="1">
              <a:lnSpc>
                <a:spcPct val="100000"/>
              </a:lnSpc>
              <a:spcBef>
                <a:spcPct val="0"/>
              </a:spcBef>
              <a:spcAft>
                <a:spcPct val="0"/>
              </a:spcAft>
              <a:buClrTx/>
              <a:buSzTx/>
              <a:buFontTx/>
              <a:buChar char="•"/>
              <a:tabLst/>
              <a:defRPr/>
            </a:pPr>
            <a:r>
              <a:rPr kumimoji="0" lang="es-ES" sz="16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Participa en el </a:t>
            </a:r>
            <a:r>
              <a:rPr kumimoji="0" lang="es-ES" sz="1600" b="1" i="0" u="none" strike="noStrike" kern="1200" cap="none" spc="0" normalizeH="0" baseline="0" noProof="0" dirty="0" err="1">
                <a:ln>
                  <a:noFill/>
                </a:ln>
                <a:solidFill>
                  <a:schemeClr val="bg1"/>
                </a:solidFill>
                <a:effectLst/>
                <a:uLnTx/>
                <a:uFillTx/>
                <a:latin typeface="Arial" panose="020B0604020202020204" pitchFamily="34" charset="0"/>
                <a:ea typeface="+mn-ea"/>
                <a:cs typeface="+mn-cs"/>
              </a:rPr>
              <a:t>kick</a:t>
            </a:r>
            <a:r>
              <a:rPr kumimoji="0" lang="es-ES" sz="16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 off meeting externo</a:t>
            </a:r>
          </a:p>
        </p:txBody>
      </p:sp>
    </p:spTree>
    <p:extLst>
      <p:ext uri="{BB962C8B-B14F-4D97-AF65-F5344CB8AC3E}">
        <p14:creationId xmlns:p14="http://schemas.microsoft.com/office/powerpoint/2010/main" val="415727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5F30DE16-8E72-4236-9868-9CBE47C4D42C}"/>
              </a:ext>
            </a:extLst>
          </p:cNvPr>
          <p:cNvSpPr txBox="1">
            <a:spLocks/>
          </p:cNvSpPr>
          <p:nvPr/>
        </p:nvSpPr>
        <p:spPr>
          <a:xfrm>
            <a:off x="976879" y="576948"/>
            <a:ext cx="9281092"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t>4. ENTRADAS Y SALIDAS DEL PROCESO</a:t>
            </a:r>
          </a:p>
        </p:txBody>
      </p:sp>
      <p:sp>
        <p:nvSpPr>
          <p:cNvPr id="3" name="AutoShape 13">
            <a:extLst>
              <a:ext uri="{FF2B5EF4-FFF2-40B4-BE49-F238E27FC236}">
                <a16:creationId xmlns:a16="http://schemas.microsoft.com/office/drawing/2014/main" id="{9EE57E80-B01F-4157-80C6-1F4A7E201190}"/>
              </a:ext>
            </a:extLst>
          </p:cNvPr>
          <p:cNvSpPr>
            <a:spLocks noChangeArrowheads="1"/>
          </p:cNvSpPr>
          <p:nvPr/>
        </p:nvSpPr>
        <p:spPr bwMode="auto">
          <a:xfrm>
            <a:off x="1751396" y="3524266"/>
            <a:ext cx="3502779" cy="3354355"/>
          </a:xfrm>
          <a:prstGeom prst="rightArrow">
            <a:avLst>
              <a:gd name="adj1" fmla="val 50000"/>
              <a:gd name="adj2"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r>
              <a:rPr lang="es-PE" sz="2000" b="1" dirty="0">
                <a:solidFill>
                  <a:schemeClr val="bg1"/>
                </a:solidFill>
              </a:rPr>
              <a:t>Entradas:</a:t>
            </a:r>
            <a:br>
              <a:rPr lang="es-PE" sz="2000" b="1" dirty="0">
                <a:solidFill>
                  <a:schemeClr val="bg1"/>
                </a:solidFill>
              </a:rPr>
            </a:br>
            <a:r>
              <a:rPr lang="es-PE" sz="2000" b="1" dirty="0">
                <a:solidFill>
                  <a:schemeClr val="bg1"/>
                </a:solidFill>
              </a:rPr>
              <a:t>- Ficha de Datos</a:t>
            </a:r>
          </a:p>
          <a:p>
            <a:pPr algn="l" eaLnBrk="1" hangingPunct="1">
              <a:buFontTx/>
              <a:buChar char="-"/>
            </a:pPr>
            <a:r>
              <a:rPr lang="es-PE" sz="2000" b="1" dirty="0">
                <a:solidFill>
                  <a:schemeClr val="bg1"/>
                </a:solidFill>
              </a:rPr>
              <a:t> Propuesta Aprobada</a:t>
            </a:r>
            <a:endParaRPr lang="es-ES" sz="2000" b="1" dirty="0">
              <a:solidFill>
                <a:schemeClr val="bg1"/>
              </a:solidFill>
            </a:endParaRPr>
          </a:p>
        </p:txBody>
      </p:sp>
      <p:sp>
        <p:nvSpPr>
          <p:cNvPr id="4" name="AutoShape 15">
            <a:extLst>
              <a:ext uri="{FF2B5EF4-FFF2-40B4-BE49-F238E27FC236}">
                <a16:creationId xmlns:a16="http://schemas.microsoft.com/office/drawing/2014/main" id="{B0AA72B5-71BA-465F-AC60-F8F0E9F63B47}"/>
              </a:ext>
            </a:extLst>
          </p:cNvPr>
          <p:cNvSpPr>
            <a:spLocks noChangeArrowheads="1"/>
          </p:cNvSpPr>
          <p:nvPr/>
        </p:nvSpPr>
        <p:spPr bwMode="auto">
          <a:xfrm>
            <a:off x="5254175" y="4013198"/>
            <a:ext cx="3113656" cy="210768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2000" b="1" dirty="0">
                <a:solidFill>
                  <a:schemeClr val="bg1"/>
                </a:solidFill>
              </a:rPr>
              <a:t>Proceso de Gestión de Proyectos</a:t>
            </a:r>
            <a:endParaRPr lang="es-ES" sz="2000" b="1" dirty="0">
              <a:solidFill>
                <a:schemeClr val="bg1"/>
              </a:solidFill>
            </a:endParaRPr>
          </a:p>
        </p:txBody>
      </p:sp>
      <p:sp>
        <p:nvSpPr>
          <p:cNvPr id="6" name="AutoShape 13">
            <a:extLst>
              <a:ext uri="{FF2B5EF4-FFF2-40B4-BE49-F238E27FC236}">
                <a16:creationId xmlns:a16="http://schemas.microsoft.com/office/drawing/2014/main" id="{C16430BC-74C4-4E93-8FFD-1F16CACDFFF5}"/>
              </a:ext>
            </a:extLst>
          </p:cNvPr>
          <p:cNvSpPr>
            <a:spLocks noChangeArrowheads="1"/>
          </p:cNvSpPr>
          <p:nvPr/>
        </p:nvSpPr>
        <p:spPr bwMode="auto">
          <a:xfrm>
            <a:off x="9074540" y="3625890"/>
            <a:ext cx="3969656" cy="3354355"/>
          </a:xfrm>
          <a:prstGeom prst="rightArrow">
            <a:avLst>
              <a:gd name="adj1" fmla="val 50000"/>
              <a:gd name="adj2" fmla="val 25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r>
              <a:rPr lang="es-PE" sz="2400" b="1" dirty="0">
                <a:solidFill>
                  <a:schemeClr val="bg1"/>
                </a:solidFill>
              </a:rPr>
              <a:t>Salidas:</a:t>
            </a:r>
            <a:br>
              <a:rPr lang="es-PE" sz="2400" b="1" dirty="0">
                <a:solidFill>
                  <a:schemeClr val="bg1"/>
                </a:solidFill>
              </a:rPr>
            </a:br>
            <a:r>
              <a:rPr lang="es-PE" sz="2000" b="1" dirty="0">
                <a:solidFill>
                  <a:schemeClr val="bg1"/>
                </a:solidFill>
              </a:rPr>
              <a:t>- Plan del Proyecto</a:t>
            </a:r>
          </a:p>
          <a:p>
            <a:pPr algn="l"/>
            <a:r>
              <a:rPr lang="es-PE" sz="2000" b="1" dirty="0">
                <a:solidFill>
                  <a:schemeClr val="bg1"/>
                </a:solidFill>
              </a:rPr>
              <a:t>- Entregables comprometidos</a:t>
            </a:r>
          </a:p>
          <a:p>
            <a:pPr algn="l" eaLnBrk="1" hangingPunct="1"/>
            <a:endParaRPr lang="es-ES" sz="2000" b="1" dirty="0">
              <a:solidFill>
                <a:schemeClr val="bg1"/>
              </a:solidFill>
            </a:endParaRPr>
          </a:p>
        </p:txBody>
      </p:sp>
    </p:spTree>
    <p:extLst>
      <p:ext uri="{BB962C8B-B14F-4D97-AF65-F5344CB8AC3E}">
        <p14:creationId xmlns:p14="http://schemas.microsoft.com/office/powerpoint/2010/main" val="369474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ABCEDACA-9598-4314-A3E0-9434F71D557F}"/>
              </a:ext>
            </a:extLst>
          </p:cNvPr>
          <p:cNvSpPr txBox="1">
            <a:spLocks/>
          </p:cNvSpPr>
          <p:nvPr/>
        </p:nvSpPr>
        <p:spPr>
          <a:xfrm>
            <a:off x="906634" y="4134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5. PROCESO DE GESTIÓN DE PROYECTOS</a:t>
            </a:r>
          </a:p>
        </p:txBody>
      </p:sp>
      <p:sp>
        <p:nvSpPr>
          <p:cNvPr id="3" name="Google Shape;3850;p15">
            <a:extLst>
              <a:ext uri="{FF2B5EF4-FFF2-40B4-BE49-F238E27FC236}">
                <a16:creationId xmlns:a16="http://schemas.microsoft.com/office/drawing/2014/main" id="{21A958CC-983D-478C-BB15-EB402F93CA4C}"/>
              </a:ext>
            </a:extLst>
          </p:cNvPr>
          <p:cNvSpPr txBox="1">
            <a:spLocks/>
          </p:cNvSpPr>
          <p:nvPr/>
        </p:nvSpPr>
        <p:spPr>
          <a:xfrm>
            <a:off x="1784401" y="1451916"/>
            <a:ext cx="6109723"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5.1 SUBPROCESO</a:t>
            </a:r>
          </a:p>
        </p:txBody>
      </p:sp>
      <p:grpSp>
        <p:nvGrpSpPr>
          <p:cNvPr id="4" name="Group 89">
            <a:extLst>
              <a:ext uri="{FF2B5EF4-FFF2-40B4-BE49-F238E27FC236}">
                <a16:creationId xmlns:a16="http://schemas.microsoft.com/office/drawing/2014/main" id="{285C72DD-EB23-4156-9F9B-11BF2561B3B6}"/>
              </a:ext>
            </a:extLst>
          </p:cNvPr>
          <p:cNvGrpSpPr>
            <a:grpSpLocks/>
          </p:cNvGrpSpPr>
          <p:nvPr/>
        </p:nvGrpSpPr>
        <p:grpSpPr bwMode="auto">
          <a:xfrm>
            <a:off x="12475277" y="3476769"/>
            <a:ext cx="3032925" cy="2465160"/>
            <a:chOff x="2154" y="1389"/>
            <a:chExt cx="607" cy="726"/>
          </a:xfrm>
        </p:grpSpPr>
        <p:sp>
          <p:nvSpPr>
            <p:cNvPr id="30" name="Rectangle 70">
              <a:extLst>
                <a:ext uri="{FF2B5EF4-FFF2-40B4-BE49-F238E27FC236}">
                  <a16:creationId xmlns:a16="http://schemas.microsoft.com/office/drawing/2014/main" id="{DA4B53E5-AFB5-42DF-90EB-D4D17633683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b="1" dirty="0">
                  <a:solidFill>
                    <a:srgbClr val="000066"/>
                  </a:solidFill>
                  <a:hlinkClick r:id="" action="ppaction://noaction"/>
                </a:rPr>
                <a:t>Cierre</a:t>
              </a:r>
              <a:endParaRPr lang="es-ES" sz="1000" b="1" dirty="0">
                <a:solidFill>
                  <a:srgbClr val="000066"/>
                </a:solidFill>
              </a:endParaRPr>
            </a:p>
          </p:txBody>
        </p:sp>
        <p:sp>
          <p:nvSpPr>
            <p:cNvPr id="31" name="Rectangle 71">
              <a:extLst>
                <a:ext uri="{FF2B5EF4-FFF2-40B4-BE49-F238E27FC236}">
                  <a16:creationId xmlns:a16="http://schemas.microsoft.com/office/drawing/2014/main" id="{BF83CEDF-63C7-4063-BB4F-10B238FCB646}"/>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b="1" dirty="0">
                  <a:solidFill>
                    <a:srgbClr val="000066"/>
                  </a:solidFill>
                </a:rPr>
                <a:t>(3) Jefe de Proyecto</a:t>
              </a:r>
              <a:endParaRPr lang="es-ES" b="1" dirty="0">
                <a:solidFill>
                  <a:srgbClr val="000066"/>
                </a:solidFill>
              </a:endParaRPr>
            </a:p>
          </p:txBody>
        </p:sp>
        <p:sp>
          <p:nvSpPr>
            <p:cNvPr id="32" name="Rectangle 72">
              <a:extLst>
                <a:ext uri="{FF2B5EF4-FFF2-40B4-BE49-F238E27FC236}">
                  <a16:creationId xmlns:a16="http://schemas.microsoft.com/office/drawing/2014/main" id="{2E3944C4-9D6C-4A87-89C3-6E84AD8520AE}"/>
                </a:ext>
              </a:extLst>
            </p:cNvPr>
            <p:cNvSpPr>
              <a:spLocks noChangeArrowheads="1"/>
            </p:cNvSpPr>
            <p:nvPr/>
          </p:nvSpPr>
          <p:spPr bwMode="auto">
            <a:xfrm>
              <a:off x="2154" y="1959"/>
              <a:ext cx="607" cy="156"/>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sz="2000" b="1" dirty="0">
                  <a:solidFill>
                    <a:srgbClr val="000066"/>
                  </a:solidFill>
                </a:rPr>
                <a:t>LA, OM</a:t>
              </a:r>
            </a:p>
          </p:txBody>
        </p:sp>
      </p:grpSp>
      <p:cxnSp>
        <p:nvCxnSpPr>
          <p:cNvPr id="5" name="AutoShape 103">
            <a:extLst>
              <a:ext uri="{FF2B5EF4-FFF2-40B4-BE49-F238E27FC236}">
                <a16:creationId xmlns:a16="http://schemas.microsoft.com/office/drawing/2014/main" id="{5CABC029-687A-41E8-8114-B46A23A555F3}"/>
              </a:ext>
            </a:extLst>
          </p:cNvPr>
          <p:cNvCxnSpPr>
            <a:cxnSpLocks noChangeShapeType="1"/>
          </p:cNvCxnSpPr>
          <p:nvPr/>
        </p:nvCxnSpPr>
        <p:spPr bwMode="auto">
          <a:xfrm>
            <a:off x="2178005" y="4606398"/>
            <a:ext cx="633992"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6" name="Group 107">
            <a:extLst>
              <a:ext uri="{FF2B5EF4-FFF2-40B4-BE49-F238E27FC236}">
                <a16:creationId xmlns:a16="http://schemas.microsoft.com/office/drawing/2014/main" id="{F69D7D28-4126-416F-811B-2252D2BC34B1}"/>
              </a:ext>
            </a:extLst>
          </p:cNvPr>
          <p:cNvGrpSpPr>
            <a:grpSpLocks/>
          </p:cNvGrpSpPr>
          <p:nvPr/>
        </p:nvGrpSpPr>
        <p:grpSpPr bwMode="auto">
          <a:xfrm>
            <a:off x="-33246" y="3640097"/>
            <a:ext cx="2818737" cy="2384791"/>
            <a:chOff x="-23" y="1117"/>
            <a:chExt cx="696" cy="384"/>
          </a:xfrm>
        </p:grpSpPr>
        <p:pic>
          <p:nvPicPr>
            <p:cNvPr id="28" name="Picture 108">
              <a:extLst>
                <a:ext uri="{FF2B5EF4-FFF2-40B4-BE49-F238E27FC236}">
                  <a16:creationId xmlns:a16="http://schemas.microsoft.com/office/drawing/2014/main" id="{7AABE761-1E10-459E-BBD4-3B5E9E723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 name="Rectangle 109">
              <a:extLst>
                <a:ext uri="{FF2B5EF4-FFF2-40B4-BE49-F238E27FC236}">
                  <a16:creationId xmlns:a16="http://schemas.microsoft.com/office/drawing/2014/main" id="{51FA30B5-57F3-4A00-9E53-DF691D9A2CD5}"/>
                </a:ext>
              </a:extLst>
            </p:cNvPr>
            <p:cNvSpPr>
              <a:spLocks noChangeArrowheads="1"/>
            </p:cNvSpPr>
            <p:nvPr/>
          </p:nvSpPr>
          <p:spPr bwMode="auto">
            <a:xfrm>
              <a:off x="-23" y="1450"/>
              <a:ext cx="696"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b="1" dirty="0">
                  <a:solidFill>
                    <a:srgbClr val="000066"/>
                  </a:solidFill>
                </a:rPr>
                <a:t>Cliente</a:t>
              </a:r>
              <a:endParaRPr lang="es-ES" sz="900" b="1" dirty="0">
                <a:solidFill>
                  <a:srgbClr val="000066"/>
                </a:solidFill>
              </a:endParaRPr>
            </a:p>
          </p:txBody>
        </p:sp>
      </p:grpSp>
      <p:grpSp>
        <p:nvGrpSpPr>
          <p:cNvPr id="7" name="Group 124">
            <a:extLst>
              <a:ext uri="{FF2B5EF4-FFF2-40B4-BE49-F238E27FC236}">
                <a16:creationId xmlns:a16="http://schemas.microsoft.com/office/drawing/2014/main" id="{B3040695-54E1-490D-AF9E-62A1021A54EC}"/>
              </a:ext>
            </a:extLst>
          </p:cNvPr>
          <p:cNvGrpSpPr>
            <a:grpSpLocks/>
          </p:cNvGrpSpPr>
          <p:nvPr/>
        </p:nvGrpSpPr>
        <p:grpSpPr bwMode="auto">
          <a:xfrm>
            <a:off x="4762368" y="3761481"/>
            <a:ext cx="2149612" cy="2004189"/>
            <a:chOff x="612" y="1389"/>
            <a:chExt cx="607" cy="726"/>
          </a:xfrm>
        </p:grpSpPr>
        <p:sp>
          <p:nvSpPr>
            <p:cNvPr id="25" name="Rectangle 125">
              <a:extLst>
                <a:ext uri="{FF2B5EF4-FFF2-40B4-BE49-F238E27FC236}">
                  <a16:creationId xmlns:a16="http://schemas.microsoft.com/office/drawing/2014/main" id="{113CB12C-5E63-4E5B-A4B6-56605134870E}"/>
                </a:ext>
              </a:extLst>
            </p:cNvPr>
            <p:cNvSpPr>
              <a:spLocks noChangeArrowheads="1"/>
            </p:cNvSpPr>
            <p:nvPr/>
          </p:nvSpPr>
          <p:spPr bwMode="auto">
            <a:xfrm>
              <a:off x="612"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b="1" dirty="0">
                  <a:solidFill>
                    <a:srgbClr val="000066"/>
                  </a:solidFill>
                  <a:hlinkClick r:id="" action="ppaction://noaction"/>
                </a:rPr>
                <a:t>Planificación</a:t>
              </a:r>
              <a:endParaRPr lang="es-ES" b="1" dirty="0">
                <a:solidFill>
                  <a:srgbClr val="000066"/>
                </a:solidFill>
              </a:endParaRPr>
            </a:p>
          </p:txBody>
        </p:sp>
        <p:sp>
          <p:nvSpPr>
            <p:cNvPr id="26" name="Rectangle 126">
              <a:extLst>
                <a:ext uri="{FF2B5EF4-FFF2-40B4-BE49-F238E27FC236}">
                  <a16:creationId xmlns:a16="http://schemas.microsoft.com/office/drawing/2014/main" id="{465DE203-BF01-4D9D-A590-8287BE44B00B}"/>
                </a:ext>
              </a:extLst>
            </p:cNvPr>
            <p:cNvSpPr>
              <a:spLocks noChangeArrowheads="1"/>
            </p:cNvSpPr>
            <p:nvPr/>
          </p:nvSpPr>
          <p:spPr bwMode="auto">
            <a:xfrm>
              <a:off x="612"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b="1" dirty="0">
                  <a:solidFill>
                    <a:srgbClr val="000066"/>
                  </a:solidFill>
                </a:rPr>
                <a:t>(1) Jefe de Proyecto</a:t>
              </a:r>
              <a:endParaRPr lang="es-ES" b="1" dirty="0">
                <a:solidFill>
                  <a:srgbClr val="000066"/>
                </a:solidFill>
              </a:endParaRPr>
            </a:p>
          </p:txBody>
        </p:sp>
        <p:sp>
          <p:nvSpPr>
            <p:cNvPr id="27" name="Rectangle 127">
              <a:extLst>
                <a:ext uri="{FF2B5EF4-FFF2-40B4-BE49-F238E27FC236}">
                  <a16:creationId xmlns:a16="http://schemas.microsoft.com/office/drawing/2014/main" id="{9F0EA453-CF12-4256-8F3D-021D212C9574}"/>
                </a:ext>
              </a:extLst>
            </p:cNvPr>
            <p:cNvSpPr>
              <a:spLocks noChangeArrowheads="1"/>
            </p:cNvSpPr>
            <p:nvPr/>
          </p:nvSpPr>
          <p:spPr bwMode="auto">
            <a:xfrm>
              <a:off x="612" y="1959"/>
              <a:ext cx="607" cy="156"/>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b="1" dirty="0">
                  <a:solidFill>
                    <a:srgbClr val="000066"/>
                  </a:solidFill>
                  <a:latin typeface="TheSansCorrespondence" pitchFamily="34" charset="0"/>
                </a:rPr>
                <a:t>Plan del Proyecto</a:t>
              </a:r>
            </a:p>
          </p:txBody>
        </p:sp>
      </p:grpSp>
      <p:cxnSp>
        <p:nvCxnSpPr>
          <p:cNvPr id="8" name="AutoShape 131">
            <a:extLst>
              <a:ext uri="{FF2B5EF4-FFF2-40B4-BE49-F238E27FC236}">
                <a16:creationId xmlns:a16="http://schemas.microsoft.com/office/drawing/2014/main" id="{B95825CD-9CDF-4BD3-8EB6-3C762023308E}"/>
              </a:ext>
            </a:extLst>
          </p:cNvPr>
          <p:cNvCxnSpPr>
            <a:cxnSpLocks noChangeShapeType="1"/>
            <a:stCxn id="25" idx="3"/>
            <a:endCxn id="22" idx="1"/>
          </p:cNvCxnSpPr>
          <p:nvPr/>
        </p:nvCxnSpPr>
        <p:spPr bwMode="auto">
          <a:xfrm flipV="1">
            <a:off x="6911980" y="4760342"/>
            <a:ext cx="599556" cy="461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9" name="AutoShape 159">
            <a:extLst>
              <a:ext uri="{FF2B5EF4-FFF2-40B4-BE49-F238E27FC236}">
                <a16:creationId xmlns:a16="http://schemas.microsoft.com/office/drawing/2014/main" id="{ED61C031-D571-4515-BCC6-ED1C3416D641}"/>
              </a:ext>
            </a:extLst>
          </p:cNvPr>
          <p:cNvCxnSpPr>
            <a:cxnSpLocks noChangeShapeType="1"/>
          </p:cNvCxnSpPr>
          <p:nvPr/>
        </p:nvCxnSpPr>
        <p:spPr bwMode="auto">
          <a:xfrm flipV="1">
            <a:off x="4222127" y="4418819"/>
            <a:ext cx="544849" cy="77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0" name="Group 160">
            <a:extLst>
              <a:ext uri="{FF2B5EF4-FFF2-40B4-BE49-F238E27FC236}">
                <a16:creationId xmlns:a16="http://schemas.microsoft.com/office/drawing/2014/main" id="{85F80CC8-8509-43C8-8699-7191AB91B5EC}"/>
              </a:ext>
            </a:extLst>
          </p:cNvPr>
          <p:cNvGrpSpPr>
            <a:grpSpLocks/>
          </p:cNvGrpSpPr>
          <p:nvPr/>
        </p:nvGrpSpPr>
        <p:grpSpPr bwMode="auto">
          <a:xfrm>
            <a:off x="7511536" y="3586189"/>
            <a:ext cx="2818737" cy="2225560"/>
            <a:chOff x="2154" y="1389"/>
            <a:chExt cx="607" cy="689"/>
          </a:xfrm>
        </p:grpSpPr>
        <p:sp>
          <p:nvSpPr>
            <p:cNvPr id="22" name="Rectangle 161">
              <a:extLst>
                <a:ext uri="{FF2B5EF4-FFF2-40B4-BE49-F238E27FC236}">
                  <a16:creationId xmlns:a16="http://schemas.microsoft.com/office/drawing/2014/main" id="{BD58C438-4CB5-48BC-B26C-754DB6FE5907}"/>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110000"/>
                </a:lnSpc>
              </a:pPr>
              <a:r>
                <a:rPr lang="es-PE" b="1" dirty="0">
                  <a:solidFill>
                    <a:srgbClr val="000066"/>
                  </a:solidFill>
                  <a:hlinkClick r:id="" action="ppaction://noaction"/>
                </a:rPr>
                <a:t>Ejecución, Seguimiento y Control</a:t>
              </a:r>
              <a:endParaRPr lang="es-ES" b="1" dirty="0">
                <a:solidFill>
                  <a:srgbClr val="000066"/>
                </a:solidFill>
              </a:endParaRPr>
            </a:p>
          </p:txBody>
        </p:sp>
        <p:sp>
          <p:nvSpPr>
            <p:cNvPr id="23" name="Rectangle 162">
              <a:extLst>
                <a:ext uri="{FF2B5EF4-FFF2-40B4-BE49-F238E27FC236}">
                  <a16:creationId xmlns:a16="http://schemas.microsoft.com/office/drawing/2014/main" id="{6709B70B-6BE3-45C0-876C-E0C1B91D89E4}"/>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b="1" dirty="0">
                  <a:solidFill>
                    <a:srgbClr val="000066"/>
                  </a:solidFill>
                </a:rPr>
                <a:t>(</a:t>
              </a:r>
              <a:r>
                <a:rPr lang="es-PE" sz="2000" b="1" dirty="0">
                  <a:solidFill>
                    <a:srgbClr val="000066"/>
                  </a:solidFill>
                </a:rPr>
                <a:t>2) Jefe de Proyecto</a:t>
              </a:r>
              <a:endParaRPr lang="es-ES" b="1" dirty="0">
                <a:solidFill>
                  <a:srgbClr val="000066"/>
                </a:solidFill>
              </a:endParaRPr>
            </a:p>
          </p:txBody>
        </p:sp>
        <p:sp>
          <p:nvSpPr>
            <p:cNvPr id="24" name="Rectangle 163">
              <a:extLst>
                <a:ext uri="{FF2B5EF4-FFF2-40B4-BE49-F238E27FC236}">
                  <a16:creationId xmlns:a16="http://schemas.microsoft.com/office/drawing/2014/main" id="{4833B9AA-5740-48F6-9F1D-7DFA3D975AAA}"/>
                </a:ext>
              </a:extLst>
            </p:cNvPr>
            <p:cNvSpPr>
              <a:spLocks noChangeArrowheads="1"/>
            </p:cNvSpPr>
            <p:nvPr/>
          </p:nvSpPr>
          <p:spPr bwMode="auto">
            <a:xfrm>
              <a:off x="2154" y="1959"/>
              <a:ext cx="607" cy="119"/>
            </a:xfrm>
            <a:prstGeom prst="rect">
              <a:avLst/>
            </a:prstGeom>
            <a:solidFill>
              <a:srgbClr val="FF9900"/>
            </a:solidFill>
            <a:ln w="9525" algn="ctr">
              <a:solidFill>
                <a:srgbClr val="FF9900"/>
              </a:solidFill>
              <a:miter lim="800000"/>
              <a:headEnd/>
              <a:tailEnd/>
            </a:ln>
          </p:spPr>
          <p:txBody>
            <a:bodyPr lIns="0" tIns="0" rIns="0" bIns="0"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s-PE" b="1" dirty="0">
                  <a:solidFill>
                    <a:srgbClr val="000066"/>
                  </a:solidFill>
                </a:rPr>
                <a:t>Plantillas</a:t>
              </a:r>
            </a:p>
          </p:txBody>
        </p:sp>
      </p:grpSp>
      <p:cxnSp>
        <p:nvCxnSpPr>
          <p:cNvPr id="11" name="AutoShape 166">
            <a:extLst>
              <a:ext uri="{FF2B5EF4-FFF2-40B4-BE49-F238E27FC236}">
                <a16:creationId xmlns:a16="http://schemas.microsoft.com/office/drawing/2014/main" id="{874010CE-DB15-402D-BE95-558941656238}"/>
              </a:ext>
            </a:extLst>
          </p:cNvPr>
          <p:cNvCxnSpPr>
            <a:cxnSpLocks noChangeShapeType="1"/>
            <a:stCxn id="22" idx="3"/>
            <a:endCxn id="30" idx="1"/>
          </p:cNvCxnSpPr>
          <p:nvPr/>
        </p:nvCxnSpPr>
        <p:spPr bwMode="auto">
          <a:xfrm flipV="1">
            <a:off x="10330273" y="4711047"/>
            <a:ext cx="2145004" cy="4929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12" name="Picture 194">
            <a:extLst>
              <a:ext uri="{FF2B5EF4-FFF2-40B4-BE49-F238E27FC236}">
                <a16:creationId xmlns:a16="http://schemas.microsoft.com/office/drawing/2014/main" id="{77177017-56E4-4A47-A07D-B251CBA7F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1536" y="6956764"/>
            <a:ext cx="2509542" cy="202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95">
            <a:extLst>
              <a:ext uri="{FF2B5EF4-FFF2-40B4-BE49-F238E27FC236}">
                <a16:creationId xmlns:a16="http://schemas.microsoft.com/office/drawing/2014/main" id="{AB030403-AA92-4BDE-B0A8-3778753D8239}"/>
              </a:ext>
            </a:extLst>
          </p:cNvPr>
          <p:cNvSpPr>
            <a:spLocks noChangeArrowheads="1"/>
          </p:cNvSpPr>
          <p:nvPr/>
        </p:nvSpPr>
        <p:spPr bwMode="auto">
          <a:xfrm>
            <a:off x="7912839" y="9016425"/>
            <a:ext cx="17069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ES" sz="2000" b="1" dirty="0">
                <a:solidFill>
                  <a:srgbClr val="000066"/>
                </a:solidFill>
              </a:rPr>
              <a:t>Archivos del Proyecto</a:t>
            </a:r>
          </a:p>
        </p:txBody>
      </p:sp>
      <p:cxnSp>
        <p:nvCxnSpPr>
          <p:cNvPr id="14" name="AutoShape 197">
            <a:extLst>
              <a:ext uri="{FF2B5EF4-FFF2-40B4-BE49-F238E27FC236}">
                <a16:creationId xmlns:a16="http://schemas.microsoft.com/office/drawing/2014/main" id="{5964DD07-1F93-4638-9940-5F5C0A32A877}"/>
              </a:ext>
            </a:extLst>
          </p:cNvPr>
          <p:cNvCxnSpPr>
            <a:cxnSpLocks noChangeShapeType="1"/>
            <a:stCxn id="32" idx="2"/>
            <a:endCxn id="12" idx="0"/>
          </p:cNvCxnSpPr>
          <p:nvPr/>
        </p:nvCxnSpPr>
        <p:spPr bwMode="auto">
          <a:xfrm rot="5400000">
            <a:off x="10871607" y="3836630"/>
            <a:ext cx="1014835" cy="5225433"/>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15" name="Group 198">
            <a:extLst>
              <a:ext uri="{FF2B5EF4-FFF2-40B4-BE49-F238E27FC236}">
                <a16:creationId xmlns:a16="http://schemas.microsoft.com/office/drawing/2014/main" id="{0A021AC1-E18E-4216-87DC-F5CA951B7AB3}"/>
              </a:ext>
            </a:extLst>
          </p:cNvPr>
          <p:cNvGrpSpPr>
            <a:grpSpLocks/>
          </p:cNvGrpSpPr>
          <p:nvPr/>
        </p:nvGrpSpPr>
        <p:grpSpPr bwMode="auto">
          <a:xfrm>
            <a:off x="11494993" y="6910667"/>
            <a:ext cx="3032925" cy="2293300"/>
            <a:chOff x="-23" y="1117"/>
            <a:chExt cx="696" cy="447"/>
          </a:xfrm>
        </p:grpSpPr>
        <p:pic>
          <p:nvPicPr>
            <p:cNvPr id="20" name="Picture 199">
              <a:extLst>
                <a:ext uri="{FF2B5EF4-FFF2-40B4-BE49-F238E27FC236}">
                  <a16:creationId xmlns:a16="http://schemas.microsoft.com/office/drawing/2014/main" id="{AD0697C0-B94F-49A7-8A7E-FA115E9E2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Rectangle 200">
              <a:extLst>
                <a:ext uri="{FF2B5EF4-FFF2-40B4-BE49-F238E27FC236}">
                  <a16:creationId xmlns:a16="http://schemas.microsoft.com/office/drawing/2014/main" id="{8BC2212F-EB28-4325-83C0-F9BE95603677}"/>
                </a:ext>
              </a:extLst>
            </p:cNvPr>
            <p:cNvSpPr>
              <a:spLocks noChangeArrowheads="1"/>
            </p:cNvSpPr>
            <p:nvPr/>
          </p:nvSpPr>
          <p:spPr bwMode="auto">
            <a:xfrm>
              <a:off x="-23" y="1450"/>
              <a:ext cx="69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sz="2000" b="1" dirty="0">
                  <a:solidFill>
                    <a:srgbClr val="000066"/>
                  </a:solidFill>
                </a:rPr>
                <a:t>Gestor de la Configuración</a:t>
              </a:r>
              <a:endParaRPr lang="es-ES" sz="2000" b="1" dirty="0">
                <a:solidFill>
                  <a:srgbClr val="000066"/>
                </a:solidFill>
              </a:endParaRPr>
            </a:p>
          </p:txBody>
        </p:sp>
      </p:grpSp>
      <p:cxnSp>
        <p:nvCxnSpPr>
          <p:cNvPr id="16" name="AutoShape 201">
            <a:extLst>
              <a:ext uri="{FF2B5EF4-FFF2-40B4-BE49-F238E27FC236}">
                <a16:creationId xmlns:a16="http://schemas.microsoft.com/office/drawing/2014/main" id="{E8C429F3-3FA5-44C5-BB6A-539E07F1BA07}"/>
              </a:ext>
            </a:extLst>
          </p:cNvPr>
          <p:cNvCxnSpPr>
            <a:cxnSpLocks noChangeShapeType="1"/>
            <a:stCxn id="12" idx="3"/>
            <a:endCxn id="20" idx="1"/>
          </p:cNvCxnSpPr>
          <p:nvPr/>
        </p:nvCxnSpPr>
        <p:spPr bwMode="auto">
          <a:xfrm flipV="1">
            <a:off x="10021078" y="7785405"/>
            <a:ext cx="2123205" cy="18278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7" name="Group 202">
            <a:extLst>
              <a:ext uri="{FF2B5EF4-FFF2-40B4-BE49-F238E27FC236}">
                <a16:creationId xmlns:a16="http://schemas.microsoft.com/office/drawing/2014/main" id="{581B84C8-CFE3-40EA-B766-83AAA45D6E37}"/>
              </a:ext>
            </a:extLst>
          </p:cNvPr>
          <p:cNvGrpSpPr>
            <a:grpSpLocks/>
          </p:cNvGrpSpPr>
          <p:nvPr/>
        </p:nvGrpSpPr>
        <p:grpSpPr bwMode="auto">
          <a:xfrm>
            <a:off x="2571070" y="3777181"/>
            <a:ext cx="1907541" cy="2164748"/>
            <a:chOff x="2406" y="2166"/>
            <a:chExt cx="589" cy="505"/>
          </a:xfrm>
        </p:grpSpPr>
        <p:pic>
          <p:nvPicPr>
            <p:cNvPr id="18" name="Picture 203">
              <a:extLst>
                <a:ext uri="{FF2B5EF4-FFF2-40B4-BE49-F238E27FC236}">
                  <a16:creationId xmlns:a16="http://schemas.microsoft.com/office/drawing/2014/main" id="{5DBA81DE-344C-4F74-975B-2900C502F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0" y="216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4">
              <a:extLst>
                <a:ext uri="{FF2B5EF4-FFF2-40B4-BE49-F238E27FC236}">
                  <a16:creationId xmlns:a16="http://schemas.microsoft.com/office/drawing/2014/main" id="{BC584A18-597A-4BB8-B151-D8C879932302}"/>
                </a:ext>
              </a:extLst>
            </p:cNvPr>
            <p:cNvSpPr>
              <a:spLocks noChangeArrowheads="1"/>
            </p:cNvSpPr>
            <p:nvPr/>
          </p:nvSpPr>
          <p:spPr bwMode="auto">
            <a:xfrm>
              <a:off x="2406" y="2546"/>
              <a:ext cx="58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lnSpc>
                  <a:spcPct val="80000"/>
                </a:lnSpc>
                <a:spcBef>
                  <a:spcPct val="50000"/>
                </a:spcBef>
              </a:pPr>
              <a:r>
                <a:rPr lang="es-PE" b="1" dirty="0">
                  <a:solidFill>
                    <a:srgbClr val="000066"/>
                  </a:solidFill>
                </a:rPr>
                <a:t>Propuesta Aprobada</a:t>
              </a:r>
              <a:endParaRPr lang="es-ES" b="1" dirty="0">
                <a:solidFill>
                  <a:srgbClr val="000066"/>
                </a:solidFill>
              </a:endParaRPr>
            </a:p>
          </p:txBody>
        </p:sp>
      </p:grpSp>
    </p:spTree>
    <p:extLst>
      <p:ext uri="{BB962C8B-B14F-4D97-AF65-F5344CB8AC3E}">
        <p14:creationId xmlns:p14="http://schemas.microsoft.com/office/powerpoint/2010/main" val="66356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2" name="Google Shape;3850;p15">
            <a:extLst>
              <a:ext uri="{FF2B5EF4-FFF2-40B4-BE49-F238E27FC236}">
                <a16:creationId xmlns:a16="http://schemas.microsoft.com/office/drawing/2014/main" id="{33DB2489-2139-40A1-9B42-20827A4324FA}"/>
              </a:ext>
            </a:extLst>
          </p:cNvPr>
          <p:cNvSpPr txBox="1">
            <a:spLocks/>
          </p:cNvSpPr>
          <p:nvPr/>
        </p:nvSpPr>
        <p:spPr>
          <a:xfrm>
            <a:off x="906634" y="413450"/>
            <a:ext cx="11653666" cy="144075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SUBPROCESO DEL PROCESO DE GESTIÓN DE PROYECTOS</a:t>
            </a:r>
          </a:p>
        </p:txBody>
      </p:sp>
      <p:graphicFrame>
        <p:nvGraphicFramePr>
          <p:cNvPr id="5" name="Tabla 4">
            <a:extLst>
              <a:ext uri="{FF2B5EF4-FFF2-40B4-BE49-F238E27FC236}">
                <a16:creationId xmlns:a16="http://schemas.microsoft.com/office/drawing/2014/main" id="{EF680B44-47B7-4C7F-BEC1-E94C988DC517}"/>
              </a:ext>
            </a:extLst>
          </p:cNvPr>
          <p:cNvGraphicFramePr>
            <a:graphicFrameLocks noGrp="1"/>
          </p:cNvGraphicFramePr>
          <p:nvPr>
            <p:extLst>
              <p:ext uri="{D42A27DB-BD31-4B8C-83A1-F6EECF244321}">
                <p14:modId xmlns:p14="http://schemas.microsoft.com/office/powerpoint/2010/main" val="1731557779"/>
              </p:ext>
            </p:extLst>
          </p:nvPr>
        </p:nvGraphicFramePr>
        <p:xfrm>
          <a:off x="1" y="1667587"/>
          <a:ext cx="17068799" cy="7881236"/>
        </p:xfrm>
        <a:graphic>
          <a:graphicData uri="http://schemas.openxmlformats.org/drawingml/2006/table">
            <a:tbl>
              <a:tblPr firstRow="1" bandRow="1">
                <a:tableStyleId>{CF35B2AF-6D7A-47E4-AC47-5683254A8D85}</a:tableStyleId>
              </a:tblPr>
              <a:tblGrid>
                <a:gridCol w="722287">
                  <a:extLst>
                    <a:ext uri="{9D8B030D-6E8A-4147-A177-3AD203B41FA5}">
                      <a16:colId xmlns:a16="http://schemas.microsoft.com/office/drawing/2014/main" val="569537999"/>
                    </a:ext>
                  </a:extLst>
                </a:gridCol>
                <a:gridCol w="2908158">
                  <a:extLst>
                    <a:ext uri="{9D8B030D-6E8A-4147-A177-3AD203B41FA5}">
                      <a16:colId xmlns:a16="http://schemas.microsoft.com/office/drawing/2014/main" val="2525139331"/>
                    </a:ext>
                  </a:extLst>
                </a:gridCol>
                <a:gridCol w="3478386">
                  <a:extLst>
                    <a:ext uri="{9D8B030D-6E8A-4147-A177-3AD203B41FA5}">
                      <a16:colId xmlns:a16="http://schemas.microsoft.com/office/drawing/2014/main" val="2930099224"/>
                    </a:ext>
                  </a:extLst>
                </a:gridCol>
                <a:gridCol w="6761834">
                  <a:extLst>
                    <a:ext uri="{9D8B030D-6E8A-4147-A177-3AD203B41FA5}">
                      <a16:colId xmlns:a16="http://schemas.microsoft.com/office/drawing/2014/main" val="3928260421"/>
                    </a:ext>
                  </a:extLst>
                </a:gridCol>
                <a:gridCol w="3198134">
                  <a:extLst>
                    <a:ext uri="{9D8B030D-6E8A-4147-A177-3AD203B41FA5}">
                      <a16:colId xmlns:a16="http://schemas.microsoft.com/office/drawing/2014/main" val="2737954977"/>
                    </a:ext>
                  </a:extLst>
                </a:gridCol>
              </a:tblGrid>
              <a:tr h="803780">
                <a:tc>
                  <a:txBody>
                    <a:bodyPr/>
                    <a:lstStyle/>
                    <a:p>
                      <a:pPr algn="ctr"/>
                      <a:r>
                        <a:rPr lang="es-ES" sz="1800" b="1" dirty="0">
                          <a:solidFill>
                            <a:schemeClr val="bg1">
                              <a:lumMod val="95000"/>
                              <a:lumOff val="5000"/>
                            </a:schemeClr>
                          </a:solidFill>
                        </a:rPr>
                        <a:t>#</a:t>
                      </a:r>
                    </a:p>
                  </a:txBody>
                  <a:tcPr anchor="ctr">
                    <a:solidFill>
                      <a:schemeClr val="accent4">
                        <a:lumMod val="60000"/>
                        <a:lumOff val="40000"/>
                      </a:schemeClr>
                    </a:solidFill>
                  </a:tcPr>
                </a:tc>
                <a:tc>
                  <a:txBody>
                    <a:bodyPr/>
                    <a:lstStyle/>
                    <a:p>
                      <a:pPr algn="ctr"/>
                      <a:r>
                        <a:rPr lang="es-ES" sz="1800" b="1" dirty="0">
                          <a:solidFill>
                            <a:schemeClr val="bg1">
                              <a:lumMod val="95000"/>
                              <a:lumOff val="5000"/>
                            </a:schemeClr>
                          </a:solidFill>
                        </a:rPr>
                        <a:t>Rol del Responsable</a:t>
                      </a:r>
                    </a:p>
                  </a:txBody>
                  <a:tcPr anchor="ctr">
                    <a:solidFill>
                      <a:schemeClr val="accent4">
                        <a:lumMod val="60000"/>
                        <a:lumOff val="40000"/>
                      </a:schemeClr>
                    </a:solidFill>
                  </a:tcPr>
                </a:tc>
                <a:tc>
                  <a:txBody>
                    <a:bodyPr/>
                    <a:lstStyle/>
                    <a:p>
                      <a:pPr algn="ctr"/>
                      <a:r>
                        <a:rPr lang="es-ES" sz="1800" b="1" dirty="0">
                          <a:solidFill>
                            <a:schemeClr val="bg1">
                              <a:lumMod val="95000"/>
                              <a:lumOff val="5000"/>
                            </a:schemeClr>
                          </a:solidFill>
                        </a:rPr>
                        <a:t>Nombre del Subproceso</a:t>
                      </a:r>
                    </a:p>
                  </a:txBody>
                  <a:tcPr anchor="ctr">
                    <a:solidFill>
                      <a:schemeClr val="accent4">
                        <a:lumMod val="60000"/>
                        <a:lumOff val="40000"/>
                      </a:schemeClr>
                    </a:solidFill>
                  </a:tcPr>
                </a:tc>
                <a:tc>
                  <a:txBody>
                    <a:bodyPr/>
                    <a:lstStyle/>
                    <a:p>
                      <a:pPr algn="ctr"/>
                      <a:r>
                        <a:rPr lang="es-ES" sz="1800" b="1" dirty="0">
                          <a:solidFill>
                            <a:schemeClr val="bg1">
                              <a:lumMod val="95000"/>
                              <a:lumOff val="5000"/>
                            </a:schemeClr>
                          </a:solidFill>
                        </a:rPr>
                        <a:t>Descripción del Subproceso</a:t>
                      </a:r>
                    </a:p>
                  </a:txBody>
                  <a:tcPr anchor="ctr">
                    <a:solidFill>
                      <a:schemeClr val="accent4">
                        <a:lumMod val="60000"/>
                        <a:lumOff val="40000"/>
                      </a:schemeClr>
                    </a:solidFill>
                  </a:tcPr>
                </a:tc>
                <a:tc>
                  <a:txBody>
                    <a:bodyPr/>
                    <a:lstStyle/>
                    <a:p>
                      <a:pPr algn="ctr"/>
                      <a:r>
                        <a:rPr lang="es-ES" sz="1800" b="1" dirty="0">
                          <a:solidFill>
                            <a:schemeClr val="bg1">
                              <a:lumMod val="95000"/>
                              <a:lumOff val="5000"/>
                            </a:schemeClr>
                          </a:solidFill>
                        </a:rPr>
                        <a:t>Herramientas</a:t>
                      </a:r>
                    </a:p>
                  </a:txBody>
                  <a:tcPr anchor="ctr">
                    <a:solidFill>
                      <a:schemeClr val="accent4">
                        <a:lumMod val="60000"/>
                        <a:lumOff val="40000"/>
                      </a:schemeClr>
                    </a:solidFill>
                  </a:tcPr>
                </a:tc>
                <a:extLst>
                  <a:ext uri="{0D108BD9-81ED-4DB2-BD59-A6C34878D82A}">
                    <a16:rowId xmlns:a16="http://schemas.microsoft.com/office/drawing/2014/main" val="341762054"/>
                  </a:ext>
                </a:extLst>
              </a:tr>
              <a:tr h="2069125">
                <a:tc>
                  <a:txBody>
                    <a:bodyPr/>
                    <a:lstStyle/>
                    <a:p>
                      <a:pPr algn="ctr"/>
                      <a:r>
                        <a:rPr lang="es-ES" sz="1800" dirty="0">
                          <a:solidFill>
                            <a:schemeClr val="bg1">
                              <a:lumMod val="95000"/>
                              <a:lumOff val="5000"/>
                            </a:schemeClr>
                          </a:solidFill>
                        </a:rPr>
                        <a:t>1</a:t>
                      </a:r>
                    </a:p>
                  </a:txBody>
                  <a:tcPr anchor="ctr">
                    <a:solidFill>
                      <a:schemeClr val="accent4">
                        <a:lumMod val="20000"/>
                        <a:lumOff val="80000"/>
                      </a:schemeClr>
                    </a:solidFill>
                  </a:tcPr>
                </a:tc>
                <a:tc>
                  <a:txBody>
                    <a:bodyPr/>
                    <a:lstStyle/>
                    <a:p>
                      <a:pPr algn="ctr"/>
                      <a:r>
                        <a:rPr lang="es-ES" sz="1800" dirty="0">
                          <a:solidFill>
                            <a:schemeClr val="bg1">
                              <a:lumMod val="95000"/>
                              <a:lumOff val="5000"/>
                            </a:schemeClr>
                          </a:solidFill>
                        </a:rPr>
                        <a:t>Jefe de Proyecto</a:t>
                      </a:r>
                    </a:p>
                  </a:txBody>
                  <a:tcPr anchor="ctr">
                    <a:solidFill>
                      <a:schemeClr val="accent4">
                        <a:lumMod val="20000"/>
                        <a:lumOff val="80000"/>
                      </a:schemeClr>
                    </a:solidFill>
                  </a:tcPr>
                </a:tc>
                <a:tc>
                  <a:txBody>
                    <a:bodyPr/>
                    <a:lstStyle/>
                    <a:p>
                      <a:pPr algn="ctr"/>
                      <a:r>
                        <a:rPr lang="es-ES" sz="1800" dirty="0">
                          <a:solidFill>
                            <a:schemeClr val="bg1">
                              <a:lumMod val="95000"/>
                              <a:lumOff val="5000"/>
                            </a:schemeClr>
                          </a:solidFill>
                        </a:rPr>
                        <a:t>Planificación</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800" b="0" i="0" u="none" strike="noStrike" cap="none" normalizeH="0" baseline="0" dirty="0">
                          <a:ln>
                            <a:noFill/>
                          </a:ln>
                          <a:solidFill>
                            <a:schemeClr val="bg1">
                              <a:lumMod val="95000"/>
                              <a:lumOff val="5000"/>
                            </a:schemeClr>
                          </a:solidFill>
                          <a:effectLst/>
                          <a:latin typeface="Arial" pitchFamily="34" charset="0"/>
                        </a:rPr>
                        <a:t>En esta etapa se crea el Plan del Proyecto, el cual debe ser aprobado por el cliente a través de un Acta de Reunión, dando así conformidad al plan y visto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800" b="0" i="0" u="none" strike="noStrike" cap="none" normalizeH="0" baseline="0" dirty="0">
                          <a:ln>
                            <a:noFill/>
                          </a:ln>
                          <a:solidFill>
                            <a:schemeClr val="bg1">
                              <a:lumMod val="95000"/>
                              <a:lumOff val="5000"/>
                            </a:schemeClr>
                          </a:solidFill>
                          <a:effectLst/>
                          <a:latin typeface="Arial" pitchFamily="34" charset="0"/>
                        </a:rPr>
                        <a:t>De existir observaciones al Plan, estas quedarán registradas en un acta de reunión.</a:t>
                      </a: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800" b="0" i="0" u="none" strike="noStrike" cap="none" normalizeH="0" baseline="0" dirty="0">
                          <a:ln>
                            <a:noFill/>
                          </a:ln>
                          <a:solidFill>
                            <a:schemeClr val="bg1">
                              <a:lumMod val="95000"/>
                              <a:lumOff val="5000"/>
                            </a:schemeClr>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800" b="0" i="0" u="none" strike="noStrike" cap="none" normalizeH="0" baseline="0" dirty="0">
                          <a:ln>
                            <a:noFill/>
                          </a:ln>
                          <a:solidFill>
                            <a:schemeClr val="bg1">
                              <a:lumMod val="95000"/>
                              <a:lumOff val="5000"/>
                            </a:schemeClr>
                          </a:solidFill>
                          <a:effectLst/>
                          <a:latin typeface="Arial" pitchFamily="34"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800" b="0" i="0" u="none" strike="noStrike" cap="none" normalizeH="0" baseline="0" dirty="0">
                          <a:ln>
                            <a:noFill/>
                          </a:ln>
                          <a:solidFill>
                            <a:schemeClr val="bg1">
                              <a:lumMod val="95000"/>
                              <a:lumOff val="5000"/>
                            </a:schemeClr>
                          </a:solidFill>
                          <a:effectLst/>
                          <a:latin typeface="Arial" pitchFamily="34" charset="0"/>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800" b="0" i="0" u="none" strike="noStrike" cap="none" normalizeH="0" baseline="0" dirty="0">
                          <a:ln>
                            <a:noFill/>
                          </a:ln>
                          <a:solidFill>
                            <a:schemeClr val="bg1">
                              <a:lumMod val="95000"/>
                              <a:lumOff val="5000"/>
                            </a:schemeClr>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800" b="0" i="0" u="none" strike="noStrike" cap="none" normalizeH="0" baseline="0" dirty="0">
                          <a:ln>
                            <a:noFill/>
                          </a:ln>
                          <a:solidFill>
                            <a:schemeClr val="bg1">
                              <a:lumMod val="95000"/>
                              <a:lumOff val="5000"/>
                            </a:schemeClr>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800" b="0" i="0" u="none" strike="noStrike" cap="none" normalizeH="0" baseline="0" dirty="0">
                          <a:ln>
                            <a:noFill/>
                          </a:ln>
                          <a:solidFill>
                            <a:schemeClr val="bg1">
                              <a:lumMod val="95000"/>
                              <a:lumOff val="5000"/>
                            </a:schemeClr>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LMR</a:t>
                      </a:r>
                    </a:p>
                  </a:txBody>
                  <a:tcPr anchor="ctr">
                    <a:solidFill>
                      <a:schemeClr val="accent4">
                        <a:lumMod val="20000"/>
                        <a:lumOff val="80000"/>
                      </a:schemeClr>
                    </a:solidFill>
                  </a:tcPr>
                </a:tc>
                <a:extLst>
                  <a:ext uri="{0D108BD9-81ED-4DB2-BD59-A6C34878D82A}">
                    <a16:rowId xmlns:a16="http://schemas.microsoft.com/office/drawing/2014/main" val="157239942"/>
                  </a:ext>
                </a:extLst>
              </a:tr>
              <a:tr h="2402086">
                <a:tc>
                  <a:txBody>
                    <a:bodyPr/>
                    <a:lstStyle/>
                    <a:p>
                      <a:pPr algn="ctr"/>
                      <a:r>
                        <a:rPr lang="es-ES" sz="1800" dirty="0">
                          <a:solidFill>
                            <a:schemeClr val="bg1">
                              <a:lumMod val="95000"/>
                              <a:lumOff val="5000"/>
                            </a:schemeClr>
                          </a:solidFill>
                        </a:rPr>
                        <a:t>2</a:t>
                      </a:r>
                    </a:p>
                  </a:txBody>
                  <a:tcPr anchor="ctr">
                    <a:solidFill>
                      <a:schemeClr val="accent4">
                        <a:lumMod val="20000"/>
                        <a:lumOff val="80000"/>
                      </a:schemeClr>
                    </a:solidFill>
                  </a:tcPr>
                </a:tc>
                <a:tc>
                  <a:txBody>
                    <a:bodyPr/>
                    <a:lstStyle/>
                    <a:p>
                      <a:pPr algn="ctr"/>
                      <a:r>
                        <a:rPr lang="es-ES" sz="1800" dirty="0">
                          <a:solidFill>
                            <a:schemeClr val="bg1">
                              <a:lumMod val="95000"/>
                              <a:lumOff val="5000"/>
                            </a:schemeClr>
                          </a:solidFill>
                        </a:rPr>
                        <a:t>Jefe de Proyecto</a:t>
                      </a:r>
                    </a:p>
                  </a:txBody>
                  <a:tcPr anchor="ctr">
                    <a:solidFill>
                      <a:schemeClr val="accent4">
                        <a:lumMod val="20000"/>
                        <a:lumOff val="80000"/>
                      </a:schemeClr>
                    </a:solidFill>
                  </a:tcPr>
                </a:tc>
                <a:tc>
                  <a:txBody>
                    <a:bodyPr/>
                    <a:lstStyle/>
                    <a:p>
                      <a:pPr algn="ctr"/>
                      <a:r>
                        <a:rPr lang="es-ES" sz="1800" dirty="0">
                          <a:solidFill>
                            <a:schemeClr val="bg1">
                              <a:lumMod val="95000"/>
                              <a:lumOff val="5000"/>
                            </a:schemeClr>
                          </a:solidFill>
                        </a:rPr>
                        <a:t>Ejecución, Seguimiento y Control</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ES" sz="1800" b="0" i="0" u="none" strike="noStrike" cap="none" normalizeH="0" baseline="0" dirty="0">
                          <a:ln>
                            <a:noFill/>
                          </a:ln>
                          <a:solidFill>
                            <a:schemeClr val="bg1">
                              <a:lumMod val="95000"/>
                              <a:lumOff val="5000"/>
                            </a:schemeClr>
                          </a:solidFill>
                          <a:effectLst/>
                          <a:latin typeface="Arial" pitchFamily="34" charset="0"/>
                        </a:rPr>
                        <a:t>El</a:t>
                      </a:r>
                      <a:r>
                        <a:rPr kumimoji="0" lang="es-US" sz="1800" b="0" i="0" u="none" strike="noStrike" cap="none" normalizeH="0" baseline="0" dirty="0">
                          <a:ln>
                            <a:noFill/>
                          </a:ln>
                          <a:solidFill>
                            <a:schemeClr val="bg1">
                              <a:lumMod val="95000"/>
                              <a:lumOff val="5000"/>
                            </a:schemeClr>
                          </a:solidFill>
                          <a:effectLst/>
                          <a:latin typeface="Arial" pitchFamily="34" charset="0"/>
                        </a:rPr>
                        <a:t> Jefe de Proyecto </a:t>
                      </a:r>
                      <a:r>
                        <a:rPr kumimoji="0" lang="es-ES" sz="1800" b="0" i="0" u="none" strike="noStrike" cap="none" normalizeH="0" baseline="0" dirty="0">
                          <a:ln>
                            <a:noFill/>
                          </a:ln>
                          <a:solidFill>
                            <a:schemeClr val="bg1">
                              <a:lumMod val="95000"/>
                              <a:lumOff val="5000"/>
                            </a:schemeClr>
                          </a:solidFill>
                          <a:effectLst/>
                          <a:latin typeface="Arial" pitchFamily="34" charset="0"/>
                        </a:rPr>
                        <a:t>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El seguimiento se realiza bajo el esquema de reuniones, efectuándose el control de cambios al Plan del Proyecto de ser necesario.</a:t>
                      </a:r>
                      <a:endParaRPr lang="es-ES" sz="1800" dirty="0">
                        <a:solidFill>
                          <a:schemeClr val="bg1">
                            <a:lumMod val="95000"/>
                            <a:lumOff val="5000"/>
                          </a:schemeClr>
                        </a:solidFill>
                      </a:endParaRP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bg1">
                              <a:lumMod val="95000"/>
                              <a:lumOff val="5000"/>
                            </a:schemeClr>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Acta de reuniones</a:t>
                      </a:r>
                    </a:p>
                  </a:txBody>
                  <a:tcPr anchor="ctr">
                    <a:solidFill>
                      <a:schemeClr val="accent4">
                        <a:lumMod val="20000"/>
                        <a:lumOff val="80000"/>
                      </a:schemeClr>
                    </a:solidFill>
                  </a:tcPr>
                </a:tc>
                <a:extLst>
                  <a:ext uri="{0D108BD9-81ED-4DB2-BD59-A6C34878D82A}">
                    <a16:rowId xmlns:a16="http://schemas.microsoft.com/office/drawing/2014/main" val="1247379076"/>
                  </a:ext>
                </a:extLst>
              </a:tr>
              <a:tr h="1878860">
                <a:tc>
                  <a:txBody>
                    <a:bodyPr/>
                    <a:lstStyle/>
                    <a:p>
                      <a:pPr algn="ctr"/>
                      <a:r>
                        <a:rPr lang="es-ES" sz="1800" dirty="0">
                          <a:solidFill>
                            <a:schemeClr val="bg1">
                              <a:lumMod val="95000"/>
                              <a:lumOff val="5000"/>
                            </a:schemeClr>
                          </a:solidFill>
                        </a:rPr>
                        <a:t>3</a:t>
                      </a:r>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800" dirty="0">
                          <a:solidFill>
                            <a:schemeClr val="bg1">
                              <a:lumMod val="95000"/>
                              <a:lumOff val="5000"/>
                            </a:schemeClr>
                          </a:solidFill>
                        </a:rPr>
                        <a:t>Jefe de Proyecto</a:t>
                      </a:r>
                    </a:p>
                    <a:p>
                      <a:pPr algn="ctr"/>
                      <a:endParaRPr lang="es-ES" sz="1800" dirty="0">
                        <a:solidFill>
                          <a:schemeClr val="bg1">
                            <a:lumMod val="95000"/>
                            <a:lumOff val="5000"/>
                          </a:schemeClr>
                        </a:solidFill>
                      </a:endParaRPr>
                    </a:p>
                  </a:txBody>
                  <a:tcPr anchor="ctr">
                    <a:solidFill>
                      <a:schemeClr val="accent4">
                        <a:lumMod val="20000"/>
                        <a:lumOff val="80000"/>
                      </a:schemeClr>
                    </a:solidFill>
                  </a:tcPr>
                </a:tc>
                <a:tc>
                  <a:txBody>
                    <a:bodyPr/>
                    <a:lstStyle/>
                    <a:p>
                      <a:pPr algn="ctr"/>
                      <a:r>
                        <a:rPr lang="es-ES" sz="1800" dirty="0">
                          <a:solidFill>
                            <a:schemeClr val="bg1">
                              <a:lumMod val="95000"/>
                              <a:lumOff val="5000"/>
                            </a:schemeClr>
                          </a:solidFill>
                        </a:rPr>
                        <a:t>Cierre del proyecto</a:t>
                      </a:r>
                    </a:p>
                  </a:txBody>
                  <a:tcPr anchor="ctr">
                    <a:solidFill>
                      <a:schemeClr val="accent4">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Se registran las oportunidades de mejora y las lecciones aprendidas, seguidamente se elabora y expone el </a:t>
                      </a:r>
                      <a:r>
                        <a:rPr kumimoji="0" lang="es-ES" sz="1800" b="0" i="0" u="none" strike="noStrike" cap="none" normalizeH="0" baseline="0" dirty="0" err="1">
                          <a:ln>
                            <a:noFill/>
                          </a:ln>
                          <a:solidFill>
                            <a:schemeClr val="bg1">
                              <a:lumMod val="95000"/>
                              <a:lumOff val="5000"/>
                            </a:schemeClr>
                          </a:solidFill>
                          <a:effectLst/>
                          <a:latin typeface="Arial" pitchFamily="34" charset="0"/>
                        </a:rPr>
                        <a:t>relatorio</a:t>
                      </a:r>
                      <a:r>
                        <a:rPr kumimoji="0" lang="es-ES" sz="1800" b="0" i="0" u="none" strike="noStrike" cap="none" normalizeH="0" baseline="0" dirty="0">
                          <a:ln>
                            <a:noFill/>
                          </a:ln>
                          <a:solidFill>
                            <a:schemeClr val="bg1">
                              <a:lumMod val="95000"/>
                              <a:lumOff val="5000"/>
                            </a:schemeClr>
                          </a:solidFill>
                          <a:effectLst/>
                          <a:latin typeface="Arial" pitchFamily="34" charset="0"/>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Se archivan todos los entregables del proyecto y se hace la entrega al Gestor de la Configuración.</a:t>
                      </a:r>
                    </a:p>
                  </a:txBody>
                  <a:tcPr anchor="ctr">
                    <a:solidFill>
                      <a:schemeClr val="accent4">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bg1">
                              <a:lumMod val="95000"/>
                              <a:lumOff val="5000"/>
                            </a:schemeClr>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err="1">
                          <a:ln>
                            <a:noFill/>
                          </a:ln>
                          <a:solidFill>
                            <a:schemeClr val="bg1">
                              <a:lumMod val="95000"/>
                              <a:lumOff val="5000"/>
                            </a:schemeClr>
                          </a:solidFill>
                          <a:effectLst/>
                          <a:latin typeface="Arial" pitchFamily="34" charset="0"/>
                        </a:rPr>
                        <a:t>Relatorio</a:t>
                      </a:r>
                      <a:r>
                        <a:rPr kumimoji="0" lang="es-ES" sz="1800" b="0" i="0" u="none" strike="noStrike" cap="none" normalizeH="0" baseline="0" dirty="0">
                          <a:ln>
                            <a:noFill/>
                          </a:ln>
                          <a:solidFill>
                            <a:schemeClr val="bg1">
                              <a:lumMod val="95000"/>
                              <a:lumOff val="5000"/>
                            </a:schemeClr>
                          </a:solidFill>
                          <a:effectLst/>
                          <a:latin typeface="Arial" pitchFamily="34" charset="0"/>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800" b="0" i="0" u="none" strike="noStrike" cap="none" normalizeH="0" baseline="0" dirty="0">
                          <a:ln>
                            <a:noFill/>
                          </a:ln>
                          <a:solidFill>
                            <a:schemeClr val="bg1">
                              <a:lumMod val="95000"/>
                              <a:lumOff val="5000"/>
                            </a:schemeClr>
                          </a:solidFill>
                          <a:effectLst/>
                          <a:latin typeface="Arial" pitchFamily="34" charset="0"/>
                        </a:rPr>
                        <a:t>Lecciones Aprendidas.</a:t>
                      </a:r>
                    </a:p>
                  </a:txBody>
                  <a:tcPr anchor="ctr">
                    <a:solidFill>
                      <a:schemeClr val="accent4">
                        <a:lumMod val="20000"/>
                        <a:lumOff val="80000"/>
                      </a:schemeClr>
                    </a:solidFill>
                  </a:tcPr>
                </a:tc>
                <a:extLst>
                  <a:ext uri="{0D108BD9-81ED-4DB2-BD59-A6C34878D82A}">
                    <a16:rowId xmlns:a16="http://schemas.microsoft.com/office/drawing/2014/main" val="730941703"/>
                  </a:ext>
                </a:extLst>
              </a:tr>
            </a:tbl>
          </a:graphicData>
        </a:graphic>
      </p:graphicFrame>
    </p:spTree>
    <p:extLst>
      <p:ext uri="{BB962C8B-B14F-4D97-AF65-F5344CB8AC3E}">
        <p14:creationId xmlns:p14="http://schemas.microsoft.com/office/powerpoint/2010/main" val="98444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sz="quarter" idx="12"/>
          </p:nvPr>
        </p:nvSpPr>
        <p:spPr>
          <a:prstGeom prst="rect">
            <a:avLst/>
          </a:prstGeom>
        </p:spPr>
        <p:txBody>
          <a:bodyPr spcFirstLastPara="1" wrap="square" lIns="127995" tIns="127995" rIns="127995" bIns="127995" anchor="ctr" anchorCtr="0">
            <a:noAutofit/>
          </a:bodyPr>
          <a:lstStyle/>
          <a:p>
            <a:fld id="{00000000-1234-1234-1234-123412341234}" type="slidenum">
              <a:rPr lang="en"/>
              <a:pPr/>
              <a:t>9</a:t>
            </a:fld>
            <a:endParaRPr/>
          </a:p>
        </p:txBody>
      </p:sp>
      <p:sp>
        <p:nvSpPr>
          <p:cNvPr id="13" name="Google Shape;3850;p15">
            <a:extLst>
              <a:ext uri="{FF2B5EF4-FFF2-40B4-BE49-F238E27FC236}">
                <a16:creationId xmlns:a16="http://schemas.microsoft.com/office/drawing/2014/main" id="{8E5AB832-1ECA-4A7A-A4F4-2D870A3AC59D}"/>
              </a:ext>
            </a:extLst>
          </p:cNvPr>
          <p:cNvSpPr txBox="1">
            <a:spLocks/>
          </p:cNvSpPr>
          <p:nvPr/>
        </p:nvSpPr>
        <p:spPr>
          <a:xfrm>
            <a:off x="906634" y="413450"/>
            <a:ext cx="9527835" cy="968257"/>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solidFill>
                <a:srgbClr val="1D06A6"/>
              </a:solidFill>
            </a:endParaRPr>
          </a:p>
          <a:p>
            <a:r>
              <a:rPr lang="es-ES" sz="4400" b="1" dirty="0">
                <a:solidFill>
                  <a:srgbClr val="1D06A6"/>
                </a:solidFill>
              </a:rPr>
              <a:t>5. PROCESO DE GESTIÓN DE PROYECTOS</a:t>
            </a:r>
          </a:p>
        </p:txBody>
      </p:sp>
      <p:sp>
        <p:nvSpPr>
          <p:cNvPr id="14" name="Google Shape;3850;p15">
            <a:extLst>
              <a:ext uri="{FF2B5EF4-FFF2-40B4-BE49-F238E27FC236}">
                <a16:creationId xmlns:a16="http://schemas.microsoft.com/office/drawing/2014/main" id="{A197C5C4-B8A3-4FA9-8E59-A2C9A50F187E}"/>
              </a:ext>
            </a:extLst>
          </p:cNvPr>
          <p:cNvSpPr txBox="1">
            <a:spLocks/>
          </p:cNvSpPr>
          <p:nvPr/>
        </p:nvSpPr>
        <p:spPr>
          <a:xfrm>
            <a:off x="1554249" y="1438925"/>
            <a:ext cx="4579766" cy="734720"/>
          </a:xfrm>
          <a:prstGeom prst="rect">
            <a:avLst/>
          </a:prstGeom>
          <a:noFill/>
          <a:ln>
            <a:noFill/>
          </a:ln>
        </p:spPr>
        <p:txBody>
          <a:bodyPr spcFirstLastPara="1" wrap="square" lIns="127995" tIns="127995" rIns="127995" bIns="12799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lang="es-ES" sz="6160" b="1" dirty="0"/>
          </a:p>
          <a:p>
            <a:endParaRPr lang="es-ES" sz="6160" b="1" dirty="0"/>
          </a:p>
          <a:p>
            <a:endParaRPr lang="es-ES" sz="6160" b="1" dirty="0"/>
          </a:p>
          <a:p>
            <a:r>
              <a:rPr lang="es-ES" sz="4400" b="1" dirty="0">
                <a:solidFill>
                  <a:srgbClr val="1D06A6"/>
                </a:solidFill>
              </a:rPr>
              <a:t>5.2</a:t>
            </a:r>
            <a:r>
              <a:rPr lang="es-ES" sz="4000" b="1" dirty="0">
                <a:solidFill>
                  <a:srgbClr val="1D06A6"/>
                </a:solidFill>
              </a:rPr>
              <a:t> </a:t>
            </a:r>
            <a:r>
              <a:rPr lang="es-ES" sz="4400" b="1" dirty="0">
                <a:solidFill>
                  <a:srgbClr val="1D06A6"/>
                </a:solidFill>
              </a:rPr>
              <a:t>ACTIVIDADES</a:t>
            </a:r>
            <a:endParaRPr lang="es-ES" sz="4000" b="1" dirty="0">
              <a:solidFill>
                <a:srgbClr val="1D06A6"/>
              </a:solidFill>
            </a:endParaRPr>
          </a:p>
        </p:txBody>
      </p:sp>
      <p:grpSp>
        <p:nvGrpSpPr>
          <p:cNvPr id="59" name="Group 37">
            <a:extLst>
              <a:ext uri="{FF2B5EF4-FFF2-40B4-BE49-F238E27FC236}">
                <a16:creationId xmlns:a16="http://schemas.microsoft.com/office/drawing/2014/main" id="{39DF734F-2FA5-4485-B9A4-E015CD3D76C3}"/>
              </a:ext>
            </a:extLst>
          </p:cNvPr>
          <p:cNvGrpSpPr>
            <a:grpSpLocks/>
          </p:cNvGrpSpPr>
          <p:nvPr/>
        </p:nvGrpSpPr>
        <p:grpSpPr bwMode="auto">
          <a:xfrm>
            <a:off x="9058728" y="4292605"/>
            <a:ext cx="963613" cy="1578964"/>
            <a:chOff x="1474" y="1389"/>
            <a:chExt cx="607" cy="726"/>
          </a:xfrm>
        </p:grpSpPr>
        <p:sp>
          <p:nvSpPr>
            <p:cNvPr id="60" name="Rectangle 22">
              <a:extLst>
                <a:ext uri="{FF2B5EF4-FFF2-40B4-BE49-F238E27FC236}">
                  <a16:creationId xmlns:a16="http://schemas.microsoft.com/office/drawing/2014/main" id="{594CE0E0-5A92-4C70-8D53-3621E831C3A7}"/>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200" dirty="0">
                  <a:solidFill>
                    <a:srgbClr val="000066"/>
                  </a:solidFill>
                </a:rPr>
                <a:t>Conformidad al Plan del Proyecto</a:t>
              </a:r>
              <a:endParaRPr lang="es-ES" sz="1200" dirty="0">
                <a:solidFill>
                  <a:srgbClr val="000066"/>
                </a:solidFill>
              </a:endParaRPr>
            </a:p>
          </p:txBody>
        </p:sp>
        <p:sp>
          <p:nvSpPr>
            <p:cNvPr id="61" name="Rectangle 23">
              <a:extLst>
                <a:ext uri="{FF2B5EF4-FFF2-40B4-BE49-F238E27FC236}">
                  <a16:creationId xmlns:a16="http://schemas.microsoft.com/office/drawing/2014/main" id="{5CC60140-4E1B-4815-AD6B-4E8645C2B607}"/>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dirty="0">
                  <a:solidFill>
                    <a:srgbClr val="000066"/>
                  </a:solidFill>
                </a:rPr>
                <a:t>(3) Cliente</a:t>
              </a:r>
              <a:endParaRPr lang="es-ES" sz="1050" b="1" dirty="0">
                <a:solidFill>
                  <a:srgbClr val="000066"/>
                </a:solidFill>
              </a:endParaRPr>
            </a:p>
          </p:txBody>
        </p:sp>
        <p:sp>
          <p:nvSpPr>
            <p:cNvPr id="62" name="Rectangle 24">
              <a:extLst>
                <a:ext uri="{FF2B5EF4-FFF2-40B4-BE49-F238E27FC236}">
                  <a16:creationId xmlns:a16="http://schemas.microsoft.com/office/drawing/2014/main" id="{964BA34B-0B41-4220-8030-4AE7452E6C75}"/>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a:solidFill>
                    <a:srgbClr val="000066"/>
                  </a:solidFill>
                </a:rPr>
                <a:t>Acta de Reunión</a:t>
              </a:r>
            </a:p>
          </p:txBody>
        </p:sp>
      </p:grpSp>
      <p:grpSp>
        <p:nvGrpSpPr>
          <p:cNvPr id="63" name="Group 39">
            <a:extLst>
              <a:ext uri="{FF2B5EF4-FFF2-40B4-BE49-F238E27FC236}">
                <a16:creationId xmlns:a16="http://schemas.microsoft.com/office/drawing/2014/main" id="{027E5A28-BA96-46E8-893E-3277E355CDD8}"/>
              </a:ext>
            </a:extLst>
          </p:cNvPr>
          <p:cNvGrpSpPr>
            <a:grpSpLocks/>
          </p:cNvGrpSpPr>
          <p:nvPr/>
        </p:nvGrpSpPr>
        <p:grpSpPr bwMode="auto">
          <a:xfrm>
            <a:off x="10309678" y="4291018"/>
            <a:ext cx="963613" cy="1578964"/>
            <a:chOff x="3107" y="1389"/>
            <a:chExt cx="607" cy="726"/>
          </a:xfrm>
        </p:grpSpPr>
        <p:sp>
          <p:nvSpPr>
            <p:cNvPr id="67" name="Rectangle 28">
              <a:extLst>
                <a:ext uri="{FF2B5EF4-FFF2-40B4-BE49-F238E27FC236}">
                  <a16:creationId xmlns:a16="http://schemas.microsoft.com/office/drawing/2014/main" id="{83CFBB93-278E-4BDD-9662-18D9D48D1FE7}"/>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200" dirty="0">
                  <a:solidFill>
                    <a:srgbClr val="000066"/>
                  </a:solidFill>
                </a:rPr>
                <a:t>Informe Quincenal- Interno</a:t>
              </a:r>
              <a:endParaRPr lang="es-ES" sz="1200" dirty="0">
                <a:solidFill>
                  <a:srgbClr val="000066"/>
                </a:solidFill>
              </a:endParaRPr>
            </a:p>
          </p:txBody>
        </p:sp>
        <p:sp>
          <p:nvSpPr>
            <p:cNvPr id="68" name="Rectangle 29">
              <a:extLst>
                <a:ext uri="{FF2B5EF4-FFF2-40B4-BE49-F238E27FC236}">
                  <a16:creationId xmlns:a16="http://schemas.microsoft.com/office/drawing/2014/main" id="{9ABB9832-310F-4FCC-B83F-46B32FF58E1B}"/>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dirty="0">
                  <a:solidFill>
                    <a:srgbClr val="000066"/>
                  </a:solidFill>
                </a:rPr>
                <a:t>(4) Analista Funcional</a:t>
              </a:r>
              <a:endParaRPr lang="es-ES" sz="1050" b="1" dirty="0">
                <a:solidFill>
                  <a:srgbClr val="000066"/>
                </a:solidFill>
              </a:endParaRPr>
            </a:p>
          </p:txBody>
        </p:sp>
        <p:sp>
          <p:nvSpPr>
            <p:cNvPr id="69" name="Rectangle 30">
              <a:extLst>
                <a:ext uri="{FF2B5EF4-FFF2-40B4-BE49-F238E27FC236}">
                  <a16:creationId xmlns:a16="http://schemas.microsoft.com/office/drawing/2014/main" id="{2837FC23-1233-4036-AA6B-A54615EF80CD}"/>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dirty="0">
                  <a:solidFill>
                    <a:srgbClr val="000066"/>
                  </a:solidFill>
                </a:rPr>
                <a:t>Acta de Reunión</a:t>
              </a:r>
            </a:p>
          </p:txBody>
        </p:sp>
      </p:grpSp>
      <p:cxnSp>
        <p:nvCxnSpPr>
          <p:cNvPr id="70" name="AutoShape 32">
            <a:extLst>
              <a:ext uri="{FF2B5EF4-FFF2-40B4-BE49-F238E27FC236}">
                <a16:creationId xmlns:a16="http://schemas.microsoft.com/office/drawing/2014/main" id="{24F8A623-B181-4FC0-B843-46E6E55C3FB5}"/>
              </a:ext>
            </a:extLst>
          </p:cNvPr>
          <p:cNvCxnSpPr>
            <a:cxnSpLocks noChangeShapeType="1"/>
            <a:endCxn id="60" idx="1"/>
          </p:cNvCxnSpPr>
          <p:nvPr/>
        </p:nvCxnSpPr>
        <p:spPr bwMode="auto">
          <a:xfrm flipV="1">
            <a:off x="8796791" y="5083174"/>
            <a:ext cx="261937" cy="50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71" name="AutoShape 35">
            <a:extLst>
              <a:ext uri="{FF2B5EF4-FFF2-40B4-BE49-F238E27FC236}">
                <a16:creationId xmlns:a16="http://schemas.microsoft.com/office/drawing/2014/main" id="{4DE35DDB-65E7-4025-B2BC-D053A3DF424A}"/>
              </a:ext>
            </a:extLst>
          </p:cNvPr>
          <p:cNvCxnSpPr>
            <a:cxnSpLocks noChangeShapeType="1"/>
            <a:stCxn id="60" idx="3"/>
            <a:endCxn id="67" idx="1"/>
          </p:cNvCxnSpPr>
          <p:nvPr/>
        </p:nvCxnSpPr>
        <p:spPr bwMode="auto">
          <a:xfrm flipV="1">
            <a:off x="10022341" y="5081587"/>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72" name="Text Box 47">
            <a:extLst>
              <a:ext uri="{FF2B5EF4-FFF2-40B4-BE49-F238E27FC236}">
                <a16:creationId xmlns:a16="http://schemas.microsoft.com/office/drawing/2014/main" id="{8DD59946-19B4-4B8E-91BA-1B96BAD605AC}"/>
              </a:ext>
            </a:extLst>
          </p:cNvPr>
          <p:cNvSpPr txBox="1">
            <a:spLocks noChangeArrowheads="1"/>
          </p:cNvSpPr>
          <p:nvPr/>
        </p:nvSpPr>
        <p:spPr bwMode="auto">
          <a:xfrm>
            <a:off x="8763453" y="4816974"/>
            <a:ext cx="303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200" b="1">
                <a:solidFill>
                  <a:srgbClr val="000066"/>
                </a:solidFill>
              </a:rPr>
              <a:t>Si</a:t>
            </a:r>
            <a:endParaRPr lang="es-ES" sz="1200" b="1">
              <a:solidFill>
                <a:srgbClr val="000066"/>
              </a:solidFill>
            </a:endParaRPr>
          </a:p>
        </p:txBody>
      </p:sp>
      <p:sp>
        <p:nvSpPr>
          <p:cNvPr id="73" name="Text Box 53">
            <a:extLst>
              <a:ext uri="{FF2B5EF4-FFF2-40B4-BE49-F238E27FC236}">
                <a16:creationId xmlns:a16="http://schemas.microsoft.com/office/drawing/2014/main" id="{3684C687-ED7E-4CEC-B170-5FE0F8F7B7A6}"/>
              </a:ext>
            </a:extLst>
          </p:cNvPr>
          <p:cNvSpPr txBox="1">
            <a:spLocks noChangeArrowheads="1"/>
          </p:cNvSpPr>
          <p:nvPr/>
        </p:nvSpPr>
        <p:spPr bwMode="auto">
          <a:xfrm>
            <a:off x="8274503" y="4347074"/>
            <a:ext cx="354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200" b="1" dirty="0">
                <a:solidFill>
                  <a:srgbClr val="000066"/>
                </a:solidFill>
              </a:rPr>
              <a:t>No</a:t>
            </a:r>
            <a:endParaRPr lang="es-ES" sz="1200" b="1" dirty="0">
              <a:solidFill>
                <a:srgbClr val="000066"/>
              </a:solidFill>
            </a:endParaRPr>
          </a:p>
        </p:txBody>
      </p:sp>
      <p:cxnSp>
        <p:nvCxnSpPr>
          <p:cNvPr id="74" name="AutoShape 54">
            <a:extLst>
              <a:ext uri="{FF2B5EF4-FFF2-40B4-BE49-F238E27FC236}">
                <a16:creationId xmlns:a16="http://schemas.microsoft.com/office/drawing/2014/main" id="{425357DA-AA76-43F0-9CF8-ECACA76C0421}"/>
              </a:ext>
            </a:extLst>
          </p:cNvPr>
          <p:cNvCxnSpPr>
            <a:cxnSpLocks noChangeShapeType="1"/>
          </p:cNvCxnSpPr>
          <p:nvPr/>
        </p:nvCxnSpPr>
        <p:spPr bwMode="auto">
          <a:xfrm>
            <a:off x="7469641" y="5080499"/>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75" name="Group 67">
            <a:extLst>
              <a:ext uri="{FF2B5EF4-FFF2-40B4-BE49-F238E27FC236}">
                <a16:creationId xmlns:a16="http://schemas.microsoft.com/office/drawing/2014/main" id="{B606335C-EC2E-4156-A57D-4B0D35365C5D}"/>
              </a:ext>
            </a:extLst>
          </p:cNvPr>
          <p:cNvGrpSpPr>
            <a:grpSpLocks/>
          </p:cNvGrpSpPr>
          <p:nvPr/>
        </p:nvGrpSpPr>
        <p:grpSpPr bwMode="auto">
          <a:xfrm>
            <a:off x="3615088" y="2760359"/>
            <a:ext cx="1392326" cy="1113824"/>
            <a:chOff x="-23" y="1117"/>
            <a:chExt cx="696" cy="416"/>
          </a:xfrm>
        </p:grpSpPr>
        <p:pic>
          <p:nvPicPr>
            <p:cNvPr id="76" name="Picture 68">
              <a:extLst>
                <a:ext uri="{FF2B5EF4-FFF2-40B4-BE49-F238E27FC236}">
                  <a16:creationId xmlns:a16="http://schemas.microsoft.com/office/drawing/2014/main" id="{31D398BA-2B3C-4DC3-AED7-2F3E944EA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7" name="Rectangle 69">
              <a:extLst>
                <a:ext uri="{FF2B5EF4-FFF2-40B4-BE49-F238E27FC236}">
                  <a16:creationId xmlns:a16="http://schemas.microsoft.com/office/drawing/2014/main" id="{6B98B348-C994-4F96-BAD0-56D1D13E615E}"/>
                </a:ext>
              </a:extLst>
            </p:cNvPr>
            <p:cNvSpPr>
              <a:spLocks noChangeArrowheads="1"/>
            </p:cNvSpPr>
            <p:nvPr/>
          </p:nvSpPr>
          <p:spPr bwMode="auto">
            <a:xfrm>
              <a:off x="-23" y="1450"/>
              <a:ext cx="696"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050" b="1" dirty="0">
                  <a:solidFill>
                    <a:srgbClr val="000066"/>
                  </a:solidFill>
                </a:rPr>
                <a:t>                Cliente</a:t>
              </a:r>
              <a:endParaRPr lang="es-ES" sz="1050" b="1" dirty="0">
                <a:solidFill>
                  <a:srgbClr val="000066"/>
                </a:solidFill>
              </a:endParaRPr>
            </a:p>
          </p:txBody>
        </p:sp>
      </p:grpSp>
      <p:cxnSp>
        <p:nvCxnSpPr>
          <p:cNvPr id="78" name="AutoShape 82">
            <a:extLst>
              <a:ext uri="{FF2B5EF4-FFF2-40B4-BE49-F238E27FC236}">
                <a16:creationId xmlns:a16="http://schemas.microsoft.com/office/drawing/2014/main" id="{C1195C7E-6F2E-490D-98C6-A5AEDD0A52EF}"/>
              </a:ext>
            </a:extLst>
          </p:cNvPr>
          <p:cNvCxnSpPr>
            <a:cxnSpLocks noChangeShapeType="1"/>
            <a:endCxn id="81" idx="1"/>
          </p:cNvCxnSpPr>
          <p:nvPr/>
        </p:nvCxnSpPr>
        <p:spPr bwMode="auto">
          <a:xfrm flipV="1">
            <a:off x="4536691" y="5076824"/>
            <a:ext cx="834275" cy="88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9" name="AutoShape 83">
            <a:extLst>
              <a:ext uri="{FF2B5EF4-FFF2-40B4-BE49-F238E27FC236}">
                <a16:creationId xmlns:a16="http://schemas.microsoft.com/office/drawing/2014/main" id="{4908FED3-B8BF-4AD3-BD06-C950AA06104E}"/>
              </a:ext>
            </a:extLst>
          </p:cNvPr>
          <p:cNvCxnSpPr>
            <a:cxnSpLocks noChangeShapeType="1"/>
          </p:cNvCxnSpPr>
          <p:nvPr/>
        </p:nvCxnSpPr>
        <p:spPr bwMode="auto">
          <a:xfrm flipH="1">
            <a:off x="4311575" y="3750565"/>
            <a:ext cx="1220" cy="693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80" name="Group 84">
            <a:extLst>
              <a:ext uri="{FF2B5EF4-FFF2-40B4-BE49-F238E27FC236}">
                <a16:creationId xmlns:a16="http://schemas.microsoft.com/office/drawing/2014/main" id="{49E70E0A-8C0B-439B-8CAB-995356B15945}"/>
              </a:ext>
            </a:extLst>
          </p:cNvPr>
          <p:cNvGrpSpPr>
            <a:grpSpLocks/>
          </p:cNvGrpSpPr>
          <p:nvPr/>
        </p:nvGrpSpPr>
        <p:grpSpPr bwMode="auto">
          <a:xfrm>
            <a:off x="5370966" y="4286255"/>
            <a:ext cx="865187" cy="1578964"/>
            <a:chOff x="657" y="1389"/>
            <a:chExt cx="607" cy="726"/>
          </a:xfrm>
        </p:grpSpPr>
        <p:sp>
          <p:nvSpPr>
            <p:cNvPr id="81" name="Rectangle 85">
              <a:extLst>
                <a:ext uri="{FF2B5EF4-FFF2-40B4-BE49-F238E27FC236}">
                  <a16:creationId xmlns:a16="http://schemas.microsoft.com/office/drawing/2014/main" id="{5A32D4CA-C564-4BC5-B943-4269048E3EFB}"/>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pPr>
              <a:r>
                <a:rPr lang="es-PE" sz="1200" dirty="0">
                  <a:solidFill>
                    <a:srgbClr val="000066"/>
                  </a:solidFill>
                  <a:hlinkClick r:id="rId4" action="ppaction://hlinksldjump"/>
                </a:rPr>
                <a:t>Planeamiento </a:t>
              </a:r>
              <a:endParaRPr lang="es-ES" sz="1200" dirty="0">
                <a:solidFill>
                  <a:srgbClr val="000066"/>
                </a:solidFill>
              </a:endParaRPr>
            </a:p>
          </p:txBody>
        </p:sp>
        <p:sp>
          <p:nvSpPr>
            <p:cNvPr id="82" name="Rectangle 86">
              <a:extLst>
                <a:ext uri="{FF2B5EF4-FFF2-40B4-BE49-F238E27FC236}">
                  <a16:creationId xmlns:a16="http://schemas.microsoft.com/office/drawing/2014/main" id="{11E221E4-E995-4D4F-90CF-3029686B9972}"/>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dirty="0">
                  <a:solidFill>
                    <a:srgbClr val="000066"/>
                  </a:solidFill>
                </a:rPr>
                <a:t>(1) Jefe de Proyecto</a:t>
              </a:r>
              <a:endParaRPr lang="es-ES" sz="1050" b="1" dirty="0">
                <a:solidFill>
                  <a:srgbClr val="000066"/>
                </a:solidFill>
              </a:endParaRPr>
            </a:p>
          </p:txBody>
        </p:sp>
        <p:sp>
          <p:nvSpPr>
            <p:cNvPr id="83" name="Rectangle 87">
              <a:extLst>
                <a:ext uri="{FF2B5EF4-FFF2-40B4-BE49-F238E27FC236}">
                  <a16:creationId xmlns:a16="http://schemas.microsoft.com/office/drawing/2014/main" id="{A57E12C9-C629-4823-8334-8BB9AB99C68B}"/>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a:solidFill>
                    <a:srgbClr val="000066"/>
                  </a:solidFill>
                </a:rPr>
                <a:t>Plan del Proyecto</a:t>
              </a:r>
            </a:p>
          </p:txBody>
        </p:sp>
      </p:grpSp>
      <p:sp>
        <p:nvSpPr>
          <p:cNvPr id="84" name="AutoShape 92">
            <a:extLst>
              <a:ext uri="{FF2B5EF4-FFF2-40B4-BE49-F238E27FC236}">
                <a16:creationId xmlns:a16="http://schemas.microsoft.com/office/drawing/2014/main" id="{9B67E5BB-02C5-4C5F-8EE2-03C80C578395}"/>
              </a:ext>
            </a:extLst>
          </p:cNvPr>
          <p:cNvSpPr>
            <a:spLocks noChangeArrowheads="1"/>
          </p:cNvSpPr>
          <p:nvPr/>
        </p:nvSpPr>
        <p:spPr bwMode="auto">
          <a:xfrm>
            <a:off x="7717291" y="4490519"/>
            <a:ext cx="1079500" cy="1183136"/>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200" dirty="0">
                <a:solidFill>
                  <a:srgbClr val="000066"/>
                </a:solidFill>
              </a:rPr>
              <a:t>Aprobado</a:t>
            </a:r>
            <a:endParaRPr lang="es-ES" sz="1200" dirty="0">
              <a:solidFill>
                <a:srgbClr val="000066"/>
              </a:solidFill>
            </a:endParaRPr>
          </a:p>
        </p:txBody>
      </p:sp>
      <p:grpSp>
        <p:nvGrpSpPr>
          <p:cNvPr id="85" name="Group 93">
            <a:extLst>
              <a:ext uri="{FF2B5EF4-FFF2-40B4-BE49-F238E27FC236}">
                <a16:creationId xmlns:a16="http://schemas.microsoft.com/office/drawing/2014/main" id="{9A685572-56E7-407B-8F09-3A54BEEDF8DF}"/>
              </a:ext>
            </a:extLst>
          </p:cNvPr>
          <p:cNvGrpSpPr>
            <a:grpSpLocks/>
          </p:cNvGrpSpPr>
          <p:nvPr/>
        </p:nvGrpSpPr>
        <p:grpSpPr bwMode="auto">
          <a:xfrm>
            <a:off x="11509828" y="4292605"/>
            <a:ext cx="963613" cy="1578964"/>
            <a:chOff x="3107" y="1389"/>
            <a:chExt cx="607" cy="726"/>
          </a:xfrm>
        </p:grpSpPr>
        <p:sp>
          <p:nvSpPr>
            <p:cNvPr id="86" name="Rectangle 94">
              <a:extLst>
                <a:ext uri="{FF2B5EF4-FFF2-40B4-BE49-F238E27FC236}">
                  <a16:creationId xmlns:a16="http://schemas.microsoft.com/office/drawing/2014/main" id="{52F7247F-8429-4259-95CA-4C4707AD7B53}"/>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200" dirty="0">
                  <a:solidFill>
                    <a:srgbClr val="000066"/>
                  </a:solidFill>
                </a:rPr>
                <a:t>Informe Mensual</a:t>
              </a:r>
            </a:p>
            <a:p>
              <a:pPr algn="ctr" eaLnBrk="1" hangingPunct="1">
                <a:lnSpc>
                  <a:spcPct val="110000"/>
                </a:lnSpc>
              </a:pPr>
              <a:r>
                <a:rPr lang="es-PE" sz="1200" dirty="0">
                  <a:solidFill>
                    <a:srgbClr val="000066"/>
                  </a:solidFill>
                </a:rPr>
                <a:t>- externo</a:t>
              </a:r>
              <a:endParaRPr lang="es-ES" sz="1200" dirty="0">
                <a:solidFill>
                  <a:srgbClr val="000066"/>
                </a:solidFill>
              </a:endParaRPr>
            </a:p>
          </p:txBody>
        </p:sp>
        <p:sp>
          <p:nvSpPr>
            <p:cNvPr id="87" name="Rectangle 95">
              <a:extLst>
                <a:ext uri="{FF2B5EF4-FFF2-40B4-BE49-F238E27FC236}">
                  <a16:creationId xmlns:a16="http://schemas.microsoft.com/office/drawing/2014/main" id="{A05293E2-D4A8-48FF-A14A-255150C7291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dirty="0">
                  <a:solidFill>
                    <a:srgbClr val="000066"/>
                  </a:solidFill>
                </a:rPr>
                <a:t>(5) ) Jefe de Proyecto</a:t>
              </a:r>
              <a:endParaRPr lang="es-ES" sz="1050" b="1" dirty="0">
                <a:solidFill>
                  <a:srgbClr val="000066"/>
                </a:solidFill>
              </a:endParaRPr>
            </a:p>
          </p:txBody>
        </p:sp>
        <p:sp>
          <p:nvSpPr>
            <p:cNvPr id="88" name="Rectangle 96">
              <a:extLst>
                <a:ext uri="{FF2B5EF4-FFF2-40B4-BE49-F238E27FC236}">
                  <a16:creationId xmlns:a16="http://schemas.microsoft.com/office/drawing/2014/main" id="{E416D5E8-C51C-4E1F-813D-C02F1B3AE9F0}"/>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a:solidFill>
                    <a:srgbClr val="000066"/>
                  </a:solidFill>
                </a:rPr>
                <a:t>Acta de Reunión</a:t>
              </a:r>
            </a:p>
          </p:txBody>
        </p:sp>
      </p:grpSp>
      <p:cxnSp>
        <p:nvCxnSpPr>
          <p:cNvPr id="89" name="AutoShape 97">
            <a:extLst>
              <a:ext uri="{FF2B5EF4-FFF2-40B4-BE49-F238E27FC236}">
                <a16:creationId xmlns:a16="http://schemas.microsoft.com/office/drawing/2014/main" id="{FFB5D7FB-E8E1-4883-8C8B-0897A6AEBE82}"/>
              </a:ext>
            </a:extLst>
          </p:cNvPr>
          <p:cNvCxnSpPr>
            <a:cxnSpLocks noChangeShapeType="1"/>
          </p:cNvCxnSpPr>
          <p:nvPr/>
        </p:nvCxnSpPr>
        <p:spPr bwMode="auto">
          <a:xfrm>
            <a:off x="11268528" y="5072562"/>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90" name="Group 101">
            <a:extLst>
              <a:ext uri="{FF2B5EF4-FFF2-40B4-BE49-F238E27FC236}">
                <a16:creationId xmlns:a16="http://schemas.microsoft.com/office/drawing/2014/main" id="{414AAFA3-D549-439B-A72A-3DAA56B8E27F}"/>
              </a:ext>
            </a:extLst>
          </p:cNvPr>
          <p:cNvGrpSpPr>
            <a:grpSpLocks/>
          </p:cNvGrpSpPr>
          <p:nvPr/>
        </p:nvGrpSpPr>
        <p:grpSpPr bwMode="auto">
          <a:xfrm>
            <a:off x="5783716" y="3716836"/>
            <a:ext cx="2489566" cy="817063"/>
            <a:chOff x="996" y="1207"/>
            <a:chExt cx="1548" cy="499"/>
          </a:xfrm>
        </p:grpSpPr>
        <p:sp>
          <p:nvSpPr>
            <p:cNvPr id="91" name="Line 98">
              <a:extLst>
                <a:ext uri="{FF2B5EF4-FFF2-40B4-BE49-F238E27FC236}">
                  <a16:creationId xmlns:a16="http://schemas.microsoft.com/office/drawing/2014/main" id="{0903150D-FB3F-4A48-BC14-6E2BE1C55588}"/>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sz="2800"/>
            </a:p>
          </p:txBody>
        </p:sp>
        <p:sp>
          <p:nvSpPr>
            <p:cNvPr id="92" name="Line 99">
              <a:extLst>
                <a:ext uri="{FF2B5EF4-FFF2-40B4-BE49-F238E27FC236}">
                  <a16:creationId xmlns:a16="http://schemas.microsoft.com/office/drawing/2014/main" id="{3B3505CA-9B52-42BB-B312-2A9869024C65}"/>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sz="2800"/>
            </a:p>
          </p:txBody>
        </p:sp>
        <p:sp>
          <p:nvSpPr>
            <p:cNvPr id="93" name="Line 100">
              <a:extLst>
                <a:ext uri="{FF2B5EF4-FFF2-40B4-BE49-F238E27FC236}">
                  <a16:creationId xmlns:a16="http://schemas.microsoft.com/office/drawing/2014/main" id="{2DD216E8-38D3-45A7-8FAA-02A780C97863}"/>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s-ES" sz="2800"/>
            </a:p>
          </p:txBody>
        </p:sp>
      </p:grpSp>
      <p:grpSp>
        <p:nvGrpSpPr>
          <p:cNvPr id="94" name="Group 102">
            <a:extLst>
              <a:ext uri="{FF2B5EF4-FFF2-40B4-BE49-F238E27FC236}">
                <a16:creationId xmlns:a16="http://schemas.microsoft.com/office/drawing/2014/main" id="{3BD89229-3748-4B71-9D2B-6A519BDF63D0}"/>
              </a:ext>
            </a:extLst>
          </p:cNvPr>
          <p:cNvGrpSpPr>
            <a:grpSpLocks/>
          </p:cNvGrpSpPr>
          <p:nvPr/>
        </p:nvGrpSpPr>
        <p:grpSpPr bwMode="auto">
          <a:xfrm>
            <a:off x="6499678" y="4302130"/>
            <a:ext cx="963613" cy="1578964"/>
            <a:chOff x="1474" y="1389"/>
            <a:chExt cx="607" cy="726"/>
          </a:xfrm>
        </p:grpSpPr>
        <p:sp>
          <p:nvSpPr>
            <p:cNvPr id="95" name="Rectangle 103">
              <a:extLst>
                <a:ext uri="{FF2B5EF4-FFF2-40B4-BE49-F238E27FC236}">
                  <a16:creationId xmlns:a16="http://schemas.microsoft.com/office/drawing/2014/main" id="{D09F7E44-3729-401A-AD42-67636654684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sz="1200" dirty="0">
                  <a:solidFill>
                    <a:srgbClr val="000066"/>
                  </a:solidFill>
                </a:rPr>
                <a:t>Revisión, Ajustes</a:t>
              </a:r>
              <a:endParaRPr lang="es-ES" sz="1200" dirty="0">
                <a:solidFill>
                  <a:srgbClr val="000066"/>
                </a:solidFill>
              </a:endParaRPr>
            </a:p>
          </p:txBody>
        </p:sp>
        <p:sp>
          <p:nvSpPr>
            <p:cNvPr id="96" name="Rectangle 104">
              <a:extLst>
                <a:ext uri="{FF2B5EF4-FFF2-40B4-BE49-F238E27FC236}">
                  <a16:creationId xmlns:a16="http://schemas.microsoft.com/office/drawing/2014/main" id="{B55749DD-CBC5-4CD3-8B25-DAD95F5320E9}"/>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dirty="0">
                  <a:solidFill>
                    <a:srgbClr val="000066"/>
                  </a:solidFill>
                </a:rPr>
                <a:t>(2) Cliente</a:t>
              </a:r>
              <a:endParaRPr lang="es-ES" sz="1050" b="1" dirty="0">
                <a:solidFill>
                  <a:srgbClr val="000066"/>
                </a:solidFill>
              </a:endParaRPr>
            </a:p>
          </p:txBody>
        </p:sp>
        <p:sp>
          <p:nvSpPr>
            <p:cNvPr id="97" name="Rectangle 105">
              <a:extLst>
                <a:ext uri="{FF2B5EF4-FFF2-40B4-BE49-F238E27FC236}">
                  <a16:creationId xmlns:a16="http://schemas.microsoft.com/office/drawing/2014/main" id="{4CB1E0E9-F76B-4075-B535-AA4D910E1ABE}"/>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sz="1050" b="1">
                  <a:solidFill>
                    <a:srgbClr val="000066"/>
                  </a:solidFill>
                </a:rPr>
                <a:t>Acta de Reunión</a:t>
              </a:r>
            </a:p>
          </p:txBody>
        </p:sp>
      </p:grpSp>
      <p:cxnSp>
        <p:nvCxnSpPr>
          <p:cNvPr id="98" name="AutoShape 106">
            <a:extLst>
              <a:ext uri="{FF2B5EF4-FFF2-40B4-BE49-F238E27FC236}">
                <a16:creationId xmlns:a16="http://schemas.microsoft.com/office/drawing/2014/main" id="{9E69ACA6-4159-41AE-A31C-CD2553F7782A}"/>
              </a:ext>
            </a:extLst>
          </p:cNvPr>
          <p:cNvCxnSpPr>
            <a:cxnSpLocks noChangeShapeType="1"/>
          </p:cNvCxnSpPr>
          <p:nvPr/>
        </p:nvCxnSpPr>
        <p:spPr bwMode="auto">
          <a:xfrm>
            <a:off x="6245678" y="5102724"/>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99" name="AutoShape 113">
            <a:extLst>
              <a:ext uri="{FF2B5EF4-FFF2-40B4-BE49-F238E27FC236}">
                <a16:creationId xmlns:a16="http://schemas.microsoft.com/office/drawing/2014/main" id="{AB8B7BBB-67DF-4CCB-887D-5B24D9C2E7E0}"/>
              </a:ext>
            </a:extLst>
          </p:cNvPr>
          <p:cNvCxnSpPr>
            <a:cxnSpLocks noChangeShapeType="1"/>
            <a:stCxn id="86" idx="3"/>
          </p:cNvCxnSpPr>
          <p:nvPr/>
        </p:nvCxnSpPr>
        <p:spPr bwMode="auto">
          <a:xfrm flipV="1">
            <a:off x="12473441" y="5074150"/>
            <a:ext cx="247650" cy="90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 name="AutoShape 118">
            <a:extLst>
              <a:ext uri="{FF2B5EF4-FFF2-40B4-BE49-F238E27FC236}">
                <a16:creationId xmlns:a16="http://schemas.microsoft.com/office/drawing/2014/main" id="{73C4981F-02C1-488C-8413-71D6A7C79D11}"/>
              </a:ext>
            </a:extLst>
          </p:cNvPr>
          <p:cNvCxnSpPr>
            <a:cxnSpLocks noChangeShapeType="1"/>
          </p:cNvCxnSpPr>
          <p:nvPr/>
        </p:nvCxnSpPr>
        <p:spPr bwMode="auto">
          <a:xfrm flipH="1">
            <a:off x="13117966" y="5820274"/>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01" name="Group 110">
            <a:extLst>
              <a:ext uri="{FF2B5EF4-FFF2-40B4-BE49-F238E27FC236}">
                <a16:creationId xmlns:a16="http://schemas.microsoft.com/office/drawing/2014/main" id="{7748E6D5-1C75-4384-96A1-BDBA4BD6E24D}"/>
              </a:ext>
            </a:extLst>
          </p:cNvPr>
          <p:cNvGrpSpPr>
            <a:grpSpLocks/>
          </p:cNvGrpSpPr>
          <p:nvPr/>
        </p:nvGrpSpPr>
        <p:grpSpPr bwMode="auto">
          <a:xfrm>
            <a:off x="12707599" y="4793159"/>
            <a:ext cx="935037" cy="1150936"/>
            <a:chOff x="2406" y="2206"/>
            <a:chExt cx="589" cy="725"/>
          </a:xfrm>
        </p:grpSpPr>
        <p:pic>
          <p:nvPicPr>
            <p:cNvPr id="102" name="Picture 111">
              <a:extLst>
                <a:ext uri="{FF2B5EF4-FFF2-40B4-BE49-F238E27FC236}">
                  <a16:creationId xmlns:a16="http://schemas.microsoft.com/office/drawing/2014/main" id="{AE5BCA46-013B-4DD8-836B-D7E651A815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Rectangle 112">
              <a:extLst>
                <a:ext uri="{FF2B5EF4-FFF2-40B4-BE49-F238E27FC236}">
                  <a16:creationId xmlns:a16="http://schemas.microsoft.com/office/drawing/2014/main" id="{F2122328-490B-45C5-99B5-83CE0B8595A4}"/>
                </a:ext>
              </a:extLst>
            </p:cNvPr>
            <p:cNvSpPr>
              <a:spLocks noChangeArrowheads="1"/>
            </p:cNvSpPr>
            <p:nvPr/>
          </p:nvSpPr>
          <p:spPr bwMode="auto">
            <a:xfrm>
              <a:off x="2406" y="2547"/>
              <a:ext cx="5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050" b="1">
                  <a:solidFill>
                    <a:srgbClr val="000066"/>
                  </a:solidFill>
                </a:rPr>
                <a:t>Acta de reunión de inicio del proyecto</a:t>
              </a:r>
              <a:endParaRPr lang="es-ES" sz="1050" b="1">
                <a:solidFill>
                  <a:srgbClr val="000066"/>
                </a:solidFill>
              </a:endParaRPr>
            </a:p>
          </p:txBody>
        </p:sp>
      </p:grpSp>
      <p:pic>
        <p:nvPicPr>
          <p:cNvPr id="104" name="Picture 116">
            <a:extLst>
              <a:ext uri="{FF2B5EF4-FFF2-40B4-BE49-F238E27FC236}">
                <a16:creationId xmlns:a16="http://schemas.microsoft.com/office/drawing/2014/main" id="{7EC33840-8697-488A-A334-42900A8F67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77449" y="6206036"/>
            <a:ext cx="7921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Rectangle 117">
            <a:extLst>
              <a:ext uri="{FF2B5EF4-FFF2-40B4-BE49-F238E27FC236}">
                <a16:creationId xmlns:a16="http://schemas.microsoft.com/office/drawing/2014/main" id="{E9BA44C4-EFD1-427F-BF01-5D58722960FC}"/>
              </a:ext>
            </a:extLst>
          </p:cNvPr>
          <p:cNvSpPr>
            <a:spLocks noChangeArrowheads="1"/>
          </p:cNvSpPr>
          <p:nvPr/>
        </p:nvSpPr>
        <p:spPr bwMode="auto">
          <a:xfrm>
            <a:off x="12748085" y="6901361"/>
            <a:ext cx="935038"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050" b="1" dirty="0">
                <a:solidFill>
                  <a:srgbClr val="000066"/>
                </a:solidFill>
              </a:rPr>
              <a:t>Ejecución, Seguimiento y Control</a:t>
            </a:r>
            <a:endParaRPr lang="es-ES" sz="1050" b="1" dirty="0">
              <a:solidFill>
                <a:srgbClr val="000066"/>
              </a:solidFill>
            </a:endParaRPr>
          </a:p>
        </p:txBody>
      </p:sp>
      <p:grpSp>
        <p:nvGrpSpPr>
          <p:cNvPr id="106" name="Group 119">
            <a:extLst>
              <a:ext uri="{FF2B5EF4-FFF2-40B4-BE49-F238E27FC236}">
                <a16:creationId xmlns:a16="http://schemas.microsoft.com/office/drawing/2014/main" id="{83EB3B35-D91B-4E5C-961C-24849F4913A3}"/>
              </a:ext>
            </a:extLst>
          </p:cNvPr>
          <p:cNvGrpSpPr>
            <a:grpSpLocks/>
          </p:cNvGrpSpPr>
          <p:nvPr/>
        </p:nvGrpSpPr>
        <p:grpSpPr bwMode="auto">
          <a:xfrm>
            <a:off x="3731872" y="4483297"/>
            <a:ext cx="1082588" cy="1154388"/>
            <a:chOff x="2406" y="2206"/>
            <a:chExt cx="589" cy="489"/>
          </a:xfrm>
        </p:grpSpPr>
        <p:pic>
          <p:nvPicPr>
            <p:cNvPr id="107" name="Picture 120">
              <a:extLst>
                <a:ext uri="{FF2B5EF4-FFF2-40B4-BE49-F238E27FC236}">
                  <a16:creationId xmlns:a16="http://schemas.microsoft.com/office/drawing/2014/main" id="{5F7797B8-A650-47B8-BDB7-92CA43963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Rectangle 121">
              <a:extLst>
                <a:ext uri="{FF2B5EF4-FFF2-40B4-BE49-F238E27FC236}">
                  <a16:creationId xmlns:a16="http://schemas.microsoft.com/office/drawing/2014/main" id="{AA9C92F7-3D41-4ED4-905D-B1275CC5A00B}"/>
                </a:ext>
              </a:extLst>
            </p:cNvPr>
            <p:cNvSpPr>
              <a:spLocks noChangeArrowheads="1"/>
            </p:cNvSpPr>
            <p:nvPr/>
          </p:nvSpPr>
          <p:spPr bwMode="auto">
            <a:xfrm>
              <a:off x="2406" y="2546"/>
              <a:ext cx="58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pPr>
              <a:r>
                <a:rPr lang="es-PE" sz="1050" b="1" dirty="0">
                  <a:solidFill>
                    <a:srgbClr val="000066"/>
                  </a:solidFill>
                </a:rPr>
                <a:t>Propuesta Aprobada</a:t>
              </a:r>
              <a:endParaRPr lang="es-ES" sz="1050" b="1" dirty="0">
                <a:solidFill>
                  <a:srgbClr val="000066"/>
                </a:solidFill>
              </a:endParaRPr>
            </a:p>
          </p:txBody>
        </p:sp>
      </p:grpSp>
    </p:spTree>
    <p:extLst>
      <p:ext uri="{BB962C8B-B14F-4D97-AF65-F5344CB8AC3E}">
        <p14:creationId xmlns:p14="http://schemas.microsoft.com/office/powerpoint/2010/main" val="2011461145"/>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466</TotalTime>
  <Words>2629</Words>
  <Application>Microsoft Office PowerPoint</Application>
  <PresentationFormat>Personalizado</PresentationFormat>
  <Paragraphs>576</Paragraphs>
  <Slides>25</Slides>
  <Notes>24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Century Gothic</vt:lpstr>
      <vt:lpstr>TheSansCorrespondence</vt:lpstr>
      <vt:lpstr>Wingdings</vt:lpstr>
      <vt:lpstr>Arial</vt:lpstr>
      <vt:lpstr>Wingdings 3</vt:lpstr>
      <vt:lpstr>Dosis Light</vt:lpstr>
      <vt:lpstr>Sector</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PROYECTOS</dc:title>
  <dc:creator>Susana</dc:creator>
  <cp:lastModifiedBy>Danel</cp:lastModifiedBy>
  <cp:revision>62</cp:revision>
  <dcterms:modified xsi:type="dcterms:W3CDTF">2019-09-12T01:32:38Z</dcterms:modified>
</cp:coreProperties>
</file>