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88" r:id="rId3"/>
    <p:sldId id="263" r:id="rId4"/>
    <p:sldId id="264" r:id="rId5"/>
    <p:sldId id="265" r:id="rId6"/>
    <p:sldId id="287" r:id="rId7"/>
    <p:sldId id="266" r:id="rId8"/>
    <p:sldId id="267" r:id="rId9"/>
    <p:sldId id="268" r:id="rId10"/>
    <p:sldId id="269" r:id="rId11"/>
    <p:sldId id="290" r:id="rId12"/>
    <p:sldId id="270" r:id="rId13"/>
    <p:sldId id="274" r:id="rId14"/>
    <p:sldId id="276" r:id="rId15"/>
    <p:sldId id="271" r:id="rId16"/>
    <p:sldId id="279" r:id="rId17"/>
    <p:sldId id="280" r:id="rId18"/>
    <p:sldId id="262" r:id="rId19"/>
    <p:sldId id="261" r:id="rId20"/>
    <p:sldId id="281" r:id="rId21"/>
    <p:sldId id="272" r:id="rId22"/>
    <p:sldId id="284" r:id="rId23"/>
    <p:sldId id="283" r:id="rId24"/>
    <p:sldId id="273" r:id="rId25"/>
    <p:sldId id="285" r:id="rId26"/>
    <p:sldId id="260" r:id="rId27"/>
    <p:sldId id="286" r:id="rId28"/>
    <p:sldId id="258" r:id="rId29"/>
    <p:sldId id="289" r:id="rId30"/>
    <p:sldId id="278" r:id="rId31"/>
    <p:sldId id="291" r:id="rId32"/>
    <p:sldId id="257" r:id="rId3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685800" y="2130425"/>
            <a:ext cx="7772400" cy="1470025"/>
          </a:xfrm>
        </p:spPr>
        <p:txBody>
          <a:bodyPr/>
          <a:lstStyle/>
          <a:p>
            <a:r>
              <a:rPr lang="el-GR" smtClean="0"/>
              <a:t>Στυλ κύριου τίτλου</a:t>
            </a:r>
            <a:endParaRPr lang="el-GR"/>
          </a:p>
        </p:txBody>
      </p:sp>
      <p:sp>
        <p:nvSpPr>
          <p:cNvPr id="3" name="Υπότιτλο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l-GR"/>
          </a:p>
        </p:txBody>
      </p:sp>
      <p:sp>
        <p:nvSpPr>
          <p:cNvPr id="4" name="Θέση ημερομηνίας 3"/>
          <p:cNvSpPr>
            <a:spLocks noGrp="1"/>
          </p:cNvSpPr>
          <p:nvPr>
            <p:ph type="dt" sz="half" idx="10"/>
          </p:nvPr>
        </p:nvSpPr>
        <p:spPr/>
        <p:txBody>
          <a:bodyPr/>
          <a:lstStyle/>
          <a:p>
            <a:fld id="{6083DB88-3D0A-4CBB-9612-ABF5168CA4F3}" type="datetimeFigureOut">
              <a:rPr lang="el-GR" smtClean="0"/>
              <a:t>16/11/2016</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210003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6083DB88-3D0A-4CBB-9612-ABF5168CA4F3}" type="datetimeFigureOut">
              <a:rPr lang="el-GR" smtClean="0"/>
              <a:t>16/11/2016</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256742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629400" y="274638"/>
            <a:ext cx="2057400" cy="5851525"/>
          </a:xfrm>
        </p:spPr>
        <p:txBody>
          <a:bodyPr vert="eaVert"/>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a:xfrm>
            <a:off x="457200" y="274638"/>
            <a:ext cx="6019800" cy="5851525"/>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6083DB88-3D0A-4CBB-9612-ABF5168CA4F3}" type="datetimeFigureOut">
              <a:rPr lang="el-GR" smtClean="0"/>
              <a:t>16/11/2016</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335867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6083DB88-3D0A-4CBB-9612-ABF5168CA4F3}" type="datetimeFigureOut">
              <a:rPr lang="el-GR" smtClean="0"/>
              <a:t>16/11/2016</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191158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722313" y="4406900"/>
            <a:ext cx="7772400" cy="1362075"/>
          </a:xfrm>
        </p:spPr>
        <p:txBody>
          <a:bodyPr anchor="t"/>
          <a:lstStyle>
            <a:lvl1pPr algn="l">
              <a:defRPr sz="4000" b="1" cap="all"/>
            </a:lvl1pPr>
          </a:lstStyle>
          <a:p>
            <a:r>
              <a:rPr lang="el-GR" smtClean="0"/>
              <a:t>Στυλ κύριου τίτλου</a:t>
            </a:r>
            <a:endParaRPr lang="el-GR"/>
          </a:p>
        </p:txBody>
      </p:sp>
      <p:sp>
        <p:nvSpPr>
          <p:cNvPr id="3" name="Θέση κειμένου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Θέση ημερομηνίας 3"/>
          <p:cNvSpPr>
            <a:spLocks noGrp="1"/>
          </p:cNvSpPr>
          <p:nvPr>
            <p:ph type="dt" sz="half" idx="10"/>
          </p:nvPr>
        </p:nvSpPr>
        <p:spPr/>
        <p:txBody>
          <a:bodyPr/>
          <a:lstStyle/>
          <a:p>
            <a:fld id="{6083DB88-3D0A-4CBB-9612-ABF5168CA4F3}" type="datetimeFigureOut">
              <a:rPr lang="el-GR" smtClean="0"/>
              <a:t>16/11/2016</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2327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περιεχομένου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ημερομηνίας 4"/>
          <p:cNvSpPr>
            <a:spLocks noGrp="1"/>
          </p:cNvSpPr>
          <p:nvPr>
            <p:ph type="dt" sz="half" idx="10"/>
          </p:nvPr>
        </p:nvSpPr>
        <p:spPr/>
        <p:txBody>
          <a:bodyPr/>
          <a:lstStyle/>
          <a:p>
            <a:fld id="{6083DB88-3D0A-4CBB-9612-ABF5168CA4F3}" type="datetimeFigureOut">
              <a:rPr lang="el-GR" smtClean="0"/>
              <a:t>16/11/2016</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33178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a:lvl1pPr>
          </a:lstStyle>
          <a:p>
            <a:r>
              <a:rPr lang="el-GR" smtClean="0"/>
              <a:t>Στυλ κύριου τίτλου</a:t>
            </a:r>
            <a:endParaRPr lang="el-GR"/>
          </a:p>
        </p:txBody>
      </p:sp>
      <p:sp>
        <p:nvSpPr>
          <p:cNvPr id="3" name="Θέση κειμένου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κειμένου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Θέση ημερομηνίας 6"/>
          <p:cNvSpPr>
            <a:spLocks noGrp="1"/>
          </p:cNvSpPr>
          <p:nvPr>
            <p:ph type="dt" sz="half" idx="10"/>
          </p:nvPr>
        </p:nvSpPr>
        <p:spPr/>
        <p:txBody>
          <a:bodyPr/>
          <a:lstStyle/>
          <a:p>
            <a:fld id="{6083DB88-3D0A-4CBB-9612-ABF5168CA4F3}" type="datetimeFigureOut">
              <a:rPr lang="el-GR" smtClean="0"/>
              <a:t>16/11/2016</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320910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ημερομηνίας 2"/>
          <p:cNvSpPr>
            <a:spLocks noGrp="1"/>
          </p:cNvSpPr>
          <p:nvPr>
            <p:ph type="dt" sz="half" idx="10"/>
          </p:nvPr>
        </p:nvSpPr>
        <p:spPr/>
        <p:txBody>
          <a:bodyPr/>
          <a:lstStyle/>
          <a:p>
            <a:fld id="{6083DB88-3D0A-4CBB-9612-ABF5168CA4F3}" type="datetimeFigureOut">
              <a:rPr lang="el-GR" smtClean="0"/>
              <a:t>16/11/2016</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47236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6083DB88-3D0A-4CBB-9612-ABF5168CA4F3}" type="datetimeFigureOut">
              <a:rPr lang="el-GR" smtClean="0"/>
              <a:t>16/11/2016</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249035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273050"/>
            <a:ext cx="3008313" cy="1162050"/>
          </a:xfrm>
        </p:spPr>
        <p:txBody>
          <a:bodyPr anchor="b"/>
          <a:lstStyle>
            <a:lvl1pPr algn="l">
              <a:defRPr sz="2000" b="1"/>
            </a:lvl1pPr>
          </a:lstStyle>
          <a:p>
            <a:r>
              <a:rPr lang="el-GR" smtClean="0"/>
              <a:t>Στυλ κύριου τίτλου</a:t>
            </a:r>
            <a:endParaRPr lang="el-GR"/>
          </a:p>
        </p:txBody>
      </p:sp>
      <p:sp>
        <p:nvSpPr>
          <p:cNvPr id="3" name="Θέση περιεχομένου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κειμένου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6083DB88-3D0A-4CBB-9612-ABF5168CA4F3}" type="datetimeFigureOut">
              <a:rPr lang="el-GR" smtClean="0"/>
              <a:t>16/11/2016</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340859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1792288" y="4800600"/>
            <a:ext cx="5486400" cy="566738"/>
          </a:xfrm>
        </p:spPr>
        <p:txBody>
          <a:bodyPr anchor="b"/>
          <a:lstStyle>
            <a:lvl1pPr algn="l">
              <a:defRPr sz="2000" b="1"/>
            </a:lvl1pPr>
          </a:lstStyle>
          <a:p>
            <a:r>
              <a:rPr lang="el-GR" smtClean="0"/>
              <a:t>Στυλ κύριου τίτλου</a:t>
            </a:r>
            <a:endParaRPr lang="el-GR"/>
          </a:p>
        </p:txBody>
      </p:sp>
      <p:sp>
        <p:nvSpPr>
          <p:cNvPr id="3" name="Θέση εικόνας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6083DB88-3D0A-4CBB-9612-ABF5168CA4F3}" type="datetimeFigureOut">
              <a:rPr lang="el-GR" smtClean="0"/>
              <a:t>16/11/2016</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90AF055-CD19-4047-80DF-5F7EE6625B63}" type="slidenum">
              <a:rPr lang="el-GR" smtClean="0"/>
              <a:t>‹#›</a:t>
            </a:fld>
            <a:endParaRPr lang="el-GR"/>
          </a:p>
        </p:txBody>
      </p:sp>
    </p:spTree>
    <p:extLst>
      <p:ext uri="{BB962C8B-B14F-4D97-AF65-F5344CB8AC3E}">
        <p14:creationId xmlns:p14="http://schemas.microsoft.com/office/powerpoint/2010/main" val="240097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Στυλ κύριου τίτλου</a:t>
            </a:r>
            <a:endParaRPr lang="el-GR"/>
          </a:p>
        </p:txBody>
      </p:sp>
      <p:sp>
        <p:nvSpPr>
          <p:cNvPr id="3" name="Θέση κειμένου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3DB88-3D0A-4CBB-9612-ABF5168CA4F3}" type="datetimeFigureOut">
              <a:rPr lang="el-GR" smtClean="0"/>
              <a:t>16/11/2016</a:t>
            </a:fld>
            <a:endParaRPr lang="el-GR"/>
          </a:p>
        </p:txBody>
      </p:sp>
      <p:sp>
        <p:nvSpPr>
          <p:cNvPr id="5" name="Θέση υποσέλιδου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AF055-CD19-4047-80DF-5F7EE6625B63}" type="slidenum">
              <a:rPr lang="el-GR" smtClean="0"/>
              <a:t>‹#›</a:t>
            </a:fld>
            <a:endParaRPr lang="el-GR"/>
          </a:p>
        </p:txBody>
      </p:sp>
    </p:spTree>
    <p:extLst>
      <p:ext uri="{BB962C8B-B14F-4D97-AF65-F5344CB8AC3E}">
        <p14:creationId xmlns:p14="http://schemas.microsoft.com/office/powerpoint/2010/main" val="4257056577"/>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1005706" y="1623414"/>
            <a:ext cx="7175453" cy="1085506"/>
          </a:xfrm>
        </p:spPr>
        <p:txBody>
          <a:bodyPr>
            <a:normAutofit/>
          </a:bodyPr>
          <a:lstStyle/>
          <a:p>
            <a:r>
              <a:rPr lang="el-GR" sz="4000" b="1" dirty="0" smtClean="0">
                <a:solidFill>
                  <a:srgbClr val="A50021"/>
                </a:solidFill>
              </a:rPr>
              <a:t>Κοινοτική Ψυχιατρική</a:t>
            </a:r>
            <a:endParaRPr lang="el-GR" sz="4000" b="1" dirty="0">
              <a:solidFill>
                <a:srgbClr val="A50021"/>
              </a:solidFill>
            </a:endParaRPr>
          </a:p>
        </p:txBody>
      </p:sp>
      <p:sp>
        <p:nvSpPr>
          <p:cNvPr id="3" name="Υπότιτλος 2"/>
          <p:cNvSpPr>
            <a:spLocks noGrp="1"/>
          </p:cNvSpPr>
          <p:nvPr>
            <p:ph type="subTitle" idx="1"/>
          </p:nvPr>
        </p:nvSpPr>
        <p:spPr>
          <a:xfrm>
            <a:off x="1579541" y="4959188"/>
            <a:ext cx="6400800" cy="1080120"/>
          </a:xfrm>
        </p:spPr>
        <p:txBody>
          <a:bodyPr>
            <a:normAutofit fontScale="92500" lnSpcReduction="10000"/>
          </a:bodyPr>
          <a:lstStyle/>
          <a:p>
            <a:r>
              <a:rPr lang="el-GR" sz="2400" b="1" dirty="0" smtClean="0">
                <a:solidFill>
                  <a:schemeClr val="tx1">
                    <a:lumMod val="75000"/>
                    <a:lumOff val="25000"/>
                  </a:schemeClr>
                </a:solidFill>
              </a:rPr>
              <a:t>Κατερίνα Κούτρα</a:t>
            </a:r>
          </a:p>
          <a:p>
            <a:r>
              <a:rPr lang="el-GR" sz="2200" b="1" dirty="0" smtClean="0">
                <a:solidFill>
                  <a:schemeClr val="tx1">
                    <a:lumMod val="75000"/>
                    <a:lumOff val="25000"/>
                  </a:schemeClr>
                </a:solidFill>
              </a:rPr>
              <a:t>Κλινική Ψυχολόγος, </a:t>
            </a:r>
            <a:r>
              <a:rPr lang="en-US" sz="2200" b="1" dirty="0" smtClean="0">
                <a:solidFill>
                  <a:schemeClr val="tx1">
                    <a:lumMod val="75000"/>
                    <a:lumOff val="25000"/>
                  </a:schemeClr>
                </a:solidFill>
              </a:rPr>
              <a:t>MSc, PhD</a:t>
            </a:r>
          </a:p>
          <a:p>
            <a:r>
              <a:rPr lang="el-GR" sz="2200" b="1" dirty="0" smtClean="0">
                <a:solidFill>
                  <a:schemeClr val="tx1">
                    <a:lumMod val="75000"/>
                    <a:lumOff val="25000"/>
                  </a:schemeClr>
                </a:solidFill>
              </a:rPr>
              <a:t>Τομέας Ψυχιατρικής &amp; Επιστημών Συμπεριφοράς</a:t>
            </a:r>
            <a:endParaRPr lang="el-GR" sz="2200" b="1" dirty="0">
              <a:solidFill>
                <a:schemeClr val="tx1">
                  <a:lumMod val="75000"/>
                  <a:lumOff val="25000"/>
                </a:schemeClr>
              </a:solidFill>
            </a:endParaRPr>
          </a:p>
        </p:txBody>
      </p:sp>
      <p:pic>
        <p:nvPicPr>
          <p:cNvPr id="1026" name="Picture 2" descr="Αποτέλεσμα εικόνας για κοινωνική ψυχιατρική"/>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8242" y="2492896"/>
            <a:ext cx="2449136" cy="24491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 descr="%CE%A0%CE%B1%CE%BD%CE%B5%CF%80%CE%B9%CF%83%CF%84%CE%AE%CE%BC%CE%B9%CE%BF-%CE%9A%CF%81%CE%AE%CF%84%CE%B7%CF%82"/>
          <p:cNvPicPr>
            <a:picLocks noChangeAspect="1"/>
          </p:cNvPicPr>
          <p:nvPr/>
        </p:nvPicPr>
        <p:blipFill>
          <a:blip r:embed="rId3"/>
          <a:srcRect/>
          <a:stretch>
            <a:fillRect/>
          </a:stretch>
        </p:blipFill>
        <p:spPr>
          <a:xfrm>
            <a:off x="0" y="260347"/>
            <a:ext cx="2374897" cy="1236661"/>
          </a:xfrm>
          <a:prstGeom prst="rect">
            <a:avLst/>
          </a:prstGeom>
          <a:noFill/>
          <a:ln>
            <a:noFill/>
          </a:ln>
        </p:spPr>
      </p:pic>
      <p:pic>
        <p:nvPicPr>
          <p:cNvPr id="6" name="Picture 18" descr="331-01"/>
          <p:cNvPicPr>
            <a:picLocks noChangeAspect="1"/>
          </p:cNvPicPr>
          <p:nvPr/>
        </p:nvPicPr>
        <p:blipFill>
          <a:blip r:embed="rId4"/>
          <a:srcRect/>
          <a:stretch>
            <a:fillRect/>
          </a:stretch>
        </p:blipFill>
        <p:spPr>
          <a:xfrm>
            <a:off x="7458267" y="260347"/>
            <a:ext cx="1368427" cy="1295403"/>
          </a:xfrm>
          <a:prstGeom prst="rect">
            <a:avLst/>
          </a:prstGeom>
          <a:noFill/>
          <a:ln>
            <a:noFill/>
          </a:ln>
        </p:spPr>
      </p:pic>
      <p:sp>
        <p:nvSpPr>
          <p:cNvPr id="7" name="Rectangle 2"/>
          <p:cNvSpPr/>
          <p:nvPr/>
        </p:nvSpPr>
        <p:spPr>
          <a:xfrm>
            <a:off x="2033589" y="260347"/>
            <a:ext cx="5119689" cy="1152528"/>
          </a:xfrm>
          <a:prstGeom prst="rect">
            <a:avLst/>
          </a:prstGeom>
          <a:noFill/>
          <a:ln>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2000" b="1" i="0" u="none" strike="noStrike" kern="1200" cap="none" spc="0" baseline="0" dirty="0">
                <a:solidFill>
                  <a:srgbClr val="403152"/>
                </a:solidFill>
                <a:effectLst>
                  <a:outerShdw dist="38096" dir="2700000">
                    <a:srgbClr val="C0C0C0"/>
                  </a:outerShdw>
                </a:effectLst>
                <a:uFillTx/>
                <a:latin typeface="Times New Roman" pitchFamily="18"/>
                <a:ea typeface=""/>
                <a:cs typeface=""/>
              </a:rPr>
              <a:t>ΠΑΝΕΠΙΣΤΗΜΙΟ ΚΡΗΤΗΣ</a:t>
            </a:r>
            <a:br>
              <a:rPr lang="el-GR" sz="2000" b="1" i="0" u="none" strike="noStrike" kern="1200" cap="none" spc="0" baseline="0" dirty="0">
                <a:solidFill>
                  <a:srgbClr val="403152"/>
                </a:solidFill>
                <a:effectLst>
                  <a:outerShdw dist="38096" dir="2700000">
                    <a:srgbClr val="C0C0C0"/>
                  </a:outerShdw>
                </a:effectLst>
                <a:uFillTx/>
                <a:latin typeface="Times New Roman" pitchFamily="18"/>
                <a:ea typeface=""/>
                <a:cs typeface=""/>
              </a:rPr>
            </a:br>
            <a:r>
              <a:rPr lang="el-GR" sz="2000" b="1" i="0" u="none" strike="noStrike" kern="1200" cap="none" spc="0" baseline="0" dirty="0">
                <a:solidFill>
                  <a:srgbClr val="403152"/>
                </a:solidFill>
                <a:effectLst>
                  <a:outerShdw dist="38096" dir="2700000">
                    <a:srgbClr val="C0C0C0"/>
                  </a:outerShdw>
                </a:effectLst>
                <a:uFillTx/>
                <a:latin typeface="Times New Roman" pitchFamily="18"/>
                <a:ea typeface=""/>
                <a:cs typeface=""/>
              </a:rPr>
              <a:t>ΤΜΗΜΑ ΙΑΤΡΙΚΗΣ </a:t>
            </a:r>
            <a:endParaRPr lang="es-ES" sz="2000" b="0" i="0" u="none" strike="noStrike" kern="1200" cap="none" spc="0" baseline="0" dirty="0">
              <a:solidFill>
                <a:srgbClr val="403152"/>
              </a:solidFill>
              <a:uFillTx/>
              <a:latin typeface="Times New Roman" pitchFamily="18"/>
              <a:ea typeface=""/>
              <a:cs typeface=""/>
            </a:endParaRPr>
          </a:p>
        </p:txBody>
      </p:sp>
      <p:sp>
        <p:nvSpPr>
          <p:cNvPr id="8" name="9 - TextBox"/>
          <p:cNvSpPr txBox="1"/>
          <p:nvPr/>
        </p:nvSpPr>
        <p:spPr>
          <a:xfrm>
            <a:off x="6948264" y="6253881"/>
            <a:ext cx="2064155" cy="338554"/>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dirty="0">
                <a:solidFill>
                  <a:srgbClr val="584470"/>
                </a:solidFill>
                <a:uFillTx/>
                <a:latin typeface="Calibri" pitchFamily="34"/>
                <a:ea typeface=""/>
                <a:cs typeface=""/>
              </a:rPr>
              <a:t>Ηράκλειο, </a:t>
            </a:r>
            <a:r>
              <a:rPr lang="el-GR" sz="1600" dirty="0" smtClean="0">
                <a:solidFill>
                  <a:srgbClr val="584470"/>
                </a:solidFill>
                <a:latin typeface="Calibri" pitchFamily="34"/>
                <a:ea typeface=""/>
                <a:cs typeface=""/>
              </a:rPr>
              <a:t>15</a:t>
            </a:r>
            <a:r>
              <a:rPr lang="el-GR" sz="1600" b="0" i="0" u="none" strike="noStrike" kern="1200" cap="none" spc="0" baseline="0" dirty="0" smtClean="0">
                <a:solidFill>
                  <a:srgbClr val="584470"/>
                </a:solidFill>
                <a:uFillTx/>
                <a:latin typeface="Calibri" pitchFamily="34"/>
                <a:ea typeface=""/>
                <a:cs typeface=""/>
              </a:rPr>
              <a:t>/11/2016</a:t>
            </a:r>
            <a:endParaRPr lang="el-GR" sz="1600" b="0" i="0" u="none" strike="noStrike" kern="1200" cap="none" spc="0" baseline="0" dirty="0">
              <a:solidFill>
                <a:srgbClr val="584470"/>
              </a:solidFill>
              <a:uFillTx/>
              <a:latin typeface="Calibri" pitchFamily="34"/>
              <a:ea typeface=""/>
              <a:cs typeface=""/>
            </a:endParaRPr>
          </a:p>
        </p:txBody>
      </p:sp>
    </p:spTree>
    <p:extLst>
      <p:ext uri="{BB962C8B-B14F-4D97-AF65-F5344CB8AC3E}">
        <p14:creationId xmlns:p14="http://schemas.microsoft.com/office/powerpoint/2010/main" val="469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600200"/>
            <a:ext cx="8229600" cy="3989039"/>
          </a:xfrm>
        </p:spPr>
        <p:txBody>
          <a:bodyPr>
            <a:normAutofit fontScale="92500" lnSpcReduction="20000"/>
          </a:bodyPr>
          <a:lstStyle/>
          <a:p>
            <a:pPr>
              <a:spcBef>
                <a:spcPts val="1200"/>
              </a:spcBef>
            </a:pPr>
            <a:r>
              <a:rPr lang="el-GR" sz="2400" b="1" dirty="0" smtClean="0">
                <a:solidFill>
                  <a:srgbClr val="A50021"/>
                </a:solidFill>
              </a:rPr>
              <a:t>Αποτελεί τη διαδικασία μέσω της </a:t>
            </a:r>
            <a:r>
              <a:rPr lang="el-GR" sz="2400" b="1" dirty="0">
                <a:solidFill>
                  <a:srgbClr val="A50021"/>
                </a:solidFill>
              </a:rPr>
              <a:t>οποίας τα άτομα με ψυχικές </a:t>
            </a:r>
            <a:r>
              <a:rPr lang="el-GR" sz="2400" b="1" dirty="0" smtClean="0">
                <a:solidFill>
                  <a:srgbClr val="A50021"/>
                </a:solidFill>
              </a:rPr>
              <a:t>διαταραχές ενδυναμώνονται</a:t>
            </a:r>
            <a:r>
              <a:rPr lang="el-GR" sz="2400" b="1" dirty="0">
                <a:solidFill>
                  <a:srgbClr val="A50021"/>
                </a:solidFill>
              </a:rPr>
              <a:t>, </a:t>
            </a:r>
            <a:r>
              <a:rPr lang="el-GR" sz="2400" b="1" dirty="0" smtClean="0">
                <a:solidFill>
                  <a:srgbClr val="A50021"/>
                </a:solidFill>
              </a:rPr>
              <a:t>ώστε να φτάσουν στο υψηλότερο δυνατό επίπεδο λειτουργικής ανεξαρτησίας, με άμεση συνέπεια τη βελτίωση της ποιότητάς ζωής τους. </a:t>
            </a:r>
          </a:p>
          <a:p>
            <a:pPr>
              <a:spcBef>
                <a:spcPts val="1200"/>
              </a:spcBef>
            </a:pPr>
            <a:r>
              <a:rPr lang="el-GR" sz="2400" dirty="0" smtClean="0"/>
              <a:t>Στόχοι: </a:t>
            </a:r>
            <a:r>
              <a:rPr lang="el-GR" sz="2400" u="sng" dirty="0" smtClean="0"/>
              <a:t>μείωση της συμπτωματολογίας</a:t>
            </a:r>
            <a:r>
              <a:rPr lang="el-GR" sz="2400" dirty="0" smtClean="0"/>
              <a:t>, </a:t>
            </a:r>
            <a:r>
              <a:rPr lang="el-GR" sz="2400" u="sng" dirty="0" smtClean="0"/>
              <a:t>βελτίωση της κοινωνικής λειτουργικότητας</a:t>
            </a:r>
            <a:r>
              <a:rPr lang="el-GR" sz="2400" dirty="0" smtClean="0"/>
              <a:t>, </a:t>
            </a:r>
            <a:r>
              <a:rPr lang="el-GR" sz="2400" u="sng" dirty="0" smtClean="0"/>
              <a:t>μείωση διακρίσεων και στιγματισμού</a:t>
            </a:r>
            <a:r>
              <a:rPr lang="el-GR" sz="2400" dirty="0" smtClean="0"/>
              <a:t>, </a:t>
            </a:r>
            <a:r>
              <a:rPr lang="el-GR" sz="2400" u="sng" dirty="0" smtClean="0"/>
              <a:t>οικογενειακή και κοινωνική υποστήριξη</a:t>
            </a:r>
            <a:r>
              <a:rPr lang="el-GR" sz="2400" dirty="0" smtClean="0"/>
              <a:t>, </a:t>
            </a:r>
            <a:r>
              <a:rPr lang="el-GR" sz="2400" u="sng" dirty="0" smtClean="0"/>
              <a:t>ενίσχυση της θέσης των ατόμων.</a:t>
            </a:r>
          </a:p>
          <a:p>
            <a:pPr>
              <a:spcBef>
                <a:spcPts val="1200"/>
              </a:spcBef>
            </a:pPr>
            <a:r>
              <a:rPr lang="el-GR" sz="2400" dirty="0" smtClean="0"/>
              <a:t>Στον </a:t>
            </a:r>
            <a:r>
              <a:rPr lang="el-GR" sz="2400" dirty="0"/>
              <a:t>τομέα </a:t>
            </a:r>
            <a:r>
              <a:rPr lang="el-GR" sz="2400" dirty="0" smtClean="0"/>
              <a:t>ψυχοκοινωνικής αποκατάστασης </a:t>
            </a:r>
            <a:r>
              <a:rPr lang="el-GR" sz="2400" dirty="0"/>
              <a:t>περιλαμβάνεται και η </a:t>
            </a:r>
            <a:r>
              <a:rPr lang="el-GR" sz="2400" u="sng" dirty="0"/>
              <a:t>βαθμιαία συρρίκνωση των Ψυχιατρείων</a:t>
            </a:r>
            <a:r>
              <a:rPr lang="el-GR" sz="2400" dirty="0"/>
              <a:t> με την </a:t>
            </a:r>
            <a:r>
              <a:rPr lang="el-GR" sz="2400" u="sng" dirty="0"/>
              <a:t>κοινωνική επανένταξη των ασθενών</a:t>
            </a:r>
            <a:r>
              <a:rPr lang="el-GR" sz="2400" dirty="0"/>
              <a:t> τους στις περιοχές από όπου αυτοί </a:t>
            </a:r>
            <a:r>
              <a:rPr lang="el-GR" sz="2400" dirty="0" smtClean="0"/>
              <a:t>προέρχονται</a:t>
            </a:r>
            <a:r>
              <a:rPr lang="el-GR" sz="2400" dirty="0"/>
              <a:t> </a:t>
            </a:r>
            <a:r>
              <a:rPr lang="el-GR" sz="2400" dirty="0" smtClean="0">
                <a:sym typeface="Wingdings" panose="05000000000000000000" pitchFamily="2" charset="2"/>
              </a:rPr>
              <a:t> </a:t>
            </a:r>
            <a:r>
              <a:rPr lang="el-GR" sz="2400" b="1" dirty="0" smtClean="0">
                <a:solidFill>
                  <a:srgbClr val="A50021"/>
                </a:solidFill>
                <a:sym typeface="Wingdings" panose="05000000000000000000" pitchFamily="2" charset="2"/>
              </a:rPr>
              <a:t>αποϊδρυματοποίηση.</a:t>
            </a:r>
            <a:endParaRPr lang="el-GR" sz="2400" b="1" dirty="0">
              <a:solidFill>
                <a:srgbClr val="A50021"/>
              </a:solidFill>
            </a:endParaRPr>
          </a:p>
          <a:p>
            <a:pPr>
              <a:spcBef>
                <a:spcPts val="1200"/>
              </a:spcBef>
            </a:pPr>
            <a:endParaRPr lang="el-GR" sz="2400" dirty="0"/>
          </a:p>
        </p:txBody>
      </p:sp>
      <p:sp>
        <p:nvSpPr>
          <p:cNvPr id="4" name="Τίτλος 1"/>
          <p:cNvSpPr>
            <a:spLocks noGrp="1"/>
          </p:cNvSpPr>
          <p:nvPr>
            <p:ph type="title"/>
          </p:nvPr>
        </p:nvSpPr>
        <p:spPr>
          <a:xfrm>
            <a:off x="457200" y="274638"/>
            <a:ext cx="8229600" cy="1143000"/>
          </a:xfrm>
        </p:spPr>
        <p:txBody>
          <a:bodyPr>
            <a:normAutofit/>
          </a:bodyPr>
          <a:lstStyle/>
          <a:p>
            <a:r>
              <a:rPr lang="el-GR" sz="4000" b="1" dirty="0" smtClean="0">
                <a:solidFill>
                  <a:srgbClr val="A50021"/>
                </a:solidFill>
              </a:rPr>
              <a:t>Ψυχοκοινωνική αποκατάσταση</a:t>
            </a:r>
            <a:endParaRPr lang="el-GR" sz="4000" b="1" dirty="0">
              <a:solidFill>
                <a:srgbClr val="A50021"/>
              </a:solidFill>
            </a:endParaRPr>
          </a:p>
        </p:txBody>
      </p:sp>
      <p:pic>
        <p:nvPicPr>
          <p:cNvPr id="1026" name="Picture 2" descr="Αποτέλεσμα εικόνας για ψυχοκοινωνική αποκατάστασ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324" y="5188226"/>
            <a:ext cx="2952751"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9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Autofit/>
          </a:bodyPr>
          <a:lstStyle/>
          <a:p>
            <a:r>
              <a:rPr lang="el-GR" sz="3200" b="1" dirty="0">
                <a:solidFill>
                  <a:srgbClr val="A50021"/>
                </a:solidFill>
                <a:latin typeface="+mn-lt"/>
              </a:rPr>
              <a:t>Πεδία ψυχοκοινωνικών αποκαταστασιακών </a:t>
            </a:r>
            <a:r>
              <a:rPr lang="el-GR" sz="3200" b="1" dirty="0" smtClean="0">
                <a:solidFill>
                  <a:srgbClr val="A50021"/>
                </a:solidFill>
                <a:latin typeface="+mn-lt"/>
              </a:rPr>
              <a:t>παρεμβάσεων</a:t>
            </a:r>
            <a:endParaRPr lang="el-GR" sz="3200" b="1" dirty="0">
              <a:solidFill>
                <a:srgbClr val="A50021"/>
              </a:solidFill>
              <a:latin typeface="+mn-lt"/>
            </a:endParaRPr>
          </a:p>
        </p:txBody>
      </p:sp>
      <p:sp>
        <p:nvSpPr>
          <p:cNvPr id="3" name="Θέση περιεχομένου 2"/>
          <p:cNvSpPr>
            <a:spLocks noGrp="1"/>
          </p:cNvSpPr>
          <p:nvPr>
            <p:ph idx="1"/>
          </p:nvPr>
        </p:nvSpPr>
        <p:spPr>
          <a:xfrm>
            <a:off x="395536" y="1700808"/>
            <a:ext cx="8424936" cy="4608512"/>
          </a:xfrm>
        </p:spPr>
        <p:txBody>
          <a:bodyPr>
            <a:noAutofit/>
          </a:bodyPr>
          <a:lstStyle/>
          <a:p>
            <a:pPr>
              <a:spcBef>
                <a:spcPts val="1200"/>
              </a:spcBef>
            </a:pPr>
            <a:r>
              <a:rPr lang="el-GR" sz="2000" b="1" dirty="0" smtClean="0">
                <a:solidFill>
                  <a:srgbClr val="A50021"/>
                </a:solidFill>
              </a:rPr>
              <a:t>Σε </a:t>
            </a:r>
            <a:r>
              <a:rPr lang="el-GR" sz="2000" b="1" dirty="0">
                <a:solidFill>
                  <a:srgbClr val="A50021"/>
                </a:solidFill>
              </a:rPr>
              <a:t>κλινικό </a:t>
            </a:r>
            <a:r>
              <a:rPr lang="el-GR" sz="2000" b="1" dirty="0" smtClean="0">
                <a:solidFill>
                  <a:srgbClr val="A50021"/>
                </a:solidFill>
              </a:rPr>
              <a:t>επίπεδο</a:t>
            </a:r>
            <a:r>
              <a:rPr lang="en-US" sz="2000" b="1" dirty="0" smtClean="0">
                <a:solidFill>
                  <a:srgbClr val="A50021"/>
                </a:solidFill>
              </a:rPr>
              <a:t>: </a:t>
            </a:r>
            <a:r>
              <a:rPr lang="el-GR" sz="2000" dirty="0" smtClean="0"/>
              <a:t>μείωση </a:t>
            </a:r>
            <a:r>
              <a:rPr lang="el-GR" sz="2000" dirty="0"/>
              <a:t>της ψυχιατρικής συμπτωματολογίας, </a:t>
            </a:r>
            <a:r>
              <a:rPr lang="el-GR" sz="2000" dirty="0" smtClean="0"/>
              <a:t>συμμόρφωση </a:t>
            </a:r>
            <a:r>
              <a:rPr lang="el-GR" sz="2000" dirty="0"/>
              <a:t>στην φαρμακευτική αγωγή, βελτίωση των προϋποθέσεων για καλύτερο και έγκαιρο χειρισμό κρίσεων και υποτροπών με διαθεσιμότητα των κοινοτικών υπηρεσιών υγείας, για την μείωση των </a:t>
            </a:r>
            <a:r>
              <a:rPr lang="el-GR" sz="2000" dirty="0" smtClean="0"/>
              <a:t>εισαγωγών.</a:t>
            </a:r>
            <a:endParaRPr lang="el-GR" sz="2000" dirty="0"/>
          </a:p>
          <a:p>
            <a:pPr>
              <a:spcBef>
                <a:spcPts val="1200"/>
              </a:spcBef>
            </a:pPr>
            <a:r>
              <a:rPr lang="el-GR" sz="2000" b="1" dirty="0" smtClean="0">
                <a:solidFill>
                  <a:srgbClr val="A50021"/>
                </a:solidFill>
              </a:rPr>
              <a:t>Σε λειτουργικό επίπεδο</a:t>
            </a:r>
            <a:r>
              <a:rPr lang="en-US" sz="2000" b="1" dirty="0" smtClean="0">
                <a:solidFill>
                  <a:srgbClr val="A50021"/>
                </a:solidFill>
              </a:rPr>
              <a:t>: </a:t>
            </a:r>
            <a:r>
              <a:rPr lang="el-GR" sz="2000" dirty="0"/>
              <a:t>βελτίωση της λειτουργικότητας και ανάδειξη λανθανουσών δεξιοτήτων </a:t>
            </a:r>
            <a:r>
              <a:rPr lang="el-GR" sz="2000" dirty="0" smtClean="0"/>
              <a:t>με </a:t>
            </a:r>
            <a:r>
              <a:rPr lang="el-GR" sz="2000" dirty="0"/>
              <a:t>εξειδικευμένες παρεμβάσεις.</a:t>
            </a:r>
          </a:p>
          <a:p>
            <a:pPr>
              <a:spcBef>
                <a:spcPts val="1200"/>
              </a:spcBef>
            </a:pPr>
            <a:r>
              <a:rPr lang="el-GR" sz="2000" b="1" dirty="0" smtClean="0">
                <a:solidFill>
                  <a:srgbClr val="A50021"/>
                </a:solidFill>
              </a:rPr>
              <a:t>Σε ψυχολογικό επίπεδο</a:t>
            </a:r>
            <a:r>
              <a:rPr lang="en-US" sz="2000" b="1" dirty="0" smtClean="0">
                <a:solidFill>
                  <a:srgbClr val="A50021"/>
                </a:solidFill>
              </a:rPr>
              <a:t>: </a:t>
            </a:r>
            <a:r>
              <a:rPr lang="el-GR" sz="2000" dirty="0"/>
              <a:t>επανασυγκρότηση της προσωπικότητας με θετικούς συνειρμούς και χαρακτηριστικά, ενισχύοντας την αυτό-εικόνα , μέσα από συνθήκες αυτοελέγχου, αυτονομίας και ενεργού </a:t>
            </a:r>
            <a:r>
              <a:rPr lang="el-GR" sz="2000" dirty="0" smtClean="0"/>
              <a:t>συμμετοχής</a:t>
            </a:r>
            <a:r>
              <a:rPr lang="en-US" sz="2000" dirty="0" smtClean="0"/>
              <a:t>.</a:t>
            </a:r>
          </a:p>
          <a:p>
            <a:pPr>
              <a:spcBef>
                <a:spcPts val="1200"/>
              </a:spcBef>
            </a:pPr>
            <a:r>
              <a:rPr lang="el-GR" sz="2000" b="1" dirty="0" smtClean="0">
                <a:solidFill>
                  <a:srgbClr val="A50021"/>
                </a:solidFill>
              </a:rPr>
              <a:t>Σε </a:t>
            </a:r>
            <a:r>
              <a:rPr lang="el-GR" sz="2000" b="1" dirty="0">
                <a:solidFill>
                  <a:srgbClr val="A50021"/>
                </a:solidFill>
              </a:rPr>
              <a:t>διαπροσωπικό επίπεδο:</a:t>
            </a:r>
            <a:r>
              <a:rPr lang="el-GR" sz="2000" dirty="0"/>
              <a:t> ύπαρξη </a:t>
            </a:r>
            <a:r>
              <a:rPr lang="el-GR" sz="2000" dirty="0" smtClean="0"/>
              <a:t>υποστηρικτικού </a:t>
            </a:r>
            <a:r>
              <a:rPr lang="el-GR" sz="2000" dirty="0"/>
              <a:t>κοινωνικού δικτύου από το οποίο να αντλείται συναισθηματική και πρακτική υποστήριξη από συγγενείς, συντρόφους και φίλους. </a:t>
            </a:r>
            <a:endParaRPr lang="el-GR" sz="2000" dirty="0" smtClean="0"/>
          </a:p>
        </p:txBody>
      </p:sp>
    </p:spTree>
    <p:extLst>
      <p:ext uri="{BB962C8B-B14F-4D97-AF65-F5344CB8AC3E}">
        <p14:creationId xmlns:p14="http://schemas.microsoft.com/office/powerpoint/2010/main" val="336494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600201"/>
            <a:ext cx="8229600" cy="3556992"/>
          </a:xfrm>
        </p:spPr>
        <p:txBody>
          <a:bodyPr>
            <a:normAutofit/>
          </a:bodyPr>
          <a:lstStyle/>
          <a:p>
            <a:pPr>
              <a:spcBef>
                <a:spcPts val="1200"/>
              </a:spcBef>
            </a:pPr>
            <a:r>
              <a:rPr lang="el-GR" sz="2200" dirty="0" smtClean="0"/>
              <a:t>Η ψυχιατρική περίθαλψη από το τέλος του περασμένου αιώνα σηματοδοτείται από τη </a:t>
            </a:r>
            <a:r>
              <a:rPr lang="el-GR" sz="2200" b="1" dirty="0" smtClean="0">
                <a:solidFill>
                  <a:srgbClr val="A50021"/>
                </a:solidFill>
              </a:rPr>
              <a:t>δημιουργία των μεγάλων ψυχιατρείων</a:t>
            </a:r>
            <a:r>
              <a:rPr lang="el-GR" sz="2200" dirty="0" smtClean="0">
                <a:solidFill>
                  <a:srgbClr val="A50021"/>
                </a:solidFill>
              </a:rPr>
              <a:t>, </a:t>
            </a:r>
            <a:r>
              <a:rPr lang="el-GR" sz="2200" dirty="0" smtClean="0"/>
              <a:t>στα οποία φυλάσσονταν οι ασθενείς </a:t>
            </a:r>
            <a:r>
              <a:rPr lang="el-GR" sz="2200" b="1" dirty="0" smtClean="0">
                <a:solidFill>
                  <a:srgbClr val="A50021"/>
                </a:solidFill>
              </a:rPr>
              <a:t>απομονωμένοι από το κοινωνικό σύνολο</a:t>
            </a:r>
            <a:r>
              <a:rPr lang="el-GR" sz="2200" dirty="0" smtClean="0"/>
              <a:t> και </a:t>
            </a:r>
            <a:r>
              <a:rPr lang="el-GR" sz="2200" b="1" dirty="0" smtClean="0">
                <a:solidFill>
                  <a:srgbClr val="A50021"/>
                </a:solidFill>
              </a:rPr>
              <a:t>χωρίς ουσιαστικές δυνατότητες θεραπευτικής αντιμετώπισης της νόσου</a:t>
            </a:r>
            <a:r>
              <a:rPr lang="el-GR" sz="2200" dirty="0" smtClean="0"/>
              <a:t>. </a:t>
            </a:r>
          </a:p>
          <a:p>
            <a:pPr>
              <a:spcBef>
                <a:spcPts val="1200"/>
              </a:spcBef>
            </a:pPr>
            <a:r>
              <a:rPr lang="el-GR" sz="2200" dirty="0" smtClean="0"/>
              <a:t>Άσυλο (</a:t>
            </a:r>
            <a:r>
              <a:rPr lang="en-US" sz="2200" dirty="0" smtClean="0"/>
              <a:t>asylum) </a:t>
            </a:r>
            <a:r>
              <a:rPr lang="en-US" sz="2200" dirty="0" smtClean="0">
                <a:sym typeface="Wingdings" panose="05000000000000000000" pitchFamily="2" charset="2"/>
              </a:rPr>
              <a:t> </a:t>
            </a:r>
            <a:r>
              <a:rPr lang="el-GR" sz="2200" dirty="0" smtClean="0">
                <a:sym typeface="Wingdings" panose="05000000000000000000" pitchFamily="2" charset="2"/>
              </a:rPr>
              <a:t>προστασία των ασθενών με τον εγκλεισμό τους στο ψυχιατρείο, επειδή η ψυχική ασθένεια τους καθιστούσε βαθμιαία μη ικανούς να φροντίσουν τον εαυτό τους. Ταυτόχρονα, όμως, γινόταν και η απομάκρυνσή τους από το κοινωνικό σύνολο. </a:t>
            </a:r>
            <a:endParaRPr lang="el-GR" sz="2200" dirty="0"/>
          </a:p>
        </p:txBody>
      </p:sp>
      <p:sp>
        <p:nvSpPr>
          <p:cNvPr id="4" name="Τίτλος 1"/>
          <p:cNvSpPr>
            <a:spLocks noGrp="1"/>
          </p:cNvSpPr>
          <p:nvPr>
            <p:ph type="title"/>
          </p:nvPr>
        </p:nvSpPr>
        <p:spPr>
          <a:xfrm>
            <a:off x="457200" y="274638"/>
            <a:ext cx="8229600" cy="1143000"/>
          </a:xfrm>
        </p:spPr>
        <p:txBody>
          <a:bodyPr>
            <a:normAutofit/>
          </a:bodyPr>
          <a:lstStyle/>
          <a:p>
            <a:r>
              <a:rPr lang="el-GR" sz="4000" b="1" dirty="0" smtClean="0">
                <a:solidFill>
                  <a:srgbClr val="A50021"/>
                </a:solidFill>
              </a:rPr>
              <a:t>Ασυλική φάση περίθαλψης (Ι)</a:t>
            </a:r>
            <a:endParaRPr lang="el-GR" sz="4000" b="1" dirty="0">
              <a:solidFill>
                <a:srgbClr val="A50021"/>
              </a:solidFill>
            </a:endParaRPr>
          </a:p>
        </p:txBody>
      </p:sp>
      <p:sp>
        <p:nvSpPr>
          <p:cNvPr id="8" name="AutoShape 8" descr="Αποτέλεσμα εικόνας για ψυχιατρείο"/>
          <p:cNvSpPr>
            <a:spLocks noChangeAspect="1" noChangeArrowheads="1"/>
          </p:cNvSpPr>
          <p:nvPr/>
        </p:nvSpPr>
        <p:spPr bwMode="auto">
          <a:xfrm>
            <a:off x="460375" y="-1127125"/>
            <a:ext cx="4381500" cy="2990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sp>
        <p:nvSpPr>
          <p:cNvPr id="9" name="AutoShape 10" descr="Αποτέλεσμα εικόνας για ψυχιατρείο"/>
          <p:cNvSpPr>
            <a:spLocks noChangeAspect="1" noChangeArrowheads="1"/>
          </p:cNvSpPr>
          <p:nvPr/>
        </p:nvSpPr>
        <p:spPr bwMode="auto">
          <a:xfrm>
            <a:off x="6372200" y="4957707"/>
            <a:ext cx="2771800" cy="18920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pic>
        <p:nvPicPr>
          <p:cNvPr id="10252" name="Picture 12" descr="Αποτέλεσμα εικόνας για ψυχιατρεί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923582"/>
            <a:ext cx="3469641" cy="195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16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526267" y="1484784"/>
            <a:ext cx="8229600" cy="4525963"/>
          </a:xfrm>
        </p:spPr>
        <p:txBody>
          <a:bodyPr>
            <a:normAutofit/>
          </a:bodyPr>
          <a:lstStyle/>
          <a:p>
            <a:pPr>
              <a:spcBef>
                <a:spcPts val="1200"/>
              </a:spcBef>
            </a:pPr>
            <a:r>
              <a:rPr lang="el-GR" sz="2200" dirty="0" smtClean="0"/>
              <a:t>Η μακρά παραμονή και διαβίωση του ασθενούς στο ψυχιατρείο τον στερούσε από τις κοινωνικές του δραστηριότητες και του αφαιρούσε βαθμιαία και τα λίγα εκείνα υπολείμματα κοινωνικότητας που απέμεναν μετά τη χρόνια επίδραση της νόσου. </a:t>
            </a:r>
          </a:p>
          <a:p>
            <a:pPr>
              <a:spcBef>
                <a:spcPts val="1200"/>
              </a:spcBef>
            </a:pPr>
            <a:r>
              <a:rPr lang="el-GR" sz="2200" dirty="0" smtClean="0"/>
              <a:t>Η βαθμιαία απώλεια των κοινωνικών δεξιοτήτων του ατόμου, η οποία οφειλόταν στη μακρά παραμονή στο άσυλο, συγχεόταν με τις εκδηλώσεις της νόσου και εθεωρείτο ως ένα σύμπτωμα της νόσου αυτής καθεαυτής.</a:t>
            </a:r>
          </a:p>
          <a:p>
            <a:pPr>
              <a:spcBef>
                <a:spcPts val="1200"/>
              </a:spcBef>
            </a:pPr>
            <a:r>
              <a:rPr lang="el-GR" sz="2200" dirty="0" smtClean="0"/>
              <a:t>Ο </a:t>
            </a:r>
            <a:r>
              <a:rPr lang="en-US" sz="2200" dirty="0" smtClean="0"/>
              <a:t>Russell Barton</a:t>
            </a:r>
            <a:r>
              <a:rPr lang="el-GR" sz="2200" dirty="0" smtClean="0"/>
              <a:t> </a:t>
            </a:r>
            <a:r>
              <a:rPr lang="en-US" sz="2200" dirty="0" smtClean="0"/>
              <a:t>(1959) </a:t>
            </a:r>
            <a:r>
              <a:rPr lang="el-GR" sz="2200" dirty="0" smtClean="0"/>
              <a:t>στη Μ. Βρετανία διαχώρισε τις επιπτώσεις της χρόνιας παραμονής στο άσυλο από τη συμπτωματολογία της νόσου και τις ονόμασε </a:t>
            </a:r>
            <a:r>
              <a:rPr lang="el-GR" sz="2200" b="1" dirty="0" smtClean="0">
                <a:solidFill>
                  <a:srgbClr val="A50021"/>
                </a:solidFill>
              </a:rPr>
              <a:t>ιδρυματική νεύρωση ή ιδρυματισμό. </a:t>
            </a:r>
            <a:endParaRPr lang="el-GR" sz="2200" b="1" dirty="0">
              <a:solidFill>
                <a:srgbClr val="A50021"/>
              </a:solidFill>
            </a:endParaRPr>
          </a:p>
        </p:txBody>
      </p:sp>
      <p:sp>
        <p:nvSpPr>
          <p:cNvPr id="4" name="Τίτλος 1"/>
          <p:cNvSpPr>
            <a:spLocks noGrp="1"/>
          </p:cNvSpPr>
          <p:nvPr>
            <p:ph type="title"/>
          </p:nvPr>
        </p:nvSpPr>
        <p:spPr>
          <a:xfrm>
            <a:off x="457200" y="274638"/>
            <a:ext cx="8229600" cy="1143000"/>
          </a:xfrm>
        </p:spPr>
        <p:txBody>
          <a:bodyPr>
            <a:normAutofit/>
          </a:bodyPr>
          <a:lstStyle/>
          <a:p>
            <a:r>
              <a:rPr lang="el-GR" sz="4000" b="1" dirty="0" smtClean="0">
                <a:solidFill>
                  <a:srgbClr val="A50021"/>
                </a:solidFill>
              </a:rPr>
              <a:t>Ασυλική φάση περίθαλψης (ΙΙ)</a:t>
            </a:r>
            <a:endParaRPr lang="el-GR" sz="4000" b="1" dirty="0">
              <a:solidFill>
                <a:srgbClr val="A50021"/>
              </a:solidFill>
            </a:endParaRPr>
          </a:p>
        </p:txBody>
      </p:sp>
      <p:pic>
        <p:nvPicPr>
          <p:cNvPr id="5" name="Picture 2" descr="Αποτέλεσμα εικόνας για στίγμα της ψυχικής ασθένειας"/>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6755" y="5589239"/>
            <a:ext cx="2717245" cy="123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97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600201"/>
            <a:ext cx="7859216" cy="3556992"/>
          </a:xfrm>
        </p:spPr>
        <p:txBody>
          <a:bodyPr>
            <a:noAutofit/>
          </a:bodyPr>
          <a:lstStyle/>
          <a:p>
            <a:pPr>
              <a:spcBef>
                <a:spcPts val="1200"/>
              </a:spcBef>
            </a:pPr>
            <a:r>
              <a:rPr lang="el-GR" sz="2200" dirty="0" smtClean="0"/>
              <a:t>Αρχικά, η νοσηλεία στο ψυχιατρείο κάλυπτε μόνο τις ανάγκες σίτισης και στέγασης του </a:t>
            </a:r>
            <a:r>
              <a:rPr lang="el-GR" sz="2200" dirty="0"/>
              <a:t>ασθενούς </a:t>
            </a:r>
            <a:r>
              <a:rPr lang="el-GR" sz="2200" dirty="0" smtClean="0"/>
              <a:t> με την παράλληλη φύλαξή του.  </a:t>
            </a:r>
          </a:p>
          <a:p>
            <a:pPr>
              <a:spcBef>
                <a:spcPts val="1200"/>
              </a:spcBef>
            </a:pPr>
            <a:r>
              <a:rPr lang="el-GR" sz="2200" dirty="0" smtClean="0"/>
              <a:t>Χρόνια ψυχική νόσος </a:t>
            </a:r>
            <a:r>
              <a:rPr lang="el-GR" sz="2200" dirty="0" smtClean="0">
                <a:sym typeface="Wingdings" panose="05000000000000000000" pitchFamily="2" charset="2"/>
              </a:rPr>
              <a:t> </a:t>
            </a:r>
            <a:r>
              <a:rPr lang="el-GR" sz="2200" b="1" dirty="0" smtClean="0">
                <a:solidFill>
                  <a:srgbClr val="A50021"/>
                </a:solidFill>
              </a:rPr>
              <a:t>κοινωνική απομόνωση </a:t>
            </a:r>
            <a:r>
              <a:rPr lang="el-GR" sz="2200" dirty="0" smtClean="0"/>
              <a:t>και </a:t>
            </a:r>
            <a:r>
              <a:rPr lang="el-GR" sz="2200" b="1" dirty="0" smtClean="0">
                <a:solidFill>
                  <a:srgbClr val="A50021"/>
                </a:solidFill>
              </a:rPr>
              <a:t>λειτουργική αναπηρία</a:t>
            </a:r>
            <a:r>
              <a:rPr lang="el-GR" sz="2200" dirty="0" smtClean="0"/>
              <a:t>.</a:t>
            </a:r>
            <a:r>
              <a:rPr lang="el-GR" sz="2200" b="1" dirty="0" smtClean="0"/>
              <a:t> </a:t>
            </a:r>
          </a:p>
          <a:p>
            <a:pPr>
              <a:spcBef>
                <a:spcPts val="1200"/>
              </a:spcBef>
            </a:pPr>
            <a:r>
              <a:rPr lang="el-GR" sz="2200" dirty="0" smtClean="0"/>
              <a:t>Η αντίληψη ότι οι ασθενείς είναι ανεύθυνοι και επικίνδυνοι οδηγούσε σε μέτρα ασφαλείας και μείωσης των κοινωνικών τους δεξιοτήτων, η οποία μαζί με τον ιδρυματισμό είχαν σαν αποτέλεσμα τη μεγαλύτερη δυνατή παλινδρόμησή τους. </a:t>
            </a:r>
          </a:p>
          <a:p>
            <a:pPr>
              <a:spcBef>
                <a:spcPts val="1200"/>
              </a:spcBef>
            </a:pPr>
            <a:endParaRPr lang="el-GR" sz="2200" dirty="0"/>
          </a:p>
        </p:txBody>
      </p:sp>
      <p:sp>
        <p:nvSpPr>
          <p:cNvPr id="4" name="Τίτλος 1"/>
          <p:cNvSpPr>
            <a:spLocks noGrp="1"/>
          </p:cNvSpPr>
          <p:nvPr>
            <p:ph type="title"/>
          </p:nvPr>
        </p:nvSpPr>
        <p:spPr>
          <a:xfrm>
            <a:off x="457200" y="274638"/>
            <a:ext cx="8229600" cy="1143000"/>
          </a:xfrm>
        </p:spPr>
        <p:txBody>
          <a:bodyPr>
            <a:normAutofit/>
          </a:bodyPr>
          <a:lstStyle/>
          <a:p>
            <a:r>
              <a:rPr lang="el-GR" sz="3000" b="1" dirty="0" smtClean="0">
                <a:solidFill>
                  <a:srgbClr val="A50021"/>
                </a:solidFill>
              </a:rPr>
              <a:t>Το πρόβλημα της ψυχιατρικής νοσηλείας </a:t>
            </a:r>
            <a:br>
              <a:rPr lang="el-GR" sz="3000" b="1" dirty="0" smtClean="0">
                <a:solidFill>
                  <a:srgbClr val="A50021"/>
                </a:solidFill>
              </a:rPr>
            </a:br>
            <a:r>
              <a:rPr lang="el-GR" sz="3000" b="1" dirty="0" smtClean="0">
                <a:solidFill>
                  <a:srgbClr val="A50021"/>
                </a:solidFill>
              </a:rPr>
              <a:t>στο </a:t>
            </a:r>
            <a:r>
              <a:rPr lang="el-GR" sz="3000" b="1" dirty="0">
                <a:solidFill>
                  <a:srgbClr val="A50021"/>
                </a:solidFill>
              </a:rPr>
              <a:t>ψ</a:t>
            </a:r>
            <a:r>
              <a:rPr lang="el-GR" sz="3000" b="1" dirty="0" smtClean="0">
                <a:solidFill>
                  <a:srgbClr val="A50021"/>
                </a:solidFill>
              </a:rPr>
              <a:t>υχιατρείο</a:t>
            </a:r>
            <a:endParaRPr lang="el-GR" sz="3000" b="1" dirty="0">
              <a:solidFill>
                <a:srgbClr val="A50021"/>
              </a:solidFill>
            </a:endParaRPr>
          </a:p>
        </p:txBody>
      </p:sp>
      <p:pic>
        <p:nvPicPr>
          <p:cNvPr id="5" name="Picture 2" descr="Αποτέλεσμα εικόνας για ψυχαργώς"/>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5013176"/>
            <a:ext cx="1835696" cy="174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51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600200"/>
            <a:ext cx="8435280" cy="3268959"/>
          </a:xfrm>
        </p:spPr>
        <p:txBody>
          <a:bodyPr>
            <a:normAutofit lnSpcReduction="10000"/>
          </a:bodyPr>
          <a:lstStyle/>
          <a:p>
            <a:pPr>
              <a:spcBef>
                <a:spcPts val="1200"/>
              </a:spcBef>
            </a:pPr>
            <a:r>
              <a:rPr lang="el-GR" sz="2200" dirty="0" smtClean="0"/>
              <a:t>Η έλλειψη γνώσεων για την αιτιολογία της ψυχικής διαταραχής και τις εκδηλώσεις της νόσου, η αλλόκοτη και ανεξήγητη μεταβολή της συμπεριφοράς του ατόμου και η αλλοίωση των ψυχικών και πνευματικών λειτουργιών έχουν προκαλέσει τη σύνδεσή της με μαγικές επιδράσεις. </a:t>
            </a:r>
          </a:p>
          <a:p>
            <a:pPr>
              <a:spcBef>
                <a:spcPts val="1200"/>
              </a:spcBef>
            </a:pPr>
            <a:r>
              <a:rPr lang="el-GR" sz="2200" dirty="0" smtClean="0"/>
              <a:t>Η αντιμετώπιση της ψυχικής ασθένειας γίνεται από μάγους και ιερείς.</a:t>
            </a:r>
          </a:p>
          <a:p>
            <a:pPr>
              <a:spcBef>
                <a:spcPts val="1200"/>
              </a:spcBef>
            </a:pPr>
            <a:r>
              <a:rPr lang="el-GR" sz="2200" dirty="0" smtClean="0"/>
              <a:t>Κατά τον Μεσαίωνα, οι ψυχικά ασθενείς ρίχνονταν στην πυρά ως δαιμονισμένοι. </a:t>
            </a:r>
          </a:p>
          <a:p>
            <a:pPr>
              <a:spcBef>
                <a:spcPts val="1200"/>
              </a:spcBef>
            </a:pPr>
            <a:endParaRPr lang="el-GR" sz="2200" dirty="0"/>
          </a:p>
        </p:txBody>
      </p:sp>
      <p:sp>
        <p:nvSpPr>
          <p:cNvPr id="4" name="Τίτλος 1"/>
          <p:cNvSpPr>
            <a:spLocks noGrp="1"/>
          </p:cNvSpPr>
          <p:nvPr>
            <p:ph type="title"/>
          </p:nvPr>
        </p:nvSpPr>
        <p:spPr>
          <a:xfrm>
            <a:off x="457200" y="274638"/>
            <a:ext cx="8229600" cy="1143000"/>
          </a:xfrm>
        </p:spPr>
        <p:txBody>
          <a:bodyPr>
            <a:normAutofit/>
          </a:bodyPr>
          <a:lstStyle/>
          <a:p>
            <a:r>
              <a:rPr lang="el-GR" sz="3400" b="1" dirty="0" smtClean="0">
                <a:solidFill>
                  <a:srgbClr val="A50021"/>
                </a:solidFill>
              </a:rPr>
              <a:t>Στίγμα και προκαταλήψεις για </a:t>
            </a:r>
            <a:br>
              <a:rPr lang="el-GR" sz="3400" b="1" dirty="0" smtClean="0">
                <a:solidFill>
                  <a:srgbClr val="A50021"/>
                </a:solidFill>
              </a:rPr>
            </a:br>
            <a:r>
              <a:rPr lang="el-GR" sz="3400" b="1" dirty="0" smtClean="0">
                <a:solidFill>
                  <a:srgbClr val="A50021"/>
                </a:solidFill>
              </a:rPr>
              <a:t>την ψυχική ασθένεια</a:t>
            </a:r>
            <a:endParaRPr lang="el-GR" sz="3400" b="1" dirty="0">
              <a:solidFill>
                <a:srgbClr val="A50021"/>
              </a:solidFill>
            </a:endParaRPr>
          </a:p>
        </p:txBody>
      </p:sp>
      <p:pic>
        <p:nvPicPr>
          <p:cNvPr id="1026" name="Picture 2" descr="Αποτέλεσμα εικόνας για στίγμα της ψυχικής ασθένεια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418" y="4509120"/>
            <a:ext cx="3517646" cy="2348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Αποτέλεσμα εικόνας για στίγμα ψυχική ασθένεια μεσαίωνα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192" y="4571827"/>
            <a:ext cx="2500485" cy="227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895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600201"/>
            <a:ext cx="8229600" cy="3845024"/>
          </a:xfrm>
        </p:spPr>
        <p:txBody>
          <a:bodyPr>
            <a:normAutofit/>
          </a:bodyPr>
          <a:lstStyle/>
          <a:p>
            <a:r>
              <a:rPr lang="el-GR" sz="2200" b="1" u="sng" dirty="0" smtClean="0">
                <a:solidFill>
                  <a:srgbClr val="A50021"/>
                </a:solidFill>
              </a:rPr>
              <a:t>Στερεότυπα</a:t>
            </a:r>
            <a:r>
              <a:rPr lang="el-GR" sz="2200" b="1" dirty="0" smtClean="0">
                <a:solidFill>
                  <a:srgbClr val="A50021"/>
                </a:solidFill>
              </a:rPr>
              <a:t>: </a:t>
            </a:r>
            <a:r>
              <a:rPr lang="el-GR" sz="2200" dirty="0" smtClean="0"/>
              <a:t>Υπεραπλουστευμένες, συχνά παραπλανητικές και παρερμηνευμένες πεποιθήσεις που γίνονται αποδεκτές συλλογικά και οδηγούν σε άκριτες γενικεύσεις για άτομα και ομάδες. </a:t>
            </a:r>
            <a:endParaRPr lang="el-GR" sz="2200" dirty="0"/>
          </a:p>
          <a:p>
            <a:r>
              <a:rPr lang="el-GR" sz="2200" b="1" u="sng" dirty="0" smtClean="0">
                <a:solidFill>
                  <a:srgbClr val="A50021"/>
                </a:solidFill>
              </a:rPr>
              <a:t>Προκαταλήψεις</a:t>
            </a:r>
            <a:r>
              <a:rPr lang="el-GR" sz="2200" b="1" dirty="0" smtClean="0">
                <a:solidFill>
                  <a:srgbClr val="A50021"/>
                </a:solidFill>
              </a:rPr>
              <a:t>:</a:t>
            </a:r>
            <a:r>
              <a:rPr lang="el-GR" sz="2200" dirty="0" smtClean="0"/>
              <a:t> Συναισθηματική αντίδραση που αποκαλύπτει την ετοιμότητα του ανθρώπου να ενεργήσει θετικά ή αρνητικά απέναντι στο αντικείμενο της προκατάληψης. </a:t>
            </a:r>
          </a:p>
          <a:p>
            <a:r>
              <a:rPr lang="el-GR" sz="2200" b="1" u="sng" dirty="0" smtClean="0">
                <a:solidFill>
                  <a:srgbClr val="A50021"/>
                </a:solidFill>
              </a:rPr>
              <a:t>Διακρίσεις</a:t>
            </a:r>
            <a:r>
              <a:rPr lang="el-GR" sz="2200" b="1" dirty="0" smtClean="0">
                <a:solidFill>
                  <a:srgbClr val="A50021"/>
                </a:solidFill>
              </a:rPr>
              <a:t>:</a:t>
            </a:r>
            <a:r>
              <a:rPr lang="el-GR" sz="2200" dirty="0" smtClean="0"/>
              <a:t> προκατειλημμένες συμπεριφορές που </a:t>
            </a:r>
            <a:r>
              <a:rPr lang="el-GR" sz="2200" dirty="0"/>
              <a:t>προβάλλουν ως </a:t>
            </a:r>
            <a:r>
              <a:rPr lang="el-GR" sz="2200" dirty="0" smtClean="0"/>
              <a:t>μια αρνητική συνέπεια </a:t>
            </a:r>
            <a:r>
              <a:rPr lang="el-GR" sz="2200" dirty="0"/>
              <a:t>του </a:t>
            </a:r>
            <a:r>
              <a:rPr lang="el-GR" sz="2200" dirty="0" smtClean="0"/>
              <a:t>στίγματος. Σε μια κοινωνία, άτομα ή ομάδες ενεργούν σε βάρος άλλων και τους αποστερούν από τα δικαιώματά τους ως ισότιμα μέλη αυτής της κοινωνίας. </a:t>
            </a:r>
          </a:p>
          <a:p>
            <a:endParaRPr lang="el-GR" sz="2200" dirty="0"/>
          </a:p>
          <a:p>
            <a:endParaRPr lang="el-GR" sz="2200" dirty="0"/>
          </a:p>
        </p:txBody>
      </p:sp>
      <p:sp>
        <p:nvSpPr>
          <p:cNvPr id="4" name="Τίτλος 1"/>
          <p:cNvSpPr>
            <a:spLocks noGrp="1"/>
          </p:cNvSpPr>
          <p:nvPr>
            <p:ph type="title"/>
          </p:nvPr>
        </p:nvSpPr>
        <p:spPr>
          <a:xfrm>
            <a:off x="457200" y="274638"/>
            <a:ext cx="8229600" cy="922114"/>
          </a:xfrm>
        </p:spPr>
        <p:txBody>
          <a:bodyPr>
            <a:normAutofit/>
          </a:bodyPr>
          <a:lstStyle/>
          <a:p>
            <a:r>
              <a:rPr lang="el-GR" sz="4000" b="1" dirty="0" smtClean="0">
                <a:solidFill>
                  <a:srgbClr val="A50021"/>
                </a:solidFill>
              </a:rPr>
              <a:t>Τι είναι στίγμα;</a:t>
            </a:r>
            <a:endParaRPr lang="el-GR" sz="4000" b="1" dirty="0">
              <a:solidFill>
                <a:srgbClr val="A50021"/>
              </a:solidFill>
            </a:endParaRPr>
          </a:p>
        </p:txBody>
      </p:sp>
      <p:sp>
        <p:nvSpPr>
          <p:cNvPr id="6" name="AutoShape 4" descr="Αποτέλεσμα εικόνας για στερεότυπα προκαταλήψεις"/>
          <p:cNvSpPr>
            <a:spLocks noChangeAspect="1" noChangeArrowheads="1"/>
          </p:cNvSpPr>
          <p:nvPr/>
        </p:nvSpPr>
        <p:spPr bwMode="auto">
          <a:xfrm>
            <a:off x="307975" y="-1447800"/>
            <a:ext cx="4762500" cy="3333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pic>
        <p:nvPicPr>
          <p:cNvPr id="2054" name="Picture 6" descr="stereotypa - prokatalip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065" y="5141833"/>
            <a:ext cx="2447126" cy="1716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78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3400" b="1" dirty="0" smtClean="0">
                <a:solidFill>
                  <a:srgbClr val="A50021"/>
                </a:solidFill>
              </a:rPr>
              <a:t>Προκαταλήψεις για την ψυχική ασθένεια</a:t>
            </a:r>
            <a:endParaRPr lang="el-GR" sz="3400" b="1" dirty="0">
              <a:solidFill>
                <a:srgbClr val="A50021"/>
              </a:solidFill>
            </a:endParaRPr>
          </a:p>
        </p:txBody>
      </p:sp>
      <p:sp>
        <p:nvSpPr>
          <p:cNvPr id="3" name="Θέση περιεχομένου 2"/>
          <p:cNvSpPr>
            <a:spLocks noGrp="1"/>
          </p:cNvSpPr>
          <p:nvPr>
            <p:ph idx="1"/>
          </p:nvPr>
        </p:nvSpPr>
        <p:spPr/>
        <p:txBody>
          <a:bodyPr>
            <a:normAutofit/>
          </a:bodyPr>
          <a:lstStyle/>
          <a:p>
            <a:r>
              <a:rPr lang="el-GR" sz="2200" dirty="0" smtClean="0"/>
              <a:t>Οι προκαταλήψεις που βοήθησαν στη δημιουργία του στίγματος στηρίζονται στην πεποίθηση ότι ο ψυχικά ασθενής είναι </a:t>
            </a:r>
            <a:r>
              <a:rPr lang="el-GR" sz="2200" b="1" u="sng" dirty="0" smtClean="0">
                <a:solidFill>
                  <a:srgbClr val="A50021"/>
                </a:solidFill>
              </a:rPr>
              <a:t>ανίατος</a:t>
            </a:r>
            <a:r>
              <a:rPr lang="el-GR" sz="2200" dirty="0" smtClean="0"/>
              <a:t>, </a:t>
            </a:r>
            <a:r>
              <a:rPr lang="el-GR" sz="2200" b="1" u="sng" dirty="0" smtClean="0">
                <a:solidFill>
                  <a:srgbClr val="A50021"/>
                </a:solidFill>
              </a:rPr>
              <a:t>επικίνδυνος για το περιβάλλον</a:t>
            </a:r>
            <a:r>
              <a:rPr lang="el-GR" sz="2200" dirty="0" smtClean="0"/>
              <a:t> και </a:t>
            </a:r>
            <a:r>
              <a:rPr lang="el-GR" sz="2200" b="1" u="sng" dirty="0" smtClean="0">
                <a:solidFill>
                  <a:srgbClr val="A50021"/>
                </a:solidFill>
              </a:rPr>
              <a:t>ανεύθυνος για τις πράξεις του</a:t>
            </a:r>
            <a:r>
              <a:rPr lang="el-GR" sz="2200" dirty="0" smtClean="0"/>
              <a:t>. </a:t>
            </a:r>
          </a:p>
          <a:p>
            <a:endParaRPr lang="el-GR" sz="2200" dirty="0" smtClean="0"/>
          </a:p>
          <a:p>
            <a:r>
              <a:rPr lang="el-GR" sz="2200" dirty="0" smtClean="0"/>
              <a:t>«Μύθος του ανίατου σχιζοφρενή» </a:t>
            </a:r>
          </a:p>
          <a:p>
            <a:r>
              <a:rPr lang="el-GR" sz="2200" dirty="0" smtClean="0"/>
              <a:t>«Μύθος του επικίνδυνου ψυχασθενή» </a:t>
            </a:r>
          </a:p>
          <a:p>
            <a:r>
              <a:rPr lang="el-GR" sz="2200" dirty="0" smtClean="0"/>
              <a:t>«Στερεότυπη αντίληψη περί ανευθυνότητας του ψυχωσικού ασθενή»</a:t>
            </a:r>
            <a:endParaRPr lang="el-GR" sz="2200" dirty="0"/>
          </a:p>
        </p:txBody>
      </p:sp>
      <p:pic>
        <p:nvPicPr>
          <p:cNvPr id="6" name="Picture 4" descr="Αποτέλεσμα εικόνας για πρόγραμμα ψυχαργώ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300" y="4365104"/>
            <a:ext cx="2860700" cy="249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43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4000" b="1" dirty="0" smtClean="0">
                <a:solidFill>
                  <a:srgbClr val="A50021"/>
                </a:solidFill>
              </a:rPr>
              <a:t>Ψυχιατρική μεταρρύθμιση (Ι)</a:t>
            </a:r>
            <a:endParaRPr lang="el-GR" sz="4000" b="1" dirty="0">
              <a:solidFill>
                <a:srgbClr val="A50021"/>
              </a:solidFill>
            </a:endParaRPr>
          </a:p>
        </p:txBody>
      </p:sp>
      <p:sp>
        <p:nvSpPr>
          <p:cNvPr id="3" name="Θέση περιεχομένου 2"/>
          <p:cNvSpPr>
            <a:spLocks noGrp="1"/>
          </p:cNvSpPr>
          <p:nvPr>
            <p:ph idx="1"/>
          </p:nvPr>
        </p:nvSpPr>
        <p:spPr>
          <a:xfrm>
            <a:off x="395536" y="1459594"/>
            <a:ext cx="8424936" cy="4525963"/>
          </a:xfrm>
        </p:spPr>
        <p:txBody>
          <a:bodyPr>
            <a:normAutofit/>
          </a:bodyPr>
          <a:lstStyle/>
          <a:p>
            <a:pPr>
              <a:spcBef>
                <a:spcPts val="1200"/>
              </a:spcBef>
            </a:pPr>
            <a:r>
              <a:rPr lang="el-GR" sz="2200" dirty="0" smtClean="0"/>
              <a:t>Η αλλαγή </a:t>
            </a:r>
            <a:r>
              <a:rPr lang="el-GR" sz="2200" dirty="0"/>
              <a:t>στην φιλοσοφία και την πρακτική της αντιμετώπισης </a:t>
            </a:r>
            <a:r>
              <a:rPr lang="el-GR" sz="2200" dirty="0" smtClean="0"/>
              <a:t>του ψυχικά ασθενή, </a:t>
            </a:r>
            <a:r>
              <a:rPr lang="el-GR" sz="2200" dirty="0"/>
              <a:t>με την μετάβαση από το παραδοσιακό ψυχιατρικό ίδρυμα στις εναλλακτικές δομές ψυχιατρικής περίθαλψης και αποκατάστασης στον κοινοτικό χώρο</a:t>
            </a:r>
            <a:r>
              <a:rPr lang="el-GR" sz="2200" dirty="0" smtClean="0"/>
              <a:t>.</a:t>
            </a:r>
          </a:p>
          <a:p>
            <a:pPr>
              <a:spcBef>
                <a:spcPts val="1200"/>
              </a:spcBef>
            </a:pPr>
            <a:r>
              <a:rPr lang="el-GR" sz="2200" dirty="0" smtClean="0"/>
              <a:t>Προϋποθέσεις:</a:t>
            </a:r>
          </a:p>
          <a:p>
            <a:pPr lvl="1">
              <a:buFont typeface="Courier New" panose="02070309020205020404" pitchFamily="49" charset="0"/>
              <a:buChar char="o"/>
            </a:pPr>
            <a:r>
              <a:rPr lang="el-GR" sz="2000" dirty="0" smtClean="0"/>
              <a:t>Βαθμιαία συρρίκνωση της νοσηλείας στο ψυχιατρείο</a:t>
            </a:r>
          </a:p>
          <a:p>
            <a:pPr lvl="1">
              <a:buFont typeface="Courier New" panose="02070309020205020404" pitchFamily="49" charset="0"/>
              <a:buChar char="o"/>
            </a:pPr>
            <a:r>
              <a:rPr lang="el-GR" sz="2000" dirty="0" smtClean="0"/>
              <a:t>Διαδοχική ανάπτυξη εναλλακτικών μορφών περίθαλψης</a:t>
            </a:r>
          </a:p>
          <a:p>
            <a:pPr lvl="1">
              <a:buFont typeface="Courier New" panose="02070309020205020404" pitchFamily="49" charset="0"/>
              <a:buChar char="o"/>
            </a:pPr>
            <a:r>
              <a:rPr lang="el-GR" sz="2000" dirty="0" smtClean="0"/>
              <a:t>Σωστή κατανομή των πόρων, σύμφωνα με την τομεοποίηση</a:t>
            </a:r>
          </a:p>
          <a:p>
            <a:pPr lvl="1">
              <a:buFont typeface="Courier New" panose="02070309020205020404" pitchFamily="49" charset="0"/>
              <a:buChar char="o"/>
            </a:pPr>
            <a:r>
              <a:rPr lang="el-GR" sz="2000" dirty="0" smtClean="0"/>
              <a:t>Ευαισθητοποίηση και επιμόρφωση της κοινότητας</a:t>
            </a:r>
          </a:p>
          <a:p>
            <a:endParaRPr lang="el-GR" sz="2400" dirty="0"/>
          </a:p>
        </p:txBody>
      </p:sp>
      <p:pic>
        <p:nvPicPr>
          <p:cNvPr id="2050" name="Picture 2" descr="Αποτέλεσμα εικόνας για ψυχιατρική μεταρρύθμισ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753" y="5074192"/>
            <a:ext cx="2668247" cy="178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9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a:bodyPr>
          <a:lstStyle/>
          <a:p>
            <a:r>
              <a:rPr lang="el-GR" sz="2400" dirty="0"/>
              <a:t>Ο νόμος της </a:t>
            </a:r>
            <a:r>
              <a:rPr lang="el-GR" sz="2400" dirty="0" smtClean="0"/>
              <a:t>Ψυχιατρικής Μεταρρύθμισης </a:t>
            </a:r>
            <a:r>
              <a:rPr lang="el-GR" sz="2400" b="1" dirty="0"/>
              <a:t>(2716/99)</a:t>
            </a:r>
            <a:r>
              <a:rPr lang="el-GR" sz="2400" dirty="0"/>
              <a:t> ορίζει ότι </a:t>
            </a:r>
            <a:r>
              <a:rPr lang="el-GR" sz="2400" i="1" dirty="0" smtClean="0"/>
              <a:t>«οι </a:t>
            </a:r>
            <a:r>
              <a:rPr lang="el-GR" sz="2400" i="1" dirty="0"/>
              <a:t>υπηρεσίες </a:t>
            </a:r>
            <a:r>
              <a:rPr lang="el-GR" sz="2400" i="1" dirty="0" smtClean="0"/>
              <a:t>ψυχικής υγείας </a:t>
            </a:r>
            <a:r>
              <a:rPr lang="el-GR" sz="2400" i="1" dirty="0"/>
              <a:t>διαρθρώνονται, οργανώνονται και λειτουργούν σύμφωνα με τις διατάξεις </a:t>
            </a:r>
            <a:r>
              <a:rPr lang="el-GR" sz="2400" i="1" dirty="0" smtClean="0"/>
              <a:t>του παρόντος </a:t>
            </a:r>
            <a:r>
              <a:rPr lang="el-GR" sz="2400" i="1" dirty="0"/>
              <a:t>νόμου, </a:t>
            </a:r>
            <a:r>
              <a:rPr lang="el-GR" sz="2400" b="1" i="1" dirty="0">
                <a:solidFill>
                  <a:srgbClr val="A50021"/>
                </a:solidFill>
              </a:rPr>
              <a:t>με βάση τις αρχές της </a:t>
            </a:r>
            <a:r>
              <a:rPr lang="el-GR" sz="2400" b="1" i="1" u="sng" dirty="0">
                <a:solidFill>
                  <a:srgbClr val="A50021"/>
                </a:solidFill>
              </a:rPr>
              <a:t>τομεοποίησης</a:t>
            </a:r>
            <a:r>
              <a:rPr lang="el-GR" sz="2400" b="1" i="1" dirty="0">
                <a:solidFill>
                  <a:srgbClr val="A50021"/>
                </a:solidFill>
              </a:rPr>
              <a:t> και της </a:t>
            </a:r>
            <a:r>
              <a:rPr lang="el-GR" sz="2400" b="1" i="1" u="sng" dirty="0" smtClean="0">
                <a:solidFill>
                  <a:srgbClr val="A50021"/>
                </a:solidFill>
              </a:rPr>
              <a:t>κοινοτικής ψυχιατρικής</a:t>
            </a:r>
            <a:r>
              <a:rPr lang="el-GR" sz="2400" b="1" i="1" dirty="0">
                <a:solidFill>
                  <a:srgbClr val="A50021"/>
                </a:solidFill>
              </a:rPr>
              <a:t>, της </a:t>
            </a:r>
            <a:r>
              <a:rPr lang="el-GR" sz="2400" b="1" i="1" u="sng" dirty="0">
                <a:solidFill>
                  <a:srgbClr val="A50021"/>
                </a:solidFill>
              </a:rPr>
              <a:t>προτεραιότητας της πρωτοβάθμιας φροντίδας</a:t>
            </a:r>
            <a:r>
              <a:rPr lang="el-GR" sz="2400" b="1" i="1" dirty="0">
                <a:solidFill>
                  <a:srgbClr val="A50021"/>
                </a:solidFill>
              </a:rPr>
              <a:t>, </a:t>
            </a:r>
            <a:r>
              <a:rPr lang="el-GR" sz="2400" b="1" i="1" dirty="0" smtClean="0">
                <a:solidFill>
                  <a:srgbClr val="A50021"/>
                </a:solidFill>
              </a:rPr>
              <a:t>της </a:t>
            </a:r>
            <a:r>
              <a:rPr lang="el-GR" sz="2400" b="1" i="1" u="sng" dirty="0" err="1" smtClean="0">
                <a:solidFill>
                  <a:srgbClr val="A50021"/>
                </a:solidFill>
              </a:rPr>
              <a:t>εξωνοσοκομειακής</a:t>
            </a:r>
            <a:r>
              <a:rPr lang="el-GR" sz="2400" b="1" i="1" u="sng" dirty="0" smtClean="0">
                <a:solidFill>
                  <a:srgbClr val="A50021"/>
                </a:solidFill>
              </a:rPr>
              <a:t> </a:t>
            </a:r>
            <a:r>
              <a:rPr lang="el-GR" sz="2400" b="1" i="1" u="sng" dirty="0">
                <a:solidFill>
                  <a:srgbClr val="A50021"/>
                </a:solidFill>
              </a:rPr>
              <a:t>περίθαλψης</a:t>
            </a:r>
            <a:r>
              <a:rPr lang="el-GR" sz="2400" b="1" i="1" dirty="0">
                <a:solidFill>
                  <a:srgbClr val="A50021"/>
                </a:solidFill>
              </a:rPr>
              <a:t>, της </a:t>
            </a:r>
            <a:r>
              <a:rPr lang="el-GR" sz="2400" b="1" i="1" u="sng" dirty="0" err="1">
                <a:solidFill>
                  <a:srgbClr val="A50021"/>
                </a:solidFill>
              </a:rPr>
              <a:t>αποϊδρυματοποίησης</a:t>
            </a:r>
            <a:r>
              <a:rPr lang="el-GR" sz="2400" b="1" i="1" dirty="0">
                <a:solidFill>
                  <a:srgbClr val="A50021"/>
                </a:solidFill>
              </a:rPr>
              <a:t>, της </a:t>
            </a:r>
            <a:r>
              <a:rPr lang="el-GR" sz="2400" b="1" i="1" u="sng" dirty="0" smtClean="0">
                <a:solidFill>
                  <a:srgbClr val="A50021"/>
                </a:solidFill>
              </a:rPr>
              <a:t>ψυχοκοινωνικής αποκατάστασης </a:t>
            </a:r>
            <a:r>
              <a:rPr lang="el-GR" sz="2400" b="1" i="1" u="sng" dirty="0">
                <a:solidFill>
                  <a:srgbClr val="A50021"/>
                </a:solidFill>
              </a:rPr>
              <a:t>και </a:t>
            </a:r>
            <a:r>
              <a:rPr lang="el-GR" sz="2400" b="1" i="1" u="sng" dirty="0" smtClean="0">
                <a:solidFill>
                  <a:srgbClr val="A50021"/>
                </a:solidFill>
              </a:rPr>
              <a:t>κοινωνικής </a:t>
            </a:r>
            <a:r>
              <a:rPr lang="el-GR" sz="2400" b="1" i="1" u="sng" dirty="0">
                <a:solidFill>
                  <a:srgbClr val="A50021"/>
                </a:solidFill>
              </a:rPr>
              <a:t>επανένταξης</a:t>
            </a:r>
            <a:r>
              <a:rPr lang="el-GR" sz="2400" b="1" i="1" dirty="0">
                <a:solidFill>
                  <a:srgbClr val="A50021"/>
                </a:solidFill>
              </a:rPr>
              <a:t>, της </a:t>
            </a:r>
            <a:r>
              <a:rPr lang="el-GR" sz="2400" b="1" i="1" u="sng" dirty="0">
                <a:solidFill>
                  <a:srgbClr val="A50021"/>
                </a:solidFill>
              </a:rPr>
              <a:t>συνέχειας της </a:t>
            </a:r>
            <a:r>
              <a:rPr lang="el-GR" sz="2400" b="1" i="1" u="sng" dirty="0" smtClean="0">
                <a:solidFill>
                  <a:srgbClr val="A50021"/>
                </a:solidFill>
              </a:rPr>
              <a:t>ψυχιατρικής φροντίδας</a:t>
            </a:r>
            <a:r>
              <a:rPr lang="el-GR" sz="2400" b="1" i="1" dirty="0">
                <a:solidFill>
                  <a:srgbClr val="A50021"/>
                </a:solidFill>
              </a:rPr>
              <a:t>, καθώς και της </a:t>
            </a:r>
            <a:r>
              <a:rPr lang="el-GR" sz="2400" b="1" i="1" u="sng" dirty="0">
                <a:solidFill>
                  <a:srgbClr val="A50021"/>
                </a:solidFill>
              </a:rPr>
              <a:t>πληροφόρησης και εθελοντικής Αρωγής </a:t>
            </a:r>
            <a:r>
              <a:rPr lang="el-GR" sz="2400" b="1" i="1" u="sng" dirty="0" smtClean="0">
                <a:solidFill>
                  <a:srgbClr val="A50021"/>
                </a:solidFill>
              </a:rPr>
              <a:t>της κοινότητας στην </a:t>
            </a:r>
            <a:r>
              <a:rPr lang="el-GR" sz="2400" b="1" i="1" u="sng" dirty="0">
                <a:solidFill>
                  <a:srgbClr val="A50021"/>
                </a:solidFill>
              </a:rPr>
              <a:t>προαγωγή της ψυχικής υγείας</a:t>
            </a:r>
            <a:r>
              <a:rPr lang="el-GR" sz="2400" b="1" i="1" dirty="0">
                <a:solidFill>
                  <a:srgbClr val="A50021"/>
                </a:solidFill>
              </a:rPr>
              <a:t>».</a:t>
            </a:r>
          </a:p>
          <a:p>
            <a:endParaRPr lang="el-GR" sz="2400" dirty="0"/>
          </a:p>
        </p:txBody>
      </p:sp>
      <p:sp>
        <p:nvSpPr>
          <p:cNvPr id="4" name="Τίτλος 1"/>
          <p:cNvSpPr>
            <a:spLocks noGrp="1"/>
          </p:cNvSpPr>
          <p:nvPr>
            <p:ph type="title"/>
          </p:nvPr>
        </p:nvSpPr>
        <p:spPr>
          <a:xfrm>
            <a:off x="457200" y="274638"/>
            <a:ext cx="8229600" cy="1143000"/>
          </a:xfrm>
        </p:spPr>
        <p:txBody>
          <a:bodyPr>
            <a:normAutofit/>
          </a:bodyPr>
          <a:lstStyle/>
          <a:p>
            <a:r>
              <a:rPr lang="el-GR" sz="4000" b="1" dirty="0" smtClean="0">
                <a:solidFill>
                  <a:srgbClr val="A50021"/>
                </a:solidFill>
              </a:rPr>
              <a:t>Ψυχιατρική μεταρρύθμιση (ΙΙ)</a:t>
            </a:r>
            <a:endParaRPr lang="el-GR" sz="4000" b="1" dirty="0">
              <a:solidFill>
                <a:srgbClr val="A50021"/>
              </a:solidFill>
            </a:endParaRPr>
          </a:p>
        </p:txBody>
      </p:sp>
    </p:spTree>
    <p:extLst>
      <p:ext uri="{BB962C8B-B14F-4D97-AF65-F5344CB8AC3E}">
        <p14:creationId xmlns:p14="http://schemas.microsoft.com/office/powerpoint/2010/main" val="142560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txBox="1">
            <a:spLocks noGrp="1"/>
          </p:cNvSpPr>
          <p:nvPr>
            <p:ph type="title"/>
          </p:nvPr>
        </p:nvSpPr>
        <p:spPr/>
        <p:txBody>
          <a:bodyPr/>
          <a:lstStyle/>
          <a:p>
            <a:pPr lvl="0"/>
            <a:r>
              <a:rPr lang="el-GR" b="1" dirty="0" err="1">
                <a:solidFill>
                  <a:srgbClr val="A50021"/>
                </a:solidFill>
              </a:rPr>
              <a:t>Βιοψυχοκοινωνικό</a:t>
            </a:r>
            <a:r>
              <a:rPr lang="el-GR" b="1" dirty="0">
                <a:solidFill>
                  <a:srgbClr val="A50021"/>
                </a:solidFill>
              </a:rPr>
              <a:t> μοντέλο </a:t>
            </a:r>
          </a:p>
        </p:txBody>
      </p:sp>
      <p:sp>
        <p:nvSpPr>
          <p:cNvPr id="3" name="Ορθογώνιο 2"/>
          <p:cNvSpPr/>
          <p:nvPr/>
        </p:nvSpPr>
        <p:spPr>
          <a:xfrm>
            <a:off x="611184" y="1628775"/>
            <a:ext cx="8208961" cy="2831540"/>
          </a:xfrm>
          <a:prstGeom prst="rect">
            <a:avLst/>
          </a:prstGeom>
          <a:noFill/>
          <a:ln>
            <a:noFill/>
            <a:prstDash val="solid"/>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1200"/>
              </a:spcBef>
              <a:spcAft>
                <a:spcPts val="0"/>
              </a:spcAft>
              <a:buSzPct val="100000"/>
              <a:buFont typeface="Arial"/>
              <a:buChar char="•"/>
              <a:tabLst/>
              <a:defRPr sz="1800" b="0" i="0" u="none" strike="noStrike" kern="0" cap="none" spc="0" baseline="0">
                <a:solidFill>
                  <a:srgbClr val="000000"/>
                </a:solidFill>
                <a:uFillTx/>
              </a:defRPr>
            </a:pPr>
            <a:r>
              <a:rPr lang="el-GR" sz="2400" b="0" i="0" u="none" strike="noStrike" kern="1200" cap="none" spc="0" baseline="0" dirty="0">
                <a:solidFill>
                  <a:srgbClr val="000000"/>
                </a:solidFill>
                <a:uFillTx/>
                <a:latin typeface="Calibri" pitchFamily="34"/>
                <a:ea typeface=""/>
                <a:cs typeface="Arial"/>
              </a:rPr>
              <a:t>Αποτελεί μια φιλοσοφική θεώρηση που λαμβάνει ως δεδομένη τη σημαντικότητα και την </a:t>
            </a:r>
            <a:r>
              <a:rPr lang="el-GR" sz="2400" b="1" i="0" u="sng" strike="noStrike" kern="1200" cap="none" spc="0" baseline="0" dirty="0">
                <a:solidFill>
                  <a:srgbClr val="A50021"/>
                </a:solidFill>
                <a:uFillTx/>
                <a:latin typeface="Calibri" pitchFamily="34"/>
                <a:ea typeface=""/>
                <a:cs typeface="Arial"/>
              </a:rPr>
              <a:t>αλληλεπίδραση των βιολογικών, των ψυχολογικών και των κοινωνικών παραγόντων στον καθορισμό της υγείας.</a:t>
            </a:r>
          </a:p>
          <a:p>
            <a:pPr marL="342900" marR="0" lvl="0" indent="-342900" algn="l" defTabSz="914400" rtl="0" fontAlgn="auto" hangingPunct="1">
              <a:lnSpc>
                <a:spcPct val="100000"/>
              </a:lnSpc>
              <a:spcBef>
                <a:spcPts val="1200"/>
              </a:spcBef>
              <a:spcAft>
                <a:spcPts val="0"/>
              </a:spcAft>
              <a:buSzPct val="100000"/>
              <a:buFont typeface="Arial"/>
              <a:buChar char="•"/>
              <a:tabLst/>
              <a:defRPr sz="1800" b="0" i="0" u="none" strike="noStrike" kern="0" cap="none" spc="0" baseline="0">
                <a:solidFill>
                  <a:srgbClr val="000000"/>
                </a:solidFill>
                <a:uFillTx/>
              </a:defRPr>
            </a:pPr>
            <a:r>
              <a:rPr lang="el-GR" sz="2400" b="0" i="0" u="none" strike="noStrike" kern="1200" cap="none" spc="0" baseline="0" dirty="0">
                <a:solidFill>
                  <a:srgbClr val="000000"/>
                </a:solidFill>
                <a:uFillTx/>
                <a:latin typeface="Calibri" pitchFamily="34"/>
                <a:ea typeface=""/>
                <a:cs typeface="Arial"/>
              </a:rPr>
              <a:t>Το μοντέλο αυτό αντιλαμβάνεται την </a:t>
            </a:r>
            <a:r>
              <a:rPr lang="el-GR" sz="2400" b="1" i="0" u="sng" strike="noStrike" kern="1200" cap="none" spc="0" baseline="0" dirty="0">
                <a:solidFill>
                  <a:srgbClr val="A50021"/>
                </a:solidFill>
                <a:uFillTx/>
                <a:latin typeface="Calibri" pitchFamily="34"/>
                <a:ea typeface=""/>
                <a:cs typeface="Arial"/>
              </a:rPr>
              <a:t>υγεία και την ασθένεια ως τις δύο αλληλοσυμπληρούμενες όψεις ενός συνεχούς ενιαίου συστήματος. </a:t>
            </a:r>
          </a:p>
        </p:txBody>
      </p:sp>
      <p:pic>
        <p:nvPicPr>
          <p:cNvPr id="4" name="Picture 2" descr="Αποτέλεσμα εικόνας για βιοψυχοκοινωνικό μοντέλο υγείας"/>
          <p:cNvPicPr>
            <a:picLocks noChangeAspect="1"/>
          </p:cNvPicPr>
          <p:nvPr/>
        </p:nvPicPr>
        <p:blipFill>
          <a:blip r:embed="rId2"/>
          <a:srcRect/>
          <a:stretch>
            <a:fillRect/>
          </a:stretch>
        </p:blipFill>
        <p:spPr>
          <a:xfrm>
            <a:off x="1762917" y="4466779"/>
            <a:ext cx="5905496" cy="2343150"/>
          </a:xfrm>
          <a:prstGeom prst="rect">
            <a:avLst/>
          </a:prstGeom>
          <a:noFill/>
          <a:ln>
            <a:noFill/>
          </a:ln>
        </p:spPr>
      </p:pic>
    </p:spTree>
    <p:extLst>
      <p:ext uri="{BB962C8B-B14F-4D97-AF65-F5344CB8AC3E}">
        <p14:creationId xmlns:p14="http://schemas.microsoft.com/office/powerpoint/2010/main" val="243757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600200"/>
            <a:ext cx="8435280" cy="4525963"/>
          </a:xfrm>
        </p:spPr>
        <p:txBody>
          <a:bodyPr>
            <a:normAutofit/>
          </a:bodyPr>
          <a:lstStyle/>
          <a:p>
            <a:pPr>
              <a:spcBef>
                <a:spcPts val="1200"/>
              </a:spcBef>
            </a:pPr>
            <a:r>
              <a:rPr lang="el-GR" sz="2200" dirty="0" smtClean="0"/>
              <a:t>Επιλογή </a:t>
            </a:r>
            <a:r>
              <a:rPr lang="el-GR" sz="2200" dirty="0"/>
              <a:t>κατάλληλου </a:t>
            </a:r>
            <a:r>
              <a:rPr lang="el-GR" sz="2200" dirty="0" smtClean="0"/>
              <a:t>προσωπικού και εκπαίδευσή του, ώστε να διαθέτει τις γνώσεις, δεξιότητες και στάσεις που απαιτούνται για την υλοποίηση της περίθαλψης στην κοινότητα. </a:t>
            </a:r>
          </a:p>
          <a:p>
            <a:pPr>
              <a:spcBef>
                <a:spcPts val="1200"/>
              </a:spcBef>
            </a:pPr>
            <a:r>
              <a:rPr lang="el-GR" sz="2200" dirty="0" smtClean="0"/>
              <a:t>Χρειάζεται να γίνει αντιληπτό ότι </a:t>
            </a:r>
            <a:r>
              <a:rPr lang="el-GR" sz="2200" b="1" dirty="0" smtClean="0">
                <a:solidFill>
                  <a:srgbClr val="A50021"/>
                </a:solidFill>
              </a:rPr>
              <a:t>η ψυχική υγεία και ασθένεια αποτελούν ένα συνεχές </a:t>
            </a:r>
            <a:r>
              <a:rPr lang="el-GR" sz="2200" dirty="0" smtClean="0"/>
              <a:t>και ότι οι ανάγκες του ασθενή δεν καλύπτονται μόνο με την πρόληψη και θεραπεία της ψυχικής διαταραχής, αλλά χρειάζεται:</a:t>
            </a:r>
          </a:p>
          <a:p>
            <a:pPr lvl="1"/>
            <a:r>
              <a:rPr lang="el-GR" sz="2200" dirty="0" smtClean="0"/>
              <a:t>Φροντίδα για την κάλυψη αναγκών διαβίωσης</a:t>
            </a:r>
          </a:p>
          <a:p>
            <a:pPr lvl="1"/>
            <a:r>
              <a:rPr lang="el-GR" sz="2200" dirty="0" smtClean="0"/>
              <a:t>Επανεκπαίδευση για την επανάκτηση των χαμένων κοινωνικών δεξιοτήτων του ασθενή</a:t>
            </a:r>
          </a:p>
          <a:p>
            <a:pPr lvl="1"/>
            <a:r>
              <a:rPr lang="el-GR" sz="2200" dirty="0" smtClean="0"/>
              <a:t>Εκπαίδευση για την επαγγελματική του αποκατάσταση</a:t>
            </a:r>
            <a:endParaRPr lang="el-GR" sz="2200" dirty="0"/>
          </a:p>
        </p:txBody>
      </p:sp>
      <p:sp>
        <p:nvSpPr>
          <p:cNvPr id="4" name="Τίτλος 1"/>
          <p:cNvSpPr>
            <a:spLocks noGrp="1"/>
          </p:cNvSpPr>
          <p:nvPr>
            <p:ph type="title"/>
          </p:nvPr>
        </p:nvSpPr>
        <p:spPr>
          <a:xfrm>
            <a:off x="457200" y="274638"/>
            <a:ext cx="8229600" cy="1143000"/>
          </a:xfrm>
        </p:spPr>
        <p:txBody>
          <a:bodyPr>
            <a:normAutofit/>
          </a:bodyPr>
          <a:lstStyle/>
          <a:p>
            <a:r>
              <a:rPr lang="el-GR" sz="4000" b="1" dirty="0" smtClean="0">
                <a:solidFill>
                  <a:srgbClr val="A50021"/>
                </a:solidFill>
              </a:rPr>
              <a:t>Ψυχιατρική μεταρρύθμιση (ΙΙΙ)</a:t>
            </a:r>
            <a:endParaRPr lang="el-GR" sz="4000" b="1" dirty="0">
              <a:solidFill>
                <a:srgbClr val="A50021"/>
              </a:solidFill>
            </a:endParaRPr>
          </a:p>
        </p:txBody>
      </p:sp>
    </p:spTree>
    <p:extLst>
      <p:ext uri="{BB962C8B-B14F-4D97-AF65-F5344CB8AC3E}">
        <p14:creationId xmlns:p14="http://schemas.microsoft.com/office/powerpoint/2010/main" val="2106630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Autofit/>
          </a:bodyPr>
          <a:lstStyle/>
          <a:p>
            <a:r>
              <a:rPr lang="el-GR" sz="3600" b="1" dirty="0" smtClean="0">
                <a:solidFill>
                  <a:srgbClr val="A50021"/>
                </a:solidFill>
              </a:rPr>
              <a:t>Ανάπτυξη εναλλακτικών δομών περίθαλψης (Ι)</a:t>
            </a:r>
            <a:endParaRPr lang="el-GR" sz="3600" b="1" dirty="0">
              <a:solidFill>
                <a:srgbClr val="A50021"/>
              </a:solidFill>
            </a:endParaRPr>
          </a:p>
        </p:txBody>
      </p:sp>
      <p:sp>
        <p:nvSpPr>
          <p:cNvPr id="3" name="Θέση περιεχομένου 2"/>
          <p:cNvSpPr>
            <a:spLocks noGrp="1"/>
          </p:cNvSpPr>
          <p:nvPr>
            <p:ph idx="1"/>
          </p:nvPr>
        </p:nvSpPr>
        <p:spPr/>
        <p:txBody>
          <a:bodyPr>
            <a:normAutofit/>
          </a:bodyPr>
          <a:lstStyle/>
          <a:p>
            <a:pPr>
              <a:spcBef>
                <a:spcPts val="1200"/>
              </a:spcBef>
            </a:pPr>
            <a:r>
              <a:rPr lang="el-GR" sz="2200" b="1" u="sng" dirty="0" smtClean="0">
                <a:solidFill>
                  <a:srgbClr val="A50021"/>
                </a:solidFill>
              </a:rPr>
              <a:t>Δημιουργία υπηρεσιών προσανατολισμένων στις ανάγκες του ψυχικά ασθενή</a:t>
            </a:r>
            <a:r>
              <a:rPr lang="el-GR" sz="2200" dirty="0" smtClean="0"/>
              <a:t>, οι οποίες ποικίλλουν στις διαφορετικές φάσεις της νόσου, όπως επίσης ποικίλλουν και σε διαφορετικές ψυχικές διαταραχές. </a:t>
            </a:r>
          </a:p>
          <a:p>
            <a:pPr>
              <a:spcBef>
                <a:spcPts val="1200"/>
              </a:spcBef>
            </a:pPr>
            <a:r>
              <a:rPr lang="el-GR" sz="2200" dirty="0" smtClean="0"/>
              <a:t>Υπηρεσίες για την </a:t>
            </a:r>
            <a:r>
              <a:rPr lang="el-GR" sz="2200" b="1" u="sng" dirty="0" smtClean="0">
                <a:solidFill>
                  <a:srgbClr val="A50021"/>
                </a:solidFill>
              </a:rPr>
              <a:t>πρόληψη</a:t>
            </a:r>
            <a:r>
              <a:rPr lang="el-GR" sz="2200" dirty="0" smtClean="0"/>
              <a:t>, </a:t>
            </a:r>
            <a:r>
              <a:rPr lang="el-GR" sz="2200" b="1" u="sng" dirty="0" smtClean="0">
                <a:solidFill>
                  <a:srgbClr val="A50021"/>
                </a:solidFill>
              </a:rPr>
              <a:t>θεραπεία</a:t>
            </a:r>
            <a:r>
              <a:rPr lang="el-GR" sz="2200" dirty="0" smtClean="0"/>
              <a:t> και </a:t>
            </a:r>
            <a:r>
              <a:rPr lang="el-GR" sz="2200" b="1" u="sng" dirty="0" smtClean="0">
                <a:solidFill>
                  <a:srgbClr val="A50021"/>
                </a:solidFill>
              </a:rPr>
              <a:t>ψυχοκοινωνική αποκατάσταση</a:t>
            </a:r>
            <a:r>
              <a:rPr lang="el-GR" sz="2200" dirty="0" smtClean="0"/>
              <a:t> των ψυχικά ασθενών. </a:t>
            </a:r>
          </a:p>
        </p:txBody>
      </p:sp>
      <p:pic>
        <p:nvPicPr>
          <p:cNvPr id="4" name="Picture 2" descr="Αποτέλεσμα εικόνας για ομάδα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861048"/>
            <a:ext cx="29527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7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a:bodyPr>
          <a:lstStyle/>
          <a:p>
            <a:pPr>
              <a:spcBef>
                <a:spcPts val="600"/>
              </a:spcBef>
            </a:pPr>
            <a:r>
              <a:rPr lang="el-GR" sz="2400" dirty="0"/>
              <a:t>Μονάδες νοσηλείας στα Γενικά Νοσοκομεία</a:t>
            </a:r>
          </a:p>
          <a:p>
            <a:pPr>
              <a:spcBef>
                <a:spcPts val="600"/>
              </a:spcBef>
            </a:pPr>
            <a:r>
              <a:rPr lang="el-GR" sz="2400" dirty="0"/>
              <a:t>Κέντρα Ψυχικής Υγείας</a:t>
            </a:r>
          </a:p>
          <a:p>
            <a:pPr>
              <a:spcBef>
                <a:spcPts val="600"/>
              </a:spcBef>
            </a:pPr>
            <a:r>
              <a:rPr lang="el-GR" sz="2400" dirty="0"/>
              <a:t>Κέντρα αποκατάστασης</a:t>
            </a:r>
          </a:p>
          <a:p>
            <a:pPr>
              <a:spcBef>
                <a:spcPts val="600"/>
              </a:spcBef>
            </a:pPr>
            <a:r>
              <a:rPr lang="el-GR" sz="2400" dirty="0"/>
              <a:t>Οικοτροφεία</a:t>
            </a:r>
          </a:p>
          <a:p>
            <a:pPr>
              <a:spcBef>
                <a:spcPts val="600"/>
              </a:spcBef>
            </a:pPr>
            <a:r>
              <a:rPr lang="el-GR" sz="2400" dirty="0" smtClean="0"/>
              <a:t>Ξενώνες</a:t>
            </a:r>
          </a:p>
          <a:p>
            <a:pPr>
              <a:spcBef>
                <a:spcPts val="600"/>
              </a:spcBef>
            </a:pPr>
            <a:r>
              <a:rPr lang="el-GR" sz="2400" dirty="0" smtClean="0"/>
              <a:t>Προστατευμένα διαμερίσματα</a:t>
            </a:r>
          </a:p>
          <a:p>
            <a:pPr>
              <a:spcBef>
                <a:spcPts val="600"/>
              </a:spcBef>
            </a:pPr>
            <a:r>
              <a:rPr lang="el-GR" sz="2400" dirty="0" smtClean="0"/>
              <a:t>Νοσοκομεία Ημέρας</a:t>
            </a:r>
          </a:p>
          <a:p>
            <a:pPr>
              <a:spcBef>
                <a:spcPts val="600"/>
              </a:spcBef>
            </a:pPr>
            <a:r>
              <a:rPr lang="el-GR" sz="2400" dirty="0" smtClean="0"/>
              <a:t>Κινητές μονάδες ψυχιατρικής περίθαλψης</a:t>
            </a:r>
          </a:p>
          <a:p>
            <a:pPr>
              <a:spcBef>
                <a:spcPts val="600"/>
              </a:spcBef>
            </a:pPr>
            <a:r>
              <a:rPr lang="el-GR" sz="2400" dirty="0" smtClean="0"/>
              <a:t>Άλλες εξειδικευμένες υπηρεσίες (π.χ. νοσηλεία στο σπίτι, κλπ)</a:t>
            </a:r>
            <a:endParaRPr lang="el-GR" sz="2400" dirty="0"/>
          </a:p>
          <a:p>
            <a:endParaRPr lang="el-GR" sz="2400" dirty="0"/>
          </a:p>
        </p:txBody>
      </p:sp>
      <p:sp>
        <p:nvSpPr>
          <p:cNvPr id="4" name="Τίτλος 1"/>
          <p:cNvSpPr>
            <a:spLocks noGrp="1"/>
          </p:cNvSpPr>
          <p:nvPr>
            <p:ph type="title"/>
          </p:nvPr>
        </p:nvSpPr>
        <p:spPr>
          <a:xfrm>
            <a:off x="457200" y="274638"/>
            <a:ext cx="8229600" cy="1143000"/>
          </a:xfrm>
        </p:spPr>
        <p:txBody>
          <a:bodyPr>
            <a:noAutofit/>
          </a:bodyPr>
          <a:lstStyle/>
          <a:p>
            <a:r>
              <a:rPr lang="el-GR" sz="3600" b="1" dirty="0" smtClean="0">
                <a:solidFill>
                  <a:srgbClr val="A50021"/>
                </a:solidFill>
              </a:rPr>
              <a:t>Ανάπτυξη εναλλακτικών δομών περίθαλψης (ΙΙ)</a:t>
            </a:r>
            <a:endParaRPr lang="el-GR" sz="3600" b="1" dirty="0">
              <a:solidFill>
                <a:srgbClr val="A50021"/>
              </a:solidFill>
            </a:endParaRPr>
          </a:p>
        </p:txBody>
      </p:sp>
    </p:spTree>
    <p:extLst>
      <p:ext uri="{BB962C8B-B14F-4D97-AF65-F5344CB8AC3E}">
        <p14:creationId xmlns:p14="http://schemas.microsoft.com/office/powerpoint/2010/main" val="434136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3800" b="1" dirty="0" smtClean="0">
                <a:solidFill>
                  <a:srgbClr val="A50021"/>
                </a:solidFill>
              </a:rPr>
              <a:t>Πολυκλαδική θεραπευτική ομάδα</a:t>
            </a:r>
            <a:endParaRPr lang="el-GR" sz="3800" b="1" dirty="0">
              <a:solidFill>
                <a:srgbClr val="A50021"/>
              </a:solidFill>
            </a:endParaRPr>
          </a:p>
        </p:txBody>
      </p:sp>
      <p:sp>
        <p:nvSpPr>
          <p:cNvPr id="3" name="Θέση περιεχομένου 2"/>
          <p:cNvSpPr>
            <a:spLocks noGrp="1"/>
          </p:cNvSpPr>
          <p:nvPr>
            <p:ph idx="1"/>
          </p:nvPr>
        </p:nvSpPr>
        <p:spPr>
          <a:xfrm>
            <a:off x="457200" y="1600201"/>
            <a:ext cx="8229600" cy="3989040"/>
          </a:xfrm>
        </p:spPr>
        <p:txBody>
          <a:bodyPr>
            <a:normAutofit/>
          </a:bodyPr>
          <a:lstStyle/>
          <a:p>
            <a:pPr>
              <a:spcBef>
                <a:spcPts val="1200"/>
              </a:spcBef>
            </a:pPr>
            <a:r>
              <a:rPr lang="el-GR" sz="2300" dirty="0" smtClean="0"/>
              <a:t>Έργο </a:t>
            </a:r>
            <a:r>
              <a:rPr lang="el-GR" sz="2300" dirty="0"/>
              <a:t>της </a:t>
            </a:r>
            <a:r>
              <a:rPr lang="el-GR" sz="2300" dirty="0" smtClean="0"/>
              <a:t>πολυκλαδικής θεραπευτικής ομάδας </a:t>
            </a:r>
            <a:r>
              <a:rPr lang="el-GR" sz="2300" dirty="0"/>
              <a:t>είναι </a:t>
            </a:r>
            <a:r>
              <a:rPr lang="el-GR" sz="2300" b="1" u="sng" dirty="0">
                <a:solidFill>
                  <a:srgbClr val="A50021"/>
                </a:solidFill>
              </a:rPr>
              <a:t>ο σχεδιασμός και υλοποίηση όλων των ενεργειών για την επίτευξη των στόχων της </a:t>
            </a:r>
            <a:r>
              <a:rPr lang="el-GR" sz="2300" b="1" u="sng" dirty="0" smtClean="0">
                <a:solidFill>
                  <a:srgbClr val="A50021"/>
                </a:solidFill>
              </a:rPr>
              <a:t>ψυχοκοινωνικής αποκατάστασης</a:t>
            </a:r>
            <a:r>
              <a:rPr lang="el-GR" sz="2300" b="1" dirty="0" smtClean="0">
                <a:solidFill>
                  <a:srgbClr val="A50021"/>
                </a:solidFill>
              </a:rPr>
              <a:t>. </a:t>
            </a:r>
          </a:p>
          <a:p>
            <a:pPr>
              <a:spcBef>
                <a:spcPts val="1200"/>
              </a:spcBef>
            </a:pPr>
            <a:r>
              <a:rPr lang="el-GR" sz="2300" b="1" u="sng" dirty="0" smtClean="0"/>
              <a:t>Ειδικότητες:</a:t>
            </a:r>
            <a:r>
              <a:rPr lang="el-GR" sz="2300" u="sng" dirty="0" smtClean="0"/>
              <a:t> </a:t>
            </a:r>
            <a:r>
              <a:rPr lang="el-GR" sz="2300" dirty="0" smtClean="0"/>
              <a:t>Ψυχίατρος</a:t>
            </a:r>
            <a:r>
              <a:rPr lang="el-GR" sz="2300" dirty="0"/>
              <a:t>, ψυχολόγος, κοινωνικός λειτουργός, </a:t>
            </a:r>
            <a:r>
              <a:rPr lang="el-GR" sz="2300" dirty="0" smtClean="0"/>
              <a:t>εργοθεραπευτής, νοσηλευτές, </a:t>
            </a:r>
            <a:r>
              <a:rPr lang="el-GR" sz="2300" dirty="0"/>
              <a:t>διοικητικός, φροντιστές με κατάρτιση στη ψυχική υγεία. </a:t>
            </a:r>
            <a:endParaRPr lang="el-GR" sz="2300" dirty="0" smtClean="0"/>
          </a:p>
          <a:p>
            <a:pPr>
              <a:spcBef>
                <a:spcPts val="1200"/>
              </a:spcBef>
            </a:pPr>
            <a:r>
              <a:rPr lang="el-GR" sz="2300" b="1" u="sng" dirty="0" smtClean="0"/>
              <a:t>Άλλες ειδικότητες</a:t>
            </a:r>
            <a:r>
              <a:rPr lang="el-GR" sz="2300" dirty="0" smtClean="0"/>
              <a:t>, </a:t>
            </a:r>
            <a:r>
              <a:rPr lang="el-GR" sz="2300" dirty="0"/>
              <a:t>όπως </a:t>
            </a:r>
            <a:r>
              <a:rPr lang="el-GR" sz="2300" dirty="0" smtClean="0"/>
              <a:t>φυσιοθεραπευτές</a:t>
            </a:r>
            <a:r>
              <a:rPr lang="el-GR" sz="2300" dirty="0"/>
              <a:t>, λογοθεραπευτές, γυμναστές, ειδικοί </a:t>
            </a:r>
            <a:r>
              <a:rPr lang="el-GR" sz="2300" dirty="0" smtClean="0"/>
              <a:t>παιδαγωγοί, κλπ, </a:t>
            </a:r>
            <a:r>
              <a:rPr lang="el-GR" sz="2300" dirty="0"/>
              <a:t>μπορούν να πλαισιώνουν το προσωπικό ανάλογα με τα προγράμματα που αναπτύσσονται.</a:t>
            </a:r>
          </a:p>
        </p:txBody>
      </p:sp>
      <p:pic>
        <p:nvPicPr>
          <p:cNvPr id="6146" name="Picture 2" descr="Αποτέλεσμα εικόνας για Πολυκλαδική Θεραπευτική Ομάδα"/>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5556" y="5112220"/>
            <a:ext cx="3491559" cy="174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97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Autofit/>
          </a:bodyPr>
          <a:lstStyle/>
          <a:p>
            <a:r>
              <a:rPr lang="el-GR" sz="3400" b="1" dirty="0" smtClean="0">
                <a:solidFill>
                  <a:srgbClr val="A50021"/>
                </a:solidFill>
              </a:rPr>
              <a:t>Η ψυχιατρική μεταρρύθμιση </a:t>
            </a:r>
            <a:br>
              <a:rPr lang="el-GR" sz="3400" b="1" dirty="0" smtClean="0">
                <a:solidFill>
                  <a:srgbClr val="A50021"/>
                </a:solidFill>
              </a:rPr>
            </a:br>
            <a:r>
              <a:rPr lang="el-GR" sz="3400" b="1" dirty="0" smtClean="0">
                <a:solidFill>
                  <a:srgbClr val="A50021"/>
                </a:solidFill>
              </a:rPr>
              <a:t>στην Ελλάδα (Ι)</a:t>
            </a:r>
            <a:endParaRPr lang="el-GR" sz="3400" b="1" dirty="0">
              <a:solidFill>
                <a:srgbClr val="A50021"/>
              </a:solidFill>
            </a:endParaRPr>
          </a:p>
        </p:txBody>
      </p:sp>
      <p:sp>
        <p:nvSpPr>
          <p:cNvPr id="3" name="Θέση περιεχομένου 2"/>
          <p:cNvSpPr>
            <a:spLocks noGrp="1"/>
          </p:cNvSpPr>
          <p:nvPr>
            <p:ph idx="1"/>
          </p:nvPr>
        </p:nvSpPr>
        <p:spPr/>
        <p:txBody>
          <a:bodyPr>
            <a:noAutofit/>
          </a:bodyPr>
          <a:lstStyle/>
          <a:p>
            <a:pPr>
              <a:spcBef>
                <a:spcPts val="1200"/>
              </a:spcBef>
            </a:pPr>
            <a:r>
              <a:rPr lang="el-GR" sz="2300" dirty="0" smtClean="0"/>
              <a:t>Ξεκίνησε ουσιαστικά τη δεκαετία του 1980 με την εισδοχή της χώρας στην Ευρωπαϊκή κοινότητα.</a:t>
            </a:r>
          </a:p>
          <a:p>
            <a:pPr>
              <a:spcBef>
                <a:spcPts val="1200"/>
              </a:spcBef>
            </a:pPr>
            <a:r>
              <a:rPr lang="el-GR" sz="2300" dirty="0" smtClean="0"/>
              <a:t>Μέχρι και το 1983, οι ανάγκες ψυχικής υγείας καλύπτονταν από </a:t>
            </a:r>
            <a:r>
              <a:rPr lang="el-GR" sz="2300" b="1" dirty="0" smtClean="0">
                <a:solidFill>
                  <a:srgbClr val="A50021"/>
                </a:solidFill>
              </a:rPr>
              <a:t>εννέα δημόσια ψυχιατρεία </a:t>
            </a:r>
            <a:r>
              <a:rPr lang="el-GR" sz="2300" dirty="0" smtClean="0"/>
              <a:t>και </a:t>
            </a:r>
            <a:r>
              <a:rPr lang="el-GR" sz="2300" b="1" dirty="0" smtClean="0">
                <a:solidFill>
                  <a:srgbClr val="A50021"/>
                </a:solidFill>
              </a:rPr>
              <a:t>40 ψυχιατρικά νοσοκομεία ιδιωτών</a:t>
            </a:r>
            <a:r>
              <a:rPr lang="el-GR" sz="2300" dirty="0" smtClean="0"/>
              <a:t>, όλα ανεπαρκώς εξοπλισμένα και με ανειδίκευτο προσωπικό. </a:t>
            </a:r>
          </a:p>
          <a:p>
            <a:pPr>
              <a:spcBef>
                <a:spcPts val="1200"/>
              </a:spcBef>
            </a:pPr>
            <a:r>
              <a:rPr lang="el-GR" sz="2300" dirty="0"/>
              <a:t>Την ίδια χρονιά </a:t>
            </a:r>
            <a:r>
              <a:rPr lang="el-GR" sz="2300" dirty="0" smtClean="0"/>
              <a:t>ξεκινούν </a:t>
            </a:r>
            <a:r>
              <a:rPr lang="el-GR" sz="2300" dirty="0"/>
              <a:t>στην Ελλάδα οι πρώτες προσπάθειες αναμόρφωσης του ψυχιατρικού συστήματος με την ψήφιση του Νόμου 1397/83, άρθρο 21, ο οποίος αναφέρεται στην παροχή υπηρεσιών ψυχικής υγείας από δύο σύγχρονες κοινοτικές μονάδες: Το </a:t>
            </a:r>
            <a:r>
              <a:rPr lang="el-GR" sz="2300" b="1" u="sng" dirty="0">
                <a:solidFill>
                  <a:srgbClr val="A50021"/>
                </a:solidFill>
              </a:rPr>
              <a:t>Κέντρο Ψυχικής Υγείας </a:t>
            </a:r>
            <a:r>
              <a:rPr lang="el-GR" sz="2300" dirty="0"/>
              <a:t>και το </a:t>
            </a:r>
            <a:r>
              <a:rPr lang="el-GR" sz="2300" b="1" u="sng" dirty="0">
                <a:solidFill>
                  <a:srgbClr val="A50021"/>
                </a:solidFill>
              </a:rPr>
              <a:t>Ψυχιατρικό Τμήμα του Γενικού Νοσοκομείου</a:t>
            </a:r>
            <a:r>
              <a:rPr lang="el-GR" sz="2300" dirty="0"/>
              <a:t>.</a:t>
            </a:r>
          </a:p>
          <a:p>
            <a:pPr>
              <a:spcBef>
                <a:spcPts val="1200"/>
              </a:spcBef>
            </a:pPr>
            <a:endParaRPr lang="el-GR" sz="2300" dirty="0" smtClean="0"/>
          </a:p>
        </p:txBody>
      </p:sp>
    </p:spTree>
    <p:extLst>
      <p:ext uri="{BB962C8B-B14F-4D97-AF65-F5344CB8AC3E}">
        <p14:creationId xmlns:p14="http://schemas.microsoft.com/office/powerpoint/2010/main" val="158253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600201"/>
            <a:ext cx="8229600" cy="3845024"/>
          </a:xfrm>
        </p:spPr>
        <p:txBody>
          <a:bodyPr>
            <a:normAutofit/>
          </a:bodyPr>
          <a:lstStyle/>
          <a:p>
            <a:pPr>
              <a:spcBef>
                <a:spcPts val="1200"/>
              </a:spcBef>
            </a:pPr>
            <a:r>
              <a:rPr lang="el-GR" sz="2300" dirty="0" smtClean="0"/>
              <a:t>Τα </a:t>
            </a:r>
            <a:r>
              <a:rPr lang="el-GR" sz="2300" dirty="0"/>
              <a:t>αποτελέσματα της εφαρμογής του πρώτου μεταρρυθμιστικού προγράμματος δεν ήταν τα </a:t>
            </a:r>
            <a:r>
              <a:rPr lang="el-GR" sz="2300" dirty="0" smtClean="0"/>
              <a:t>αναμενόμενα.</a:t>
            </a:r>
          </a:p>
          <a:p>
            <a:pPr>
              <a:spcBef>
                <a:spcPts val="1200"/>
              </a:spcBef>
            </a:pPr>
            <a:r>
              <a:rPr lang="el-GR" sz="2300" dirty="0" smtClean="0"/>
              <a:t>Η </a:t>
            </a:r>
            <a:r>
              <a:rPr lang="el-GR" sz="2300" dirty="0"/>
              <a:t>έλλειψη ανθρώπινου δυναμικού, η γραφειοκρατία και η απραξία των συστημάτων υγείας συνθέτουν μια σειρά από ανυπέρβλητα εμπόδια για ουσιαστική αλλαγή. </a:t>
            </a:r>
            <a:endParaRPr lang="el-GR" sz="2300" dirty="0" smtClean="0"/>
          </a:p>
          <a:p>
            <a:pPr>
              <a:spcBef>
                <a:spcPts val="1200"/>
              </a:spcBef>
            </a:pPr>
            <a:r>
              <a:rPr lang="el-GR" sz="2300" dirty="0" smtClean="0"/>
              <a:t>Την </a:t>
            </a:r>
            <a:r>
              <a:rPr lang="el-GR" sz="2300" dirty="0"/>
              <a:t>ίδια στιγμή, το «στίγμα» της ασθένειας οδηγεί την κοινωνία και τους τοπικούς φορείς να αντισταθούν στην εδραίωση νέων μονάδων ψυχικής υγείας στις κοινότητές τους.</a:t>
            </a:r>
          </a:p>
          <a:p>
            <a:pPr>
              <a:spcBef>
                <a:spcPts val="1200"/>
              </a:spcBef>
            </a:pPr>
            <a:endParaRPr lang="el-GR" sz="2300" dirty="0"/>
          </a:p>
        </p:txBody>
      </p:sp>
      <p:sp>
        <p:nvSpPr>
          <p:cNvPr id="4" name="Τίτλος 1"/>
          <p:cNvSpPr>
            <a:spLocks noGrp="1"/>
          </p:cNvSpPr>
          <p:nvPr>
            <p:ph type="title"/>
          </p:nvPr>
        </p:nvSpPr>
        <p:spPr>
          <a:xfrm>
            <a:off x="457200" y="274638"/>
            <a:ext cx="8229600" cy="1143000"/>
          </a:xfrm>
        </p:spPr>
        <p:txBody>
          <a:bodyPr>
            <a:noAutofit/>
          </a:bodyPr>
          <a:lstStyle/>
          <a:p>
            <a:r>
              <a:rPr lang="el-GR" sz="3400" b="1" dirty="0" smtClean="0">
                <a:solidFill>
                  <a:srgbClr val="A50021"/>
                </a:solidFill>
              </a:rPr>
              <a:t>Η ψυχιατρική μεταρρύθμιση </a:t>
            </a:r>
            <a:br>
              <a:rPr lang="el-GR" sz="3400" b="1" dirty="0" smtClean="0">
                <a:solidFill>
                  <a:srgbClr val="A50021"/>
                </a:solidFill>
              </a:rPr>
            </a:br>
            <a:r>
              <a:rPr lang="el-GR" sz="3400" b="1" dirty="0" smtClean="0">
                <a:solidFill>
                  <a:srgbClr val="A50021"/>
                </a:solidFill>
              </a:rPr>
              <a:t>στην Ελλάδα (ΙΙ)</a:t>
            </a:r>
            <a:endParaRPr lang="el-GR" sz="3400" b="1" dirty="0">
              <a:solidFill>
                <a:srgbClr val="A50021"/>
              </a:solidFill>
            </a:endParaRPr>
          </a:p>
        </p:txBody>
      </p:sp>
      <p:pic>
        <p:nvPicPr>
          <p:cNvPr id="3074" name="Picture 2" descr="Αποτέλεσμα εικόνας για ψυχιατρική μεταρρύθμισ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747" y="4962127"/>
            <a:ext cx="3673253" cy="1895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616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a:bodyPr>
          <a:lstStyle/>
          <a:p>
            <a:pPr>
              <a:spcBef>
                <a:spcPts val="1200"/>
              </a:spcBef>
            </a:pPr>
            <a:r>
              <a:rPr lang="el-GR" sz="2100" dirty="0"/>
              <a:t>Τον Σεπτέμβριο του 1989, ο βρετανικός Τύπος αποκαλύπτει τις άθλιες συνθήκες στέγασης και μεταχείρισης στη μία από τις δύο μονάδες οξέων περιστατικών που διαθέτει  το Ψυχιατρείο της Λέρου.</a:t>
            </a:r>
          </a:p>
          <a:p>
            <a:pPr>
              <a:spcBef>
                <a:spcPts val="1200"/>
              </a:spcBef>
            </a:pPr>
            <a:r>
              <a:rPr lang="el-GR" sz="2100" dirty="0"/>
              <a:t>Είναι χαρακτηριστικό το ρεπορτάζ του BBC αλλά και το πρωτοσέλιδο του «</a:t>
            </a:r>
            <a:r>
              <a:rPr lang="el-GR" sz="2100" dirty="0" err="1"/>
              <a:t>Observer</a:t>
            </a:r>
            <a:r>
              <a:rPr lang="el-GR" sz="2100" dirty="0"/>
              <a:t>»: «Το ένοχο μυστικό της Ευρώπης» γράφει ο </a:t>
            </a:r>
            <a:r>
              <a:rPr lang="el-GR" sz="2100" dirty="0" smtClean="0"/>
              <a:t>τίτλος, </a:t>
            </a:r>
            <a:r>
              <a:rPr lang="el-GR" sz="2100" dirty="0"/>
              <a:t>ενώ μια φωτογραφία γυμνών ασθενών συμπληρώνει την εικόνα ντροπής</a:t>
            </a:r>
            <a:r>
              <a:rPr lang="el-GR" sz="2100" dirty="0" smtClean="0"/>
              <a:t>.</a:t>
            </a:r>
          </a:p>
          <a:p>
            <a:pPr>
              <a:spcBef>
                <a:spcPts val="1200"/>
              </a:spcBef>
            </a:pPr>
            <a:r>
              <a:rPr lang="el-GR" sz="2100" dirty="0"/>
              <a:t>Η ευρωπαϊκή κοινότητα απαιτεί να επέμβει άμεσα η ελληνική πολιτεία, απειλώντας την με διακοπή της μεταρρυθμιστικής χρηματοδότησης αν δεν αλλάξει κάτι.</a:t>
            </a:r>
          </a:p>
        </p:txBody>
      </p:sp>
      <p:sp>
        <p:nvSpPr>
          <p:cNvPr id="4" name="Τίτλος 1"/>
          <p:cNvSpPr>
            <a:spLocks noGrp="1"/>
          </p:cNvSpPr>
          <p:nvPr>
            <p:ph type="title"/>
          </p:nvPr>
        </p:nvSpPr>
        <p:spPr/>
        <p:txBody>
          <a:bodyPr>
            <a:noAutofit/>
          </a:bodyPr>
          <a:lstStyle/>
          <a:p>
            <a:r>
              <a:rPr lang="el-GR" sz="3400" b="1" dirty="0" smtClean="0">
                <a:solidFill>
                  <a:srgbClr val="A50021"/>
                </a:solidFill>
              </a:rPr>
              <a:t>Η ψυχιατρική μεταρρύθμιση </a:t>
            </a:r>
            <a:br>
              <a:rPr lang="el-GR" sz="3400" b="1" dirty="0" smtClean="0">
                <a:solidFill>
                  <a:srgbClr val="A50021"/>
                </a:solidFill>
              </a:rPr>
            </a:br>
            <a:r>
              <a:rPr lang="el-GR" sz="3400" b="1" dirty="0" smtClean="0">
                <a:solidFill>
                  <a:srgbClr val="A50021"/>
                </a:solidFill>
              </a:rPr>
              <a:t>στην Ελλάδα (ΙΙΙ)</a:t>
            </a:r>
            <a:endParaRPr lang="el-GR" sz="3400" b="1" dirty="0">
              <a:solidFill>
                <a:srgbClr val="A50021"/>
              </a:solidFill>
            </a:endParaRPr>
          </a:p>
        </p:txBody>
      </p:sp>
      <p:pic>
        <p:nvPicPr>
          <p:cNvPr id="1028" name="Picture 4" descr="https://vice-images.vice.com/images/content-images/2014/11/02/psyciatriki-metarrythmisi-ellada-body-image-1414946801.jpg?resize=1000:*&amp;output-quality=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7513" y="4937398"/>
            <a:ext cx="2887914" cy="192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85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a:bodyPr>
          <a:lstStyle/>
          <a:p>
            <a:pPr>
              <a:spcBef>
                <a:spcPts val="1200"/>
              </a:spcBef>
            </a:pPr>
            <a:r>
              <a:rPr lang="el-GR" sz="2300" dirty="0"/>
              <a:t>Το </a:t>
            </a:r>
            <a:r>
              <a:rPr lang="el-GR" sz="2300" dirty="0" smtClean="0"/>
              <a:t>1989 </a:t>
            </a:r>
            <a:r>
              <a:rPr lang="el-GR" sz="2300" dirty="0"/>
              <a:t>δημιουργείται ένα νέο λεπτομερές πρόγραμμα για το ψυχιατρικό ίδρυμα της Λέρου υπό την καθοδήγηση μιας ειδικής ευρωπαϊκής επιτροπής, </a:t>
            </a:r>
            <a:endParaRPr lang="el-GR" sz="2300" dirty="0" smtClean="0"/>
          </a:p>
          <a:p>
            <a:pPr>
              <a:spcBef>
                <a:spcPts val="1200"/>
              </a:spcBef>
            </a:pPr>
            <a:r>
              <a:rPr lang="el-GR" sz="2300" dirty="0" smtClean="0"/>
              <a:t>Το 1991</a:t>
            </a:r>
            <a:r>
              <a:rPr lang="el-GR" sz="2300" dirty="0"/>
              <a:t>, λόγω καθυστέρησης της εφαρμογής του, το ευρωπαϊκό συμβούλιο επανέρχεται με αναμορφωμένη διάταξη (4130/88) δίνοντας μια δεύτερη ευκαιρία στην Ελλάδα. </a:t>
            </a:r>
            <a:endParaRPr lang="el-GR" sz="2300" dirty="0" smtClean="0"/>
          </a:p>
          <a:p>
            <a:pPr>
              <a:spcBef>
                <a:spcPts val="1200"/>
              </a:spcBef>
            </a:pPr>
            <a:r>
              <a:rPr lang="el-GR" sz="2300" dirty="0" smtClean="0"/>
              <a:t>Η </a:t>
            </a:r>
            <a:r>
              <a:rPr lang="el-GR" sz="2300" dirty="0"/>
              <a:t>ψήφιση του νόμου 2716/99 για την «ανάπτυξη και τον εκσυγχρονισμό των υπηρεσιών ψυχικής υγείας», βάση ευρωπαϊκής νομοθεσίας, ορίζει το θεσμικό πλαίσιο για την περαιτέρω υλοποίηση της μεταρρύθμισης, δημιουργώντας το φιλόδοξο πολυετές πρόγραμμα «</a:t>
            </a:r>
            <a:r>
              <a:rPr lang="el-GR" sz="2300" dirty="0" err="1"/>
              <a:t>Ψυχαργώς</a:t>
            </a:r>
            <a:r>
              <a:rPr lang="el-GR" sz="2300" dirty="0" smtClean="0"/>
              <a:t>». </a:t>
            </a:r>
            <a:endParaRPr lang="el-GR" sz="2300" dirty="0"/>
          </a:p>
        </p:txBody>
      </p:sp>
      <p:sp>
        <p:nvSpPr>
          <p:cNvPr id="4" name="Τίτλος 1"/>
          <p:cNvSpPr>
            <a:spLocks noGrp="1"/>
          </p:cNvSpPr>
          <p:nvPr>
            <p:ph type="title"/>
          </p:nvPr>
        </p:nvSpPr>
        <p:spPr>
          <a:xfrm>
            <a:off x="457200" y="274638"/>
            <a:ext cx="8229600" cy="1143000"/>
          </a:xfrm>
        </p:spPr>
        <p:txBody>
          <a:bodyPr>
            <a:noAutofit/>
          </a:bodyPr>
          <a:lstStyle/>
          <a:p>
            <a:r>
              <a:rPr lang="el-GR" sz="3400" b="1" dirty="0" smtClean="0">
                <a:solidFill>
                  <a:srgbClr val="A50021"/>
                </a:solidFill>
              </a:rPr>
              <a:t>Η ψυχιατρική μεταρρύθμιση </a:t>
            </a:r>
            <a:br>
              <a:rPr lang="el-GR" sz="3400" b="1" dirty="0" smtClean="0">
                <a:solidFill>
                  <a:srgbClr val="A50021"/>
                </a:solidFill>
              </a:rPr>
            </a:br>
            <a:r>
              <a:rPr lang="el-GR" sz="3400" b="1" dirty="0" smtClean="0">
                <a:solidFill>
                  <a:srgbClr val="A50021"/>
                </a:solidFill>
              </a:rPr>
              <a:t>στην Ελλάδα (Ι</a:t>
            </a:r>
            <a:r>
              <a:rPr lang="en-US" sz="3400" b="1" dirty="0" smtClean="0">
                <a:solidFill>
                  <a:srgbClr val="A50021"/>
                </a:solidFill>
              </a:rPr>
              <a:t>V</a:t>
            </a:r>
            <a:r>
              <a:rPr lang="el-GR" sz="3400" b="1" dirty="0" smtClean="0">
                <a:solidFill>
                  <a:srgbClr val="A50021"/>
                </a:solidFill>
              </a:rPr>
              <a:t>)</a:t>
            </a:r>
            <a:endParaRPr lang="el-GR" sz="3400" b="1" dirty="0">
              <a:solidFill>
                <a:srgbClr val="A50021"/>
              </a:solidFill>
            </a:endParaRPr>
          </a:p>
        </p:txBody>
      </p:sp>
    </p:spTree>
    <p:extLst>
      <p:ext uri="{BB962C8B-B14F-4D97-AF65-F5344CB8AC3E}">
        <p14:creationId xmlns:p14="http://schemas.microsoft.com/office/powerpoint/2010/main" val="1819077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3600" b="1" dirty="0" smtClean="0">
                <a:solidFill>
                  <a:srgbClr val="A50021"/>
                </a:solidFill>
              </a:rPr>
              <a:t>Το πρόγραμμα «Ψυχαργώς»</a:t>
            </a:r>
            <a:endParaRPr lang="el-GR" sz="3600" b="1" dirty="0">
              <a:solidFill>
                <a:srgbClr val="A50021"/>
              </a:solidFill>
            </a:endParaRPr>
          </a:p>
        </p:txBody>
      </p:sp>
      <p:sp>
        <p:nvSpPr>
          <p:cNvPr id="3" name="Θέση περιεχομένου 2"/>
          <p:cNvSpPr>
            <a:spLocks noGrp="1"/>
          </p:cNvSpPr>
          <p:nvPr>
            <p:ph idx="1"/>
          </p:nvPr>
        </p:nvSpPr>
        <p:spPr/>
        <p:txBody>
          <a:bodyPr>
            <a:normAutofit/>
          </a:bodyPr>
          <a:lstStyle/>
          <a:p>
            <a:pPr>
              <a:spcBef>
                <a:spcPts val="1200"/>
              </a:spcBef>
            </a:pPr>
            <a:r>
              <a:rPr lang="el-GR" sz="2400" dirty="0" smtClean="0"/>
              <a:t>Το </a:t>
            </a:r>
            <a:r>
              <a:rPr lang="el-GR" sz="2400" dirty="0"/>
              <a:t>εθνικό σχέδιο της Ψυχιατρικής Μεταρρύθμισης στην Ελλάδα ονομάστηκε </a:t>
            </a:r>
            <a:r>
              <a:rPr lang="el-GR" sz="2400" dirty="0" smtClean="0"/>
              <a:t>«Ψυχαργώς», </a:t>
            </a:r>
            <a:r>
              <a:rPr lang="el-GR" sz="2400" dirty="0"/>
              <a:t>με την κωδική ονομασία να παραπέμπει στη μυθολογική «Αργώ» και την επιστροφή του χρυσόμαλλου δέρατος, συμβολίζοντας έτσι την «επιστροφή» των ψυχικά ασθενών στην κοινότητα</a:t>
            </a:r>
            <a:r>
              <a:rPr lang="el-GR" sz="2400" dirty="0" smtClean="0"/>
              <a:t>.</a:t>
            </a:r>
          </a:p>
          <a:p>
            <a:pPr>
              <a:spcBef>
                <a:spcPts val="1200"/>
              </a:spcBef>
            </a:pPr>
            <a:r>
              <a:rPr lang="el-GR" sz="2400" dirty="0"/>
              <a:t>Το πρόγραμμα διαμορφώθηκε κατά το 1997 για την περίοδο </a:t>
            </a:r>
            <a:r>
              <a:rPr lang="el-GR" sz="2400" dirty="0" smtClean="0"/>
              <a:t>1997-2006 (</a:t>
            </a:r>
            <a:r>
              <a:rPr lang="el-GR" sz="2400" dirty="0" err="1" smtClean="0"/>
              <a:t>α΄φάση</a:t>
            </a:r>
            <a:r>
              <a:rPr lang="el-GR" sz="2400" dirty="0" smtClean="0"/>
              <a:t>) και αναθεωρήθηκε </a:t>
            </a:r>
            <a:r>
              <a:rPr lang="el-GR" sz="2400" dirty="0"/>
              <a:t>το 2001 για την περίοδο </a:t>
            </a:r>
            <a:r>
              <a:rPr lang="el-GR" sz="2400" dirty="0" smtClean="0"/>
              <a:t>2001-2010 (</a:t>
            </a:r>
            <a:r>
              <a:rPr lang="el-GR" sz="2400" dirty="0" err="1" smtClean="0"/>
              <a:t>β΄φάση</a:t>
            </a:r>
            <a:r>
              <a:rPr lang="el-GR" sz="2400" dirty="0" smtClean="0"/>
              <a:t>).</a:t>
            </a:r>
            <a:endParaRPr lang="el-GR" sz="2400" dirty="0"/>
          </a:p>
          <a:p>
            <a:pPr>
              <a:spcBef>
                <a:spcPts val="1200"/>
              </a:spcBef>
            </a:pPr>
            <a:r>
              <a:rPr lang="el-GR" sz="2400" dirty="0" smtClean="0"/>
              <a:t>Πλέον διανύουμε την </a:t>
            </a:r>
            <a:r>
              <a:rPr lang="el-GR" sz="2400" dirty="0" err="1" smtClean="0"/>
              <a:t>γ΄</a:t>
            </a:r>
            <a:r>
              <a:rPr lang="el-GR" sz="2400" dirty="0" smtClean="0"/>
              <a:t> φάση του </a:t>
            </a:r>
            <a:r>
              <a:rPr lang="el-GR" sz="2400" b="1" dirty="0" smtClean="0"/>
              <a:t>«Ψυχαργώς»</a:t>
            </a:r>
            <a:r>
              <a:rPr lang="el-GR" sz="2400" dirty="0" smtClean="0"/>
              <a:t> που θα καλύψει το διάστημα 2010-2020. </a:t>
            </a:r>
            <a:endParaRPr lang="el-GR" sz="2400" dirty="0"/>
          </a:p>
        </p:txBody>
      </p:sp>
      <p:pic>
        <p:nvPicPr>
          <p:cNvPr id="2050" name="Picture 2" descr="Ψυχαργώ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975" y="5437364"/>
            <a:ext cx="2105025"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80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539552" y="267469"/>
            <a:ext cx="5760640" cy="1143000"/>
          </a:xfrm>
        </p:spPr>
        <p:txBody>
          <a:bodyPr>
            <a:normAutofit/>
          </a:bodyPr>
          <a:lstStyle/>
          <a:p>
            <a:r>
              <a:rPr lang="el-GR" sz="3600" b="1" dirty="0" smtClean="0">
                <a:solidFill>
                  <a:srgbClr val="990033"/>
                </a:solidFill>
              </a:rPr>
              <a:t>Ο ρόλος της οικογένειας</a:t>
            </a:r>
            <a:endParaRPr lang="el-GR" sz="3600" b="1" dirty="0">
              <a:solidFill>
                <a:srgbClr val="990033"/>
              </a:solidFill>
            </a:endParaRPr>
          </a:p>
        </p:txBody>
      </p:sp>
      <p:sp>
        <p:nvSpPr>
          <p:cNvPr id="3" name="Θέση περιεχομένου 2"/>
          <p:cNvSpPr>
            <a:spLocks noGrp="1"/>
          </p:cNvSpPr>
          <p:nvPr>
            <p:ph idx="1"/>
          </p:nvPr>
        </p:nvSpPr>
        <p:spPr>
          <a:xfrm>
            <a:off x="467544" y="1844824"/>
            <a:ext cx="8229600" cy="4277072"/>
          </a:xfrm>
        </p:spPr>
        <p:txBody>
          <a:bodyPr>
            <a:noAutofit/>
          </a:bodyPr>
          <a:lstStyle/>
          <a:p>
            <a:pPr>
              <a:spcBef>
                <a:spcPts val="1200"/>
              </a:spcBef>
            </a:pPr>
            <a:r>
              <a:rPr lang="el-GR" sz="2200" dirty="0">
                <a:cs typeface="Times New Roman" panose="02020603050405020304" pitchFamily="18" charset="0"/>
              </a:rPr>
              <a:t>Ο ρόλος της οικογένειας στην ψυχοκοινωνική αποκατάσταση των ασθενών με μείζονες ψυχικές διαταραχές θεωρείται εξαιρετικά </a:t>
            </a:r>
            <a:r>
              <a:rPr lang="el-GR" sz="2200" dirty="0" smtClean="0">
                <a:cs typeface="Times New Roman" panose="02020603050405020304" pitchFamily="18" charset="0"/>
              </a:rPr>
              <a:t>σημαντικός</a:t>
            </a:r>
            <a:r>
              <a:rPr lang="el-GR" sz="2200" dirty="0">
                <a:cs typeface="Times New Roman" panose="02020603050405020304" pitchFamily="18" charset="0"/>
              </a:rPr>
              <a:t>.</a:t>
            </a:r>
            <a:endParaRPr lang="el-GR" sz="2200" dirty="0" smtClean="0">
              <a:cs typeface="Times New Roman" panose="02020603050405020304" pitchFamily="18" charset="0"/>
            </a:endParaRPr>
          </a:p>
          <a:p>
            <a:pPr>
              <a:spcBef>
                <a:spcPts val="1200"/>
              </a:spcBef>
            </a:pPr>
            <a:r>
              <a:rPr lang="el-GR" sz="2200" dirty="0" smtClean="0">
                <a:cs typeface="Times New Roman" panose="02020603050405020304" pitchFamily="18" charset="0"/>
              </a:rPr>
              <a:t>Το </a:t>
            </a:r>
            <a:r>
              <a:rPr lang="el-GR" sz="2200" dirty="0">
                <a:cs typeface="Times New Roman" panose="02020603050405020304" pitchFamily="18" charset="0"/>
              </a:rPr>
              <a:t>οικογενειακό πλαίσιο αποτελεί το κύριο φυσικό υποστηρικτικό σύστημα για τον ασθενή και τη βασική και πολλές φορές μοναδική πηγή φροντίδας. </a:t>
            </a:r>
            <a:endParaRPr lang="el-GR" sz="2200" dirty="0" smtClean="0">
              <a:cs typeface="Times New Roman" panose="02020603050405020304" pitchFamily="18" charset="0"/>
            </a:endParaRPr>
          </a:p>
          <a:p>
            <a:pPr>
              <a:spcBef>
                <a:spcPts val="1200"/>
              </a:spcBef>
            </a:pPr>
            <a:r>
              <a:rPr lang="el-GR" sz="2200" dirty="0" smtClean="0">
                <a:cs typeface="Times New Roman" panose="02020603050405020304" pitchFamily="18" charset="0"/>
              </a:rPr>
              <a:t>Το οικογενειακό περιβάλλον μπορεί </a:t>
            </a:r>
            <a:r>
              <a:rPr lang="el-GR" sz="2200" dirty="0">
                <a:cs typeface="Times New Roman" panose="02020603050405020304" pitchFamily="18" charset="0"/>
              </a:rPr>
              <a:t>να επηρεάσει την πορεία της θεραπείας και της ψυχοκοινωνικής αποκατάστασης του </a:t>
            </a:r>
            <a:r>
              <a:rPr lang="el-GR" sz="2200" dirty="0" smtClean="0">
                <a:cs typeface="Times New Roman" panose="02020603050405020304" pitchFamily="18" charset="0"/>
              </a:rPr>
              <a:t>ατόμου</a:t>
            </a:r>
            <a:r>
              <a:rPr lang="el-GR" sz="2200" dirty="0">
                <a:cs typeface="Times New Roman" panose="02020603050405020304" pitchFamily="18" charset="0"/>
              </a:rPr>
              <a:t> </a:t>
            </a:r>
            <a:r>
              <a:rPr lang="el-GR" sz="2200" dirty="0" smtClean="0">
                <a:cs typeface="Times New Roman" panose="02020603050405020304" pitchFamily="18" charset="0"/>
              </a:rPr>
              <a:t>(π.χ. η δυσλειτουργία της οικογένειας αυξάνει τις υποτροπές). </a:t>
            </a:r>
            <a:endParaRPr lang="en-US" sz="2200" dirty="0" smtClean="0">
              <a:cs typeface="Times New Roman" panose="02020603050405020304" pitchFamily="18" charset="0"/>
            </a:endParaRPr>
          </a:p>
          <a:p>
            <a:pPr>
              <a:spcBef>
                <a:spcPts val="1200"/>
              </a:spcBef>
            </a:pPr>
            <a:r>
              <a:rPr lang="el-GR" sz="2200" b="1" dirty="0" smtClean="0">
                <a:solidFill>
                  <a:srgbClr val="A50021"/>
                </a:solidFill>
                <a:cs typeface="Times New Roman" panose="02020603050405020304" pitchFamily="18" charset="0"/>
              </a:rPr>
              <a:t>Οικογένεια </a:t>
            </a:r>
            <a:r>
              <a:rPr lang="el-GR" sz="2200" b="1" dirty="0" smtClean="0">
                <a:solidFill>
                  <a:srgbClr val="A50021"/>
                </a:solidFill>
                <a:cs typeface="Times New Roman" panose="02020603050405020304" pitchFamily="18" charset="0"/>
                <a:sym typeface="Wingdings" panose="05000000000000000000" pitchFamily="2" charset="2"/>
              </a:rPr>
              <a:t> </a:t>
            </a:r>
            <a:r>
              <a:rPr lang="el-GR" sz="2200" b="1" dirty="0">
                <a:solidFill>
                  <a:srgbClr val="A50021"/>
                </a:solidFill>
                <a:cs typeface="Times New Roman" panose="02020603050405020304" pitchFamily="18" charset="0"/>
                <a:sym typeface="Wingdings" panose="05000000000000000000" pitchFamily="2" charset="2"/>
              </a:rPr>
              <a:t>σ</a:t>
            </a:r>
            <a:r>
              <a:rPr lang="el-GR" sz="2200" b="1" dirty="0" smtClean="0">
                <a:solidFill>
                  <a:srgbClr val="A50021"/>
                </a:solidFill>
                <a:cs typeface="Times New Roman" panose="02020603050405020304" pitchFamily="18" charset="0"/>
              </a:rPr>
              <a:t>ύμμαχος και αρωγός για την ψυχοκοινωνική αποκατάσταση του ασθενή</a:t>
            </a:r>
            <a:r>
              <a:rPr lang="en-US" sz="2200" b="1" dirty="0" smtClean="0">
                <a:solidFill>
                  <a:srgbClr val="A50021"/>
                </a:solidFill>
                <a:cs typeface="Times New Roman" panose="02020603050405020304" pitchFamily="18" charset="0"/>
              </a:rPr>
              <a:t>. </a:t>
            </a:r>
            <a:endParaRPr lang="el-GR" sz="2200" b="1" dirty="0">
              <a:solidFill>
                <a:srgbClr val="A50021"/>
              </a:solidFill>
              <a:cs typeface="Times New Roman" panose="02020603050405020304" pitchFamily="18" charset="0"/>
            </a:endParaRPr>
          </a:p>
        </p:txBody>
      </p:sp>
      <p:pic>
        <p:nvPicPr>
          <p:cNvPr id="4098" name="Picture 2" descr="Αποτέλεσμα εικόνας για family schizophren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88639"/>
            <a:ext cx="2528808" cy="167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33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600200"/>
            <a:ext cx="8229600" cy="3845024"/>
          </a:xfrm>
        </p:spPr>
        <p:txBody>
          <a:bodyPr>
            <a:normAutofit/>
          </a:bodyPr>
          <a:lstStyle/>
          <a:p>
            <a:pPr>
              <a:spcBef>
                <a:spcPts val="1800"/>
              </a:spcBef>
            </a:pPr>
            <a:r>
              <a:rPr lang="el-GR" sz="2400" dirty="0" smtClean="0"/>
              <a:t>Κοινωνική Ψυχιατρική </a:t>
            </a:r>
            <a:r>
              <a:rPr lang="el-GR" sz="2400" dirty="0" smtClean="0">
                <a:sym typeface="Wingdings" panose="05000000000000000000" pitchFamily="2" charset="2"/>
              </a:rPr>
              <a:t></a:t>
            </a:r>
            <a:r>
              <a:rPr lang="el-GR" sz="2400" dirty="0" smtClean="0"/>
              <a:t> Σύγχρονη Ψυχιατρική</a:t>
            </a:r>
          </a:p>
          <a:p>
            <a:pPr>
              <a:spcBef>
                <a:spcPts val="1800"/>
              </a:spcBef>
            </a:pPr>
            <a:r>
              <a:rPr lang="el-GR" sz="2400" dirty="0"/>
              <a:t>Είναι ο κλάδος της Ψυχιατρικής που ασχολείται με τις </a:t>
            </a:r>
            <a:r>
              <a:rPr lang="el-GR" sz="2400" b="1" u="sng" dirty="0">
                <a:solidFill>
                  <a:srgbClr val="A50021"/>
                </a:solidFill>
              </a:rPr>
              <a:t>κοινωνικές παραμέτρους </a:t>
            </a:r>
            <a:r>
              <a:rPr lang="el-GR" sz="2400" dirty="0"/>
              <a:t>που υπεισέρχονται στην  αιτιοπαθογένεια , την πρόληψη και την αντιμετώπιση των ψυχικών διαταραχών, συμπληρώνοντας τις κλασικές αρχές της κλινικής ψυχοπαθολογίας και τις νεώτερες γνώσεις της Βιολογικής Ψυχιατρικής.</a:t>
            </a:r>
            <a:endParaRPr lang="el-GR" sz="2400" dirty="0" smtClean="0"/>
          </a:p>
          <a:p>
            <a:pPr>
              <a:spcBef>
                <a:spcPts val="1800"/>
              </a:spcBef>
            </a:pPr>
            <a:endParaRPr lang="el-GR" sz="2400" dirty="0" smtClean="0"/>
          </a:p>
          <a:p>
            <a:pPr marL="0" indent="0">
              <a:spcBef>
                <a:spcPts val="1800"/>
              </a:spcBef>
              <a:buNone/>
            </a:pPr>
            <a:endParaRPr lang="el-GR" sz="2400" dirty="0"/>
          </a:p>
        </p:txBody>
      </p:sp>
      <p:sp>
        <p:nvSpPr>
          <p:cNvPr id="4" name="Τίτλος 1"/>
          <p:cNvSpPr>
            <a:spLocks noGrp="1"/>
          </p:cNvSpPr>
          <p:nvPr>
            <p:ph type="title"/>
          </p:nvPr>
        </p:nvSpPr>
        <p:spPr>
          <a:xfrm>
            <a:off x="457200" y="274638"/>
            <a:ext cx="8229600" cy="1143000"/>
          </a:xfrm>
        </p:spPr>
        <p:txBody>
          <a:bodyPr/>
          <a:lstStyle/>
          <a:p>
            <a:r>
              <a:rPr lang="el-GR" b="1" dirty="0" smtClean="0">
                <a:solidFill>
                  <a:srgbClr val="A50021"/>
                </a:solidFill>
              </a:rPr>
              <a:t>Κοινωνική Ψυχιατρική</a:t>
            </a:r>
            <a:endParaRPr lang="el-GR" b="1" dirty="0">
              <a:solidFill>
                <a:srgbClr val="A50021"/>
              </a:solidFill>
            </a:endParaRPr>
          </a:p>
        </p:txBody>
      </p:sp>
      <p:pic>
        <p:nvPicPr>
          <p:cNvPr id="1026" name="Picture 2" descr="Αποτέλεσμα εικόνας για mental and social healt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5080323"/>
            <a:ext cx="2808311" cy="167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358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980728"/>
            <a:ext cx="8229600" cy="5145435"/>
          </a:xfrm>
        </p:spPr>
        <p:txBody>
          <a:bodyPr>
            <a:normAutofit fontScale="70000" lnSpcReduction="20000"/>
          </a:bodyPr>
          <a:lstStyle/>
          <a:p>
            <a:pPr marL="0" indent="0">
              <a:spcBef>
                <a:spcPts val="1200"/>
              </a:spcBef>
              <a:buNone/>
            </a:pPr>
            <a:r>
              <a:rPr lang="el-GR" i="1" dirty="0"/>
              <a:t>«Λέμε συνήθως ότι οι άνθρωποι, οι έγκλειστοι χρόνια μέσα στα ψυχιατρεία, έχουν χάσει τα πάντα εκτός από τα λογικά τους. Θέλουμε να πούμε ότι αυτά που στερούνται είναι βασικά ατομικά δικαιώματα και προσωπικές ελευθερίες. Αυτά τα αυτονόητα για όλους μας, που αν τα στερηθεί κανείς θα πεθάνει. Η αίσθηση του προσωπικού χώρου, του χρόνου, του πως κυλάει, των στόχων και των σκοπών στη ζωή, η προσωπική επιθυμία, το προσωπικό γούστο…</a:t>
            </a:r>
            <a:endParaRPr lang="el-GR" dirty="0"/>
          </a:p>
          <a:p>
            <a:pPr marL="0" indent="0">
              <a:spcBef>
                <a:spcPts val="1200"/>
              </a:spcBef>
              <a:buNone/>
            </a:pPr>
            <a:r>
              <a:rPr lang="el-GR" i="1" dirty="0"/>
              <a:t>Η μεθοδολογία και η προσέγγιση της τρέλας μοιάζει πάρα πολύ με τρέλα. Δηλαδή πρέπει, μετά από 15-20 χρόνια νοσηλείας, να αρχίσουμε να θεραπεύουμε </a:t>
            </a:r>
            <a:r>
              <a:rPr lang="el-GR" i="1" dirty="0" err="1"/>
              <a:t>ό,τι</a:t>
            </a:r>
            <a:r>
              <a:rPr lang="el-GR" i="1" dirty="0"/>
              <a:t> με τη θεραπεία προκαλέσαμε στον ασθενή. Είναι σχεδόν ανόητο αυτό που κάνουμε. Δηλαδή το να εγκλείεις στην τρέλα μοιάζει με μια προσπάθεια να βάλεις ένα μεγαλύτερο κουτί μέσα σε ένα μικρότερο. Αυτό είναι αδύνατο να γίνει. Για αυτό έχουμε φτάσει σε αδιέξοδα».</a:t>
            </a:r>
            <a:endParaRPr lang="el-GR" dirty="0"/>
          </a:p>
          <a:p>
            <a:pPr marL="0" indent="0">
              <a:spcBef>
                <a:spcPts val="1200"/>
              </a:spcBef>
              <a:buNone/>
            </a:pPr>
            <a:r>
              <a:rPr lang="el-GR" b="1" dirty="0"/>
              <a:t>Απόσπασμα από το κείμενο του ντοκιμαντέρ του Σταύρου </a:t>
            </a:r>
            <a:r>
              <a:rPr lang="el-GR" b="1" dirty="0" err="1"/>
              <a:t>Ψυλλάκη</a:t>
            </a:r>
            <a:r>
              <a:rPr lang="el-GR" b="1" dirty="0"/>
              <a:t> «Ο άνθρωπος που ενόχλησε το σύμπαν</a:t>
            </a:r>
            <a:r>
              <a:rPr lang="el-GR" b="1" dirty="0" smtClean="0"/>
              <a:t>».</a:t>
            </a:r>
            <a:endParaRPr lang="el-GR" dirty="0"/>
          </a:p>
          <a:p>
            <a:pPr>
              <a:spcBef>
                <a:spcPts val="1200"/>
              </a:spcBef>
            </a:pPr>
            <a:endParaRPr lang="el-GR" dirty="0"/>
          </a:p>
        </p:txBody>
      </p:sp>
    </p:spTree>
    <p:extLst>
      <p:ext uri="{BB962C8B-B14F-4D97-AF65-F5344CB8AC3E}">
        <p14:creationId xmlns:p14="http://schemas.microsoft.com/office/powerpoint/2010/main" val="2511519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3600" b="1" dirty="0" smtClean="0">
                <a:solidFill>
                  <a:srgbClr val="A50021"/>
                </a:solidFill>
              </a:rPr>
              <a:t>Ενδεικτική βιβλιογραφία</a:t>
            </a:r>
            <a:endParaRPr lang="el-GR" sz="3600" b="1" dirty="0">
              <a:solidFill>
                <a:srgbClr val="A50021"/>
              </a:solidFill>
            </a:endParaRPr>
          </a:p>
        </p:txBody>
      </p:sp>
      <p:sp>
        <p:nvSpPr>
          <p:cNvPr id="3" name="Θέση περιεχομένου 2"/>
          <p:cNvSpPr>
            <a:spLocks noGrp="1"/>
          </p:cNvSpPr>
          <p:nvPr>
            <p:ph idx="1"/>
          </p:nvPr>
        </p:nvSpPr>
        <p:spPr/>
        <p:txBody>
          <a:bodyPr>
            <a:normAutofit/>
          </a:bodyPr>
          <a:lstStyle/>
          <a:p>
            <a:pPr>
              <a:spcBef>
                <a:spcPts val="1200"/>
              </a:spcBef>
            </a:pPr>
            <a:r>
              <a:rPr lang="en-US" sz="2000" dirty="0" err="1" smtClean="0"/>
              <a:t>Bebbington</a:t>
            </a:r>
            <a:r>
              <a:rPr lang="en-US" sz="2000" dirty="0" smtClean="0"/>
              <a:t>, P.E. (1991). Social Psychiatry: Theory, </a:t>
            </a:r>
            <a:r>
              <a:rPr lang="en-US" sz="2000" dirty="0" err="1" smtClean="0"/>
              <a:t>menthodology</a:t>
            </a:r>
            <a:r>
              <a:rPr lang="en-US" sz="2000" dirty="0" smtClean="0"/>
              <a:t>, and practice. New Jersey: Transaction Publishers. </a:t>
            </a:r>
          </a:p>
          <a:p>
            <a:pPr>
              <a:spcBef>
                <a:spcPts val="1200"/>
              </a:spcBef>
            </a:pPr>
            <a:r>
              <a:rPr lang="en-US" sz="2000" dirty="0" err="1" smtClean="0"/>
              <a:t>Lemperiere</a:t>
            </a:r>
            <a:r>
              <a:rPr lang="en-US" sz="2000" dirty="0" smtClean="0"/>
              <a:t>, T., &amp; Feline, A. (1995). </a:t>
            </a:r>
            <a:r>
              <a:rPr lang="el-GR" sz="2000" i="1" dirty="0" smtClean="0"/>
              <a:t>Εγχειρίδιο ψυχιατρικής ενηλίκων: Στοιχεία </a:t>
            </a:r>
            <a:r>
              <a:rPr lang="el-GR" sz="2000" i="1" dirty="0"/>
              <a:t>κοινωνικής ψυχιατρικής και εφαρμογές της στην </a:t>
            </a:r>
            <a:r>
              <a:rPr lang="el-GR" sz="2000" i="1" dirty="0" smtClean="0"/>
              <a:t>Ελλάδα</a:t>
            </a:r>
            <a:r>
              <a:rPr lang="en-US" sz="2000" i="1" dirty="0" smtClean="0"/>
              <a:t> </a:t>
            </a:r>
            <a:r>
              <a:rPr lang="en-US" sz="2000" dirty="0" smtClean="0"/>
              <a:t>(</a:t>
            </a:r>
            <a:r>
              <a:rPr lang="el-GR" sz="2000" dirty="0" err="1" smtClean="0"/>
              <a:t>μτφρ</a:t>
            </a:r>
            <a:r>
              <a:rPr lang="en-US" sz="2000" dirty="0" smtClean="0"/>
              <a:t>.</a:t>
            </a:r>
            <a:r>
              <a:rPr lang="el-GR" sz="2000" dirty="0" smtClean="0"/>
              <a:t> Συλλογικό έργο, </a:t>
            </a:r>
            <a:r>
              <a:rPr lang="el-GR" sz="2000" dirty="0" err="1" smtClean="0"/>
              <a:t>Επιμ</a:t>
            </a:r>
            <a:r>
              <a:rPr lang="el-GR" sz="2000" dirty="0" smtClean="0"/>
              <a:t>. Π. </a:t>
            </a:r>
            <a:r>
              <a:rPr lang="el-GR" sz="2000" dirty="0" err="1" smtClean="0"/>
              <a:t>Σακελλαρόπουλος</a:t>
            </a:r>
            <a:r>
              <a:rPr lang="el-GR" sz="2000" dirty="0" smtClean="0"/>
              <a:t>) (Τόμος Β’). Αθήνα: Εκδόσεις </a:t>
            </a:r>
            <a:r>
              <a:rPr lang="el-GR" sz="2000" dirty="0" err="1" smtClean="0"/>
              <a:t>Παπαζήση</a:t>
            </a:r>
            <a:r>
              <a:rPr lang="el-GR" sz="2000" dirty="0" smtClean="0"/>
              <a:t>. </a:t>
            </a:r>
          </a:p>
          <a:p>
            <a:pPr>
              <a:spcBef>
                <a:spcPts val="1200"/>
              </a:spcBef>
            </a:pPr>
            <a:r>
              <a:rPr lang="en-US" sz="2000" dirty="0" err="1" smtClean="0"/>
              <a:t>McQuistion</a:t>
            </a:r>
            <a:r>
              <a:rPr lang="en-US" sz="2000" dirty="0" smtClean="0"/>
              <a:t>, H.L., Sowers, W.E., </a:t>
            </a:r>
            <a:r>
              <a:rPr lang="en-US" sz="2000" dirty="0" err="1" smtClean="0"/>
              <a:t>Ranz</a:t>
            </a:r>
            <a:r>
              <a:rPr lang="en-US" sz="2000" dirty="0" smtClean="0"/>
              <a:t>, J.M. &amp; Feldman, J.M. (2012). Handbook </a:t>
            </a:r>
            <a:r>
              <a:rPr lang="en-US" sz="2000" dirty="0"/>
              <a:t>of Community </a:t>
            </a:r>
            <a:r>
              <a:rPr lang="en-US" sz="2000" dirty="0" smtClean="0"/>
              <a:t>Psychiatry. New York: Springer.</a:t>
            </a:r>
          </a:p>
          <a:p>
            <a:pPr>
              <a:spcBef>
                <a:spcPts val="1200"/>
              </a:spcBef>
            </a:pPr>
            <a:r>
              <a:rPr lang="en-US" sz="2000" dirty="0"/>
              <a:t>Morgan, C., &amp; </a:t>
            </a:r>
            <a:r>
              <a:rPr lang="en-US" sz="2000" dirty="0" err="1"/>
              <a:t>Bhugra</a:t>
            </a:r>
            <a:r>
              <a:rPr lang="en-US" sz="2000" dirty="0"/>
              <a:t>, D. (2010). Principles of Social Psychiatry, 2</a:t>
            </a:r>
            <a:r>
              <a:rPr lang="en-US" sz="2000" baseline="30000" dirty="0"/>
              <a:t>nd</a:t>
            </a:r>
            <a:r>
              <a:rPr lang="en-US" sz="2000" dirty="0"/>
              <a:t> Edition. New York, Wiley-Blackwell.  </a:t>
            </a:r>
            <a:endParaRPr lang="el-GR" sz="2000" dirty="0"/>
          </a:p>
          <a:p>
            <a:pPr>
              <a:spcBef>
                <a:spcPts val="1200"/>
              </a:spcBef>
            </a:pPr>
            <a:r>
              <a:rPr lang="en-US" sz="2000" dirty="0" err="1" smtClean="0"/>
              <a:t>Tyrer</a:t>
            </a:r>
            <a:r>
              <a:rPr lang="en-US" sz="2000" dirty="0" smtClean="0"/>
              <a:t>, P., &amp; Creed, F. (1995). Community psychiatry in action: analysis and prospects. Great Britain: Cambridge University Press. </a:t>
            </a:r>
            <a:endParaRPr lang="en-US" sz="2000" dirty="0"/>
          </a:p>
          <a:p>
            <a:pPr>
              <a:spcBef>
                <a:spcPts val="1200"/>
              </a:spcBef>
            </a:pPr>
            <a:endParaRPr lang="el-GR" sz="2000" dirty="0"/>
          </a:p>
        </p:txBody>
      </p:sp>
    </p:spTree>
    <p:extLst>
      <p:ext uri="{BB962C8B-B14F-4D97-AF65-F5344CB8AC3E}">
        <p14:creationId xmlns:p14="http://schemas.microsoft.com/office/powerpoint/2010/main" val="74883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67544" y="332656"/>
            <a:ext cx="8229600" cy="1440160"/>
          </a:xfrm>
        </p:spPr>
        <p:txBody>
          <a:bodyPr/>
          <a:lstStyle/>
          <a:p>
            <a:r>
              <a:rPr lang="el-GR" b="1" dirty="0" smtClean="0">
                <a:solidFill>
                  <a:srgbClr val="A50021"/>
                </a:solidFill>
              </a:rPr>
              <a:t>Σας ευχαριστώ πολύ!</a:t>
            </a:r>
            <a:endParaRPr lang="el-GR" b="1" dirty="0">
              <a:solidFill>
                <a:srgbClr val="A50021"/>
              </a:solidFill>
            </a:endParaRPr>
          </a:p>
        </p:txBody>
      </p:sp>
      <p:sp>
        <p:nvSpPr>
          <p:cNvPr id="3" name="Θέση περιεχομένου 2"/>
          <p:cNvSpPr>
            <a:spLocks noGrp="1"/>
          </p:cNvSpPr>
          <p:nvPr>
            <p:ph idx="1"/>
          </p:nvPr>
        </p:nvSpPr>
        <p:spPr>
          <a:xfrm>
            <a:off x="457200" y="2132856"/>
            <a:ext cx="8229600" cy="3993307"/>
          </a:xfrm>
        </p:spPr>
        <p:txBody>
          <a:bodyPr>
            <a:normAutofit/>
          </a:bodyPr>
          <a:lstStyle/>
          <a:p>
            <a:pPr marL="0" indent="0">
              <a:buNone/>
            </a:pPr>
            <a:r>
              <a:rPr lang="el-GR" sz="2600" i="1" dirty="0"/>
              <a:t>«Όσο για μένα, δεν θα έλεγα ότι θα επέλεγα την τρέλα εάν είχα επιλογή. Αυτό που με παρηγορεί είναι ότι αρχίζω να θεωρώ την τρέλα σαν μια αρρώστια όπως όλες τις άλλες και έτσι ξεκινώ να την αποδέχομαι.»</a:t>
            </a:r>
            <a:r>
              <a:rPr lang="el-GR" sz="2600" i="1" dirty="0" smtClean="0"/>
              <a:t/>
            </a:r>
            <a:br>
              <a:rPr lang="el-GR" sz="2600" i="1" dirty="0" smtClean="0"/>
            </a:br>
            <a:r>
              <a:rPr lang="el-GR" sz="2800" dirty="0" smtClean="0"/>
              <a:t> </a:t>
            </a:r>
          </a:p>
          <a:p>
            <a:pPr marL="0" indent="0">
              <a:buNone/>
            </a:pPr>
            <a:r>
              <a:rPr lang="el-GR" sz="2800" b="1" dirty="0" smtClean="0"/>
              <a:t>					</a:t>
            </a:r>
            <a:r>
              <a:rPr lang="el-GR" sz="2200" b="1" dirty="0" err="1" smtClean="0"/>
              <a:t>Vincent</a:t>
            </a:r>
            <a:r>
              <a:rPr lang="el-GR" sz="2200" b="1" dirty="0" smtClean="0"/>
              <a:t> </a:t>
            </a:r>
            <a:r>
              <a:rPr lang="el-GR" sz="2200" b="1" dirty="0" err="1"/>
              <a:t>Van</a:t>
            </a:r>
            <a:r>
              <a:rPr lang="el-GR" sz="2200" b="1" dirty="0"/>
              <a:t> </a:t>
            </a:r>
            <a:r>
              <a:rPr lang="el-GR" sz="2200" b="1" dirty="0" err="1"/>
              <a:t>Gogh</a:t>
            </a:r>
            <a:r>
              <a:rPr lang="el-GR" sz="2200" b="1" dirty="0"/>
              <a:t>, 1889</a:t>
            </a:r>
            <a:endParaRPr lang="el-GR" sz="2200" dirty="0" smtClean="0"/>
          </a:p>
          <a:p>
            <a:endParaRPr lang="el-GR" sz="2800" dirty="0"/>
          </a:p>
        </p:txBody>
      </p:sp>
    </p:spTree>
    <p:extLst>
      <p:ext uri="{BB962C8B-B14F-4D97-AF65-F5344CB8AC3E}">
        <p14:creationId xmlns:p14="http://schemas.microsoft.com/office/powerpoint/2010/main" val="379192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a:bodyPr>
          <a:lstStyle/>
          <a:p>
            <a:pPr>
              <a:spcBef>
                <a:spcPts val="1200"/>
              </a:spcBef>
            </a:pPr>
            <a:r>
              <a:rPr lang="el-GR" sz="2400" dirty="0" smtClean="0"/>
              <a:t>Είναι η εφαρμογή </a:t>
            </a:r>
            <a:r>
              <a:rPr lang="el-GR" sz="2400" dirty="0"/>
              <a:t>των αρχών της Κοινωνικής </a:t>
            </a:r>
            <a:r>
              <a:rPr lang="el-GR" sz="2400" dirty="0" smtClean="0"/>
              <a:t>Ψυχιατρικής. </a:t>
            </a:r>
          </a:p>
          <a:p>
            <a:pPr>
              <a:spcBef>
                <a:spcPts val="1200"/>
              </a:spcBef>
            </a:pPr>
            <a:r>
              <a:rPr lang="el-GR" sz="2400" b="1" u="sng" dirty="0" smtClean="0">
                <a:solidFill>
                  <a:srgbClr val="A50021"/>
                </a:solidFill>
              </a:rPr>
              <a:t>Αφορά στην παροχή υπηρεσιών στους ασθενείς μέσα στην κοινότητα, χωρίς να τους απομακρύνουμε από το φυσικό κοινωνικό τους περιβάλλον και με την ενεργητική συμμετοχή της κοινότητας. </a:t>
            </a:r>
          </a:p>
          <a:p>
            <a:pPr>
              <a:spcBef>
                <a:spcPts val="1200"/>
              </a:spcBef>
            </a:pPr>
            <a:r>
              <a:rPr lang="el-GR" sz="2400" dirty="0" smtClean="0"/>
              <a:t>Υλοποιείται με τη δημιουργία εναλλακτικών προς το άσυλο μορφών περίθαλψης των ασθενών μιας συγκεκριμένης πληθυσμιακής περιοχής. </a:t>
            </a:r>
          </a:p>
          <a:p>
            <a:pPr>
              <a:spcBef>
                <a:spcPts val="1200"/>
              </a:spcBef>
            </a:pPr>
            <a:endParaRPr lang="el-GR" sz="2400" dirty="0"/>
          </a:p>
        </p:txBody>
      </p:sp>
      <p:sp>
        <p:nvSpPr>
          <p:cNvPr id="4" name="Τίτλος 1"/>
          <p:cNvSpPr>
            <a:spLocks noGrp="1"/>
          </p:cNvSpPr>
          <p:nvPr>
            <p:ph type="title"/>
          </p:nvPr>
        </p:nvSpPr>
        <p:spPr>
          <a:xfrm>
            <a:off x="457200" y="274638"/>
            <a:ext cx="8229600" cy="1143000"/>
          </a:xfrm>
        </p:spPr>
        <p:txBody>
          <a:bodyPr/>
          <a:lstStyle/>
          <a:p>
            <a:r>
              <a:rPr lang="el-GR" b="1" dirty="0" smtClean="0">
                <a:solidFill>
                  <a:srgbClr val="A50021"/>
                </a:solidFill>
              </a:rPr>
              <a:t>Κοινοτική Ψυχιατρική (Ι)</a:t>
            </a:r>
            <a:endParaRPr lang="el-GR" b="1" dirty="0">
              <a:solidFill>
                <a:srgbClr val="A50021"/>
              </a:solidFill>
            </a:endParaRPr>
          </a:p>
        </p:txBody>
      </p:sp>
      <p:pic>
        <p:nvPicPr>
          <p:cNvPr id="2050" name="Picture 2" descr="Αποτέλεσμα εικόνας για πολυκλαδική ομάδα"/>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2063" y="5132705"/>
            <a:ext cx="3450589" cy="172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32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539552" y="1628800"/>
            <a:ext cx="8280920" cy="3384376"/>
          </a:xfrm>
        </p:spPr>
        <p:txBody>
          <a:bodyPr>
            <a:normAutofit/>
          </a:bodyPr>
          <a:lstStyle/>
          <a:p>
            <a:pPr>
              <a:spcBef>
                <a:spcPts val="1200"/>
              </a:spcBef>
            </a:pPr>
            <a:r>
              <a:rPr lang="el-GR" sz="2400" dirty="0" smtClean="0"/>
              <a:t>Η ανάπτυξη των υπηρεσιών αυτών γίνεται σύμφωνα με τις ακόλουθες αρχές:</a:t>
            </a:r>
          </a:p>
          <a:p>
            <a:pPr lvl="1">
              <a:spcBef>
                <a:spcPts val="1200"/>
              </a:spcBef>
              <a:buFont typeface="Courier New" panose="02070309020205020404" pitchFamily="49" charset="0"/>
              <a:buChar char="o"/>
            </a:pPr>
            <a:r>
              <a:rPr lang="el-GR" sz="2400" dirty="0" smtClean="0"/>
              <a:t>Την αρχή της </a:t>
            </a:r>
            <a:r>
              <a:rPr lang="el-GR" sz="2400" b="1" dirty="0" smtClean="0">
                <a:solidFill>
                  <a:srgbClr val="A50021"/>
                </a:solidFill>
              </a:rPr>
              <a:t>τομεοποίησης</a:t>
            </a:r>
            <a:r>
              <a:rPr lang="en-US" sz="2400" dirty="0" smtClean="0"/>
              <a:t> (cat</a:t>
            </a:r>
            <a:r>
              <a:rPr lang="en-US" sz="2400" dirty="0"/>
              <a:t>c</a:t>
            </a:r>
            <a:r>
              <a:rPr lang="en-US" sz="2400" dirty="0" smtClean="0"/>
              <a:t>hment area </a:t>
            </a:r>
            <a:r>
              <a:rPr lang="el-GR" sz="2400" dirty="0" smtClean="0"/>
              <a:t>- </a:t>
            </a:r>
            <a:r>
              <a:rPr lang="en-US" sz="2400" dirty="0" err="1" smtClean="0"/>
              <a:t>secteur</a:t>
            </a:r>
            <a:r>
              <a:rPr lang="en-US" sz="2400" dirty="0" smtClean="0"/>
              <a:t>)</a:t>
            </a:r>
          </a:p>
          <a:p>
            <a:pPr lvl="1">
              <a:spcBef>
                <a:spcPts val="1200"/>
              </a:spcBef>
              <a:buFont typeface="Courier New" panose="02070309020205020404" pitchFamily="49" charset="0"/>
              <a:buChar char="o"/>
            </a:pPr>
            <a:r>
              <a:rPr lang="el-GR" sz="2400" dirty="0" smtClean="0"/>
              <a:t>Την αρχή της </a:t>
            </a:r>
            <a:r>
              <a:rPr lang="el-GR" sz="2400" b="1" dirty="0" smtClean="0">
                <a:solidFill>
                  <a:srgbClr val="A50021"/>
                </a:solidFill>
              </a:rPr>
              <a:t>συνέχειας στη φροντίδα του ασθενούς </a:t>
            </a:r>
            <a:r>
              <a:rPr lang="el-GR" sz="2400" dirty="0" smtClean="0"/>
              <a:t>(</a:t>
            </a:r>
            <a:r>
              <a:rPr lang="en-US" sz="2400" dirty="0" smtClean="0"/>
              <a:t>continuity of care)</a:t>
            </a:r>
          </a:p>
          <a:p>
            <a:pPr lvl="1">
              <a:spcBef>
                <a:spcPts val="1200"/>
              </a:spcBef>
              <a:buFont typeface="Courier New" panose="02070309020205020404" pitchFamily="49" charset="0"/>
              <a:buChar char="o"/>
            </a:pPr>
            <a:r>
              <a:rPr lang="el-GR" sz="2400" dirty="0" smtClean="0"/>
              <a:t>Την αρχή της </a:t>
            </a:r>
            <a:r>
              <a:rPr lang="el-GR" sz="2400" b="1" dirty="0" smtClean="0">
                <a:solidFill>
                  <a:srgbClr val="A50021"/>
                </a:solidFill>
              </a:rPr>
              <a:t>αποτελεσματικής και πλήρους κάλυψης των αναγκών του πληθυσμού</a:t>
            </a:r>
            <a:r>
              <a:rPr lang="el-GR" sz="2400" dirty="0" smtClean="0"/>
              <a:t> (</a:t>
            </a:r>
            <a:r>
              <a:rPr lang="en-US" sz="2400" dirty="0" smtClean="0"/>
              <a:t>comprehensiveness of care)</a:t>
            </a:r>
          </a:p>
          <a:p>
            <a:pPr marL="0" indent="0">
              <a:spcBef>
                <a:spcPts val="1200"/>
              </a:spcBef>
              <a:buNone/>
            </a:pPr>
            <a:endParaRPr lang="el-GR" sz="2400" dirty="0"/>
          </a:p>
          <a:p>
            <a:pPr>
              <a:spcBef>
                <a:spcPts val="1200"/>
              </a:spcBef>
            </a:pPr>
            <a:endParaRPr lang="el-GR" sz="2400" dirty="0"/>
          </a:p>
        </p:txBody>
      </p:sp>
      <p:sp>
        <p:nvSpPr>
          <p:cNvPr id="4" name="Τίτλος 1"/>
          <p:cNvSpPr>
            <a:spLocks noGrp="1"/>
          </p:cNvSpPr>
          <p:nvPr>
            <p:ph type="title"/>
          </p:nvPr>
        </p:nvSpPr>
        <p:spPr>
          <a:xfrm>
            <a:off x="457200" y="274638"/>
            <a:ext cx="8229600" cy="1143000"/>
          </a:xfrm>
        </p:spPr>
        <p:txBody>
          <a:bodyPr/>
          <a:lstStyle/>
          <a:p>
            <a:r>
              <a:rPr lang="el-GR" b="1" dirty="0" smtClean="0">
                <a:solidFill>
                  <a:srgbClr val="A50021"/>
                </a:solidFill>
              </a:rPr>
              <a:t>Κοινοτική Ψυχιατρική (ΙΙ)</a:t>
            </a:r>
            <a:endParaRPr lang="el-GR" b="1" dirty="0">
              <a:solidFill>
                <a:srgbClr val="A50021"/>
              </a:solidFill>
            </a:endParaRPr>
          </a:p>
        </p:txBody>
      </p:sp>
      <p:pic>
        <p:nvPicPr>
          <p:cNvPr id="1028" name="Picture 4" descr="Αποτέλεσμα εικόνας για ψυχιατρική κοινότητ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714875"/>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3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a:bodyPr>
          <a:lstStyle/>
          <a:p>
            <a:pPr>
              <a:spcBef>
                <a:spcPts val="1200"/>
              </a:spcBef>
            </a:pPr>
            <a:r>
              <a:rPr lang="el-GR" sz="2300" dirty="0"/>
              <a:t>Για τη σωστή ανάπτυξη των υπηρεσιών αυτών και την ενεργητική συμμετοχή της κοινότητας χρειάζεται </a:t>
            </a:r>
            <a:r>
              <a:rPr lang="el-GR" sz="2300" b="1" u="sng" dirty="0">
                <a:solidFill>
                  <a:srgbClr val="A50021"/>
                </a:solidFill>
              </a:rPr>
              <a:t>ευαισθητοποίηση της κοινότητας</a:t>
            </a:r>
            <a:r>
              <a:rPr lang="el-GR" sz="2300" b="1" dirty="0">
                <a:solidFill>
                  <a:srgbClr val="A50021"/>
                </a:solidFill>
              </a:rPr>
              <a:t> </a:t>
            </a:r>
            <a:r>
              <a:rPr lang="el-GR" sz="2300" dirty="0"/>
              <a:t>και </a:t>
            </a:r>
            <a:r>
              <a:rPr lang="el-GR" sz="2300" b="1" u="sng" dirty="0">
                <a:solidFill>
                  <a:srgbClr val="A50021"/>
                </a:solidFill>
              </a:rPr>
              <a:t>δημιουργία στελεχών επαγγελματιών ψυχικής υγείας</a:t>
            </a:r>
            <a:r>
              <a:rPr lang="en-US" sz="2300" b="1" dirty="0">
                <a:solidFill>
                  <a:srgbClr val="A50021"/>
                </a:solidFill>
              </a:rPr>
              <a:t> </a:t>
            </a:r>
            <a:r>
              <a:rPr lang="el-GR" sz="2300" dirty="0"/>
              <a:t>σύμφωνα με τις αρχές της Κοινωνικής Ψυχιατρικής. </a:t>
            </a:r>
            <a:endParaRPr lang="el-GR" sz="2300" b="1" dirty="0">
              <a:solidFill>
                <a:srgbClr val="A50021"/>
              </a:solidFill>
            </a:endParaRPr>
          </a:p>
          <a:p>
            <a:pPr>
              <a:spcBef>
                <a:spcPts val="1200"/>
              </a:spcBef>
            </a:pPr>
            <a:r>
              <a:rPr lang="el-GR" sz="2300" dirty="0"/>
              <a:t>Απαιτούνται οι κατάλληλες </a:t>
            </a:r>
            <a:r>
              <a:rPr lang="el-GR" sz="2300" b="1" u="sng" dirty="0">
                <a:solidFill>
                  <a:srgbClr val="A50021"/>
                </a:solidFill>
              </a:rPr>
              <a:t>θεσμικές και οργανωτικές αλλαγές </a:t>
            </a:r>
            <a:r>
              <a:rPr lang="el-GR" sz="2300" dirty="0"/>
              <a:t>που θα αποτελέσουν το νομικό και οργανωτικό πλαίσιο της ψυχιατρικής μεταρρύθμισης. </a:t>
            </a:r>
          </a:p>
          <a:p>
            <a:endParaRPr lang="el-GR" sz="2300" dirty="0"/>
          </a:p>
        </p:txBody>
      </p:sp>
      <p:sp>
        <p:nvSpPr>
          <p:cNvPr id="4" name="Τίτλος 1"/>
          <p:cNvSpPr>
            <a:spLocks noGrp="1"/>
          </p:cNvSpPr>
          <p:nvPr>
            <p:ph type="title"/>
          </p:nvPr>
        </p:nvSpPr>
        <p:spPr>
          <a:xfrm>
            <a:off x="457200" y="274638"/>
            <a:ext cx="8229600" cy="1143000"/>
          </a:xfrm>
        </p:spPr>
        <p:txBody>
          <a:bodyPr/>
          <a:lstStyle/>
          <a:p>
            <a:r>
              <a:rPr lang="el-GR" b="1" dirty="0" smtClean="0">
                <a:solidFill>
                  <a:srgbClr val="A50021"/>
                </a:solidFill>
              </a:rPr>
              <a:t>Κοινοτική Ψυχιατρική (ΙΙ)</a:t>
            </a:r>
            <a:endParaRPr lang="el-GR" b="1" dirty="0">
              <a:solidFill>
                <a:srgbClr val="A50021"/>
              </a:solidFill>
            </a:endParaRPr>
          </a:p>
        </p:txBody>
      </p:sp>
      <p:pic>
        <p:nvPicPr>
          <p:cNvPr id="2050" name="Picture 2" descr="Αποτέλεσμα εικόνας για προσωπικό υγείας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567" y="4653136"/>
            <a:ext cx="2968433" cy="222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lnSpcReduction="10000"/>
          </a:bodyPr>
          <a:lstStyle/>
          <a:p>
            <a:pPr>
              <a:spcBef>
                <a:spcPts val="1200"/>
              </a:spcBef>
            </a:pPr>
            <a:r>
              <a:rPr lang="el-GR" sz="2200" dirty="0" smtClean="0"/>
              <a:t>Αφορά στη διαίρεση της χώρας σε πληθυσμιακές και αντίστοιχες γεωγραφικές περιοχές και τον προσδιορισμό των πληθυσμών για τους οποίους σχεδιάζεται το σύστημα παροχής υπηρεσιών, δηλαδή των </a:t>
            </a:r>
            <a:r>
              <a:rPr lang="el-GR" sz="2200" b="1" dirty="0" smtClean="0">
                <a:solidFill>
                  <a:srgbClr val="A50021"/>
                </a:solidFill>
              </a:rPr>
              <a:t>τομέων</a:t>
            </a:r>
            <a:r>
              <a:rPr lang="el-GR" sz="2200" dirty="0" smtClean="0"/>
              <a:t>. </a:t>
            </a:r>
          </a:p>
          <a:p>
            <a:pPr>
              <a:spcBef>
                <a:spcPts val="1200"/>
              </a:spcBef>
            </a:pPr>
            <a:r>
              <a:rPr lang="el-GR" sz="2200" dirty="0" smtClean="0"/>
              <a:t>Ο πληθυσμός των τομέων, σύμφωνα με διεθνείς προδιαγραφές, πρέπει να κυμαίνεται από </a:t>
            </a:r>
            <a:r>
              <a:rPr lang="el-GR" sz="2200" b="1" dirty="0" smtClean="0">
                <a:solidFill>
                  <a:srgbClr val="A50021"/>
                </a:solidFill>
              </a:rPr>
              <a:t>50 έως 150 χιλιάδες κατοίκους</a:t>
            </a:r>
            <a:r>
              <a:rPr lang="el-GR" sz="2200" dirty="0" smtClean="0"/>
              <a:t>. </a:t>
            </a:r>
          </a:p>
          <a:p>
            <a:pPr>
              <a:spcBef>
                <a:spcPts val="1200"/>
              </a:spcBef>
            </a:pPr>
            <a:r>
              <a:rPr lang="el-GR" sz="2200" dirty="0" smtClean="0"/>
              <a:t>Χωρίς τον προσδιορισμό της πληθυσμιακής και γεωγραφικής μορφής του τομέα δεν είναι δυνατός κανένας σχεδιασμός υπηρεσιών, επειδή υπάρχουν γεωγραφικές και πληθυσμιακές ιδιομορφίες, καθώς επίσης απόλυτη εξάρτηση των απαιτούμενων θέσεων (π.χ. δυναμικότητα ξενώνων) και του προσωπικού που χρειάζεται για την επάνδρωση του συστήματος, από το μέγεθος του πληθυσμού για τον οποίο οι υπηρεσίες αναπτύσσονται. </a:t>
            </a:r>
            <a:endParaRPr lang="el-GR" sz="2200" dirty="0"/>
          </a:p>
        </p:txBody>
      </p:sp>
      <p:sp>
        <p:nvSpPr>
          <p:cNvPr id="4" name="Τίτλος 1"/>
          <p:cNvSpPr>
            <a:spLocks noGrp="1"/>
          </p:cNvSpPr>
          <p:nvPr>
            <p:ph type="title"/>
          </p:nvPr>
        </p:nvSpPr>
        <p:spPr>
          <a:xfrm>
            <a:off x="457200" y="274638"/>
            <a:ext cx="8229600" cy="1143000"/>
          </a:xfrm>
        </p:spPr>
        <p:txBody>
          <a:bodyPr>
            <a:normAutofit/>
          </a:bodyPr>
          <a:lstStyle/>
          <a:p>
            <a:r>
              <a:rPr lang="el-GR" sz="3600" b="1" dirty="0" smtClean="0">
                <a:solidFill>
                  <a:srgbClr val="A50021"/>
                </a:solidFill>
              </a:rPr>
              <a:t>Αρχή της τομεοποίησης</a:t>
            </a:r>
            <a:endParaRPr lang="el-GR" sz="3600" b="1" dirty="0">
              <a:solidFill>
                <a:srgbClr val="A50021"/>
              </a:solidFill>
            </a:endParaRPr>
          </a:p>
        </p:txBody>
      </p:sp>
      <p:pic>
        <p:nvPicPr>
          <p:cNvPr id="3074" name="Picture 2" descr="Αποτέλεσμα εικόνας για χάρτης ελλάδα"/>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87094"/>
            <a:ext cx="1644818" cy="149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55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a:bodyPr>
          <a:lstStyle/>
          <a:p>
            <a:pPr>
              <a:spcBef>
                <a:spcPts val="1200"/>
              </a:spcBef>
            </a:pPr>
            <a:r>
              <a:rPr lang="el-GR" sz="2200" dirty="0" smtClean="0"/>
              <a:t>Σημαίνει τη </a:t>
            </a:r>
            <a:r>
              <a:rPr lang="el-GR" sz="2200" b="1" dirty="0" smtClean="0">
                <a:solidFill>
                  <a:srgbClr val="A50021"/>
                </a:solidFill>
              </a:rPr>
              <a:t>δυνατότητα της θεραπευτικής ομάδας να παραμένει υπεύθυνη για τον ασθενή της σε όλες τις φάσεις της νόσου </a:t>
            </a:r>
            <a:r>
              <a:rPr lang="el-GR" sz="2200" dirty="0" smtClean="0"/>
              <a:t>και ανεξάρτητα από το είδος περίθαλψης το οποίο απαιτείται για τον ασθενή. </a:t>
            </a:r>
          </a:p>
          <a:p>
            <a:pPr>
              <a:spcBef>
                <a:spcPts val="1200"/>
              </a:spcBef>
            </a:pPr>
            <a:r>
              <a:rPr lang="el-GR" sz="2200" dirty="0" smtClean="0"/>
              <a:t>Με τον τρόπο αυτό διατηρείται η θεραπευτική σχέση και αποφεύγονται οι υποτροπές της νόσου. </a:t>
            </a:r>
            <a:endParaRPr lang="el-GR" sz="2200" dirty="0"/>
          </a:p>
        </p:txBody>
      </p:sp>
      <p:sp>
        <p:nvSpPr>
          <p:cNvPr id="4" name="Τίτλος 1"/>
          <p:cNvSpPr>
            <a:spLocks noGrp="1"/>
          </p:cNvSpPr>
          <p:nvPr>
            <p:ph type="title"/>
          </p:nvPr>
        </p:nvSpPr>
        <p:spPr>
          <a:xfrm>
            <a:off x="457200" y="274638"/>
            <a:ext cx="8229600" cy="1143000"/>
          </a:xfrm>
        </p:spPr>
        <p:txBody>
          <a:bodyPr>
            <a:noAutofit/>
          </a:bodyPr>
          <a:lstStyle/>
          <a:p>
            <a:r>
              <a:rPr lang="el-GR" sz="3200" b="1" dirty="0" smtClean="0">
                <a:solidFill>
                  <a:srgbClr val="A50021"/>
                </a:solidFill>
              </a:rPr>
              <a:t>Αρχή της συνέχειας στη φροντίδα του ασθενούς</a:t>
            </a:r>
            <a:endParaRPr lang="el-GR" sz="3200" b="1" dirty="0">
              <a:solidFill>
                <a:srgbClr val="A50021"/>
              </a:solidFill>
            </a:endParaRPr>
          </a:p>
        </p:txBody>
      </p:sp>
      <p:pic>
        <p:nvPicPr>
          <p:cNvPr id="4100" name="Picture 4" descr="Αποτέλεσμα εικόνας για continuity of care mental heal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933056"/>
            <a:ext cx="3771471" cy="270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47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57200" y="1844824"/>
            <a:ext cx="8229600" cy="4281339"/>
          </a:xfrm>
        </p:spPr>
        <p:txBody>
          <a:bodyPr>
            <a:normAutofit/>
          </a:bodyPr>
          <a:lstStyle/>
          <a:p>
            <a:pPr>
              <a:spcBef>
                <a:spcPts val="1200"/>
              </a:spcBef>
            </a:pPr>
            <a:r>
              <a:rPr lang="el-GR" sz="2200" dirty="0" smtClean="0"/>
              <a:t>Υπονοεί το σχεδιασμό των υπηρεσιών μετά τον προσδιορισμό των αναγκών του πληθυσμού του τομέα, την πλήρη κάλυψή τους με πρόληψη και θεραπεία των ψυχικών διαταραχών και την ψυχοκοινωνική αποκατάσταση των ψυχικά πασχόντων. </a:t>
            </a:r>
          </a:p>
          <a:p>
            <a:pPr>
              <a:spcBef>
                <a:spcPts val="1200"/>
              </a:spcBef>
            </a:pPr>
            <a:r>
              <a:rPr lang="el-GR" sz="2200" dirty="0" smtClean="0"/>
              <a:t>Η οργάνωση και η κατανομή των πόρων θα πρέπει να συμβάλει στην επίτευξη της μεγίστης αποτελεσματικότητας με το μικρότερο κόστος. </a:t>
            </a:r>
          </a:p>
        </p:txBody>
      </p:sp>
      <p:sp>
        <p:nvSpPr>
          <p:cNvPr id="4" name="Τίτλος 1"/>
          <p:cNvSpPr>
            <a:spLocks noGrp="1"/>
          </p:cNvSpPr>
          <p:nvPr>
            <p:ph type="title"/>
          </p:nvPr>
        </p:nvSpPr>
        <p:spPr>
          <a:xfrm>
            <a:off x="457200" y="274638"/>
            <a:ext cx="8229600" cy="1143000"/>
          </a:xfrm>
        </p:spPr>
        <p:txBody>
          <a:bodyPr>
            <a:noAutofit/>
          </a:bodyPr>
          <a:lstStyle/>
          <a:p>
            <a:r>
              <a:rPr lang="el-GR" sz="3200" b="1" dirty="0" smtClean="0">
                <a:solidFill>
                  <a:srgbClr val="A50021"/>
                </a:solidFill>
              </a:rPr>
              <a:t>Αρχή της αποτελεσματικής και πλήρους κάλυψης των αναγκών του πληθυσμού</a:t>
            </a:r>
            <a:endParaRPr lang="el-GR" sz="3200" b="1" dirty="0">
              <a:solidFill>
                <a:srgbClr val="A50021"/>
              </a:solidFill>
            </a:endParaRPr>
          </a:p>
        </p:txBody>
      </p:sp>
      <p:pic>
        <p:nvPicPr>
          <p:cNvPr id="5122" name="Picture 2" descr="Αποτέλεσμα εικόνας για good mental healt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4437112"/>
            <a:ext cx="3600399" cy="220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28482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TotalTime>
  <Words>2342</Words>
  <Application>Microsoft Office PowerPoint</Application>
  <PresentationFormat>On-screen Show (4:3)</PresentationFormat>
  <Paragraphs>137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Θέμα του Office</vt:lpstr>
      <vt:lpstr>Κοινοτική Ψυχιατρική</vt:lpstr>
      <vt:lpstr>Βιοψυχοκοινωνικό μοντέλο </vt:lpstr>
      <vt:lpstr>Κοινωνική Ψυχιατρική</vt:lpstr>
      <vt:lpstr>Κοινοτική Ψυχιατρική (Ι)</vt:lpstr>
      <vt:lpstr>Κοινοτική Ψυχιατρική (ΙΙ)</vt:lpstr>
      <vt:lpstr>Κοινοτική Ψυχιατρική (ΙΙ)</vt:lpstr>
      <vt:lpstr>Αρχή της τομεοποίησης</vt:lpstr>
      <vt:lpstr>Αρχή της συνέχειας στη φροντίδα του ασθενούς</vt:lpstr>
      <vt:lpstr>Αρχή της αποτελεσματικής και πλήρους κάλυψης των αναγκών του πληθυσμού</vt:lpstr>
      <vt:lpstr>Ψυχοκοινωνική αποκατάσταση</vt:lpstr>
      <vt:lpstr>Πεδία ψυχοκοινωνικών αποκαταστασιακών παρεμβάσεων</vt:lpstr>
      <vt:lpstr>Ασυλική φάση περίθαλψης (Ι)</vt:lpstr>
      <vt:lpstr>Ασυλική φάση περίθαλψης (ΙΙ)</vt:lpstr>
      <vt:lpstr>Το πρόβλημα της ψυχιατρικής νοσηλείας  στο ψυχιατρείο</vt:lpstr>
      <vt:lpstr>Στίγμα και προκαταλήψεις για  την ψυχική ασθένεια</vt:lpstr>
      <vt:lpstr>Τι είναι στίγμα;</vt:lpstr>
      <vt:lpstr>Προκαταλήψεις για την ψυχική ασθένεια</vt:lpstr>
      <vt:lpstr>Ψυχιατρική μεταρρύθμιση (Ι)</vt:lpstr>
      <vt:lpstr>Ψυχιατρική μεταρρύθμιση (ΙΙ)</vt:lpstr>
      <vt:lpstr>Ψυχιατρική μεταρρύθμιση (ΙΙΙ)</vt:lpstr>
      <vt:lpstr>Ανάπτυξη εναλλακτικών δομών περίθαλψης (Ι)</vt:lpstr>
      <vt:lpstr>Ανάπτυξη εναλλακτικών δομών περίθαλψης (ΙΙ)</vt:lpstr>
      <vt:lpstr>Πολυκλαδική θεραπευτική ομάδα</vt:lpstr>
      <vt:lpstr>Η ψυχιατρική μεταρρύθμιση  στην Ελλάδα (Ι)</vt:lpstr>
      <vt:lpstr>Η ψυχιατρική μεταρρύθμιση  στην Ελλάδα (ΙΙ)</vt:lpstr>
      <vt:lpstr>Η ψυχιατρική μεταρρύθμιση  στην Ελλάδα (ΙΙΙ)</vt:lpstr>
      <vt:lpstr>Η ψυχιατρική μεταρρύθμιση  στην Ελλάδα (ΙV)</vt:lpstr>
      <vt:lpstr>Το πρόγραμμα «Ψυχαργώς»</vt:lpstr>
      <vt:lpstr>Ο ρόλος της οικογένειας</vt:lpstr>
      <vt:lpstr>PowerPoint Presentation</vt:lpstr>
      <vt:lpstr>Ενδεικτική βιβλιογραφία</vt:lpstr>
      <vt:lpstr>Σας ευχαριστώ πολύ!</vt:lpstr>
    </vt:vector>
  </TitlesOfParts>
  <Company>OTE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ΚΑΤΕΡΙΝΑ</dc:creator>
  <cp:lastModifiedBy>pb</cp:lastModifiedBy>
  <cp:revision>78</cp:revision>
  <dcterms:created xsi:type="dcterms:W3CDTF">2016-11-02T10:57:05Z</dcterms:created>
  <dcterms:modified xsi:type="dcterms:W3CDTF">2016-11-16T11:02:02Z</dcterms:modified>
</cp:coreProperties>
</file>