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47af1679c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47af1679c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47af1679c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47af1679c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47af1679c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47af1679c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47af1679c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47af1679c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47af1679c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47af1679c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47af1679c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47af1679c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47af1679c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47af1679c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47af1679c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47af1679c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47af1679c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47af1679c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47af1679c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47af1679c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Factors of Difficult Environmental Conditions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Alex Yeo </a:t>
            </a:r>
            <a:endParaRPr sz="7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09Jan2024</a:t>
            </a:r>
            <a:endParaRPr sz="7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Reported sources of difficult </a:t>
            </a:r>
            <a:r>
              <a:rPr lang="en"/>
              <a:t>environmental</a:t>
            </a:r>
            <a:r>
              <a:rPr lang="en"/>
              <a:t> conditions: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424925"/>
            <a:ext cx="3393000" cy="13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72"/>
              <a:t>Higher fine and coarse </a:t>
            </a:r>
            <a:r>
              <a:rPr b="1" lang="en" sz="1772"/>
              <a:t>particulate</a:t>
            </a:r>
            <a:r>
              <a:rPr b="1" lang="en" sz="1772"/>
              <a:t> matters: </a:t>
            </a:r>
            <a:endParaRPr b="1" sz="1772"/>
          </a:p>
          <a:p>
            <a:pPr indent="-3175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Industrial emissions</a:t>
            </a:r>
            <a:endParaRPr sz="2000"/>
          </a:p>
          <a:p>
            <a:pPr indent="-3175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Construction dust</a:t>
            </a:r>
            <a:endParaRPr sz="2000"/>
          </a:p>
          <a:p>
            <a:pPr indent="-3175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Vehicle Exhaust</a:t>
            </a:r>
            <a:endParaRPr sz="2000"/>
          </a:p>
          <a:p>
            <a:pPr indent="-3175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Industrial Processes</a:t>
            </a:r>
            <a:endParaRPr sz="2000"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4405225" y="2424925"/>
            <a:ext cx="3157200" cy="13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3"/>
              <a:t>Nitrogen Dioxide, Sulfur Dioxide, Carbon Monoxide</a:t>
            </a:r>
            <a:r>
              <a:rPr b="1" lang="en" sz="2403"/>
              <a:t>: </a:t>
            </a:r>
            <a:endParaRPr b="1" sz="2403"/>
          </a:p>
          <a:p>
            <a:pPr indent="-3075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260"/>
              <a:t>Combustion fossil fuels</a:t>
            </a:r>
            <a:endParaRPr sz="2260"/>
          </a:p>
          <a:p>
            <a:pPr indent="-3075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60"/>
              <a:t>Fuels containing sulfur (coal and oil)</a:t>
            </a:r>
            <a:endParaRPr sz="2260"/>
          </a:p>
          <a:p>
            <a:pPr indent="-3075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60"/>
              <a:t>Vehicle Exhaust and emissions</a:t>
            </a:r>
            <a:endParaRPr sz="226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Stronger </a:t>
            </a:r>
            <a:r>
              <a:rPr lang="en"/>
              <a:t>environmental</a:t>
            </a:r>
            <a:r>
              <a:rPr lang="en"/>
              <a:t> and </a:t>
            </a:r>
            <a:r>
              <a:rPr lang="en"/>
              <a:t>government</a:t>
            </a:r>
            <a:r>
              <a:rPr lang="en"/>
              <a:t> policy regulations around industrial manufacturing and fuel regulations would alleviate significantly higher levels of </a:t>
            </a:r>
            <a:r>
              <a:rPr lang="en"/>
              <a:t>environmental</a:t>
            </a:r>
            <a:r>
              <a:rPr lang="en"/>
              <a:t> factors.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Explore and invest into alternate fuel sources and sustainable manufacturing initiatives that rely less on fossil fuels.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Enhance vehicle emission standards and implement improved traffic management such as carpool lanes.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050700" y="626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Impacts of Difficult Environmental Conditions</a:t>
            </a:r>
            <a:endParaRPr sz="1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00275" y="1434000"/>
            <a:ext cx="7688700" cy="28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265" lvl="0" marL="457200" rtl="0" algn="l">
              <a:spcBef>
                <a:spcPts val="0"/>
              </a:spcBef>
              <a:spcAft>
                <a:spcPts val="0"/>
              </a:spcAft>
              <a:buSzPts val="1790"/>
              <a:buChar char="-"/>
            </a:pPr>
            <a:r>
              <a:rPr lang="en" sz="1790"/>
              <a:t>Polluted environments with poor air quality has been cited to reduce a person’s lifespan by decades. </a:t>
            </a:r>
            <a:endParaRPr sz="179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90"/>
          </a:p>
          <a:p>
            <a:pPr indent="-342265" lvl="0" marL="457200" rtl="0" algn="l">
              <a:spcBef>
                <a:spcPts val="1200"/>
              </a:spcBef>
              <a:spcAft>
                <a:spcPts val="0"/>
              </a:spcAft>
              <a:buSzPts val="1790"/>
              <a:buChar char="-"/>
            </a:pPr>
            <a:r>
              <a:rPr lang="en" sz="1790"/>
              <a:t>As a result of changing environmental conditions, we’ve seen more </a:t>
            </a:r>
            <a:r>
              <a:rPr lang="en" sz="1790"/>
              <a:t>environmental</a:t>
            </a:r>
            <a:r>
              <a:rPr lang="en" sz="1790"/>
              <a:t> disasters impact communities and it’s inhabitants.</a:t>
            </a:r>
            <a:endParaRPr sz="179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90"/>
          </a:p>
          <a:p>
            <a:pPr indent="-342265" lvl="0" marL="457200" rtl="0" algn="l">
              <a:spcBef>
                <a:spcPts val="1200"/>
              </a:spcBef>
              <a:spcAft>
                <a:spcPts val="0"/>
              </a:spcAft>
              <a:buSzPts val="1790"/>
              <a:buChar char="-"/>
            </a:pPr>
            <a:r>
              <a:rPr lang="en" sz="1790"/>
              <a:t>What must we look out for as we focus on ideal living conditions that provide better long term potential for our health? </a:t>
            </a:r>
            <a:endParaRPr sz="179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9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9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79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23150" y="1189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40"/>
              <a:t>Research Objectives</a:t>
            </a:r>
            <a:endParaRPr sz="16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65875" y="1645675"/>
            <a:ext cx="76887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Explore distributions of air quality around </a:t>
            </a:r>
            <a:r>
              <a:rPr lang="en" sz="1400"/>
              <a:t>environmental</a:t>
            </a:r>
            <a:r>
              <a:rPr lang="en" sz="1400"/>
              <a:t> factors.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Find environmental factors that show a relationship around both air </a:t>
            </a:r>
            <a:r>
              <a:rPr lang="en" sz="1400"/>
              <a:t>quality</a:t>
            </a:r>
            <a:r>
              <a:rPr lang="en" sz="1400"/>
              <a:t> and </a:t>
            </a:r>
            <a:r>
              <a:rPr lang="en" sz="1400"/>
              <a:t>temperature</a:t>
            </a:r>
            <a:r>
              <a:rPr lang="en" sz="1400"/>
              <a:t>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Present existing solutions on how to remediate the critical environmental factors. </a:t>
            </a:r>
            <a:endParaRPr sz="1400"/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523150" y="268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40"/>
              <a:t>Key Findings</a:t>
            </a:r>
            <a:endParaRPr sz="154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02925" y="2992150"/>
            <a:ext cx="76887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6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18"/>
              <a:buChar char="-"/>
            </a:pPr>
            <a:r>
              <a:rPr lang="en" sz="1417"/>
              <a:t>Higher temperature levels were correlated to higher levels of the following environmental factors:</a:t>
            </a:r>
            <a:endParaRPr sz="1417"/>
          </a:p>
          <a:p>
            <a:pPr indent="-3125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3"/>
              <a:buChar char="-"/>
            </a:pPr>
            <a:r>
              <a:rPr lang="en" sz="1298">
                <a:solidFill>
                  <a:srgbClr val="2E3133"/>
                </a:solidFill>
                <a:latin typeface="Arial"/>
                <a:ea typeface="Arial"/>
                <a:cs typeface="Arial"/>
                <a:sym typeface="Arial"/>
              </a:rPr>
              <a:t>Carbon monoxide levels</a:t>
            </a:r>
            <a:endParaRPr sz="1298">
              <a:solidFill>
                <a:srgbClr val="2E31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5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3"/>
              <a:buChar char="-"/>
            </a:pPr>
            <a:r>
              <a:rPr lang="en" sz="1322"/>
              <a:t>Relative humidity (%)</a:t>
            </a:r>
            <a:endParaRPr sz="1322"/>
          </a:p>
          <a:p>
            <a:pPr indent="-3125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3"/>
              <a:buChar char="-"/>
            </a:pPr>
            <a:r>
              <a:rPr lang="en" sz="1322"/>
              <a:t>Nitrogen dioxide levels</a:t>
            </a:r>
            <a:endParaRPr sz="1322"/>
          </a:p>
          <a:p>
            <a:pPr indent="-3125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3"/>
              <a:buChar char="-"/>
            </a:pPr>
            <a:r>
              <a:rPr lang="en" sz="1298">
                <a:solidFill>
                  <a:srgbClr val="2E3133"/>
                </a:solidFill>
                <a:latin typeface="Arial"/>
                <a:ea typeface="Arial"/>
                <a:cs typeface="Arial"/>
                <a:sym typeface="Arial"/>
              </a:rPr>
              <a:t>Coarse particulate matter levels.</a:t>
            </a:r>
            <a:endParaRPr sz="1298">
              <a:solidFill>
                <a:srgbClr val="2E31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5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3"/>
              <a:buChar char="-"/>
            </a:pPr>
            <a:r>
              <a:rPr lang="en" sz="1298">
                <a:solidFill>
                  <a:srgbClr val="2E3133"/>
                </a:solidFill>
                <a:latin typeface="Arial"/>
                <a:ea typeface="Arial"/>
                <a:cs typeface="Arial"/>
                <a:sym typeface="Arial"/>
              </a:rPr>
              <a:t>Fine particulate matter levels.</a:t>
            </a:r>
            <a:endParaRPr sz="1298">
              <a:solidFill>
                <a:srgbClr val="2E31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5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3"/>
              <a:buChar char="-"/>
            </a:pPr>
            <a:r>
              <a:rPr lang="en" sz="1322"/>
              <a:t>Population density</a:t>
            </a:r>
            <a:endParaRPr sz="1322"/>
          </a:p>
          <a:p>
            <a:pPr indent="-3125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3"/>
              <a:buChar char="-"/>
            </a:pPr>
            <a:r>
              <a:rPr lang="en" sz="1322"/>
              <a:t>Sulfur </a:t>
            </a:r>
            <a:r>
              <a:rPr lang="en" sz="1322"/>
              <a:t>Dioxide</a:t>
            </a:r>
            <a:r>
              <a:rPr lang="en" sz="1322"/>
              <a:t> </a:t>
            </a:r>
            <a:endParaRPr sz="132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2491125" y="625725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1030"/>
              <a:buNone/>
            </a:pPr>
            <a:r>
              <a:rPr lang="en" sz="1940"/>
              <a:t>Data Exploration and Observations</a:t>
            </a:r>
            <a:endParaRPr sz="1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1030"/>
              <a:buNone/>
            </a:pPr>
            <a:r>
              <a:t/>
            </a:r>
            <a:endParaRPr sz="194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131750" y="1441200"/>
            <a:ext cx="4006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Data around environmental factors that showed the highest correlation to temperature levels.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rgbClr val="2E3133"/>
                </a:solidFill>
                <a:latin typeface="Arial"/>
                <a:ea typeface="Arial"/>
                <a:cs typeface="Arial"/>
                <a:sym typeface="Arial"/>
              </a:rPr>
              <a:t>Nitrogen dioxide levels, Sulfur dioxide levels, Carbon monoxide levels, and proximity to industrial areas showed </a:t>
            </a:r>
            <a:r>
              <a:rPr lang="en" sz="1800">
                <a:solidFill>
                  <a:srgbClr val="2E3133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800">
                <a:solidFill>
                  <a:srgbClr val="2E3133"/>
                </a:solidFill>
                <a:latin typeface="Arial"/>
                <a:ea typeface="Arial"/>
                <a:cs typeface="Arial"/>
                <a:sym typeface="Arial"/>
              </a:rPr>
              <a:t> highest correlation to temperature levels. </a:t>
            </a:r>
            <a:endParaRPr sz="1800">
              <a:solidFill>
                <a:srgbClr val="2E31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31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728" y="1160925"/>
            <a:ext cx="4507392" cy="398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940"/>
              <a:t>Data Exploration and Observations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443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 average, </a:t>
            </a:r>
            <a:r>
              <a:rPr lang="en"/>
              <a:t>environments</a:t>
            </a:r>
            <a:r>
              <a:rPr lang="en"/>
              <a:t> with hazardous and poor air quality had temperatures ranging from </a:t>
            </a:r>
            <a:r>
              <a:rPr b="1" lang="en"/>
              <a:t>35 degrees celsius to over 40 </a:t>
            </a:r>
            <a:r>
              <a:rPr b="1" lang="en"/>
              <a:t>degrees</a:t>
            </a:r>
            <a:r>
              <a:rPr b="1" lang="en"/>
              <a:t> celsius </a:t>
            </a:r>
            <a:r>
              <a:rPr lang="en"/>
              <a:t>while </a:t>
            </a:r>
            <a:r>
              <a:rPr lang="en"/>
              <a:t>showing</a:t>
            </a:r>
            <a:r>
              <a:rPr lang="en"/>
              <a:t> </a:t>
            </a:r>
            <a:r>
              <a:rPr b="1" lang="en"/>
              <a:t>80-90% humidity.</a:t>
            </a:r>
            <a:r>
              <a:rPr lang="en"/>
              <a:t> 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553" y="1318650"/>
            <a:ext cx="3130599" cy="302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Exploration and Observations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3720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 average, environments with hazardous and poor air quality had </a:t>
            </a:r>
            <a:r>
              <a:rPr b="1" lang="en" sz="1200">
                <a:solidFill>
                  <a:srgbClr val="2E3133"/>
                </a:solidFill>
                <a:latin typeface="Arial"/>
                <a:ea typeface="Arial"/>
                <a:cs typeface="Arial"/>
                <a:sym typeface="Arial"/>
              </a:rPr>
              <a:t>Fine</a:t>
            </a:r>
            <a:r>
              <a:rPr lang="en" sz="1200">
                <a:solidFill>
                  <a:srgbClr val="2E31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2E3133"/>
                </a:solidFill>
                <a:latin typeface="Arial"/>
                <a:ea typeface="Arial"/>
                <a:cs typeface="Arial"/>
                <a:sym typeface="Arial"/>
              </a:rPr>
              <a:t>particulate matter levels of 20 to 25 µg/m³</a:t>
            </a:r>
            <a:r>
              <a:rPr lang="en" sz="1200">
                <a:solidFill>
                  <a:srgbClr val="2E3133"/>
                </a:solidFill>
                <a:latin typeface="Arial"/>
                <a:ea typeface="Arial"/>
                <a:cs typeface="Arial"/>
                <a:sym typeface="Arial"/>
              </a:rPr>
              <a:t>, while having c</a:t>
            </a:r>
            <a:r>
              <a:rPr b="1" lang="en" sz="1200">
                <a:solidFill>
                  <a:srgbClr val="2E3133"/>
                </a:solidFill>
                <a:latin typeface="Arial"/>
                <a:ea typeface="Arial"/>
                <a:cs typeface="Arial"/>
                <a:sym typeface="Arial"/>
              </a:rPr>
              <a:t>oarse particulate matter levels of 30 to 35 µg/m³. </a:t>
            </a:r>
            <a:endParaRPr b="1" sz="1200">
              <a:solidFill>
                <a:srgbClr val="2E31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31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850" y="1218180"/>
            <a:ext cx="3720601" cy="357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Exploration and Observations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4446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On average, environments with hazardous and poor air air quality had </a:t>
            </a:r>
            <a:r>
              <a:rPr b="1" lang="en" sz="1200">
                <a:solidFill>
                  <a:srgbClr val="2E3133"/>
                </a:solidFill>
                <a:latin typeface="Arial"/>
                <a:ea typeface="Arial"/>
                <a:cs typeface="Arial"/>
                <a:sym typeface="Arial"/>
              </a:rPr>
              <a:t>nitrogen dioxide levels of 234 to 40 ppb</a:t>
            </a:r>
            <a:r>
              <a:rPr lang="en" sz="1200">
                <a:solidFill>
                  <a:srgbClr val="2E3133"/>
                </a:solidFill>
                <a:latin typeface="Arial"/>
                <a:ea typeface="Arial"/>
                <a:cs typeface="Arial"/>
                <a:sym typeface="Arial"/>
              </a:rPr>
              <a:t>, while having </a:t>
            </a:r>
            <a:r>
              <a:rPr b="1" lang="en" sz="1200">
                <a:solidFill>
                  <a:srgbClr val="2E3133"/>
                </a:solidFill>
                <a:latin typeface="Arial"/>
                <a:ea typeface="Arial"/>
                <a:cs typeface="Arial"/>
                <a:sym typeface="Arial"/>
              </a:rPr>
              <a:t>sulfur dioxide levels of 30 to 35 ppb. </a:t>
            </a:r>
            <a:endParaRPr b="1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350" y="1229925"/>
            <a:ext cx="3746924" cy="356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Exploration and Observations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4195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On average, environments with hazardous and poor air quality had </a:t>
            </a:r>
            <a:r>
              <a:rPr b="1" lang="en" sz="1200">
                <a:solidFill>
                  <a:srgbClr val="2E3133"/>
                </a:solidFill>
                <a:latin typeface="Arial"/>
                <a:ea typeface="Arial"/>
                <a:cs typeface="Arial"/>
                <a:sym typeface="Arial"/>
              </a:rPr>
              <a:t>carbon monoxide levels of 1.98 to 2.48 ppm</a:t>
            </a:r>
            <a:r>
              <a:rPr lang="en" sz="1200">
                <a:solidFill>
                  <a:srgbClr val="2E3133"/>
                </a:solidFill>
                <a:latin typeface="Arial"/>
                <a:ea typeface="Arial"/>
                <a:cs typeface="Arial"/>
                <a:sym typeface="Arial"/>
              </a:rPr>
              <a:t>, while areas were </a:t>
            </a:r>
            <a:r>
              <a:rPr b="1" lang="en" sz="1200">
                <a:solidFill>
                  <a:srgbClr val="2E3133"/>
                </a:solidFill>
                <a:latin typeface="Arial"/>
                <a:ea typeface="Arial"/>
                <a:cs typeface="Arial"/>
                <a:sym typeface="Arial"/>
              </a:rPr>
              <a:t>3.8k m to 4.9 km away from industrial areas. </a:t>
            </a:r>
            <a:endParaRPr b="1"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275" y="1119825"/>
            <a:ext cx="3996726" cy="38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2279638" y="70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Exploration and Observations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2723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On average, environments with hazardous and poor air quality had </a:t>
            </a:r>
            <a:r>
              <a:rPr lang="en" sz="1200">
                <a:solidFill>
                  <a:srgbClr val="2E3133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1" lang="en" sz="1200">
                <a:solidFill>
                  <a:srgbClr val="2E3133"/>
                </a:solidFill>
                <a:latin typeface="Arial"/>
                <a:ea typeface="Arial"/>
                <a:cs typeface="Arial"/>
                <a:sym typeface="Arial"/>
              </a:rPr>
              <a:t>population density of 600 to 698 people per square kilometer.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725" y="1318650"/>
            <a:ext cx="5342523" cy="26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