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4661AC5-EEBB-4F86-B4CA-2D7B02875438}">
  <a:tblStyle styleId="{14661AC5-EEBB-4F86-B4CA-2D7B0287543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f543b3d4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f543b3d4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f543b3d40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3f543b3d40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f543b3d40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3f543b3d40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f543b3d40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3f543b3d40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f543b3d40_0_5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f543b3d40_0_5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3f543b3d40_0_5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f543b3d40_0_5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3f543b3d40_0_5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f543b3d40_0_5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3f543b3d40_0_5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p2"/>
          <p:cNvSpPr txBox="1"/>
          <p:nvPr>
            <p:ph type="ctr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p2"/>
          <p:cNvSpPr txBox="1"/>
          <p:nvPr>
            <p:ph idx="1" type="subTitle"/>
          </p:nvPr>
        </p:nvSpPr>
        <p:spPr>
          <a:xfrm>
            <a:off x="415600" y="2504747"/>
            <a:ext cx="5656800" cy="9843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p11"/>
          <p:cNvSpPr txBox="1"/>
          <p:nvPr>
            <p:ph idx="1" type="body"/>
          </p:nvPr>
        </p:nvSpPr>
        <p:spPr>
          <a:xfrm>
            <a:off x="415600" y="2828567"/>
            <a:ext cx="7113300" cy="12567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61" name="Google Shape;6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p:txBody>
      </p:sp>
      <p:sp>
        <p:nvSpPr>
          <p:cNvPr id="66" name="Google Shape;6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21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21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2100"/>
              </a:spcBef>
              <a:spcAft>
                <a:spcPts val="21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8" name="Shape 18"/>
        <p:cNvGrpSpPr/>
        <p:nvPr/>
      </p:nvGrpSpPr>
      <p:grpSpPr>
        <a:xfrm>
          <a:off x="0" y="0"/>
          <a:ext cx="0" cy="0"/>
          <a:chOff x="0" y="0"/>
          <a:chExt cx="0" cy="0"/>
        </a:xfrm>
      </p:grpSpPr>
      <p:sp>
        <p:nvSpPr>
          <p:cNvPr id="19" name="Google Shape;19;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p3"/>
          <p:cNvSpPr txBox="1"/>
          <p:nvPr>
            <p:ph type="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 name="Google Shape;22;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p4"/>
          <p:cNvSpPr txBox="1"/>
          <p:nvPr>
            <p:ph type="title"/>
          </p:nvPr>
        </p:nvSpPr>
        <p:spPr>
          <a:xfrm>
            <a:off x="415633" y="667900"/>
            <a:ext cx="4941900" cy="33453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8" name="Google Shape;28;p4"/>
          <p:cNvSpPr txBox="1"/>
          <p:nvPr>
            <p:ph idx="1" type="body"/>
          </p:nvPr>
        </p:nvSpPr>
        <p:spPr>
          <a:xfrm>
            <a:off x="6192900" y="667900"/>
            <a:ext cx="5555100" cy="54648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29" name="Google Shape;2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3" name="Google Shape;33;p5"/>
          <p:cNvSpPr txBox="1"/>
          <p:nvPr>
            <p:ph idx="1" type="body"/>
          </p:nvPr>
        </p:nvSpPr>
        <p:spPr>
          <a:xfrm>
            <a:off x="4156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5"/>
          <p:cNvSpPr txBox="1"/>
          <p:nvPr>
            <p:ph idx="2" type="body"/>
          </p:nvPr>
        </p:nvSpPr>
        <p:spPr>
          <a:xfrm>
            <a:off x="64432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5" name="Google Shape;3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0" name="Shape 40"/>
        <p:cNvGrpSpPr/>
        <p:nvPr/>
      </p:nvGrpSpPr>
      <p:grpSpPr>
        <a:xfrm>
          <a:off x="0" y="0"/>
          <a:ext cx="0" cy="0"/>
          <a:chOff x="0" y="0"/>
          <a:chExt cx="0" cy="0"/>
        </a:xfrm>
      </p:grpSpPr>
      <p:sp>
        <p:nvSpPr>
          <p:cNvPr id="41" name="Google Shape;41;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415633" y="667900"/>
            <a:ext cx="4170000" cy="2438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3" name="Google Shape;43;p7"/>
          <p:cNvSpPr txBox="1"/>
          <p:nvPr>
            <p:ph idx="1" type="body"/>
          </p:nvPr>
        </p:nvSpPr>
        <p:spPr>
          <a:xfrm>
            <a:off x="415600" y="3187533"/>
            <a:ext cx="4170000" cy="30639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44" name="Google Shape;44;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415567" y="1064800"/>
            <a:ext cx="8330400" cy="4728300"/>
          </a:xfrm>
          <a:prstGeom prst="rect">
            <a:avLst/>
          </a:prstGeom>
        </p:spPr>
        <p:txBody>
          <a:bodyPr anchorCtr="0" anchor="ctr"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415067" y="667900"/>
            <a:ext cx="4939200" cy="2732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51" name="Google Shape;51;p9"/>
          <p:cNvSpPr txBox="1"/>
          <p:nvPr>
            <p:ph idx="1" type="subTitle"/>
          </p:nvPr>
        </p:nvSpPr>
        <p:spPr>
          <a:xfrm>
            <a:off x="406400" y="3502300"/>
            <a:ext cx="4939200" cy="12357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p9"/>
          <p:cNvSpPr txBox="1"/>
          <p:nvPr>
            <p:ph idx="2" type="body"/>
          </p:nvPr>
        </p:nvSpPr>
        <p:spPr>
          <a:xfrm>
            <a:off x="6505367" y="667900"/>
            <a:ext cx="5271900" cy="54819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3" name="Google Shape;53;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415600" y="6028533"/>
            <a:ext cx="10639200" cy="6141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ctrTitle"/>
          </p:nvPr>
        </p:nvSpPr>
        <p:spPr>
          <a:xfrm>
            <a:off x="-1717450" y="162963"/>
            <a:ext cx="12192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lang="en-US"/>
              <a:t>NIOS II Emulator</a:t>
            </a:r>
            <a:br>
              <a:rPr b="0" i="0" lang="en-US" sz="6000" u="none" cap="none" strike="noStrike">
                <a:solidFill>
                  <a:schemeClr val="dk1"/>
                </a:solidFill>
                <a:latin typeface="Calibri"/>
                <a:ea typeface="Calibri"/>
                <a:cs typeface="Calibri"/>
                <a:sym typeface="Calibri"/>
              </a:rPr>
            </a:br>
            <a:r>
              <a:rPr b="0" i="0" lang="en-US" sz="6000" u="none" cap="none" strike="noStrike">
                <a:solidFill>
                  <a:schemeClr val="dk1"/>
                </a:solidFill>
                <a:latin typeface="Calibri"/>
                <a:ea typeface="Calibri"/>
                <a:cs typeface="Calibri"/>
                <a:sym typeface="Calibri"/>
              </a:rPr>
              <a:t>Increment 1 Retrospective</a:t>
            </a:r>
            <a:endParaRPr/>
          </a:p>
        </p:txBody>
      </p:sp>
      <p:sp>
        <p:nvSpPr>
          <p:cNvPr id="75" name="Google Shape;75;p14"/>
          <p:cNvSpPr txBox="1"/>
          <p:nvPr>
            <p:ph idx="1" type="subTitle"/>
          </p:nvPr>
        </p:nvSpPr>
        <p:spPr>
          <a:xfrm>
            <a:off x="4864150" y="3335537"/>
            <a:ext cx="9144000" cy="2964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lang="en-US">
                <a:solidFill>
                  <a:srgbClr val="FFFFFF"/>
                </a:solidFill>
              </a:rPr>
              <a:t>Team 12</a:t>
            </a:r>
            <a:endParaRPr>
              <a:solidFill>
                <a:srgbClr val="FFFFFF"/>
              </a:solidFill>
            </a:endParaRPr>
          </a:p>
          <a:p>
            <a:pPr indent="0" lvl="0" marL="0" marR="0" rtl="0" algn="ctr">
              <a:lnSpc>
                <a:spcPct val="90000"/>
              </a:lnSpc>
              <a:spcBef>
                <a:spcPts val="1000"/>
              </a:spcBef>
              <a:spcAft>
                <a:spcPts val="0"/>
              </a:spcAft>
              <a:buClr>
                <a:schemeClr val="dk1"/>
              </a:buClr>
              <a:buSzPts val="2400"/>
              <a:buFont typeface="Arial"/>
              <a:buNone/>
            </a:pPr>
            <a:r>
              <a:rPr b="0" i="0" lang="en-US" sz="2400" u="sng" cap="none" strike="noStrike">
                <a:solidFill>
                  <a:srgbClr val="FFFFFF"/>
                </a:solidFill>
                <a:latin typeface="Calibri"/>
                <a:ea typeface="Calibri"/>
                <a:cs typeface="Calibri"/>
                <a:sym typeface="Calibri"/>
              </a:rPr>
              <a:t>Team Members</a:t>
            </a:r>
            <a:endParaRPr b="0" i="0" sz="2400" u="sng" cap="none" strike="noStrike">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400"/>
              <a:buFont typeface="Arial"/>
              <a:buNone/>
            </a:pPr>
            <a:r>
              <a:rPr lang="en-US">
                <a:solidFill>
                  <a:srgbClr val="FFFFFF"/>
                </a:solidFill>
              </a:rPr>
              <a:t>Jake Ediger</a:t>
            </a:r>
            <a:endParaRPr>
              <a:solidFill>
                <a:srgbClr val="FFFFFF"/>
              </a:solidFill>
            </a:endParaRPr>
          </a:p>
          <a:p>
            <a:pPr indent="0" lvl="0" marL="0" marR="0" rtl="0" algn="ctr">
              <a:lnSpc>
                <a:spcPct val="90000"/>
              </a:lnSpc>
              <a:spcBef>
                <a:spcPts val="1000"/>
              </a:spcBef>
              <a:spcAft>
                <a:spcPts val="0"/>
              </a:spcAft>
              <a:buClr>
                <a:schemeClr val="dk1"/>
              </a:buClr>
              <a:buSzPts val="2400"/>
              <a:buFont typeface="Arial"/>
              <a:buNone/>
            </a:pPr>
            <a:r>
              <a:rPr lang="en-US">
                <a:solidFill>
                  <a:srgbClr val="FFFFFF"/>
                </a:solidFill>
              </a:rPr>
              <a:t>Alex Michael</a:t>
            </a:r>
            <a:endParaRPr>
              <a:solidFill>
                <a:srgbClr val="FFFFFF"/>
              </a:solidFill>
            </a:endParaRPr>
          </a:p>
          <a:p>
            <a:pPr indent="0" lvl="0" marL="0" marR="0" rtl="0" algn="ctr">
              <a:lnSpc>
                <a:spcPct val="90000"/>
              </a:lnSpc>
              <a:spcBef>
                <a:spcPts val="1000"/>
              </a:spcBef>
              <a:spcAft>
                <a:spcPts val="0"/>
              </a:spcAft>
              <a:buClr>
                <a:schemeClr val="dk1"/>
              </a:buClr>
              <a:buSzPts val="2400"/>
              <a:buFont typeface="Arial"/>
              <a:buNone/>
            </a:pPr>
            <a:r>
              <a:rPr lang="en-US">
                <a:solidFill>
                  <a:srgbClr val="FFFFFF"/>
                </a:solidFill>
              </a:rPr>
              <a:t>Alex Czarnick</a:t>
            </a:r>
            <a:endParaRPr>
              <a:solidFill>
                <a:srgbClr val="FFFFFF"/>
              </a:solidFill>
            </a:endParaRPr>
          </a:p>
          <a:p>
            <a:pPr indent="0" lvl="0" marL="0" marR="0" rtl="0" algn="ctr">
              <a:lnSpc>
                <a:spcPct val="90000"/>
              </a:lnSpc>
              <a:spcBef>
                <a:spcPts val="1000"/>
              </a:spcBef>
              <a:spcAft>
                <a:spcPts val="0"/>
              </a:spcAft>
              <a:buClr>
                <a:schemeClr val="dk1"/>
              </a:buClr>
              <a:buSzPts val="2400"/>
              <a:buFont typeface="Arial"/>
              <a:buNone/>
            </a:pPr>
            <a:r>
              <a:rPr lang="en-US">
                <a:solidFill>
                  <a:srgbClr val="FFFFFF"/>
                </a:solidFill>
              </a:rPr>
              <a:t>Avinash Nooka</a:t>
            </a:r>
            <a:endParaRPr>
              <a:solidFill>
                <a:srgbClr val="FFFFFF"/>
              </a:solidFill>
            </a:endParaRPr>
          </a:p>
          <a:p>
            <a:pPr indent="0" lvl="0" marL="0" marR="0" rtl="0" algn="ctr">
              <a:lnSpc>
                <a:spcPct val="90000"/>
              </a:lnSpc>
              <a:spcBef>
                <a:spcPts val="1000"/>
              </a:spcBef>
              <a:spcAft>
                <a:spcPts val="0"/>
              </a:spcAft>
              <a:buClr>
                <a:schemeClr val="dk1"/>
              </a:buClr>
              <a:buSzPts val="2400"/>
              <a:buFont typeface="Arial"/>
              <a:buNone/>
            </a:pPr>
            <a:r>
              <a:t/>
            </a:r>
            <a:endParaRPr>
              <a:solidFill>
                <a:srgbClr val="FFFFFF"/>
              </a:solidFill>
            </a:endParaRPr>
          </a:p>
        </p:txBody>
      </p:sp>
      <p:sp>
        <p:nvSpPr>
          <p:cNvPr id="76" name="Google Shape;76;p1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a:p>
        </p:txBody>
      </p:sp>
      <p:sp>
        <p:nvSpPr>
          <p:cNvPr id="138" name="Google Shape;13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Project Description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Functional Requirements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Nonfunctional Requirements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210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Use Cases (or Scenarios)</a:t>
            </a:r>
            <a:endParaRPr/>
          </a:p>
        </p:txBody>
      </p:sp>
      <p:sp>
        <p:nvSpPr>
          <p:cNvPr id="139" name="Google Shape;1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Nonfunctional Requirements</a:t>
            </a:r>
            <a:endParaRPr/>
          </a:p>
        </p:txBody>
      </p:sp>
      <p:sp>
        <p:nvSpPr>
          <p:cNvPr id="145" name="Google Shape;145;p24"/>
          <p:cNvSpPr txBox="1"/>
          <p:nvPr>
            <p:ph idx="1" type="body"/>
          </p:nvPr>
        </p:nvSpPr>
        <p:spPr>
          <a:xfrm>
            <a:off x="838200" y="1825625"/>
            <a:ext cx="10897200" cy="43515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N1: Pe</a:t>
            </a:r>
            <a:r>
              <a:rPr lang="en-US"/>
              <a:t>rformance</a:t>
            </a:r>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system should provide an execution time that is indistinguishable from the actual NIOS II chip</a:t>
            </a:r>
            <a:endParaRPr sz="2000">
              <a:solidFill>
                <a:srgbClr val="000000"/>
              </a:solidFill>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system should show data to the GUI in real-time</a:t>
            </a:r>
            <a:endParaRPr sz="2000"/>
          </a:p>
          <a:p>
            <a:pPr indent="-228600" lvl="0" marL="228600" marR="0" rtl="0" algn="l">
              <a:lnSpc>
                <a:spcPct val="10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N2: Us</a:t>
            </a:r>
            <a:r>
              <a:rPr lang="en-US"/>
              <a:t>ability</a:t>
            </a:r>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input file format will be clearly described to avoid pre-runtime errors</a:t>
            </a:r>
            <a:endParaRPr sz="2000">
              <a:solidFill>
                <a:srgbClr val="000000"/>
              </a:solidFill>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GUI should be intuitive to use for anybody with experience in NIOS II</a:t>
            </a:r>
            <a:endParaRPr sz="2000">
              <a:solidFill>
                <a:srgbClr val="000000"/>
              </a:solidFill>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Errors that occur will be clearly described to the user to aid debugging</a:t>
            </a:r>
            <a:endParaRPr sz="2000"/>
          </a:p>
          <a:p>
            <a:pPr indent="0" lvl="0" marL="0" marR="0" rtl="0" algn="l">
              <a:lnSpc>
                <a:spcPct val="100000"/>
              </a:lnSpc>
              <a:spcBef>
                <a:spcPts val="1000"/>
              </a:spcBef>
              <a:spcAft>
                <a:spcPts val="2100"/>
              </a:spcAft>
              <a:buNone/>
            </a:pPr>
            <a:r>
              <a:t/>
            </a:r>
            <a:endParaRPr/>
          </a:p>
        </p:txBody>
      </p:sp>
      <p:sp>
        <p:nvSpPr>
          <p:cNvPr id="146" name="Google Shape;14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838200" y="4022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Nonfunctional Requirements (</a:t>
            </a:r>
            <a:r>
              <a:rPr lang="en-US"/>
              <a:t>cont.)</a:t>
            </a:r>
            <a:endParaRPr/>
          </a:p>
        </p:txBody>
      </p:sp>
      <p:sp>
        <p:nvSpPr>
          <p:cNvPr id="152" name="Google Shape;152;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Clr>
                <a:schemeClr val="dk1"/>
              </a:buClr>
              <a:buSzPts val="2800"/>
              <a:buFont typeface="Arial"/>
              <a:buChar char="•"/>
            </a:pPr>
            <a:r>
              <a:rPr lang="en-US"/>
              <a:t>N3: Stability and Reliability</a:t>
            </a:r>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system should be able to handle basic errors while providing information on bugs</a:t>
            </a:r>
            <a:endParaRPr sz="2000"/>
          </a:p>
          <a:p>
            <a:pPr indent="-228600" lvl="0" marL="228600" rtl="0" algn="l">
              <a:lnSpc>
                <a:spcPct val="100000"/>
              </a:lnSpc>
              <a:spcBef>
                <a:spcPts val="1000"/>
              </a:spcBef>
              <a:spcAft>
                <a:spcPts val="0"/>
              </a:spcAft>
              <a:buClr>
                <a:schemeClr val="dk1"/>
              </a:buClr>
              <a:buSzPts val="2800"/>
              <a:buFont typeface="Arial"/>
              <a:buChar char="•"/>
            </a:pPr>
            <a:r>
              <a:rPr lang="en-US"/>
              <a:t>N4: Platform Compatibility</a:t>
            </a:r>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system will be able to run on multiple operating systems, provided the correct software is installed beforehand </a:t>
            </a:r>
            <a:endParaRPr sz="2000">
              <a:solidFill>
                <a:srgbClr val="000000"/>
              </a:solidFill>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system will provide an almost identical look across all compatible operating systems</a:t>
            </a:r>
            <a:endParaRPr sz="2000">
              <a:solidFill>
                <a:srgbClr val="000000"/>
              </a:solidFill>
            </a:endParaRPr>
          </a:p>
          <a:p>
            <a:pPr indent="0" lvl="0" marL="0" rtl="0" algn="l">
              <a:lnSpc>
                <a:spcPct val="100000"/>
              </a:lnSpc>
              <a:spcBef>
                <a:spcPts val="1000"/>
              </a:spcBef>
              <a:spcAft>
                <a:spcPts val="0"/>
              </a:spcAft>
              <a:buNone/>
            </a:pPr>
            <a:r>
              <a:t/>
            </a:r>
            <a:endParaRPr/>
          </a:p>
        </p:txBody>
      </p:sp>
      <p:sp>
        <p:nvSpPr>
          <p:cNvPr id="153" name="Google Shape;153;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a:p>
        </p:txBody>
      </p:sp>
      <p:sp>
        <p:nvSpPr>
          <p:cNvPr id="159" name="Google Shape;15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Project Description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Functional Requirements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Nonfunctional Requirements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210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Cases (or Scenarios)</a:t>
            </a:r>
            <a:endParaRPr/>
          </a:p>
        </p:txBody>
      </p:sp>
      <p:sp>
        <p:nvSpPr>
          <p:cNvPr id="160" name="Google Shape;1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a:t>Scenarios</a:t>
            </a:r>
            <a:endParaRPr/>
          </a:p>
        </p:txBody>
      </p:sp>
      <p:sp>
        <p:nvSpPr>
          <p:cNvPr id="166" name="Google Shape;16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67" name="Google Shape;167;p27"/>
          <p:cNvGraphicFramePr/>
          <p:nvPr/>
        </p:nvGraphicFramePr>
        <p:xfrm>
          <a:off x="838200" y="1937025"/>
          <a:ext cx="3000000" cy="3000000"/>
        </p:xfrm>
        <a:graphic>
          <a:graphicData uri="http://schemas.openxmlformats.org/drawingml/2006/table">
            <a:tbl>
              <a:tblPr>
                <a:noFill/>
                <a:tableStyleId>{14661AC5-EEBB-4F86-B4CA-2D7B02875438}</a:tableStyleId>
              </a:tblPr>
              <a:tblGrid>
                <a:gridCol w="5291500"/>
                <a:gridCol w="5224100"/>
              </a:tblGrid>
              <a:tr h="897150">
                <a:tc>
                  <a:txBody>
                    <a:bodyPr>
                      <a:noAutofit/>
                    </a:bodyPr>
                    <a:lstStyle/>
                    <a:p>
                      <a:pPr indent="-228600" lvl="0" marL="457200" rtl="0" algn="just">
                        <a:spcBef>
                          <a:spcPts val="0"/>
                        </a:spcBef>
                        <a:spcAft>
                          <a:spcPts val="0"/>
                        </a:spcAft>
                        <a:buNone/>
                      </a:pPr>
                      <a:r>
                        <a:rPr lang="en-US" sz="2800">
                          <a:latin typeface="Calibri"/>
                          <a:ea typeface="Calibri"/>
                          <a:cs typeface="Calibri"/>
                          <a:sym typeface="Calibri"/>
                        </a:rPr>
                        <a:t>Runtime Steps</a:t>
                      </a:r>
                      <a:endParaRPr sz="2800">
                        <a:latin typeface="Calibri"/>
                        <a:ea typeface="Calibri"/>
                        <a:cs typeface="Calibri"/>
                        <a:sym typeface="Calibri"/>
                      </a:endParaRPr>
                    </a:p>
                  </a:txBody>
                  <a:tcPr marT="63500" marB="63500" marR="63500" marL="63500"/>
                </a:tc>
                <a:tc>
                  <a:txBody>
                    <a:bodyPr>
                      <a:noAutofit/>
                    </a:bodyPr>
                    <a:lstStyle/>
                    <a:p>
                      <a:pPr indent="0" lvl="0" marL="0" rtl="0" algn="just">
                        <a:spcBef>
                          <a:spcPts val="0"/>
                        </a:spcBef>
                        <a:spcAft>
                          <a:spcPts val="0"/>
                        </a:spcAft>
                        <a:buNone/>
                      </a:pPr>
                      <a:r>
                        <a:rPr lang="en-US" sz="2800">
                          <a:latin typeface="Calibri"/>
                          <a:ea typeface="Calibri"/>
                          <a:cs typeface="Calibri"/>
                          <a:sym typeface="Calibri"/>
                        </a:rPr>
                        <a:t>User’s Experience</a:t>
                      </a:r>
                      <a:endParaRPr sz="2800">
                        <a:latin typeface="Calibri"/>
                        <a:ea typeface="Calibri"/>
                        <a:cs typeface="Calibri"/>
                        <a:sym typeface="Calibri"/>
                      </a:endParaRPr>
                    </a:p>
                  </a:txBody>
                  <a:tcPr marT="63500" marB="63500" marR="63500" marL="63500"/>
                </a:tc>
              </a:tr>
              <a:tr h="3522175">
                <a:tc>
                  <a:txBody>
                    <a:bodyPr>
                      <a:noAutofit/>
                    </a:bodyPr>
                    <a:lstStyle/>
                    <a:p>
                      <a:pPr indent="-355600" lvl="0" marL="457200" rtl="0" algn="just">
                        <a:spcBef>
                          <a:spcPts val="0"/>
                        </a:spcBef>
                        <a:spcAft>
                          <a:spcPts val="0"/>
                        </a:spcAft>
                        <a:buSzPts val="2000"/>
                        <a:buFont typeface="Calibri"/>
                        <a:buAutoNum type="arabicPeriod"/>
                      </a:pPr>
                      <a:r>
                        <a:rPr lang="en-US" sz="2000">
                          <a:latin typeface="Calibri"/>
                          <a:ea typeface="Calibri"/>
                          <a:cs typeface="Calibri"/>
                          <a:sym typeface="Calibri"/>
                        </a:rPr>
                        <a:t>Text file with assembly code of length ‘N’ is fed into the system.</a:t>
                      </a:r>
                      <a:endParaRPr sz="2000">
                        <a:latin typeface="Calibri"/>
                        <a:ea typeface="Calibri"/>
                        <a:cs typeface="Calibri"/>
                        <a:sym typeface="Calibri"/>
                      </a:endParaRPr>
                    </a:p>
                    <a:p>
                      <a:pPr indent="-355600" lvl="0" marL="457200" rtl="0" algn="just">
                        <a:spcBef>
                          <a:spcPts val="1000"/>
                        </a:spcBef>
                        <a:spcAft>
                          <a:spcPts val="0"/>
                        </a:spcAft>
                        <a:buSzPts val="2000"/>
                        <a:buFont typeface="Calibri"/>
                        <a:buAutoNum type="arabicPeriod"/>
                      </a:pPr>
                      <a:r>
                        <a:rPr lang="en-US" sz="2000">
                          <a:latin typeface="Calibri"/>
                          <a:ea typeface="Calibri"/>
                          <a:cs typeface="Calibri"/>
                          <a:sym typeface="Calibri"/>
                        </a:rPr>
                        <a:t>The text file is parsed into assembly code.</a:t>
                      </a:r>
                      <a:endParaRPr sz="2000">
                        <a:latin typeface="Calibri"/>
                        <a:ea typeface="Calibri"/>
                        <a:cs typeface="Calibri"/>
                        <a:sym typeface="Calibri"/>
                      </a:endParaRPr>
                    </a:p>
                    <a:p>
                      <a:pPr indent="-355600" lvl="0" marL="457200" rtl="0" algn="just">
                        <a:spcBef>
                          <a:spcPts val="1000"/>
                        </a:spcBef>
                        <a:spcAft>
                          <a:spcPts val="0"/>
                        </a:spcAft>
                        <a:buSzPts val="2000"/>
                        <a:buFont typeface="Calibri"/>
                        <a:buAutoNum type="arabicPeriod"/>
                      </a:pPr>
                      <a:r>
                        <a:rPr lang="en-US" sz="2000">
                          <a:latin typeface="Calibri"/>
                          <a:ea typeface="Calibri"/>
                          <a:cs typeface="Calibri"/>
                          <a:sym typeface="Calibri"/>
                        </a:rPr>
                        <a:t>The assembly code is ran through the system.</a:t>
                      </a:r>
                      <a:endParaRPr sz="2000">
                        <a:latin typeface="Calibri"/>
                        <a:ea typeface="Calibri"/>
                        <a:cs typeface="Calibri"/>
                        <a:sym typeface="Calibri"/>
                      </a:endParaRPr>
                    </a:p>
                    <a:p>
                      <a:pPr indent="-355600" lvl="0" marL="457200" rtl="0" algn="just">
                        <a:spcBef>
                          <a:spcPts val="1000"/>
                        </a:spcBef>
                        <a:spcAft>
                          <a:spcPts val="0"/>
                        </a:spcAft>
                        <a:buSzPts val="2000"/>
                        <a:buFont typeface="Calibri"/>
                        <a:buAutoNum type="arabicPeriod"/>
                      </a:pPr>
                      <a:r>
                        <a:rPr lang="en-US" sz="2000">
                          <a:latin typeface="Calibri"/>
                          <a:ea typeface="Calibri"/>
                          <a:cs typeface="Calibri"/>
                          <a:sym typeface="Calibri"/>
                        </a:rPr>
                        <a:t>The system sends real time values to the GUI.</a:t>
                      </a:r>
                      <a:endParaRPr sz="2000">
                        <a:latin typeface="Calibri"/>
                        <a:ea typeface="Calibri"/>
                        <a:cs typeface="Calibri"/>
                        <a:sym typeface="Calibri"/>
                      </a:endParaRPr>
                    </a:p>
                    <a:p>
                      <a:pPr indent="-355600" lvl="0" marL="457200" rtl="0" algn="just">
                        <a:spcBef>
                          <a:spcPts val="1000"/>
                        </a:spcBef>
                        <a:spcAft>
                          <a:spcPts val="1000"/>
                        </a:spcAft>
                        <a:buSzPts val="2000"/>
                        <a:buFont typeface="Calibri"/>
                        <a:buAutoNum type="arabicPeriod"/>
                      </a:pPr>
                      <a:r>
                        <a:rPr lang="en-US" sz="2000">
                          <a:latin typeface="Calibri"/>
                          <a:ea typeface="Calibri"/>
                          <a:cs typeface="Calibri"/>
                          <a:sym typeface="Calibri"/>
                        </a:rPr>
                        <a:t>The system finishes running the assembly code and displays the end values of registers with a completion message</a:t>
                      </a:r>
                      <a:endParaRPr sz="2000">
                        <a:latin typeface="Calibri"/>
                        <a:ea typeface="Calibri"/>
                        <a:cs typeface="Calibri"/>
                        <a:sym typeface="Calibri"/>
                      </a:endParaRPr>
                    </a:p>
                  </a:txBody>
                  <a:tcPr marT="63500" marB="63500" marR="63500" marL="63500"/>
                </a:tc>
                <a:tc>
                  <a:txBody>
                    <a:bodyPr>
                      <a:noAutofit/>
                    </a:bodyPr>
                    <a:lstStyle/>
                    <a:p>
                      <a:pPr indent="-355600" lvl="0" marL="457200" rtl="0" algn="just">
                        <a:spcBef>
                          <a:spcPts val="0"/>
                        </a:spcBef>
                        <a:spcAft>
                          <a:spcPts val="0"/>
                        </a:spcAft>
                        <a:buSzPts val="2000"/>
                        <a:buFont typeface="Calibri"/>
                        <a:buAutoNum type="arabicPeriod"/>
                      </a:pPr>
                      <a:r>
                        <a:rPr lang="en-US" sz="2000">
                          <a:latin typeface="Calibri"/>
                          <a:ea typeface="Calibri"/>
                          <a:cs typeface="Calibri"/>
                          <a:sym typeface="Calibri"/>
                        </a:rPr>
                        <a:t>User will start program with their desired file.</a:t>
                      </a:r>
                      <a:endParaRPr sz="2000">
                        <a:latin typeface="Calibri"/>
                        <a:ea typeface="Calibri"/>
                        <a:cs typeface="Calibri"/>
                        <a:sym typeface="Calibri"/>
                      </a:endParaRPr>
                    </a:p>
                    <a:p>
                      <a:pPr indent="-355600" lvl="0" marL="457200" rtl="0" algn="just">
                        <a:spcBef>
                          <a:spcPts val="1000"/>
                        </a:spcBef>
                        <a:spcAft>
                          <a:spcPts val="0"/>
                        </a:spcAft>
                        <a:buSzPts val="2000"/>
                        <a:buFont typeface="Calibri"/>
                        <a:buAutoNum type="arabicPeriod"/>
                      </a:pPr>
                      <a:r>
                        <a:rPr lang="en-US" sz="2000">
                          <a:latin typeface="Calibri"/>
                          <a:ea typeface="Calibri"/>
                          <a:cs typeface="Calibri"/>
                          <a:sym typeface="Calibri"/>
                        </a:rPr>
                        <a:t>System will display “Parsing” message until parsing is done.</a:t>
                      </a:r>
                      <a:endParaRPr sz="2000">
                        <a:latin typeface="Calibri"/>
                        <a:ea typeface="Calibri"/>
                        <a:cs typeface="Calibri"/>
                        <a:sym typeface="Calibri"/>
                      </a:endParaRPr>
                    </a:p>
                    <a:p>
                      <a:pPr indent="-355600" lvl="0" marL="457200" rtl="0" algn="just">
                        <a:spcBef>
                          <a:spcPts val="1000"/>
                        </a:spcBef>
                        <a:spcAft>
                          <a:spcPts val="0"/>
                        </a:spcAft>
                        <a:buSzPts val="2000"/>
                        <a:buFont typeface="Calibri"/>
                        <a:buAutoNum type="arabicPeriod"/>
                      </a:pPr>
                      <a:r>
                        <a:rPr lang="en-US" sz="2000">
                          <a:latin typeface="Calibri"/>
                          <a:ea typeface="Calibri"/>
                          <a:cs typeface="Calibri"/>
                          <a:sym typeface="Calibri"/>
                        </a:rPr>
                        <a:t>While system runs through assembly code, user will be able to see current values.</a:t>
                      </a:r>
                      <a:endParaRPr sz="2000">
                        <a:latin typeface="Calibri"/>
                        <a:ea typeface="Calibri"/>
                        <a:cs typeface="Calibri"/>
                        <a:sym typeface="Calibri"/>
                      </a:endParaRPr>
                    </a:p>
                    <a:p>
                      <a:pPr indent="-355600" lvl="0" marL="457200" rtl="0" algn="just">
                        <a:spcBef>
                          <a:spcPts val="1000"/>
                        </a:spcBef>
                        <a:spcAft>
                          <a:spcPts val="1000"/>
                        </a:spcAft>
                        <a:buSzPts val="2000"/>
                        <a:buFont typeface="Calibri"/>
                        <a:buAutoNum type="arabicPeriod"/>
                      </a:pPr>
                      <a:r>
                        <a:rPr lang="en-US" sz="2000">
                          <a:latin typeface="Calibri"/>
                          <a:ea typeface="Calibri"/>
                          <a:cs typeface="Calibri"/>
                          <a:sym typeface="Calibri"/>
                        </a:rPr>
                        <a:t>After code is finished, system will display completion message and the last known values  </a:t>
                      </a:r>
                      <a:endParaRPr sz="20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Use Case: </a:t>
            </a:r>
            <a:endParaRPr/>
          </a:p>
        </p:txBody>
      </p:sp>
      <p:sp>
        <p:nvSpPr>
          <p:cNvPr id="173" name="Google Shape;17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74" name="Google Shape;174;p28"/>
          <p:cNvGraphicFramePr/>
          <p:nvPr/>
        </p:nvGraphicFramePr>
        <p:xfrm>
          <a:off x="838200" y="1690800"/>
          <a:ext cx="3000000" cy="3000000"/>
        </p:xfrm>
        <a:graphic>
          <a:graphicData uri="http://schemas.openxmlformats.org/drawingml/2006/table">
            <a:tbl>
              <a:tblPr>
                <a:noFill/>
                <a:tableStyleId>{14661AC5-EEBB-4F86-B4CA-2D7B02875438}</a:tableStyleId>
              </a:tblPr>
              <a:tblGrid>
                <a:gridCol w="1921125"/>
                <a:gridCol w="8594475"/>
              </a:tblGrid>
              <a:tr h="1315925">
                <a:tc>
                  <a:txBody>
                    <a:bodyPr>
                      <a:noAutofit/>
                    </a:bodyPr>
                    <a:lstStyle/>
                    <a:p>
                      <a:pPr indent="0" lvl="0" marL="0" rtl="0" algn="just">
                        <a:spcBef>
                          <a:spcPts val="0"/>
                        </a:spcBef>
                        <a:spcAft>
                          <a:spcPts val="0"/>
                        </a:spcAft>
                        <a:buNone/>
                      </a:pPr>
                      <a:r>
                        <a:rPr lang="en-US" sz="2800">
                          <a:latin typeface="Calibri"/>
                          <a:ea typeface="Calibri"/>
                          <a:cs typeface="Calibri"/>
                          <a:sym typeface="Calibri"/>
                        </a:rPr>
                        <a:t>Entry Condition:</a:t>
                      </a:r>
                      <a:endParaRPr sz="2800">
                        <a:latin typeface="Calibri"/>
                        <a:ea typeface="Calibri"/>
                        <a:cs typeface="Calibri"/>
                        <a:sym typeface="Calibri"/>
                      </a:endParaRPr>
                    </a:p>
                  </a:txBody>
                  <a:tcPr marT="63500" marB="63500" marR="63500" marL="63500"/>
                </a:tc>
                <a:tc>
                  <a:txBody>
                    <a:bodyPr>
                      <a:noAutofit/>
                    </a:bodyPr>
                    <a:lstStyle/>
                    <a:p>
                      <a:pPr indent="0" lvl="0" marL="0" rtl="0" algn="just">
                        <a:spcBef>
                          <a:spcPts val="0"/>
                        </a:spcBef>
                        <a:spcAft>
                          <a:spcPts val="0"/>
                        </a:spcAft>
                        <a:buNone/>
                      </a:pPr>
                      <a:r>
                        <a:rPr lang="en-US" sz="2000">
                          <a:latin typeface="Calibri"/>
                          <a:ea typeface="Calibri"/>
                          <a:cs typeface="Calibri"/>
                          <a:sym typeface="Calibri"/>
                        </a:rPr>
                        <a:t>Processor is NOT READY</a:t>
                      </a:r>
                      <a:endParaRPr sz="2000">
                        <a:latin typeface="Calibri"/>
                        <a:ea typeface="Calibri"/>
                        <a:cs typeface="Calibri"/>
                        <a:sym typeface="Calibri"/>
                      </a:endParaRPr>
                    </a:p>
                  </a:txBody>
                  <a:tcPr marT="63500" marB="63500" marR="63500" marL="63500"/>
                </a:tc>
              </a:tr>
              <a:tr h="2033700">
                <a:tc>
                  <a:txBody>
                    <a:bodyPr>
                      <a:noAutofit/>
                    </a:bodyPr>
                    <a:lstStyle/>
                    <a:p>
                      <a:pPr indent="0" lvl="0" marL="0" rtl="0" algn="just">
                        <a:spcBef>
                          <a:spcPts val="0"/>
                        </a:spcBef>
                        <a:spcAft>
                          <a:spcPts val="0"/>
                        </a:spcAft>
                        <a:buNone/>
                      </a:pPr>
                      <a:r>
                        <a:rPr lang="en-US" sz="2800">
                          <a:latin typeface="Calibri"/>
                          <a:ea typeface="Calibri"/>
                          <a:cs typeface="Calibri"/>
                          <a:sym typeface="Calibri"/>
                        </a:rPr>
                        <a:t>Flow:</a:t>
                      </a:r>
                      <a:endParaRPr sz="2800">
                        <a:latin typeface="Calibri"/>
                        <a:ea typeface="Calibri"/>
                        <a:cs typeface="Calibri"/>
                        <a:sym typeface="Calibri"/>
                      </a:endParaRPr>
                    </a:p>
                  </a:txBody>
                  <a:tcPr marT="63500" marB="63500" marR="63500" marL="63500"/>
                </a:tc>
                <a:tc>
                  <a:txBody>
                    <a:bodyPr>
                      <a:noAutofit/>
                    </a:bodyPr>
                    <a:lstStyle/>
                    <a:p>
                      <a:pPr indent="-355600" lvl="0" marL="457200" rtl="0" algn="just">
                        <a:spcBef>
                          <a:spcPts val="0"/>
                        </a:spcBef>
                        <a:spcAft>
                          <a:spcPts val="0"/>
                        </a:spcAft>
                        <a:buSzPts val="2000"/>
                        <a:buFont typeface="Calibri"/>
                        <a:buAutoNum type="arabicPeriod"/>
                      </a:pPr>
                      <a:r>
                        <a:rPr lang="en-US" sz="2000">
                          <a:latin typeface="Calibri"/>
                          <a:ea typeface="Calibri"/>
                          <a:cs typeface="Calibri"/>
                          <a:sym typeface="Calibri"/>
                        </a:rPr>
                        <a:t>User inputs text file</a:t>
                      </a:r>
                      <a:endParaRPr sz="2000">
                        <a:latin typeface="Calibri"/>
                        <a:ea typeface="Calibri"/>
                        <a:cs typeface="Calibri"/>
                        <a:sym typeface="Calibri"/>
                      </a:endParaRPr>
                    </a:p>
                    <a:p>
                      <a:pPr indent="-355600" lvl="1" marL="914400" rtl="0" algn="just">
                        <a:spcBef>
                          <a:spcPts val="0"/>
                        </a:spcBef>
                        <a:spcAft>
                          <a:spcPts val="0"/>
                        </a:spcAft>
                        <a:buSzPts val="2000"/>
                        <a:buFont typeface="Calibri"/>
                        <a:buAutoNum type="alphaLcPeriod"/>
                      </a:pPr>
                      <a:r>
                        <a:rPr lang="en-US" sz="2000">
                          <a:latin typeface="Calibri"/>
                          <a:ea typeface="Calibri"/>
                          <a:cs typeface="Calibri"/>
                          <a:sym typeface="Calibri"/>
                        </a:rPr>
                        <a:t>Text file is parsed and checked for code errors</a:t>
                      </a:r>
                      <a:endParaRPr sz="2000">
                        <a:latin typeface="Calibri"/>
                        <a:ea typeface="Calibri"/>
                        <a:cs typeface="Calibri"/>
                        <a:sym typeface="Calibri"/>
                      </a:endParaRPr>
                    </a:p>
                  </a:txBody>
                  <a:tcPr marT="63500" marB="63500" marR="63500" marL="63500"/>
                </a:tc>
              </a:tr>
              <a:tr h="1315925">
                <a:tc>
                  <a:txBody>
                    <a:bodyPr>
                      <a:noAutofit/>
                    </a:bodyPr>
                    <a:lstStyle/>
                    <a:p>
                      <a:pPr indent="0" lvl="0" marL="0" rtl="0" algn="just">
                        <a:spcBef>
                          <a:spcPts val="0"/>
                        </a:spcBef>
                        <a:spcAft>
                          <a:spcPts val="0"/>
                        </a:spcAft>
                        <a:buNone/>
                      </a:pPr>
                      <a:r>
                        <a:rPr lang="en-US" sz="2800">
                          <a:latin typeface="Calibri"/>
                          <a:ea typeface="Calibri"/>
                          <a:cs typeface="Calibri"/>
                          <a:sym typeface="Calibri"/>
                        </a:rPr>
                        <a:t>Exit Condition:</a:t>
                      </a:r>
                      <a:endParaRPr sz="2800">
                        <a:latin typeface="Calibri"/>
                        <a:ea typeface="Calibri"/>
                        <a:cs typeface="Calibri"/>
                        <a:sym typeface="Calibri"/>
                      </a:endParaRPr>
                    </a:p>
                  </a:txBody>
                  <a:tcPr marT="63500" marB="63500" marR="63500" marL="63500"/>
                </a:tc>
                <a:tc>
                  <a:txBody>
                    <a:bodyPr>
                      <a:noAutofit/>
                    </a:bodyPr>
                    <a:lstStyle/>
                    <a:p>
                      <a:pPr indent="0" lvl="0" marL="0" rtl="0" algn="just">
                        <a:spcBef>
                          <a:spcPts val="0"/>
                        </a:spcBef>
                        <a:spcAft>
                          <a:spcPts val="0"/>
                        </a:spcAft>
                        <a:buNone/>
                      </a:pPr>
                      <a:r>
                        <a:rPr lang="en-US" sz="2000">
                          <a:latin typeface="Calibri"/>
                          <a:ea typeface="Calibri"/>
                          <a:cs typeface="Calibri"/>
                          <a:sym typeface="Calibri"/>
                        </a:rPr>
                        <a:t>Processor is PAUSED</a:t>
                      </a:r>
                      <a:endParaRPr sz="20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Use Case: </a:t>
            </a:r>
            <a:endParaRPr/>
          </a:p>
        </p:txBody>
      </p:sp>
      <p:sp>
        <p:nvSpPr>
          <p:cNvPr id="180" name="Google Shape;180;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81" name="Google Shape;181;p29"/>
          <p:cNvGraphicFramePr/>
          <p:nvPr/>
        </p:nvGraphicFramePr>
        <p:xfrm>
          <a:off x="838200" y="1690825"/>
          <a:ext cx="3000000" cy="3000000"/>
        </p:xfrm>
        <a:graphic>
          <a:graphicData uri="http://schemas.openxmlformats.org/drawingml/2006/table">
            <a:tbl>
              <a:tblPr>
                <a:noFill/>
                <a:tableStyleId>{14661AC5-EEBB-4F86-B4CA-2D7B02875438}</a:tableStyleId>
              </a:tblPr>
              <a:tblGrid>
                <a:gridCol w="1937975"/>
                <a:gridCol w="8577625"/>
              </a:tblGrid>
              <a:tr h="1555175">
                <a:tc>
                  <a:txBody>
                    <a:bodyPr>
                      <a:noAutofit/>
                    </a:bodyPr>
                    <a:lstStyle/>
                    <a:p>
                      <a:pPr indent="0" lvl="0" marL="0" rtl="0" algn="just">
                        <a:spcBef>
                          <a:spcPts val="0"/>
                        </a:spcBef>
                        <a:spcAft>
                          <a:spcPts val="0"/>
                        </a:spcAft>
                        <a:buNone/>
                      </a:pPr>
                      <a:r>
                        <a:rPr lang="en-US" sz="2800">
                          <a:latin typeface="Calibri"/>
                          <a:ea typeface="Calibri"/>
                          <a:cs typeface="Calibri"/>
                          <a:sym typeface="Calibri"/>
                        </a:rPr>
                        <a:t>Entry Condition:</a:t>
                      </a:r>
                      <a:endParaRPr sz="2800">
                        <a:latin typeface="Calibri"/>
                        <a:ea typeface="Calibri"/>
                        <a:cs typeface="Calibri"/>
                        <a:sym typeface="Calibri"/>
                      </a:endParaRPr>
                    </a:p>
                  </a:txBody>
                  <a:tcPr marT="63500" marB="63500" marR="63500" marL="63500"/>
                </a:tc>
                <a:tc>
                  <a:txBody>
                    <a:bodyPr>
                      <a:noAutofit/>
                    </a:bodyPr>
                    <a:lstStyle/>
                    <a:p>
                      <a:pPr indent="0" lvl="0" marL="0" rtl="0" algn="just">
                        <a:spcBef>
                          <a:spcPts val="0"/>
                        </a:spcBef>
                        <a:spcAft>
                          <a:spcPts val="0"/>
                        </a:spcAft>
                        <a:buNone/>
                      </a:pPr>
                      <a:r>
                        <a:rPr lang="en-US" sz="2000">
                          <a:latin typeface="Calibri"/>
                          <a:ea typeface="Calibri"/>
                          <a:cs typeface="Calibri"/>
                          <a:sym typeface="Calibri"/>
                        </a:rPr>
                        <a:t>Processor is PAUSED</a:t>
                      </a:r>
                      <a:endParaRPr sz="2000">
                        <a:latin typeface="Calibri"/>
                        <a:ea typeface="Calibri"/>
                        <a:cs typeface="Calibri"/>
                        <a:sym typeface="Calibri"/>
                      </a:endParaRPr>
                    </a:p>
                  </a:txBody>
                  <a:tcPr marT="63500" marB="63500" marR="63500" marL="63500"/>
                </a:tc>
              </a:tr>
              <a:tr h="1555175">
                <a:tc>
                  <a:txBody>
                    <a:bodyPr>
                      <a:noAutofit/>
                    </a:bodyPr>
                    <a:lstStyle/>
                    <a:p>
                      <a:pPr indent="0" lvl="0" marL="0" rtl="0" algn="just">
                        <a:spcBef>
                          <a:spcPts val="0"/>
                        </a:spcBef>
                        <a:spcAft>
                          <a:spcPts val="0"/>
                        </a:spcAft>
                        <a:buNone/>
                      </a:pPr>
                      <a:r>
                        <a:rPr lang="en-US" sz="2800">
                          <a:latin typeface="Calibri"/>
                          <a:ea typeface="Calibri"/>
                          <a:cs typeface="Calibri"/>
                          <a:sym typeface="Calibri"/>
                        </a:rPr>
                        <a:t>Flow:</a:t>
                      </a:r>
                      <a:endParaRPr sz="2800">
                        <a:latin typeface="Calibri"/>
                        <a:ea typeface="Calibri"/>
                        <a:cs typeface="Calibri"/>
                        <a:sym typeface="Calibri"/>
                      </a:endParaRPr>
                    </a:p>
                  </a:txBody>
                  <a:tcPr marT="63500" marB="63500" marR="63500" marL="63500"/>
                </a:tc>
                <a:tc>
                  <a:txBody>
                    <a:bodyPr>
                      <a:noAutofit/>
                    </a:bodyPr>
                    <a:lstStyle/>
                    <a:p>
                      <a:pPr indent="-355600" lvl="0" marL="457200" rtl="0" algn="just">
                        <a:spcBef>
                          <a:spcPts val="0"/>
                        </a:spcBef>
                        <a:spcAft>
                          <a:spcPts val="0"/>
                        </a:spcAft>
                        <a:buSzPts val="2000"/>
                        <a:buFont typeface="Calibri"/>
                        <a:buAutoNum type="arabicPeriod"/>
                      </a:pPr>
                      <a:r>
                        <a:rPr lang="en-US" sz="2000">
                          <a:latin typeface="Calibri"/>
                          <a:ea typeface="Calibri"/>
                          <a:cs typeface="Calibri"/>
                          <a:sym typeface="Calibri"/>
                        </a:rPr>
                        <a:t>User presses run</a:t>
                      </a:r>
                      <a:endParaRPr sz="2000">
                        <a:latin typeface="Calibri"/>
                        <a:ea typeface="Calibri"/>
                        <a:cs typeface="Calibri"/>
                        <a:sym typeface="Calibri"/>
                      </a:endParaRPr>
                    </a:p>
                  </a:txBody>
                  <a:tcPr marT="63500" marB="63500" marR="63500" marL="63500"/>
                </a:tc>
              </a:tr>
              <a:tr h="1555175">
                <a:tc>
                  <a:txBody>
                    <a:bodyPr>
                      <a:noAutofit/>
                    </a:bodyPr>
                    <a:lstStyle/>
                    <a:p>
                      <a:pPr indent="0" lvl="0" marL="0" rtl="0" algn="just">
                        <a:spcBef>
                          <a:spcPts val="0"/>
                        </a:spcBef>
                        <a:spcAft>
                          <a:spcPts val="0"/>
                        </a:spcAft>
                        <a:buNone/>
                      </a:pPr>
                      <a:r>
                        <a:rPr lang="en-US" sz="2800">
                          <a:latin typeface="Calibri"/>
                          <a:ea typeface="Calibri"/>
                          <a:cs typeface="Calibri"/>
                          <a:sym typeface="Calibri"/>
                        </a:rPr>
                        <a:t>Exit Condition:</a:t>
                      </a:r>
                      <a:endParaRPr sz="2800">
                        <a:latin typeface="Calibri"/>
                        <a:ea typeface="Calibri"/>
                        <a:cs typeface="Calibri"/>
                        <a:sym typeface="Calibri"/>
                      </a:endParaRPr>
                    </a:p>
                  </a:txBody>
                  <a:tcPr marT="63500" marB="63500" marR="63500" marL="63500"/>
                </a:tc>
                <a:tc>
                  <a:txBody>
                    <a:bodyPr>
                      <a:noAutofit/>
                    </a:bodyPr>
                    <a:lstStyle/>
                    <a:p>
                      <a:pPr indent="0" lvl="0" marL="0" rtl="0" algn="just">
                        <a:spcBef>
                          <a:spcPts val="0"/>
                        </a:spcBef>
                        <a:spcAft>
                          <a:spcPts val="0"/>
                        </a:spcAft>
                        <a:buNone/>
                      </a:pPr>
                      <a:r>
                        <a:rPr lang="en-US" sz="2000">
                          <a:latin typeface="Calibri"/>
                          <a:ea typeface="Calibri"/>
                          <a:cs typeface="Calibri"/>
                          <a:sym typeface="Calibri"/>
                        </a:rPr>
                        <a:t>Processor is RUNNING</a:t>
                      </a:r>
                      <a:endParaRPr sz="20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Use Case: </a:t>
            </a:r>
            <a:endParaRPr/>
          </a:p>
        </p:txBody>
      </p:sp>
      <p:sp>
        <p:nvSpPr>
          <p:cNvPr id="187" name="Google Shape;18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88" name="Google Shape;188;p30"/>
          <p:cNvGraphicFramePr/>
          <p:nvPr/>
        </p:nvGraphicFramePr>
        <p:xfrm>
          <a:off x="838200" y="1720725"/>
          <a:ext cx="3000000" cy="3000000"/>
        </p:xfrm>
        <a:graphic>
          <a:graphicData uri="http://schemas.openxmlformats.org/drawingml/2006/table">
            <a:tbl>
              <a:tblPr>
                <a:noFill/>
                <a:tableStyleId>{14661AC5-EEBB-4F86-B4CA-2D7B02875438}</a:tableStyleId>
              </a:tblPr>
              <a:tblGrid>
                <a:gridCol w="1988525"/>
                <a:gridCol w="8527075"/>
              </a:tblGrid>
              <a:tr h="894600">
                <a:tc>
                  <a:txBody>
                    <a:bodyPr>
                      <a:noAutofit/>
                    </a:bodyPr>
                    <a:lstStyle/>
                    <a:p>
                      <a:pPr indent="0" lvl="0" marL="0" rtl="0" algn="just">
                        <a:spcBef>
                          <a:spcPts val="0"/>
                        </a:spcBef>
                        <a:spcAft>
                          <a:spcPts val="0"/>
                        </a:spcAft>
                        <a:buNone/>
                      </a:pPr>
                      <a:r>
                        <a:rPr lang="en-US" sz="2000">
                          <a:latin typeface="Calibri"/>
                          <a:ea typeface="Calibri"/>
                          <a:cs typeface="Calibri"/>
                          <a:sym typeface="Calibri"/>
                        </a:rPr>
                        <a:t>Entry Condition:</a:t>
                      </a:r>
                      <a:endParaRPr sz="2000">
                        <a:latin typeface="Calibri"/>
                        <a:ea typeface="Calibri"/>
                        <a:cs typeface="Calibri"/>
                        <a:sym typeface="Calibri"/>
                      </a:endParaRPr>
                    </a:p>
                  </a:txBody>
                  <a:tcPr marT="63500" marB="63500" marR="63500" marL="63500"/>
                </a:tc>
                <a:tc>
                  <a:txBody>
                    <a:bodyPr>
                      <a:noAutofit/>
                    </a:bodyPr>
                    <a:lstStyle/>
                    <a:p>
                      <a:pPr indent="0" lvl="0" marL="0" rtl="0" algn="just">
                        <a:spcBef>
                          <a:spcPts val="0"/>
                        </a:spcBef>
                        <a:spcAft>
                          <a:spcPts val="0"/>
                        </a:spcAft>
                        <a:buNone/>
                      </a:pPr>
                      <a:r>
                        <a:rPr lang="en-US" sz="2000">
                          <a:latin typeface="Calibri"/>
                          <a:ea typeface="Calibri"/>
                          <a:cs typeface="Calibri"/>
                          <a:sym typeface="Calibri"/>
                        </a:rPr>
                        <a:t>Processor is RUNNING</a:t>
                      </a:r>
                      <a:endParaRPr sz="2000">
                        <a:latin typeface="Calibri"/>
                        <a:ea typeface="Calibri"/>
                        <a:cs typeface="Calibri"/>
                        <a:sym typeface="Calibri"/>
                      </a:endParaRPr>
                    </a:p>
                  </a:txBody>
                  <a:tcPr marT="63500" marB="63500" marR="63500" marL="63500"/>
                </a:tc>
              </a:tr>
              <a:tr h="2846425">
                <a:tc>
                  <a:txBody>
                    <a:bodyPr>
                      <a:noAutofit/>
                    </a:bodyPr>
                    <a:lstStyle/>
                    <a:p>
                      <a:pPr indent="0" lvl="0" marL="0" rtl="0" algn="just">
                        <a:spcBef>
                          <a:spcPts val="0"/>
                        </a:spcBef>
                        <a:spcAft>
                          <a:spcPts val="0"/>
                        </a:spcAft>
                        <a:buNone/>
                      </a:pPr>
                      <a:r>
                        <a:rPr lang="en-US" sz="2000">
                          <a:latin typeface="Calibri"/>
                          <a:ea typeface="Calibri"/>
                          <a:cs typeface="Calibri"/>
                          <a:sym typeface="Calibri"/>
                        </a:rPr>
                        <a:t>Flow:</a:t>
                      </a:r>
                      <a:endParaRPr sz="2000">
                        <a:latin typeface="Calibri"/>
                        <a:ea typeface="Calibri"/>
                        <a:cs typeface="Calibri"/>
                        <a:sym typeface="Calibri"/>
                      </a:endParaRPr>
                    </a:p>
                  </a:txBody>
                  <a:tcPr marT="63500" marB="63500" marR="63500" marL="63500"/>
                </a:tc>
                <a:tc>
                  <a:txBody>
                    <a:bodyPr>
                      <a:noAutofit/>
                    </a:bodyPr>
                    <a:lstStyle/>
                    <a:p>
                      <a:pPr indent="-355600" lvl="0" marL="457200" rtl="0" algn="just">
                        <a:spcBef>
                          <a:spcPts val="0"/>
                        </a:spcBef>
                        <a:spcAft>
                          <a:spcPts val="0"/>
                        </a:spcAft>
                        <a:buSzPts val="2000"/>
                        <a:buFont typeface="Calibri"/>
                        <a:buAutoNum type="arabicPeriod"/>
                      </a:pPr>
                      <a:r>
                        <a:rPr lang="en-US" sz="2000">
                          <a:latin typeface="Calibri"/>
                          <a:ea typeface="Calibri"/>
                          <a:cs typeface="Calibri"/>
                          <a:sym typeface="Calibri"/>
                        </a:rPr>
                        <a:t>System executes BREAK</a:t>
                      </a:r>
                      <a:endParaRPr sz="2000">
                        <a:latin typeface="Calibri"/>
                        <a:ea typeface="Calibri"/>
                        <a:cs typeface="Calibri"/>
                        <a:sym typeface="Calibri"/>
                      </a:endParaRPr>
                    </a:p>
                    <a:p>
                      <a:pPr indent="-355600" lvl="0" marL="457200" rtl="0" algn="just">
                        <a:spcBef>
                          <a:spcPts val="0"/>
                        </a:spcBef>
                        <a:spcAft>
                          <a:spcPts val="0"/>
                        </a:spcAft>
                        <a:buSzPts val="2000"/>
                        <a:buFont typeface="Calibri"/>
                        <a:buAutoNum type="arabicPeriod"/>
                      </a:pPr>
                      <a:r>
                        <a:rPr lang="en-US" sz="2000">
                          <a:latin typeface="Calibri"/>
                          <a:ea typeface="Calibri"/>
                          <a:cs typeface="Calibri"/>
                          <a:sym typeface="Calibri"/>
                        </a:rPr>
                        <a:t>DISPLAY registers</a:t>
                      </a:r>
                      <a:endParaRPr sz="2000">
                        <a:latin typeface="Calibri"/>
                        <a:ea typeface="Calibri"/>
                        <a:cs typeface="Calibri"/>
                        <a:sym typeface="Calibri"/>
                      </a:endParaRPr>
                    </a:p>
                    <a:p>
                      <a:pPr indent="0" lvl="0" marL="0" rtl="0" algn="just">
                        <a:spcBef>
                          <a:spcPts val="0"/>
                        </a:spcBef>
                        <a:spcAft>
                          <a:spcPts val="0"/>
                        </a:spcAft>
                        <a:buNone/>
                      </a:pPr>
                      <a:r>
                        <a:rPr lang="en-US" sz="2000">
                          <a:latin typeface="Calibri"/>
                          <a:ea typeface="Calibri"/>
                          <a:cs typeface="Calibri"/>
                          <a:sym typeface="Calibri"/>
                        </a:rPr>
                        <a:t>OR</a:t>
                      </a:r>
                      <a:endParaRPr sz="2000">
                        <a:latin typeface="Calibri"/>
                        <a:ea typeface="Calibri"/>
                        <a:cs typeface="Calibri"/>
                        <a:sym typeface="Calibri"/>
                      </a:endParaRPr>
                    </a:p>
                    <a:p>
                      <a:pPr indent="-355600" lvl="0" marL="457200" rtl="0" algn="just">
                        <a:spcBef>
                          <a:spcPts val="0"/>
                        </a:spcBef>
                        <a:spcAft>
                          <a:spcPts val="0"/>
                        </a:spcAft>
                        <a:buSzPts val="2000"/>
                        <a:buFont typeface="Calibri"/>
                        <a:buAutoNum type="arabicPeriod"/>
                      </a:pPr>
                      <a:r>
                        <a:rPr lang="en-US" sz="2000">
                          <a:latin typeface="Calibri"/>
                          <a:ea typeface="Calibri"/>
                          <a:cs typeface="Calibri"/>
                          <a:sym typeface="Calibri"/>
                        </a:rPr>
                        <a:t>User presses pause</a:t>
                      </a:r>
                      <a:endParaRPr sz="2000">
                        <a:latin typeface="Calibri"/>
                        <a:ea typeface="Calibri"/>
                        <a:cs typeface="Calibri"/>
                        <a:sym typeface="Calibri"/>
                      </a:endParaRPr>
                    </a:p>
                    <a:p>
                      <a:pPr indent="-355600" lvl="0" marL="457200" rtl="0" algn="just">
                        <a:spcBef>
                          <a:spcPts val="0"/>
                        </a:spcBef>
                        <a:spcAft>
                          <a:spcPts val="0"/>
                        </a:spcAft>
                        <a:buSzPts val="2000"/>
                        <a:buFont typeface="Calibri"/>
                        <a:buAutoNum type="arabicPeriod"/>
                      </a:pPr>
                      <a:r>
                        <a:rPr lang="en-US" sz="2000">
                          <a:latin typeface="Calibri"/>
                          <a:ea typeface="Calibri"/>
                          <a:cs typeface="Calibri"/>
                          <a:sym typeface="Calibri"/>
                        </a:rPr>
                        <a:t>DISPLAY registers</a:t>
                      </a:r>
                      <a:endParaRPr sz="2000">
                        <a:latin typeface="Calibri"/>
                        <a:ea typeface="Calibri"/>
                        <a:cs typeface="Calibri"/>
                        <a:sym typeface="Calibri"/>
                      </a:endParaRPr>
                    </a:p>
                  </a:txBody>
                  <a:tcPr marT="63500" marB="63500" marR="63500" marL="63500"/>
                </a:tc>
              </a:tr>
              <a:tr h="894600">
                <a:tc>
                  <a:txBody>
                    <a:bodyPr>
                      <a:noAutofit/>
                    </a:bodyPr>
                    <a:lstStyle/>
                    <a:p>
                      <a:pPr indent="0" lvl="0" marL="0" rtl="0" algn="just">
                        <a:spcBef>
                          <a:spcPts val="0"/>
                        </a:spcBef>
                        <a:spcAft>
                          <a:spcPts val="0"/>
                        </a:spcAft>
                        <a:buNone/>
                      </a:pPr>
                      <a:r>
                        <a:rPr lang="en-US" sz="2000">
                          <a:latin typeface="Calibri"/>
                          <a:ea typeface="Calibri"/>
                          <a:cs typeface="Calibri"/>
                          <a:sym typeface="Calibri"/>
                        </a:rPr>
                        <a:t>Exit Condition:</a:t>
                      </a:r>
                      <a:endParaRPr sz="2000">
                        <a:latin typeface="Calibri"/>
                        <a:ea typeface="Calibri"/>
                        <a:cs typeface="Calibri"/>
                        <a:sym typeface="Calibri"/>
                      </a:endParaRPr>
                    </a:p>
                  </a:txBody>
                  <a:tcPr marT="63500" marB="63500" marR="63500" marL="63500"/>
                </a:tc>
                <a:tc>
                  <a:txBody>
                    <a:bodyPr>
                      <a:noAutofit/>
                    </a:bodyPr>
                    <a:lstStyle/>
                    <a:p>
                      <a:pPr indent="0" lvl="0" marL="0" rtl="0" algn="just">
                        <a:spcBef>
                          <a:spcPts val="0"/>
                        </a:spcBef>
                        <a:spcAft>
                          <a:spcPts val="0"/>
                        </a:spcAft>
                        <a:buNone/>
                      </a:pPr>
                      <a:r>
                        <a:rPr lang="en-US" sz="2000">
                          <a:latin typeface="Calibri"/>
                          <a:ea typeface="Calibri"/>
                          <a:cs typeface="Calibri"/>
                          <a:sym typeface="Calibri"/>
                        </a:rPr>
                        <a:t>Processor is PAUSED</a:t>
                      </a:r>
                      <a:endParaRPr sz="20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95" name="Google Shape;195;p31"/>
          <p:cNvGraphicFramePr/>
          <p:nvPr/>
        </p:nvGraphicFramePr>
        <p:xfrm>
          <a:off x="152400" y="152400"/>
          <a:ext cx="3000000" cy="3000000"/>
        </p:xfrm>
        <a:graphic>
          <a:graphicData uri="http://schemas.openxmlformats.org/drawingml/2006/table">
            <a:tbl>
              <a:tblPr>
                <a:noFill/>
                <a:tableStyleId>{14661AC5-EEBB-4F86-B4CA-2D7B02875438}</a:tableStyleId>
              </a:tblPr>
              <a:tblGrid>
                <a:gridCol w="2156475"/>
                <a:gridCol w="9544775"/>
              </a:tblGrid>
              <a:tr h="1701000">
                <a:tc>
                  <a:txBody>
                    <a:bodyPr>
                      <a:noAutofit/>
                    </a:bodyPr>
                    <a:lstStyle/>
                    <a:p>
                      <a:pPr indent="0" lvl="0" marL="0" rtl="0" algn="just">
                        <a:spcBef>
                          <a:spcPts val="0"/>
                        </a:spcBef>
                        <a:spcAft>
                          <a:spcPts val="0"/>
                        </a:spcAft>
                        <a:buNone/>
                      </a:pPr>
                      <a:r>
                        <a:rPr lang="en-US" sz="2800">
                          <a:latin typeface="Calibri"/>
                          <a:ea typeface="Calibri"/>
                          <a:cs typeface="Calibri"/>
                          <a:sym typeface="Calibri"/>
                        </a:rPr>
                        <a:t>Entry Condition:</a:t>
                      </a:r>
                      <a:endParaRPr sz="2800">
                        <a:latin typeface="Calibri"/>
                        <a:ea typeface="Calibri"/>
                        <a:cs typeface="Calibri"/>
                        <a:sym typeface="Calibri"/>
                      </a:endParaRPr>
                    </a:p>
                  </a:txBody>
                  <a:tcPr marT="63500" marB="63500" marR="63500" marL="63500"/>
                </a:tc>
                <a:tc>
                  <a:txBody>
                    <a:bodyPr>
                      <a:noAutofit/>
                    </a:bodyPr>
                    <a:lstStyle/>
                    <a:p>
                      <a:pPr indent="0" lvl="0" marL="0" rtl="0" algn="just">
                        <a:spcBef>
                          <a:spcPts val="0"/>
                        </a:spcBef>
                        <a:spcAft>
                          <a:spcPts val="0"/>
                        </a:spcAft>
                        <a:buNone/>
                      </a:pPr>
                      <a:r>
                        <a:rPr lang="en-US" sz="2000">
                          <a:latin typeface="Calibri"/>
                          <a:ea typeface="Calibri"/>
                          <a:cs typeface="Calibri"/>
                          <a:sym typeface="Calibri"/>
                        </a:rPr>
                        <a:t>Processor is RUNNING</a:t>
                      </a:r>
                      <a:endParaRPr sz="2000">
                        <a:latin typeface="Calibri"/>
                        <a:ea typeface="Calibri"/>
                        <a:cs typeface="Calibri"/>
                        <a:sym typeface="Calibri"/>
                      </a:endParaRPr>
                    </a:p>
                  </a:txBody>
                  <a:tcPr marT="63500" marB="63500" marR="63500" marL="63500"/>
                </a:tc>
              </a:tr>
              <a:tr h="2628800">
                <a:tc>
                  <a:txBody>
                    <a:bodyPr>
                      <a:noAutofit/>
                    </a:bodyPr>
                    <a:lstStyle/>
                    <a:p>
                      <a:pPr indent="0" lvl="0" marL="0" rtl="0" algn="just">
                        <a:spcBef>
                          <a:spcPts val="0"/>
                        </a:spcBef>
                        <a:spcAft>
                          <a:spcPts val="0"/>
                        </a:spcAft>
                        <a:buNone/>
                      </a:pPr>
                      <a:r>
                        <a:rPr lang="en-US" sz="2800">
                          <a:latin typeface="Calibri"/>
                          <a:ea typeface="Calibri"/>
                          <a:cs typeface="Calibri"/>
                          <a:sym typeface="Calibri"/>
                        </a:rPr>
                        <a:t>Flow:</a:t>
                      </a:r>
                      <a:endParaRPr sz="2800">
                        <a:latin typeface="Calibri"/>
                        <a:ea typeface="Calibri"/>
                        <a:cs typeface="Calibri"/>
                        <a:sym typeface="Calibri"/>
                      </a:endParaRPr>
                    </a:p>
                  </a:txBody>
                  <a:tcPr marT="63500" marB="63500" marR="63500" marL="63500"/>
                </a:tc>
                <a:tc>
                  <a:txBody>
                    <a:bodyPr>
                      <a:noAutofit/>
                    </a:bodyPr>
                    <a:lstStyle/>
                    <a:p>
                      <a:pPr indent="-355600" lvl="0" marL="457200" rtl="0" algn="just">
                        <a:spcBef>
                          <a:spcPts val="0"/>
                        </a:spcBef>
                        <a:spcAft>
                          <a:spcPts val="0"/>
                        </a:spcAft>
                        <a:buSzPts val="2000"/>
                        <a:buFont typeface="Calibri"/>
                        <a:buAutoNum type="arabicPeriod"/>
                      </a:pPr>
                      <a:r>
                        <a:rPr lang="en-US" sz="2000">
                          <a:latin typeface="Calibri"/>
                          <a:ea typeface="Calibri"/>
                          <a:cs typeface="Calibri"/>
                          <a:sym typeface="Calibri"/>
                        </a:rPr>
                        <a:t>System executes code</a:t>
                      </a:r>
                      <a:endParaRPr sz="2000">
                        <a:latin typeface="Calibri"/>
                        <a:ea typeface="Calibri"/>
                        <a:cs typeface="Calibri"/>
                        <a:sym typeface="Calibri"/>
                      </a:endParaRPr>
                    </a:p>
                    <a:p>
                      <a:pPr indent="-355600" lvl="0" marL="457200" rtl="0" algn="just">
                        <a:spcBef>
                          <a:spcPts val="0"/>
                        </a:spcBef>
                        <a:spcAft>
                          <a:spcPts val="0"/>
                        </a:spcAft>
                        <a:buSzPts val="2000"/>
                        <a:buFont typeface="Calibri"/>
                        <a:buAutoNum type="arabicPeriod"/>
                      </a:pPr>
                      <a:r>
                        <a:rPr lang="en-US" sz="2000">
                          <a:latin typeface="Calibri"/>
                          <a:ea typeface="Calibri"/>
                          <a:cs typeface="Calibri"/>
                          <a:sym typeface="Calibri"/>
                        </a:rPr>
                        <a:t>DISPLAY registers</a:t>
                      </a:r>
                      <a:endParaRPr sz="2000">
                        <a:latin typeface="Calibri"/>
                        <a:ea typeface="Calibri"/>
                        <a:cs typeface="Calibri"/>
                        <a:sym typeface="Calibri"/>
                      </a:endParaRPr>
                    </a:p>
                  </a:txBody>
                  <a:tcPr marT="63500" marB="63500" marR="63500" marL="63500"/>
                </a:tc>
              </a:tr>
              <a:tr h="1701000">
                <a:tc>
                  <a:txBody>
                    <a:bodyPr>
                      <a:noAutofit/>
                    </a:bodyPr>
                    <a:lstStyle/>
                    <a:p>
                      <a:pPr indent="0" lvl="0" marL="0" rtl="0" algn="just">
                        <a:spcBef>
                          <a:spcPts val="0"/>
                        </a:spcBef>
                        <a:spcAft>
                          <a:spcPts val="0"/>
                        </a:spcAft>
                        <a:buNone/>
                      </a:pPr>
                      <a:r>
                        <a:rPr lang="en-US" sz="2800">
                          <a:latin typeface="Calibri"/>
                          <a:ea typeface="Calibri"/>
                          <a:cs typeface="Calibri"/>
                          <a:sym typeface="Calibri"/>
                        </a:rPr>
                        <a:t>Exit Condition:</a:t>
                      </a:r>
                      <a:endParaRPr sz="2800">
                        <a:latin typeface="Calibri"/>
                        <a:ea typeface="Calibri"/>
                        <a:cs typeface="Calibri"/>
                        <a:sym typeface="Calibri"/>
                      </a:endParaRPr>
                    </a:p>
                  </a:txBody>
                  <a:tcPr marT="63500" marB="63500" marR="63500" marL="63500"/>
                </a:tc>
                <a:tc>
                  <a:txBody>
                    <a:bodyPr>
                      <a:noAutofit/>
                    </a:bodyPr>
                    <a:lstStyle/>
                    <a:p>
                      <a:pPr indent="0" lvl="0" marL="0" rtl="0" algn="just">
                        <a:spcBef>
                          <a:spcPts val="0"/>
                        </a:spcBef>
                        <a:spcAft>
                          <a:spcPts val="0"/>
                        </a:spcAft>
                        <a:buNone/>
                      </a:pPr>
                      <a:r>
                        <a:rPr lang="en-US" sz="2000">
                          <a:latin typeface="Calibri"/>
                          <a:ea typeface="Calibri"/>
                          <a:cs typeface="Calibri"/>
                          <a:sym typeface="Calibri"/>
                        </a:rPr>
                        <a:t>Processor is RUNNING</a:t>
                      </a:r>
                      <a:endParaRPr sz="20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Summary</a:t>
            </a:r>
            <a:endParaRPr/>
          </a:p>
        </p:txBody>
      </p:sp>
      <p:sp>
        <p:nvSpPr>
          <p:cNvPr id="201" name="Google Shape;20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Project Description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Functional Requirements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Nonfunctional Requirements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210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Cases (or Scenarios)</a:t>
            </a:r>
            <a:endParaRPr/>
          </a:p>
        </p:txBody>
      </p:sp>
      <p:sp>
        <p:nvSpPr>
          <p:cNvPr id="202" name="Google Shape;20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a:p>
        </p:txBody>
      </p:sp>
      <p:sp>
        <p:nvSpPr>
          <p:cNvPr id="82" name="Google Shape;8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Project Description</a:t>
            </a:r>
            <a:endParaRPr/>
          </a:p>
          <a:p>
            <a:pPr indent="0" lvl="0" marL="228600" marR="0" rtl="0" algn="l">
              <a:lnSpc>
                <a:spcPct val="90000"/>
              </a:lnSpc>
              <a:spcBef>
                <a:spcPts val="0"/>
              </a:spcBef>
              <a:spcAft>
                <a:spcPts val="0"/>
              </a:spcAft>
              <a:buNone/>
            </a:pPr>
            <a:r>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Functional Requirements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Nonfunctional Requirements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210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Cases (or Scenarios)</a:t>
            </a:r>
            <a:endParaRPr/>
          </a:p>
        </p:txBody>
      </p:sp>
      <p:sp>
        <p:nvSpPr>
          <p:cNvPr id="83" name="Google Shape;8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Project Overview</a:t>
            </a:r>
            <a:endParaRPr/>
          </a:p>
        </p:txBody>
      </p:sp>
      <p:sp>
        <p:nvSpPr>
          <p:cNvPr id="89" name="Google Shape;8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1" marL="685800" rtl="0" algn="l">
              <a:spcBef>
                <a:spcPts val="0"/>
              </a:spcBef>
              <a:spcAft>
                <a:spcPts val="0"/>
              </a:spcAft>
              <a:buSzPts val="2400"/>
              <a:buChar char="•"/>
            </a:pPr>
            <a:r>
              <a:rPr lang="en-US"/>
              <a:t>The NIOS II Emulator’s primary purpose is to replicate the behavior of Altera’s NIOS II architecture, commonly found in FPGAs. </a:t>
            </a:r>
            <a:endParaRPr/>
          </a:p>
          <a:p>
            <a:pPr indent="0" lvl="0" marL="685800" rtl="0" algn="l">
              <a:spcBef>
                <a:spcPts val="0"/>
              </a:spcBef>
              <a:spcAft>
                <a:spcPts val="0"/>
              </a:spcAft>
              <a:buNone/>
            </a:pPr>
            <a:r>
              <a:t/>
            </a:r>
            <a:endParaRPr/>
          </a:p>
          <a:p>
            <a:pPr indent="-228600" lvl="1" marL="685800" rtl="0" algn="l">
              <a:spcBef>
                <a:spcPts val="0"/>
              </a:spcBef>
              <a:spcAft>
                <a:spcPts val="0"/>
              </a:spcAft>
              <a:buSzPts val="2400"/>
              <a:buChar char="•"/>
            </a:pPr>
            <a:r>
              <a:rPr lang="en-US">
                <a:solidFill>
                  <a:srgbClr val="000000"/>
                </a:solidFill>
              </a:rPr>
              <a:t>Creating an emulation of the chip and creating an environment for development brings life back to an aging system. Our system is designed to be a one and done solution for testing assembly code for the NIOS II processor without needing a separate board or micro controller.</a:t>
            </a:r>
            <a:r>
              <a:rPr lang="en-US"/>
              <a:t> </a:t>
            </a:r>
            <a:endParaRPr/>
          </a:p>
          <a:p>
            <a:pPr indent="0" lvl="0" marL="685800" rtl="0" algn="l">
              <a:spcBef>
                <a:spcPts val="0"/>
              </a:spcBef>
              <a:spcAft>
                <a:spcPts val="0"/>
              </a:spcAft>
              <a:buNone/>
            </a:pPr>
            <a:r>
              <a:t/>
            </a:r>
            <a:endParaRPr/>
          </a:p>
          <a:p>
            <a:pPr indent="-228600" lvl="1" marL="685800" rtl="0" algn="l">
              <a:spcBef>
                <a:spcPts val="0"/>
              </a:spcBef>
              <a:spcAft>
                <a:spcPts val="0"/>
              </a:spcAft>
              <a:buSzPts val="2400"/>
              <a:buChar char="•"/>
            </a:pPr>
            <a:r>
              <a:rPr lang="en-US"/>
              <a:t>When completed, the emulator will not only mimic the NIOS II exactly but will make coding and debugging in assembly more user friendly.</a:t>
            </a:r>
            <a:endParaRPr/>
          </a:p>
        </p:txBody>
      </p:sp>
      <p:sp>
        <p:nvSpPr>
          <p:cNvPr id="90" name="Google Shape;9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636850" y="38880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Objectives and Success Criteria</a:t>
            </a:r>
            <a:endParaRPr/>
          </a:p>
        </p:txBody>
      </p:sp>
      <p:sp>
        <p:nvSpPr>
          <p:cNvPr id="96" name="Google Shape;96;p17"/>
          <p:cNvSpPr txBox="1"/>
          <p:nvPr>
            <p:ph idx="1" type="body"/>
          </p:nvPr>
        </p:nvSpPr>
        <p:spPr>
          <a:xfrm>
            <a:off x="838200" y="1825625"/>
            <a:ext cx="11013000" cy="43515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AutoNum type="arabicPeriod"/>
            </a:pPr>
            <a:r>
              <a:rPr lang="en-US"/>
              <a:t>The system will </a:t>
            </a:r>
            <a:r>
              <a:rPr lang="en-US">
                <a:solidFill>
                  <a:srgbClr val="000000"/>
                </a:solidFill>
              </a:rPr>
              <a:t>emulate a 32 bit </a:t>
            </a:r>
            <a:r>
              <a:rPr lang="en-US">
                <a:solidFill>
                  <a:srgbClr val="000000"/>
                </a:solidFill>
              </a:rPr>
              <a:t>NIOS II </a:t>
            </a:r>
            <a:r>
              <a:rPr lang="en-US">
                <a:solidFill>
                  <a:srgbClr val="000000"/>
                </a:solidFill>
              </a:rPr>
              <a:t>processor capable of running all instructions of the actual NIOS II can.</a:t>
            </a:r>
            <a:endParaRPr/>
          </a:p>
          <a:p>
            <a:pPr indent="-406400" lvl="0" marL="457200" rtl="0" algn="just">
              <a:lnSpc>
                <a:spcPct val="115000"/>
              </a:lnSpc>
              <a:spcBef>
                <a:spcPts val="0"/>
              </a:spcBef>
              <a:spcAft>
                <a:spcPts val="0"/>
              </a:spcAft>
              <a:buClr>
                <a:srgbClr val="000000"/>
              </a:buClr>
              <a:buSzPts val="2800"/>
              <a:buFont typeface="Calibri"/>
              <a:buAutoNum type="arabicPeriod"/>
            </a:pPr>
            <a:r>
              <a:rPr lang="en-US">
                <a:solidFill>
                  <a:srgbClr val="000000"/>
                </a:solidFill>
              </a:rPr>
              <a:t>Design of a 64 kilobyte memory block that is addressable on 16 bits. </a:t>
            </a:r>
            <a:endParaRPr>
              <a:solidFill>
                <a:srgbClr val="000000"/>
              </a:solidFill>
            </a:endParaRPr>
          </a:p>
          <a:p>
            <a:pPr indent="-406400" lvl="0" marL="457200" rtl="0" algn="just">
              <a:lnSpc>
                <a:spcPct val="115000"/>
              </a:lnSpc>
              <a:spcBef>
                <a:spcPts val="0"/>
              </a:spcBef>
              <a:spcAft>
                <a:spcPts val="0"/>
              </a:spcAft>
              <a:buClr>
                <a:srgbClr val="000000"/>
              </a:buClr>
              <a:buSzPts val="2800"/>
              <a:buFont typeface="Calibri"/>
              <a:buAutoNum type="arabicPeriod"/>
            </a:pPr>
            <a:r>
              <a:rPr lang="en-US">
                <a:solidFill>
                  <a:srgbClr val="000000"/>
                </a:solidFill>
              </a:rPr>
              <a:t>Displaying 32 registers along with special registers.</a:t>
            </a:r>
            <a:endParaRPr>
              <a:solidFill>
                <a:srgbClr val="000000"/>
              </a:solidFill>
            </a:endParaRPr>
          </a:p>
          <a:p>
            <a:pPr indent="-406400" lvl="0" marL="457200" rtl="0" algn="just">
              <a:lnSpc>
                <a:spcPct val="115000"/>
              </a:lnSpc>
              <a:spcBef>
                <a:spcPts val="0"/>
              </a:spcBef>
              <a:spcAft>
                <a:spcPts val="0"/>
              </a:spcAft>
              <a:buClr>
                <a:srgbClr val="000000"/>
              </a:buClr>
              <a:buSzPts val="2800"/>
              <a:buFont typeface="Calibri"/>
              <a:buAutoNum type="arabicPeriod"/>
            </a:pPr>
            <a:r>
              <a:rPr lang="en-US">
                <a:solidFill>
                  <a:srgbClr val="000000"/>
                </a:solidFill>
              </a:rPr>
              <a:t>Design of a processor that exists in three states; running, paused, and not ready.</a:t>
            </a:r>
            <a:endParaRPr>
              <a:solidFill>
                <a:srgbClr val="000000"/>
              </a:solidFill>
            </a:endParaRPr>
          </a:p>
          <a:p>
            <a:pPr indent="-406400" lvl="0" marL="457200" rtl="0" algn="just">
              <a:lnSpc>
                <a:spcPct val="115000"/>
              </a:lnSpc>
              <a:spcBef>
                <a:spcPts val="0"/>
              </a:spcBef>
              <a:spcAft>
                <a:spcPts val="0"/>
              </a:spcAft>
              <a:buClr>
                <a:srgbClr val="000000"/>
              </a:buClr>
              <a:buSzPts val="2800"/>
              <a:buFont typeface="Calibri"/>
              <a:buAutoNum type="arabicPeriod"/>
            </a:pPr>
            <a:r>
              <a:rPr lang="en-US">
                <a:solidFill>
                  <a:srgbClr val="000000"/>
                </a:solidFill>
              </a:rPr>
              <a:t>Design of a GUI that provides an intuitive user interaction. </a:t>
            </a:r>
            <a:endParaRPr/>
          </a:p>
        </p:txBody>
      </p:sp>
      <p:sp>
        <p:nvSpPr>
          <p:cNvPr id="97" name="Google Shape;9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Proposed System Overview</a:t>
            </a:r>
            <a:endParaRPr/>
          </a:p>
        </p:txBody>
      </p:sp>
      <p:sp>
        <p:nvSpPr>
          <p:cNvPr id="103" name="Google Shape;10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Clr>
                <a:srgbClr val="000000"/>
              </a:buClr>
              <a:buSzPts val="1100"/>
              <a:buFont typeface="Arial"/>
              <a:buNone/>
            </a:pPr>
            <a:r>
              <a:rPr lang="en-US" sz="1800">
                <a:solidFill>
                  <a:srgbClr val="000000"/>
                </a:solidFill>
              </a:rPr>
              <a:t>The system will be able to emulate the NIOS II processor by running inputed assembly code and showing register values, and current processor state. It will be based on the functional and nonfunctional requirements. </a:t>
            </a:r>
            <a:endParaRPr sz="1800">
              <a:solidFill>
                <a:srgbClr val="000000"/>
              </a:solidFill>
            </a:endParaRPr>
          </a:p>
          <a:p>
            <a:pPr indent="0" lvl="0" marL="0" rtl="0" algn="just">
              <a:lnSpc>
                <a:spcPct val="115000"/>
              </a:lnSpc>
              <a:spcBef>
                <a:spcPts val="1000"/>
              </a:spcBef>
              <a:spcAft>
                <a:spcPts val="0"/>
              </a:spcAft>
              <a:buClr>
                <a:srgbClr val="000000"/>
              </a:buClr>
              <a:buSzPts val="1100"/>
              <a:buFont typeface="Arial"/>
              <a:buNone/>
            </a:pPr>
            <a:r>
              <a:rPr lang="en-US" sz="1800">
                <a:solidFill>
                  <a:srgbClr val="000000"/>
                </a:solidFill>
              </a:rPr>
              <a:t>This proposed system entails the following features:</a:t>
            </a:r>
            <a:endParaRPr sz="1800">
              <a:solidFill>
                <a:srgbClr val="000000"/>
              </a:solidFill>
            </a:endParaRPr>
          </a:p>
          <a:p>
            <a:pPr indent="-342900" lvl="0" marL="457200" rtl="0" algn="just">
              <a:lnSpc>
                <a:spcPct val="115000"/>
              </a:lnSpc>
              <a:spcBef>
                <a:spcPts val="1000"/>
              </a:spcBef>
              <a:spcAft>
                <a:spcPts val="0"/>
              </a:spcAft>
              <a:buClr>
                <a:srgbClr val="000000"/>
              </a:buClr>
              <a:buSzPts val="1800"/>
              <a:buChar char="•"/>
            </a:pPr>
            <a:r>
              <a:rPr lang="en-US" sz="1800">
                <a:solidFill>
                  <a:srgbClr val="000000"/>
                </a:solidFill>
              </a:rPr>
              <a:t>input consisting of a text file containing </a:t>
            </a:r>
            <a:r>
              <a:rPr lang="en-US" sz="1800">
                <a:solidFill>
                  <a:srgbClr val="000000"/>
                </a:solidFill>
              </a:rPr>
              <a:t>NIOS II </a:t>
            </a:r>
            <a:r>
              <a:rPr lang="en-US" sz="1800">
                <a:solidFill>
                  <a:srgbClr val="000000"/>
                </a:solidFill>
              </a:rPr>
              <a:t>assembly code that is fed in and parsed</a:t>
            </a:r>
            <a:endParaRPr sz="18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US" sz="1800">
                <a:solidFill>
                  <a:srgbClr val="000000"/>
                </a:solidFill>
              </a:rPr>
              <a:t>a simulated little endian memory holding the same values as real memory would in an FPGA</a:t>
            </a:r>
            <a:endParaRPr sz="18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US" sz="1800">
                <a:solidFill>
                  <a:srgbClr val="000000"/>
                </a:solidFill>
              </a:rPr>
              <a:t>a GUI (Graphical User Interface) that displays information about the current process </a:t>
            </a:r>
            <a:endParaRPr sz="18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US" sz="1800">
                <a:solidFill>
                  <a:srgbClr val="000000"/>
                </a:solidFill>
              </a:rPr>
              <a:t>a debugging aid that will inform the user with information on errors or potential problems</a:t>
            </a:r>
            <a:endParaRPr sz="1800">
              <a:solidFill>
                <a:srgbClr val="000000"/>
              </a:solidFill>
            </a:endParaRPr>
          </a:p>
          <a:p>
            <a:pPr indent="0" lvl="0" marL="457200" rtl="0" algn="just">
              <a:lnSpc>
                <a:spcPct val="115000"/>
              </a:lnSpc>
              <a:spcBef>
                <a:spcPts val="1000"/>
              </a:spcBef>
              <a:spcAft>
                <a:spcPts val="1000"/>
              </a:spcAft>
              <a:buNone/>
            </a:pPr>
            <a:r>
              <a:t/>
            </a:r>
            <a:endParaRPr sz="1800">
              <a:solidFill>
                <a:srgbClr val="000000"/>
              </a:solidFill>
            </a:endParaRPr>
          </a:p>
        </p:txBody>
      </p:sp>
      <p:sp>
        <p:nvSpPr>
          <p:cNvPr id="104" name="Google Shape;10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a:p>
        </p:txBody>
      </p:sp>
      <p:sp>
        <p:nvSpPr>
          <p:cNvPr id="110" name="Google Shape;11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Project Description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Functional Requirements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Nonfunctional Requirements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210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Use Cases (or Scenarios)</a:t>
            </a:r>
            <a:endParaRPr/>
          </a:p>
        </p:txBody>
      </p:sp>
      <p:sp>
        <p:nvSpPr>
          <p:cNvPr id="111" name="Google Shape;11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Functional Requirements</a:t>
            </a:r>
            <a:endParaRPr/>
          </a:p>
        </p:txBody>
      </p:sp>
      <p:sp>
        <p:nvSpPr>
          <p:cNvPr id="117" name="Google Shape;11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F1: </a:t>
            </a:r>
            <a:r>
              <a:rPr lang="en-US" sz="2400">
                <a:solidFill>
                  <a:srgbClr val="000000"/>
                </a:solidFill>
              </a:rPr>
              <a:t> Read in a text document of assembly instructions and labels by parsing each line and executing them correctly by identifying which instructions, registers, and labels are being used.</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F2: </a:t>
            </a:r>
            <a:r>
              <a:rPr lang="en-US" sz="1000">
                <a:solidFill>
                  <a:srgbClr val="000000"/>
                </a:solidFill>
              </a:rPr>
              <a:t> </a:t>
            </a:r>
            <a:r>
              <a:rPr lang="en-US" sz="2400">
                <a:solidFill>
                  <a:srgbClr val="000000"/>
                </a:solidFill>
              </a:rPr>
              <a:t>Simulate a 32 bit, little endian processor environment with 16 bit memory addresses and 32 general purpose registers. Although these addresses will be simulated, they will behave the same as an </a:t>
            </a:r>
            <a:r>
              <a:rPr lang="en-US" sz="2400">
                <a:solidFill>
                  <a:srgbClr val="000000"/>
                </a:solidFill>
              </a:rPr>
              <a:t>actual</a:t>
            </a:r>
            <a:r>
              <a:rPr lang="en-US" sz="2400">
                <a:solidFill>
                  <a:srgbClr val="000000"/>
                </a:solidFill>
              </a:rPr>
              <a:t> NIOS II processor.</a:t>
            </a:r>
            <a:endParaRPr sz="2400">
              <a:solidFill>
                <a:srgbClr val="000000"/>
              </a:solidFill>
            </a:endParaRPr>
          </a:p>
          <a:p>
            <a:pPr indent="-203200" lvl="0" marL="228600" marR="0" rtl="0" algn="l">
              <a:lnSpc>
                <a:spcPct val="90000"/>
              </a:lnSpc>
              <a:spcBef>
                <a:spcPts val="2100"/>
              </a:spcBef>
              <a:spcAft>
                <a:spcPts val="2100"/>
              </a:spcAft>
              <a:buClr>
                <a:srgbClr val="000000"/>
              </a:buClr>
              <a:buSzPts val="2400"/>
              <a:buFont typeface="Arial"/>
              <a:buChar char="•"/>
            </a:pPr>
            <a:r>
              <a:rPr lang="en-US" sz="2400">
                <a:solidFill>
                  <a:srgbClr val="000000"/>
                </a:solidFill>
              </a:rPr>
              <a:t>F3: Display current processor state as; “RUNNING,” “PAUSED,” and “NOT READY.” This will be done through the GUI.</a:t>
            </a:r>
            <a:endParaRPr sz="2400">
              <a:solidFill>
                <a:srgbClr val="000000"/>
              </a:solidFill>
            </a:endParaRPr>
          </a:p>
        </p:txBody>
      </p:sp>
      <p:sp>
        <p:nvSpPr>
          <p:cNvPr id="118" name="Google Shape;11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Functional Requirements</a:t>
            </a:r>
            <a:endParaRPr/>
          </a:p>
        </p:txBody>
      </p:sp>
      <p:sp>
        <p:nvSpPr>
          <p:cNvPr id="124" name="Google Shape;124;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t>
            </a:r>
            <a:r>
              <a:rPr lang="en-US"/>
              <a:t>4</a:t>
            </a:r>
            <a:r>
              <a:rPr b="0" i="0" lang="en-US" sz="2800" u="none" cap="none" strike="noStrike">
                <a:solidFill>
                  <a:schemeClr val="dk1"/>
                </a:solidFill>
                <a:latin typeface="Calibri"/>
                <a:ea typeface="Calibri"/>
                <a:cs typeface="Calibri"/>
                <a:sym typeface="Calibri"/>
              </a:rPr>
              <a:t>: </a:t>
            </a:r>
            <a:r>
              <a:rPr lang="en-US" sz="2400">
                <a:solidFill>
                  <a:srgbClr val="000000"/>
                </a:solidFill>
              </a:rPr>
              <a:t>Represent a 64 kilobyte byte-addressable block of memory for specific data accessibility. Like F2, this memory will be simulated but behave identically to the NIOS II memory.</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t>
            </a:r>
            <a:r>
              <a:rPr lang="en-US"/>
              <a:t>5</a:t>
            </a:r>
            <a:r>
              <a:rPr b="0" i="0" lang="en-US" sz="2800" u="none" cap="none" strike="noStrike">
                <a:solidFill>
                  <a:schemeClr val="dk1"/>
                </a:solidFill>
                <a:latin typeface="Calibri"/>
                <a:ea typeface="Calibri"/>
                <a:cs typeface="Calibri"/>
                <a:sym typeface="Calibri"/>
              </a:rPr>
              <a:t>: </a:t>
            </a:r>
            <a:r>
              <a:rPr lang="en-US" sz="2400">
                <a:solidFill>
                  <a:srgbClr val="000000"/>
                </a:solidFill>
              </a:rPr>
              <a:t>Display Program Counter value and contents of the 32 general purpose registers and special registers. These values will be shown in the GUI.</a:t>
            </a:r>
            <a:endParaRPr sz="2400">
              <a:solidFill>
                <a:srgbClr val="000000"/>
              </a:solidFill>
            </a:endParaRPr>
          </a:p>
          <a:p>
            <a:pPr indent="-203200" lvl="0" marL="228600" marR="0" rtl="0" algn="l">
              <a:lnSpc>
                <a:spcPct val="90000"/>
              </a:lnSpc>
              <a:spcBef>
                <a:spcPts val="2100"/>
              </a:spcBef>
              <a:spcAft>
                <a:spcPts val="2100"/>
              </a:spcAft>
              <a:buClr>
                <a:srgbClr val="000000"/>
              </a:buClr>
              <a:buSzPts val="2400"/>
              <a:buFont typeface="Arial"/>
              <a:buChar char="•"/>
            </a:pPr>
            <a:r>
              <a:rPr lang="en-US" sz="2400">
                <a:solidFill>
                  <a:srgbClr val="000000"/>
                </a:solidFill>
              </a:rPr>
              <a:t>F6: </a:t>
            </a:r>
            <a:r>
              <a:rPr lang="en-US" sz="2400">
                <a:solidFill>
                  <a:srgbClr val="000000"/>
                </a:solidFill>
              </a:rPr>
              <a:t> Run, Pause, and Reset buttons for controlling the program with the ability to step through and debug assembly code for fixing bugs or examining segments of code. These buttons will be usable through the GUI.</a:t>
            </a:r>
            <a:endParaRPr sz="2400">
              <a:solidFill>
                <a:srgbClr val="000000"/>
              </a:solidFill>
            </a:endParaRPr>
          </a:p>
        </p:txBody>
      </p:sp>
      <p:sp>
        <p:nvSpPr>
          <p:cNvPr id="125" name="Google Shape;125;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Functional Requirements</a:t>
            </a:r>
            <a:endParaRPr/>
          </a:p>
        </p:txBody>
      </p:sp>
      <p:sp>
        <p:nvSpPr>
          <p:cNvPr id="131" name="Google Shape;131;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t>
            </a:r>
            <a:r>
              <a:rPr lang="en-US"/>
              <a:t>7</a:t>
            </a:r>
            <a:r>
              <a:rPr b="0" i="0" lang="en-US" sz="2800" u="none" cap="none" strike="noStrike">
                <a:solidFill>
                  <a:schemeClr val="dk1"/>
                </a:solidFill>
                <a:latin typeface="Calibri"/>
                <a:ea typeface="Calibri"/>
                <a:cs typeface="Calibri"/>
                <a:sym typeface="Calibri"/>
              </a:rPr>
              <a:t>: </a:t>
            </a:r>
            <a:r>
              <a:rPr lang="en-US" sz="2400">
                <a:solidFill>
                  <a:srgbClr val="000000"/>
                </a:solidFill>
              </a:rPr>
              <a:t> User can add, update or delete in memory through the GUI.</a:t>
            </a:r>
            <a:r>
              <a:rPr lang="en-US" sz="1000">
                <a:solidFill>
                  <a:srgbClr val="000000"/>
                </a:solidFill>
              </a:rPr>
              <a:t> </a:t>
            </a:r>
            <a:endParaRPr sz="2400">
              <a:solidFill>
                <a:srgbClr val="000000"/>
              </a:solidFill>
            </a:endParaRPr>
          </a:p>
          <a:p>
            <a:pPr indent="0" lvl="0" marL="228600" marR="0" rtl="0" algn="l">
              <a:lnSpc>
                <a:spcPct val="90000"/>
              </a:lnSpc>
              <a:spcBef>
                <a:spcPts val="0"/>
              </a:spcBef>
              <a:spcAft>
                <a:spcPts val="0"/>
              </a:spcAft>
              <a:buNone/>
            </a:pPr>
            <a:r>
              <a:t/>
            </a:r>
            <a:endParaRPr sz="2400">
              <a:solidFill>
                <a:srgbClr val="000000"/>
              </a:solidFill>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t>
            </a:r>
            <a:r>
              <a:rPr lang="en-US"/>
              <a:t>8</a:t>
            </a:r>
            <a:r>
              <a:rPr b="0" i="0" lang="en-US" sz="2800" u="none" cap="none" strike="noStrike">
                <a:solidFill>
                  <a:schemeClr val="dk1"/>
                </a:solidFill>
                <a:latin typeface="Calibri"/>
                <a:ea typeface="Calibri"/>
                <a:cs typeface="Calibri"/>
                <a:sym typeface="Calibri"/>
              </a:rPr>
              <a:t>:</a:t>
            </a:r>
            <a:r>
              <a:rPr lang="en-US" sz="2400">
                <a:solidFill>
                  <a:srgbClr val="000000"/>
                </a:solidFill>
              </a:rPr>
              <a:t>The user will have the ability to specify up to 16 memory locations  to the monitor. For each user specified memory location, the program should display the four contiguous bytes starting at that memory location in hexadecimal. </a:t>
            </a:r>
            <a:endParaRPr sz="2400">
              <a:solidFill>
                <a:srgbClr val="000000"/>
              </a:solidFill>
            </a:endParaRPr>
          </a:p>
          <a:p>
            <a:pPr indent="0" lvl="0" marL="0" marR="0" rtl="0" algn="l">
              <a:lnSpc>
                <a:spcPct val="90000"/>
              </a:lnSpc>
              <a:spcBef>
                <a:spcPts val="0"/>
              </a:spcBef>
              <a:spcAft>
                <a:spcPts val="0"/>
              </a:spcAft>
              <a:buNone/>
            </a:pPr>
            <a:r>
              <a:t/>
            </a:r>
            <a:endParaRPr sz="2400">
              <a:solidFill>
                <a:srgbClr val="000000"/>
              </a:solidFill>
            </a:endParaRPr>
          </a:p>
          <a:p>
            <a:pPr indent="-203200" lvl="0" marL="228600" marR="0" rtl="0" algn="l">
              <a:lnSpc>
                <a:spcPct val="90000"/>
              </a:lnSpc>
              <a:spcBef>
                <a:spcPts val="1000"/>
              </a:spcBef>
              <a:spcAft>
                <a:spcPts val="2100"/>
              </a:spcAft>
              <a:buClr>
                <a:srgbClr val="000000"/>
              </a:buClr>
              <a:buSzPts val="2400"/>
              <a:buFont typeface="Arial"/>
              <a:buChar char="•"/>
            </a:pPr>
            <a:r>
              <a:rPr lang="en-US" sz="2400">
                <a:solidFill>
                  <a:srgbClr val="000000"/>
                </a:solidFill>
              </a:rPr>
              <a:t>F9: A functional and intuitive GUI that will fulfill the previous functional requirements, as well as being </a:t>
            </a:r>
            <a:r>
              <a:rPr lang="en-US" sz="2400">
                <a:solidFill>
                  <a:srgbClr val="000000"/>
                </a:solidFill>
              </a:rPr>
              <a:t>intuitive</a:t>
            </a:r>
            <a:r>
              <a:rPr lang="en-US" sz="2400">
                <a:solidFill>
                  <a:srgbClr val="000000"/>
                </a:solidFill>
              </a:rPr>
              <a:t> to somebody familiar with the NIOS II architecture.</a:t>
            </a:r>
            <a:endParaRPr sz="2400">
              <a:solidFill>
                <a:srgbClr val="000000"/>
              </a:solidFill>
            </a:endParaRPr>
          </a:p>
        </p:txBody>
      </p:sp>
      <p:sp>
        <p:nvSpPr>
          <p:cNvPr id="132" name="Google Shape;132;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