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661AC5-EEBB-4F86-B4CA-2D7B02875438}">
  <a:tblStyle styleId="{14661AC5-EEBB-4F86-B4CA-2D7B02875438}"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667"/>
  </p:normalViewPr>
  <p:slideViewPr>
    <p:cSldViewPr snapToGrid="0" snapToObjects="1">
      <p:cViewPr>
        <p:scale>
          <a:sx n="90" d="100"/>
          <a:sy n="90" d="100"/>
        </p:scale>
        <p:origin x="144"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684866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04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436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910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f543b3d40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3f543b3d40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890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271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1968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f543b3d40_1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3f543b3d40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07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f543b3d40_1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3f543b3d40_1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022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f543b3d40_1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3f543b3d40_1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490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f543b3d40_0_5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f543b3d40_0_5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3f543b3d40_0_57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519364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263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095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558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211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6241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8827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4510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f543b3d40_0_5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3f543b3d40_0_5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300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f543b3d40_0_5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3f543b3d40_0_5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684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3"/>
        <p:cNvGrpSpPr/>
        <p:nvPr/>
      </p:nvGrpSpPr>
      <p:grpSpPr>
        <a:xfrm>
          <a:off x="0" y="0"/>
          <a:ext cx="0" cy="0"/>
          <a:chOff x="0" y="0"/>
          <a:chExt cx="0" cy="0"/>
        </a:xfrm>
      </p:grpSpPr>
      <p:sp>
        <p:nvSpPr>
          <p:cNvPr id="14" name="Google Shape;14;p2"/>
          <p:cNvSpPr/>
          <p:nvPr/>
        </p:nvSpPr>
        <p:spPr>
          <a:xfrm>
            <a:off x="-167"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5" name="Google Shape;15;p2"/>
          <p:cNvSpPr txBox="1">
            <a:spLocks noGrp="1"/>
          </p:cNvSpPr>
          <p:nvPr>
            <p:ph type="ctrTitle"/>
          </p:nvPr>
        </p:nvSpPr>
        <p:spPr>
          <a:xfrm>
            <a:off x="415600" y="719633"/>
            <a:ext cx="11360700" cy="1710000"/>
          </a:xfrm>
          <a:prstGeom prst="rect">
            <a:avLst/>
          </a:prstGeom>
        </p:spPr>
        <p:txBody>
          <a:bodyPr spcFirstLastPara="1" wrap="square" lIns="121900" tIns="121900" rIns="121900" bIns="121900" anchor="t"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6" name="Google Shape;16;p2"/>
          <p:cNvSpPr txBox="1">
            <a:spLocks noGrp="1"/>
          </p:cNvSpPr>
          <p:nvPr>
            <p:ph type="subTitle" idx="1"/>
          </p:nvPr>
        </p:nvSpPr>
        <p:spPr>
          <a:xfrm>
            <a:off x="415600" y="2504747"/>
            <a:ext cx="5656800" cy="984300"/>
          </a:xfrm>
          <a:prstGeom prst="rect">
            <a:avLst/>
          </a:prstGeom>
        </p:spPr>
        <p:txBody>
          <a:bodyPr spcFirstLastPara="1" wrap="square" lIns="121900" tIns="121900" rIns="121900" bIns="121900" anchor="t" anchorCtr="0"/>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a:endParaRPr/>
          </a:p>
        </p:txBody>
      </p:sp>
      <p:sp>
        <p:nvSpPr>
          <p:cNvPr id="17" name="Google Shape;17;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15667" y="1108233"/>
            <a:ext cx="7113300" cy="1659600"/>
          </a:xfrm>
          <a:prstGeom prst="rect">
            <a:avLst/>
          </a:prstGeom>
        </p:spPr>
        <p:txBody>
          <a:bodyPr spcFirstLastPara="1" wrap="square" lIns="121900" tIns="121900" rIns="121900" bIns="121900" anchor="b" anchorCtr="0"/>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60" name="Google Shape;60;p11"/>
          <p:cNvSpPr txBox="1">
            <a:spLocks noGrp="1"/>
          </p:cNvSpPr>
          <p:nvPr>
            <p:ph type="body" idx="1"/>
          </p:nvPr>
        </p:nvSpPr>
        <p:spPr>
          <a:xfrm>
            <a:off x="415600" y="2828567"/>
            <a:ext cx="7113300" cy="1256700"/>
          </a:xfrm>
          <a:prstGeom prst="rect">
            <a:avLst/>
          </a:prstGeom>
        </p:spPr>
        <p:txBody>
          <a:bodyPr spcFirstLastPara="1" wrap="square" lIns="121900" tIns="121900" rIns="121900" bIns="121900" anchor="t" anchorCtr="0"/>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2100"/>
              </a:spcBef>
              <a:spcAft>
                <a:spcPts val="0"/>
              </a:spcAft>
              <a:buClr>
                <a:schemeClr val="accent2"/>
              </a:buClr>
              <a:buSzPts val="1500"/>
              <a:buChar char="○"/>
              <a:defRPr>
                <a:solidFill>
                  <a:schemeClr val="accent2"/>
                </a:solidFill>
              </a:defRPr>
            </a:lvl2pPr>
            <a:lvl3pPr marL="1371600" lvl="2" indent="-323850">
              <a:spcBef>
                <a:spcPts val="2100"/>
              </a:spcBef>
              <a:spcAft>
                <a:spcPts val="0"/>
              </a:spcAft>
              <a:buClr>
                <a:schemeClr val="accent2"/>
              </a:buClr>
              <a:buSzPts val="1500"/>
              <a:buChar char="■"/>
              <a:defRPr>
                <a:solidFill>
                  <a:schemeClr val="accent2"/>
                </a:solidFill>
              </a:defRPr>
            </a:lvl3pPr>
            <a:lvl4pPr marL="1828800" lvl="3" indent="-323850">
              <a:spcBef>
                <a:spcPts val="2100"/>
              </a:spcBef>
              <a:spcAft>
                <a:spcPts val="0"/>
              </a:spcAft>
              <a:buClr>
                <a:schemeClr val="accent2"/>
              </a:buClr>
              <a:buSzPts val="1500"/>
              <a:buChar char="●"/>
              <a:defRPr>
                <a:solidFill>
                  <a:schemeClr val="accent2"/>
                </a:solidFill>
              </a:defRPr>
            </a:lvl4pPr>
            <a:lvl5pPr marL="2286000" lvl="4" indent="-323850">
              <a:spcBef>
                <a:spcPts val="2100"/>
              </a:spcBef>
              <a:spcAft>
                <a:spcPts val="0"/>
              </a:spcAft>
              <a:buClr>
                <a:schemeClr val="accent2"/>
              </a:buClr>
              <a:buSzPts val="1500"/>
              <a:buChar char="○"/>
              <a:defRPr>
                <a:solidFill>
                  <a:schemeClr val="accent2"/>
                </a:solidFill>
              </a:defRPr>
            </a:lvl5pPr>
            <a:lvl6pPr marL="2743200" lvl="5" indent="-323850">
              <a:spcBef>
                <a:spcPts val="2100"/>
              </a:spcBef>
              <a:spcAft>
                <a:spcPts val="0"/>
              </a:spcAft>
              <a:buClr>
                <a:schemeClr val="accent2"/>
              </a:buClr>
              <a:buSzPts val="1500"/>
              <a:buChar char="■"/>
              <a:defRPr>
                <a:solidFill>
                  <a:schemeClr val="accent2"/>
                </a:solidFill>
              </a:defRPr>
            </a:lvl6pPr>
            <a:lvl7pPr marL="3200400" lvl="6" indent="-323850">
              <a:spcBef>
                <a:spcPts val="2100"/>
              </a:spcBef>
              <a:spcAft>
                <a:spcPts val="0"/>
              </a:spcAft>
              <a:buClr>
                <a:schemeClr val="accent2"/>
              </a:buClr>
              <a:buSzPts val="1500"/>
              <a:buChar char="●"/>
              <a:defRPr>
                <a:solidFill>
                  <a:schemeClr val="accent2"/>
                </a:solidFill>
              </a:defRPr>
            </a:lvl7pPr>
            <a:lvl8pPr marL="3657600" lvl="7" indent="-323850">
              <a:spcBef>
                <a:spcPts val="2100"/>
              </a:spcBef>
              <a:spcAft>
                <a:spcPts val="0"/>
              </a:spcAft>
              <a:buClr>
                <a:schemeClr val="accent2"/>
              </a:buClr>
              <a:buSzPts val="1500"/>
              <a:buChar char="○"/>
              <a:defRPr>
                <a:solidFill>
                  <a:schemeClr val="accent2"/>
                </a:solidFill>
              </a:defRPr>
            </a:lvl8pPr>
            <a:lvl9pPr marL="4114800" lvl="8" indent="-323850">
              <a:spcBef>
                <a:spcPts val="2100"/>
              </a:spcBef>
              <a:spcAft>
                <a:spcPts val="2100"/>
              </a:spcAft>
              <a:buClr>
                <a:schemeClr val="accent2"/>
              </a:buClr>
              <a:buSzPts val="1500"/>
              <a:buChar char="■"/>
              <a:defRPr>
                <a:solidFill>
                  <a:schemeClr val="accent2"/>
                </a:solidFill>
              </a:defRPr>
            </a:lvl9pPr>
          </a:lstStyle>
          <a:p>
            <a:endParaRPr/>
          </a:p>
        </p:txBody>
      </p:sp>
      <p:sp>
        <p:nvSpPr>
          <p:cNvPr id="61" name="Google Shape;6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a:endParaRPr/>
          </a:p>
        </p:txBody>
      </p:sp>
      <p:sp>
        <p:nvSpPr>
          <p:cNvPr id="66" name="Google Shape;66;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21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21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2100"/>
              </a:spcBef>
              <a:spcAft>
                <a:spcPts val="21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7" name="Google Shape;6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8"/>
        <p:cNvGrpSpPr/>
        <p:nvPr/>
      </p:nvGrpSpPr>
      <p:grpSpPr>
        <a:xfrm>
          <a:off x="0" y="0"/>
          <a:ext cx="0" cy="0"/>
          <a:chOff x="0" y="0"/>
          <a:chExt cx="0" cy="0"/>
        </a:xfrm>
      </p:grpSpPr>
      <p:sp>
        <p:nvSpPr>
          <p:cNvPr id="19" name="Google Shape;19;p3"/>
          <p:cNvSpPr/>
          <p:nvPr/>
        </p:nvSpPr>
        <p:spPr>
          <a:xfrm>
            <a:off x="0" y="64132"/>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0" name="Google Shape;20;p3"/>
          <p:cNvSpPr/>
          <p:nvPr/>
        </p:nvSpPr>
        <p:spPr>
          <a:xfrm>
            <a:off x="0"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1" name="Google Shape;21;p3"/>
          <p:cNvSpPr txBox="1">
            <a:spLocks noGrp="1"/>
          </p:cNvSpPr>
          <p:nvPr>
            <p:ph type="title"/>
          </p:nvPr>
        </p:nvSpPr>
        <p:spPr>
          <a:xfrm>
            <a:off x="415600" y="719633"/>
            <a:ext cx="11360700" cy="1710000"/>
          </a:xfrm>
          <a:prstGeom prst="rect">
            <a:avLst/>
          </a:prstGeom>
        </p:spPr>
        <p:txBody>
          <a:bodyPr spcFirstLastPara="1" wrap="square" lIns="121900" tIns="121900" rIns="121900" bIns="121900" anchor="t"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2" name="Google Shape;22;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57519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4"/>
          <p:cNvSpPr/>
          <p:nvPr/>
        </p:nvSpPr>
        <p:spPr>
          <a:xfrm>
            <a:off x="0" y="58833"/>
            <a:ext cx="5751356" cy="5865687"/>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6" name="Google Shape;26;p4"/>
          <p:cNvSpPr/>
          <p:nvPr/>
        </p:nvSpPr>
        <p:spPr>
          <a:xfrm>
            <a:off x="-167" y="0"/>
            <a:ext cx="5755723" cy="5860653"/>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7" name="Google Shape;27;p4"/>
          <p:cNvSpPr txBox="1">
            <a:spLocks noGrp="1"/>
          </p:cNvSpPr>
          <p:nvPr>
            <p:ph type="title"/>
          </p:nvPr>
        </p:nvSpPr>
        <p:spPr>
          <a:xfrm>
            <a:off x="415633" y="667900"/>
            <a:ext cx="4941900" cy="3345300"/>
          </a:xfrm>
          <a:prstGeom prst="rect">
            <a:avLst/>
          </a:prstGeom>
        </p:spPr>
        <p:txBody>
          <a:bodyPr spcFirstLastPara="1" wrap="square" lIns="121900" tIns="121900" rIns="121900" bIns="121900" anchor="t" anchorCtr="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28" name="Google Shape;28;p4"/>
          <p:cNvSpPr txBox="1">
            <a:spLocks noGrp="1"/>
          </p:cNvSpPr>
          <p:nvPr>
            <p:ph type="body" idx="1"/>
          </p:nvPr>
        </p:nvSpPr>
        <p:spPr>
          <a:xfrm>
            <a:off x="6192900" y="667900"/>
            <a:ext cx="5555100" cy="54648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29" name="Google Shape;2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3" name="Google Shape;33;p5"/>
          <p:cNvSpPr txBox="1">
            <a:spLocks noGrp="1"/>
          </p:cNvSpPr>
          <p:nvPr>
            <p:ph type="body" idx="1"/>
          </p:nvPr>
        </p:nvSpPr>
        <p:spPr>
          <a:xfrm>
            <a:off x="415600" y="2007600"/>
            <a:ext cx="5333100" cy="41016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5"/>
          <p:cNvSpPr txBox="1">
            <a:spLocks noGrp="1"/>
          </p:cNvSpPr>
          <p:nvPr>
            <p:ph type="body" idx="2"/>
          </p:nvPr>
        </p:nvSpPr>
        <p:spPr>
          <a:xfrm>
            <a:off x="6443200" y="2007600"/>
            <a:ext cx="5333100" cy="41016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5" name="Google Shape;35;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6"/>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9" name="Google Shape;39;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p:nvPr/>
        </p:nvSpPr>
        <p:spPr>
          <a:xfrm>
            <a:off x="0" y="0"/>
            <a:ext cx="50193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title"/>
          </p:nvPr>
        </p:nvSpPr>
        <p:spPr>
          <a:xfrm>
            <a:off x="415633" y="667900"/>
            <a:ext cx="4170000" cy="2438700"/>
          </a:xfrm>
          <a:prstGeom prst="rect">
            <a:avLst/>
          </a:prstGeom>
        </p:spPr>
        <p:txBody>
          <a:bodyPr spcFirstLastPara="1" wrap="square" lIns="121900" tIns="121900" rIns="121900" bIns="121900" anchor="t" anchorCtr="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43" name="Google Shape;43;p7"/>
          <p:cNvSpPr txBox="1">
            <a:spLocks noGrp="1"/>
          </p:cNvSpPr>
          <p:nvPr>
            <p:ph type="body" idx="1"/>
          </p:nvPr>
        </p:nvSpPr>
        <p:spPr>
          <a:xfrm>
            <a:off x="415600" y="3187533"/>
            <a:ext cx="4170000" cy="3063900"/>
          </a:xfrm>
          <a:prstGeom prst="rect">
            <a:avLst/>
          </a:prstGeom>
        </p:spPr>
        <p:txBody>
          <a:bodyPr spcFirstLastPara="1" wrap="square" lIns="121900" tIns="121900" rIns="121900" bIns="121900" anchor="t" anchorCtr="0"/>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2100"/>
              </a:spcBef>
              <a:spcAft>
                <a:spcPts val="0"/>
              </a:spcAft>
              <a:buClr>
                <a:schemeClr val="accent2"/>
              </a:buClr>
              <a:buSzPts val="1500"/>
              <a:buChar char="○"/>
              <a:defRPr>
                <a:solidFill>
                  <a:schemeClr val="accent2"/>
                </a:solidFill>
              </a:defRPr>
            </a:lvl2pPr>
            <a:lvl3pPr marL="1371600" lvl="2" indent="-323850">
              <a:spcBef>
                <a:spcPts val="2100"/>
              </a:spcBef>
              <a:spcAft>
                <a:spcPts val="0"/>
              </a:spcAft>
              <a:buClr>
                <a:schemeClr val="accent2"/>
              </a:buClr>
              <a:buSzPts val="1500"/>
              <a:buChar char="■"/>
              <a:defRPr>
                <a:solidFill>
                  <a:schemeClr val="accent2"/>
                </a:solidFill>
              </a:defRPr>
            </a:lvl3pPr>
            <a:lvl4pPr marL="1828800" lvl="3" indent="-323850">
              <a:spcBef>
                <a:spcPts val="2100"/>
              </a:spcBef>
              <a:spcAft>
                <a:spcPts val="0"/>
              </a:spcAft>
              <a:buClr>
                <a:schemeClr val="accent2"/>
              </a:buClr>
              <a:buSzPts val="1500"/>
              <a:buChar char="●"/>
              <a:defRPr>
                <a:solidFill>
                  <a:schemeClr val="accent2"/>
                </a:solidFill>
              </a:defRPr>
            </a:lvl4pPr>
            <a:lvl5pPr marL="2286000" lvl="4" indent="-323850">
              <a:spcBef>
                <a:spcPts val="2100"/>
              </a:spcBef>
              <a:spcAft>
                <a:spcPts val="0"/>
              </a:spcAft>
              <a:buClr>
                <a:schemeClr val="accent2"/>
              </a:buClr>
              <a:buSzPts val="1500"/>
              <a:buChar char="○"/>
              <a:defRPr>
                <a:solidFill>
                  <a:schemeClr val="accent2"/>
                </a:solidFill>
              </a:defRPr>
            </a:lvl5pPr>
            <a:lvl6pPr marL="2743200" lvl="5" indent="-323850">
              <a:spcBef>
                <a:spcPts val="2100"/>
              </a:spcBef>
              <a:spcAft>
                <a:spcPts val="0"/>
              </a:spcAft>
              <a:buClr>
                <a:schemeClr val="accent2"/>
              </a:buClr>
              <a:buSzPts val="1500"/>
              <a:buChar char="■"/>
              <a:defRPr>
                <a:solidFill>
                  <a:schemeClr val="accent2"/>
                </a:solidFill>
              </a:defRPr>
            </a:lvl6pPr>
            <a:lvl7pPr marL="3200400" lvl="6" indent="-323850">
              <a:spcBef>
                <a:spcPts val="2100"/>
              </a:spcBef>
              <a:spcAft>
                <a:spcPts val="0"/>
              </a:spcAft>
              <a:buClr>
                <a:schemeClr val="accent2"/>
              </a:buClr>
              <a:buSzPts val="1500"/>
              <a:buChar char="●"/>
              <a:defRPr>
                <a:solidFill>
                  <a:schemeClr val="accent2"/>
                </a:solidFill>
              </a:defRPr>
            </a:lvl7pPr>
            <a:lvl8pPr marL="3657600" lvl="7" indent="-323850">
              <a:spcBef>
                <a:spcPts val="2100"/>
              </a:spcBef>
              <a:spcAft>
                <a:spcPts val="0"/>
              </a:spcAft>
              <a:buClr>
                <a:schemeClr val="accent2"/>
              </a:buClr>
              <a:buSzPts val="1500"/>
              <a:buChar char="○"/>
              <a:defRPr>
                <a:solidFill>
                  <a:schemeClr val="accent2"/>
                </a:solidFill>
              </a:defRPr>
            </a:lvl8pPr>
            <a:lvl9pPr marL="4114800" lvl="8" indent="-323850">
              <a:spcBef>
                <a:spcPts val="2100"/>
              </a:spcBef>
              <a:spcAft>
                <a:spcPts val="2100"/>
              </a:spcAft>
              <a:buClr>
                <a:schemeClr val="accent2"/>
              </a:buClr>
              <a:buSzPts val="1500"/>
              <a:buChar char="■"/>
              <a:defRPr>
                <a:solidFill>
                  <a:schemeClr val="accent2"/>
                </a:solidFill>
              </a:defRPr>
            </a:lvl9pPr>
          </a:lstStyle>
          <a:p>
            <a:endParaRPr/>
          </a:p>
        </p:txBody>
      </p:sp>
      <p:sp>
        <p:nvSpPr>
          <p:cNvPr id="44" name="Google Shape;44;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415567" y="1064800"/>
            <a:ext cx="8330400" cy="4728300"/>
          </a:xfrm>
          <a:prstGeom prst="rect">
            <a:avLst/>
          </a:prstGeom>
        </p:spPr>
        <p:txBody>
          <a:bodyPr spcFirstLastPara="1" wrap="square" lIns="121900" tIns="121900" rIns="121900" bIns="121900"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7" name="Google Shape;47;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415067" y="667900"/>
            <a:ext cx="4939200" cy="2732700"/>
          </a:xfrm>
          <a:prstGeom prst="rect">
            <a:avLst/>
          </a:prstGeom>
        </p:spPr>
        <p:txBody>
          <a:bodyPr spcFirstLastPara="1" wrap="square" lIns="121900" tIns="121900" rIns="121900" bIns="121900" anchor="t" anchorCtr="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51" name="Google Shape;51;p9"/>
          <p:cNvSpPr txBox="1">
            <a:spLocks noGrp="1"/>
          </p:cNvSpPr>
          <p:nvPr>
            <p:ph type="subTitle" idx="1"/>
          </p:nvPr>
        </p:nvSpPr>
        <p:spPr>
          <a:xfrm>
            <a:off x="406400" y="3502300"/>
            <a:ext cx="4939200" cy="1235700"/>
          </a:xfrm>
          <a:prstGeom prst="rect">
            <a:avLst/>
          </a:prstGeom>
        </p:spPr>
        <p:txBody>
          <a:bodyPr spcFirstLastPara="1" wrap="square" lIns="121900" tIns="121900" rIns="121900" bIns="121900" anchor="t" anchorCtr="0"/>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a:endParaRPr/>
          </a:p>
        </p:txBody>
      </p:sp>
      <p:sp>
        <p:nvSpPr>
          <p:cNvPr id="52" name="Google Shape;52;p9"/>
          <p:cNvSpPr txBox="1">
            <a:spLocks noGrp="1"/>
          </p:cNvSpPr>
          <p:nvPr>
            <p:ph type="body" idx="2"/>
          </p:nvPr>
        </p:nvSpPr>
        <p:spPr>
          <a:xfrm>
            <a:off x="6505367" y="667900"/>
            <a:ext cx="5271900" cy="5481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3" name="Google Shape;53;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5825333"/>
            <a:ext cx="12192000" cy="10323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415600" y="6028533"/>
            <a:ext cx="10639200" cy="6141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marL="914400" lvl="1"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marL="1371600" lvl="2"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marL="1828800" lvl="3"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marL="2286000" lvl="4"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marL="2743200" lvl="5"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marL="3200400" lvl="6"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marL="3657600" lvl="7" indent="-32385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marL="4114800" lvl="8" indent="-323850">
              <a:lnSpc>
                <a:spcPct val="115000"/>
              </a:lnSpc>
              <a:spcBef>
                <a:spcPts val="2100"/>
              </a:spcBef>
              <a:spcAft>
                <a:spcPts val="2100"/>
              </a:spcAft>
              <a:buClr>
                <a:schemeClr val="dk2"/>
              </a:buClr>
              <a:buSzPts val="1500"/>
              <a:buFont typeface="Roboto"/>
              <a:buChar char="■"/>
              <a:defRPr sz="1500">
                <a:solidFill>
                  <a:schemeClr val="dk2"/>
                </a:solidFill>
                <a:latin typeface="Roboto"/>
                <a:ea typeface="Roboto"/>
                <a:cs typeface="Roboto"/>
                <a:sym typeface="Robo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1717450" y="162963"/>
            <a:ext cx="12192000" cy="23877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000"/>
              <a:buFont typeface="Calibri"/>
              <a:buNone/>
            </a:pPr>
            <a:r>
              <a:rPr lang="en-US"/>
              <a:t>NIOS II Emulator</a:t>
            </a:r>
            <a:r>
              <a:rPr lang="en-US" sz="6000" b="0" i="0" u="none" strike="noStrike" cap="none">
                <a:solidFill>
                  <a:schemeClr val="dk1"/>
                </a:solidFill>
                <a:latin typeface="Calibri"/>
                <a:ea typeface="Calibri"/>
                <a:cs typeface="Calibri"/>
                <a:sym typeface="Calibri"/>
              </a:rPr>
              <a:t/>
            </a:r>
            <a:br>
              <a:rPr lang="en-US" sz="6000" b="0" i="0" u="none" strike="noStrike" cap="none">
                <a:solidFill>
                  <a:schemeClr val="dk1"/>
                </a:solidFill>
                <a:latin typeface="Calibri"/>
                <a:ea typeface="Calibri"/>
                <a:cs typeface="Calibri"/>
                <a:sym typeface="Calibri"/>
              </a:rPr>
            </a:br>
            <a:r>
              <a:rPr lang="en-US" sz="6000" b="0" i="0" u="none" strike="noStrike" cap="none">
                <a:solidFill>
                  <a:schemeClr val="dk1"/>
                </a:solidFill>
                <a:latin typeface="Calibri"/>
                <a:ea typeface="Calibri"/>
                <a:cs typeface="Calibri"/>
                <a:sym typeface="Calibri"/>
              </a:rPr>
              <a:t>Increment 1 Retrospective</a:t>
            </a:r>
            <a:endParaRPr/>
          </a:p>
        </p:txBody>
      </p:sp>
      <p:sp>
        <p:nvSpPr>
          <p:cNvPr id="75" name="Google Shape;75;p14"/>
          <p:cNvSpPr txBox="1">
            <a:spLocks noGrp="1"/>
          </p:cNvSpPr>
          <p:nvPr>
            <p:ph type="subTitle" idx="1"/>
          </p:nvPr>
        </p:nvSpPr>
        <p:spPr>
          <a:xfrm>
            <a:off x="4864150" y="3335537"/>
            <a:ext cx="9144000" cy="29649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a:solidFill>
                  <a:srgbClr val="FFFFFF"/>
                </a:solidFill>
              </a:rPr>
              <a:t>Team 12</a:t>
            </a:r>
            <a:endParaRPr>
              <a:solidFill>
                <a:srgbClr val="FFFFFF"/>
              </a:solidFill>
            </a:endParaRPr>
          </a:p>
          <a:p>
            <a:pPr marL="0" marR="0" lvl="0" indent="0" algn="ctr" rtl="0">
              <a:lnSpc>
                <a:spcPct val="90000"/>
              </a:lnSpc>
              <a:spcBef>
                <a:spcPts val="1000"/>
              </a:spcBef>
              <a:spcAft>
                <a:spcPts val="0"/>
              </a:spcAft>
              <a:buClr>
                <a:schemeClr val="dk1"/>
              </a:buClr>
              <a:buSzPts val="2400"/>
              <a:buFont typeface="Arial"/>
              <a:buNone/>
            </a:pPr>
            <a:r>
              <a:rPr lang="en-US" sz="2400" b="0" i="0" u="sng" strike="noStrike" cap="none">
                <a:solidFill>
                  <a:srgbClr val="FFFFFF"/>
                </a:solidFill>
                <a:latin typeface="Calibri"/>
                <a:ea typeface="Calibri"/>
                <a:cs typeface="Calibri"/>
                <a:sym typeface="Calibri"/>
              </a:rPr>
              <a:t>Team Members</a:t>
            </a:r>
            <a:endParaRPr sz="2400" b="0" i="0" u="sng" strike="noStrike" cap="none">
              <a:solidFill>
                <a:srgbClr val="FFFFFF"/>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r>
              <a:rPr lang="en-US">
                <a:solidFill>
                  <a:srgbClr val="FFFFFF"/>
                </a:solidFill>
              </a:rPr>
              <a:t>Jake Ediger</a:t>
            </a:r>
            <a:endParaRPr>
              <a:solidFill>
                <a:srgbClr val="FFFFFF"/>
              </a:solidFill>
            </a:endParaRPr>
          </a:p>
          <a:p>
            <a:pPr marL="0" marR="0" lvl="0" indent="0" algn="ctr" rtl="0">
              <a:lnSpc>
                <a:spcPct val="90000"/>
              </a:lnSpc>
              <a:spcBef>
                <a:spcPts val="1000"/>
              </a:spcBef>
              <a:spcAft>
                <a:spcPts val="0"/>
              </a:spcAft>
              <a:buClr>
                <a:schemeClr val="dk1"/>
              </a:buClr>
              <a:buSzPts val="2400"/>
              <a:buFont typeface="Arial"/>
              <a:buNone/>
            </a:pPr>
            <a:r>
              <a:rPr lang="en-US">
                <a:solidFill>
                  <a:srgbClr val="FFFFFF"/>
                </a:solidFill>
              </a:rPr>
              <a:t>Alex Michael</a:t>
            </a:r>
            <a:endParaRPr>
              <a:solidFill>
                <a:srgbClr val="FFFFFF"/>
              </a:solidFill>
            </a:endParaRPr>
          </a:p>
          <a:p>
            <a:pPr marL="0" marR="0" lvl="0" indent="0" algn="ctr" rtl="0">
              <a:lnSpc>
                <a:spcPct val="90000"/>
              </a:lnSpc>
              <a:spcBef>
                <a:spcPts val="1000"/>
              </a:spcBef>
              <a:spcAft>
                <a:spcPts val="0"/>
              </a:spcAft>
              <a:buClr>
                <a:schemeClr val="dk1"/>
              </a:buClr>
              <a:buSzPts val="2400"/>
              <a:buFont typeface="Arial"/>
              <a:buNone/>
            </a:pPr>
            <a:r>
              <a:rPr lang="en-US">
                <a:solidFill>
                  <a:srgbClr val="FFFFFF"/>
                </a:solidFill>
              </a:rPr>
              <a:t>Alex Czarnick</a:t>
            </a:r>
            <a:endParaRPr>
              <a:solidFill>
                <a:srgbClr val="FFFFFF"/>
              </a:solidFill>
            </a:endParaRPr>
          </a:p>
          <a:p>
            <a:pPr marL="0" marR="0" lvl="0" indent="0" algn="ctr" rtl="0">
              <a:lnSpc>
                <a:spcPct val="90000"/>
              </a:lnSpc>
              <a:spcBef>
                <a:spcPts val="1000"/>
              </a:spcBef>
              <a:spcAft>
                <a:spcPts val="0"/>
              </a:spcAft>
              <a:buClr>
                <a:schemeClr val="dk1"/>
              </a:buClr>
              <a:buSzPts val="2400"/>
              <a:buFont typeface="Arial"/>
              <a:buNone/>
            </a:pPr>
            <a:r>
              <a:rPr lang="en-US">
                <a:solidFill>
                  <a:srgbClr val="FFFFFF"/>
                </a:solidFill>
              </a:rPr>
              <a:t>Avinash Nooka</a:t>
            </a:r>
            <a:endParaRPr>
              <a:solidFill>
                <a:srgbClr val="FFFFFF"/>
              </a:solidFill>
            </a:endParaRPr>
          </a:p>
          <a:p>
            <a:pPr marL="0" marR="0" lvl="0" indent="0" algn="ctr" rtl="0">
              <a:lnSpc>
                <a:spcPct val="90000"/>
              </a:lnSpc>
              <a:spcBef>
                <a:spcPts val="1000"/>
              </a:spcBef>
              <a:spcAft>
                <a:spcPts val="0"/>
              </a:spcAft>
              <a:buClr>
                <a:schemeClr val="dk1"/>
              </a:buClr>
              <a:buSzPts val="2400"/>
              <a:buFont typeface="Arial"/>
              <a:buNone/>
            </a:pPr>
            <a:endParaRPr>
              <a:solidFill>
                <a:srgbClr val="FFFFFF"/>
              </a:solidFill>
            </a:endParaRPr>
          </a:p>
        </p:txBody>
      </p:sp>
      <p:sp>
        <p:nvSpPr>
          <p:cNvPr id="76" name="Google Shape;76;p14"/>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Roboto"/>
                <a:ea typeface="Roboto"/>
                <a:cs typeface="Roboto"/>
                <a:sym typeface="Roboto"/>
              </a:rPr>
              <a:t>1</a:t>
            </a:fld>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Overview</a:t>
            </a:r>
            <a:endParaRPr/>
          </a:p>
        </p:txBody>
      </p:sp>
      <p:sp>
        <p:nvSpPr>
          <p:cNvPr id="138" name="Google Shape;138;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7F7F7F"/>
              </a:buClr>
              <a:buSzPts val="2800"/>
              <a:buFont typeface="Arial"/>
              <a:buChar char="•"/>
            </a:pPr>
            <a:r>
              <a:rPr lang="en-US" sz="2800" b="0" i="0" u="none" strike="noStrike" cap="none">
                <a:solidFill>
                  <a:srgbClr val="7F7F7F"/>
                </a:solidFill>
                <a:latin typeface="Calibri"/>
                <a:ea typeface="Calibri"/>
                <a:cs typeface="Calibri"/>
                <a:sym typeface="Calibri"/>
              </a:rPr>
              <a:t>Project Description</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rgbClr val="7F7F7F"/>
              </a:solidFill>
              <a:latin typeface="Calibri"/>
              <a:ea typeface="Calibri"/>
              <a:cs typeface="Calibri"/>
              <a:sym typeface="Calibri"/>
            </a:endParaRPr>
          </a:p>
          <a:p>
            <a:pPr marL="228600" marR="0" lvl="0" indent="-228600" algn="l" rtl="0">
              <a:lnSpc>
                <a:spcPct val="90000"/>
              </a:lnSpc>
              <a:spcBef>
                <a:spcPts val="1000"/>
              </a:spcBef>
              <a:spcAft>
                <a:spcPts val="0"/>
              </a:spcAft>
              <a:buClr>
                <a:srgbClr val="7F7F7F"/>
              </a:buClr>
              <a:buSzPts val="2800"/>
              <a:buFont typeface="Arial"/>
              <a:buChar char="•"/>
            </a:pPr>
            <a:r>
              <a:rPr lang="en-US" sz="2800" b="0" i="0" u="none" strike="noStrike" cap="none">
                <a:solidFill>
                  <a:srgbClr val="7F7F7F"/>
                </a:solidFill>
                <a:latin typeface="Calibri"/>
                <a:ea typeface="Calibri"/>
                <a:cs typeface="Calibri"/>
                <a:sym typeface="Calibri"/>
              </a:rPr>
              <a:t>Functional Requirements</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Nonfunctional Requirements</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2100"/>
              </a:spcAft>
              <a:buClr>
                <a:srgbClr val="7F7F7F"/>
              </a:buClr>
              <a:buSzPts val="2800"/>
              <a:buFont typeface="Arial"/>
              <a:buChar char="•"/>
            </a:pPr>
            <a:r>
              <a:rPr lang="en-US" sz="2800" b="0" i="0" u="none" strike="noStrike" cap="none">
                <a:solidFill>
                  <a:srgbClr val="7F7F7F"/>
                </a:solidFill>
                <a:latin typeface="Calibri"/>
                <a:ea typeface="Calibri"/>
                <a:cs typeface="Calibri"/>
                <a:sym typeface="Calibri"/>
              </a:rPr>
              <a:t>Use Cases (or Scenarios)</a:t>
            </a:r>
            <a:endParaRPr/>
          </a:p>
        </p:txBody>
      </p:sp>
      <p:sp>
        <p:nvSpPr>
          <p:cNvPr id="139" name="Google Shape;13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Nonfunctional Requirements</a:t>
            </a:r>
            <a:endParaRPr/>
          </a:p>
        </p:txBody>
      </p:sp>
      <p:sp>
        <p:nvSpPr>
          <p:cNvPr id="145" name="Google Shape;145;p24"/>
          <p:cNvSpPr txBox="1">
            <a:spLocks noGrp="1"/>
          </p:cNvSpPr>
          <p:nvPr>
            <p:ph type="body" idx="1"/>
          </p:nvPr>
        </p:nvSpPr>
        <p:spPr>
          <a:xfrm>
            <a:off x="838200" y="1825625"/>
            <a:ext cx="10897200" cy="43515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N1: Pe</a:t>
            </a:r>
            <a:r>
              <a:rPr lang="en-US"/>
              <a:t>rformance</a:t>
            </a:r>
            <a:endParaRPr/>
          </a:p>
          <a:p>
            <a:pPr marL="685800" lvl="1" indent="-203200" algn="just" rtl="0">
              <a:lnSpc>
                <a:spcPct val="100000"/>
              </a:lnSpc>
              <a:spcBef>
                <a:spcPts val="1000"/>
              </a:spcBef>
              <a:spcAft>
                <a:spcPts val="0"/>
              </a:spcAft>
              <a:buClr>
                <a:srgbClr val="000000"/>
              </a:buClr>
              <a:buSzPts val="2000"/>
              <a:buFont typeface="Calibri"/>
              <a:buChar char="•"/>
            </a:pPr>
            <a:r>
              <a:rPr lang="en-US" sz="2000">
                <a:solidFill>
                  <a:srgbClr val="000000"/>
                </a:solidFill>
              </a:rPr>
              <a:t>The system should provide an execution time that is indistinguishable from the actual NIOS II chip</a:t>
            </a:r>
            <a:endParaRPr sz="2000">
              <a:solidFill>
                <a:srgbClr val="000000"/>
              </a:solidFill>
            </a:endParaRPr>
          </a:p>
          <a:p>
            <a:pPr marL="685800" lvl="1" indent="-203200" algn="just" rtl="0">
              <a:lnSpc>
                <a:spcPct val="100000"/>
              </a:lnSpc>
              <a:spcBef>
                <a:spcPts val="1000"/>
              </a:spcBef>
              <a:spcAft>
                <a:spcPts val="0"/>
              </a:spcAft>
              <a:buClr>
                <a:srgbClr val="000000"/>
              </a:buClr>
              <a:buSzPts val="2000"/>
              <a:buFont typeface="Calibri"/>
              <a:buChar char="•"/>
            </a:pPr>
            <a:r>
              <a:rPr lang="en-US" sz="2000">
                <a:solidFill>
                  <a:srgbClr val="000000"/>
                </a:solidFill>
              </a:rPr>
              <a:t>The system should show data to the GUI in real-time</a:t>
            </a:r>
            <a:endParaRPr sz="2000"/>
          </a:p>
          <a:p>
            <a:pPr marL="228600" marR="0" lvl="0" indent="-228600" algn="l" rtl="0">
              <a:lnSpc>
                <a:spcPct val="10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N2: Us</a:t>
            </a:r>
            <a:r>
              <a:rPr lang="en-US"/>
              <a:t>ability</a:t>
            </a:r>
            <a:endParaRPr/>
          </a:p>
          <a:p>
            <a:pPr marL="685800" lvl="1" indent="-203200" algn="just" rtl="0">
              <a:lnSpc>
                <a:spcPct val="100000"/>
              </a:lnSpc>
              <a:spcBef>
                <a:spcPts val="1000"/>
              </a:spcBef>
              <a:spcAft>
                <a:spcPts val="0"/>
              </a:spcAft>
              <a:buClr>
                <a:srgbClr val="000000"/>
              </a:buClr>
              <a:buSzPts val="2000"/>
              <a:buFont typeface="Calibri"/>
              <a:buChar char="•"/>
            </a:pPr>
            <a:r>
              <a:rPr lang="en-US" sz="2000">
                <a:solidFill>
                  <a:srgbClr val="000000"/>
                </a:solidFill>
              </a:rPr>
              <a:t>The input file format will be clearly described to avoid pre-runtime errors</a:t>
            </a:r>
            <a:endParaRPr sz="2000">
              <a:solidFill>
                <a:srgbClr val="000000"/>
              </a:solidFill>
            </a:endParaRPr>
          </a:p>
          <a:p>
            <a:pPr marL="685800" lvl="1" indent="-203200" algn="just" rtl="0">
              <a:lnSpc>
                <a:spcPct val="100000"/>
              </a:lnSpc>
              <a:spcBef>
                <a:spcPts val="1000"/>
              </a:spcBef>
              <a:spcAft>
                <a:spcPts val="0"/>
              </a:spcAft>
              <a:buClr>
                <a:srgbClr val="000000"/>
              </a:buClr>
              <a:buSzPts val="2000"/>
              <a:buFont typeface="Calibri"/>
              <a:buChar char="•"/>
            </a:pPr>
            <a:r>
              <a:rPr lang="en-US" sz="2000">
                <a:solidFill>
                  <a:srgbClr val="000000"/>
                </a:solidFill>
              </a:rPr>
              <a:t>The GUI should be intuitive to use for anybody with experience in NIOS II</a:t>
            </a:r>
            <a:endParaRPr sz="2000">
              <a:solidFill>
                <a:srgbClr val="000000"/>
              </a:solidFill>
            </a:endParaRPr>
          </a:p>
          <a:p>
            <a:pPr marL="685800" lvl="1" indent="-203200" algn="just" rtl="0">
              <a:lnSpc>
                <a:spcPct val="100000"/>
              </a:lnSpc>
              <a:spcBef>
                <a:spcPts val="1000"/>
              </a:spcBef>
              <a:spcAft>
                <a:spcPts val="0"/>
              </a:spcAft>
              <a:buClr>
                <a:srgbClr val="000000"/>
              </a:buClr>
              <a:buSzPts val="2000"/>
              <a:buFont typeface="Calibri"/>
              <a:buChar char="•"/>
            </a:pPr>
            <a:r>
              <a:rPr lang="en-US" sz="2000">
                <a:solidFill>
                  <a:srgbClr val="000000"/>
                </a:solidFill>
              </a:rPr>
              <a:t>Errors that occur will be clearly described to the user to aid debugging</a:t>
            </a:r>
            <a:endParaRPr sz="2000"/>
          </a:p>
          <a:p>
            <a:pPr marL="0" marR="0" lvl="0" indent="0" algn="l" rtl="0">
              <a:lnSpc>
                <a:spcPct val="100000"/>
              </a:lnSpc>
              <a:spcBef>
                <a:spcPts val="1000"/>
              </a:spcBef>
              <a:spcAft>
                <a:spcPts val="2100"/>
              </a:spcAft>
              <a:buNone/>
            </a:pPr>
            <a:endParaRPr/>
          </a:p>
        </p:txBody>
      </p:sp>
      <p:sp>
        <p:nvSpPr>
          <p:cNvPr id="146" name="Google Shape;14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838200" y="4022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Nonfunctional Requirements (</a:t>
            </a:r>
            <a:r>
              <a:rPr lang="en-US"/>
              <a:t>cont.)</a:t>
            </a:r>
            <a:endParaRPr/>
          </a:p>
        </p:txBody>
      </p:sp>
      <p:sp>
        <p:nvSpPr>
          <p:cNvPr id="152" name="Google Shape;152;p2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1000"/>
              </a:spcBef>
              <a:spcAft>
                <a:spcPts val="0"/>
              </a:spcAft>
              <a:buClr>
                <a:schemeClr val="dk1"/>
              </a:buClr>
              <a:buSzPts val="2800"/>
              <a:buFont typeface="Arial"/>
              <a:buChar char="•"/>
            </a:pPr>
            <a:r>
              <a:rPr lang="en-US"/>
              <a:t>N3: Stability and Reliability</a:t>
            </a:r>
            <a:endParaRPr/>
          </a:p>
          <a:p>
            <a:pPr marL="685800" lvl="1" indent="-203200" algn="just" rtl="0">
              <a:lnSpc>
                <a:spcPct val="100000"/>
              </a:lnSpc>
              <a:spcBef>
                <a:spcPts val="1000"/>
              </a:spcBef>
              <a:spcAft>
                <a:spcPts val="0"/>
              </a:spcAft>
              <a:buClr>
                <a:srgbClr val="000000"/>
              </a:buClr>
              <a:buSzPts val="2000"/>
              <a:buFont typeface="Calibri"/>
              <a:buChar char="•"/>
            </a:pPr>
            <a:r>
              <a:rPr lang="en-US" sz="2000">
                <a:solidFill>
                  <a:srgbClr val="000000"/>
                </a:solidFill>
              </a:rPr>
              <a:t>The system should be able to handle basic errors while providing information on bugs</a:t>
            </a:r>
            <a:endParaRPr sz="2000"/>
          </a:p>
          <a:p>
            <a:pPr marL="228600" lvl="0" indent="-228600" algn="l" rtl="0">
              <a:lnSpc>
                <a:spcPct val="100000"/>
              </a:lnSpc>
              <a:spcBef>
                <a:spcPts val="1000"/>
              </a:spcBef>
              <a:spcAft>
                <a:spcPts val="0"/>
              </a:spcAft>
              <a:buClr>
                <a:schemeClr val="dk1"/>
              </a:buClr>
              <a:buSzPts val="2800"/>
              <a:buFont typeface="Arial"/>
              <a:buChar char="•"/>
            </a:pPr>
            <a:r>
              <a:rPr lang="en-US"/>
              <a:t>N4: Platform Compatibility</a:t>
            </a:r>
            <a:endParaRPr/>
          </a:p>
          <a:p>
            <a:pPr marL="685800" lvl="1" indent="-203200" algn="just" rtl="0">
              <a:lnSpc>
                <a:spcPct val="100000"/>
              </a:lnSpc>
              <a:spcBef>
                <a:spcPts val="1000"/>
              </a:spcBef>
              <a:spcAft>
                <a:spcPts val="0"/>
              </a:spcAft>
              <a:buClr>
                <a:srgbClr val="000000"/>
              </a:buClr>
              <a:buSzPts val="2000"/>
              <a:buFont typeface="Calibri"/>
              <a:buChar char="•"/>
            </a:pPr>
            <a:r>
              <a:rPr lang="en-US" sz="2000">
                <a:solidFill>
                  <a:srgbClr val="000000"/>
                </a:solidFill>
              </a:rPr>
              <a:t>The system will be able to run on multiple operating systems, provided the correct software is installed beforehand </a:t>
            </a:r>
            <a:endParaRPr sz="2000">
              <a:solidFill>
                <a:srgbClr val="000000"/>
              </a:solidFill>
            </a:endParaRPr>
          </a:p>
          <a:p>
            <a:pPr marL="685800" lvl="1" indent="-203200" algn="just" rtl="0">
              <a:lnSpc>
                <a:spcPct val="100000"/>
              </a:lnSpc>
              <a:spcBef>
                <a:spcPts val="1000"/>
              </a:spcBef>
              <a:spcAft>
                <a:spcPts val="0"/>
              </a:spcAft>
              <a:buClr>
                <a:srgbClr val="000000"/>
              </a:buClr>
              <a:buSzPts val="2000"/>
              <a:buFont typeface="Calibri"/>
              <a:buChar char="•"/>
            </a:pPr>
            <a:r>
              <a:rPr lang="en-US" sz="2000">
                <a:solidFill>
                  <a:srgbClr val="000000"/>
                </a:solidFill>
              </a:rPr>
              <a:t>The system will provide an almost identical look across all compatible operating systems</a:t>
            </a:r>
            <a:endParaRPr sz="2000">
              <a:solidFill>
                <a:srgbClr val="000000"/>
              </a:solidFill>
            </a:endParaRPr>
          </a:p>
          <a:p>
            <a:pPr marL="0" lvl="0" indent="0" algn="l" rtl="0">
              <a:lnSpc>
                <a:spcPct val="100000"/>
              </a:lnSpc>
              <a:spcBef>
                <a:spcPts val="1000"/>
              </a:spcBef>
              <a:spcAft>
                <a:spcPts val="0"/>
              </a:spcAft>
              <a:buNone/>
            </a:pPr>
            <a:endParaRPr/>
          </a:p>
        </p:txBody>
      </p:sp>
      <p:sp>
        <p:nvSpPr>
          <p:cNvPr id="153" name="Google Shape;153;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Overview</a:t>
            </a:r>
            <a:endParaRPr/>
          </a:p>
        </p:txBody>
      </p:sp>
      <p:sp>
        <p:nvSpPr>
          <p:cNvPr id="159" name="Google Shape;15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7F7F7F"/>
              </a:buClr>
              <a:buSzPts val="2800"/>
              <a:buFont typeface="Arial"/>
              <a:buChar char="•"/>
            </a:pPr>
            <a:r>
              <a:rPr lang="en-US" sz="2800" b="0" i="0" u="none" strike="noStrike" cap="none">
                <a:solidFill>
                  <a:srgbClr val="7F7F7F"/>
                </a:solidFill>
                <a:latin typeface="Calibri"/>
                <a:ea typeface="Calibri"/>
                <a:cs typeface="Calibri"/>
                <a:sym typeface="Calibri"/>
              </a:rPr>
              <a:t>Project Description</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rgbClr val="7F7F7F"/>
              </a:solidFill>
              <a:latin typeface="Calibri"/>
              <a:ea typeface="Calibri"/>
              <a:cs typeface="Calibri"/>
              <a:sym typeface="Calibri"/>
            </a:endParaRPr>
          </a:p>
          <a:p>
            <a:pPr marL="228600" marR="0" lvl="0" indent="-228600" algn="l" rtl="0">
              <a:lnSpc>
                <a:spcPct val="90000"/>
              </a:lnSpc>
              <a:spcBef>
                <a:spcPts val="1000"/>
              </a:spcBef>
              <a:spcAft>
                <a:spcPts val="0"/>
              </a:spcAft>
              <a:buClr>
                <a:srgbClr val="7F7F7F"/>
              </a:buClr>
              <a:buSzPts val="2800"/>
              <a:buFont typeface="Arial"/>
              <a:buChar char="•"/>
            </a:pPr>
            <a:r>
              <a:rPr lang="en-US" sz="2800" b="0" i="0" u="none" strike="noStrike" cap="none">
                <a:solidFill>
                  <a:srgbClr val="7F7F7F"/>
                </a:solidFill>
                <a:latin typeface="Calibri"/>
                <a:ea typeface="Calibri"/>
                <a:cs typeface="Calibri"/>
                <a:sym typeface="Calibri"/>
              </a:rPr>
              <a:t>Functional Requirements</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rgbClr val="7F7F7F"/>
              </a:solidFill>
              <a:latin typeface="Calibri"/>
              <a:ea typeface="Calibri"/>
              <a:cs typeface="Calibri"/>
              <a:sym typeface="Calibri"/>
            </a:endParaRPr>
          </a:p>
          <a:p>
            <a:pPr marL="228600" marR="0" lvl="0" indent="-228600" algn="l" rtl="0">
              <a:lnSpc>
                <a:spcPct val="90000"/>
              </a:lnSpc>
              <a:spcBef>
                <a:spcPts val="1000"/>
              </a:spcBef>
              <a:spcAft>
                <a:spcPts val="0"/>
              </a:spcAft>
              <a:buClr>
                <a:srgbClr val="7F7F7F"/>
              </a:buClr>
              <a:buSzPts val="2800"/>
              <a:buFont typeface="Arial"/>
              <a:buChar char="•"/>
            </a:pPr>
            <a:r>
              <a:rPr lang="en-US" sz="2800" b="0" i="0" u="none" strike="noStrike" cap="none">
                <a:solidFill>
                  <a:srgbClr val="7F7F7F"/>
                </a:solidFill>
                <a:latin typeface="Calibri"/>
                <a:ea typeface="Calibri"/>
                <a:cs typeface="Calibri"/>
                <a:sym typeface="Calibri"/>
              </a:rPr>
              <a:t>Nonfunctional Requirements</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210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Use Cases (or Scenarios)</a:t>
            </a:r>
            <a:endParaRPr/>
          </a:p>
        </p:txBody>
      </p:sp>
      <p:sp>
        <p:nvSpPr>
          <p:cNvPr id="160" name="Google Shape;16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a:t>Scenarios</a:t>
            </a:r>
            <a:endParaRPr/>
          </a:p>
        </p:txBody>
      </p:sp>
      <p:sp>
        <p:nvSpPr>
          <p:cNvPr id="166" name="Google Shape;16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graphicFrame>
        <p:nvGraphicFramePr>
          <p:cNvPr id="167" name="Google Shape;167;p27"/>
          <p:cNvGraphicFramePr/>
          <p:nvPr/>
        </p:nvGraphicFramePr>
        <p:xfrm>
          <a:off x="838200" y="1937025"/>
          <a:ext cx="10515600" cy="4580150"/>
        </p:xfrm>
        <a:graphic>
          <a:graphicData uri="http://schemas.openxmlformats.org/drawingml/2006/table">
            <a:tbl>
              <a:tblPr>
                <a:noFill/>
                <a:tableStyleId>{14661AC5-EEBB-4F86-B4CA-2D7B02875438}</a:tableStyleId>
              </a:tblPr>
              <a:tblGrid>
                <a:gridCol w="5291500"/>
                <a:gridCol w="5224100"/>
              </a:tblGrid>
              <a:tr h="897150">
                <a:tc>
                  <a:txBody>
                    <a:bodyPr/>
                    <a:lstStyle/>
                    <a:p>
                      <a:pPr marL="457200" lvl="0" indent="-228600" algn="just" rtl="0">
                        <a:spcBef>
                          <a:spcPts val="0"/>
                        </a:spcBef>
                        <a:spcAft>
                          <a:spcPts val="0"/>
                        </a:spcAft>
                        <a:buNone/>
                      </a:pPr>
                      <a:r>
                        <a:rPr lang="en-US" sz="2800">
                          <a:latin typeface="Calibri"/>
                          <a:ea typeface="Calibri"/>
                          <a:cs typeface="Calibri"/>
                          <a:sym typeface="Calibri"/>
                        </a:rPr>
                        <a:t>Runtime Steps</a:t>
                      </a:r>
                      <a:endParaRPr sz="2800">
                        <a:latin typeface="Calibri"/>
                        <a:ea typeface="Calibri"/>
                        <a:cs typeface="Calibri"/>
                        <a:sym typeface="Calibri"/>
                      </a:endParaRPr>
                    </a:p>
                  </a:txBody>
                  <a:tcPr marL="63500" marR="63500" marT="63500" marB="63500"/>
                </a:tc>
                <a:tc>
                  <a:txBody>
                    <a:bodyPr/>
                    <a:lstStyle/>
                    <a:p>
                      <a:pPr marL="0" lvl="0" indent="0" algn="just" rtl="0">
                        <a:spcBef>
                          <a:spcPts val="0"/>
                        </a:spcBef>
                        <a:spcAft>
                          <a:spcPts val="0"/>
                        </a:spcAft>
                        <a:buNone/>
                      </a:pPr>
                      <a:r>
                        <a:rPr lang="en-US" sz="2800">
                          <a:latin typeface="Calibri"/>
                          <a:ea typeface="Calibri"/>
                          <a:cs typeface="Calibri"/>
                          <a:sym typeface="Calibri"/>
                        </a:rPr>
                        <a:t>User’s Experience</a:t>
                      </a:r>
                      <a:endParaRPr sz="2800">
                        <a:latin typeface="Calibri"/>
                        <a:ea typeface="Calibri"/>
                        <a:cs typeface="Calibri"/>
                        <a:sym typeface="Calibri"/>
                      </a:endParaRPr>
                    </a:p>
                  </a:txBody>
                  <a:tcPr marL="63500" marR="63500" marT="63500" marB="63500"/>
                </a:tc>
              </a:tr>
              <a:tr h="3522175">
                <a:tc>
                  <a:txBody>
                    <a:bodyPr/>
                    <a:lstStyle/>
                    <a:p>
                      <a:pPr marL="457200" lvl="0" indent="-355600" algn="just" rtl="0">
                        <a:spcBef>
                          <a:spcPts val="0"/>
                        </a:spcBef>
                        <a:spcAft>
                          <a:spcPts val="0"/>
                        </a:spcAft>
                        <a:buSzPts val="2000"/>
                        <a:buFont typeface="Calibri"/>
                        <a:buAutoNum type="arabicPeriod"/>
                      </a:pPr>
                      <a:r>
                        <a:rPr lang="en-US" sz="2000">
                          <a:latin typeface="Calibri"/>
                          <a:ea typeface="Calibri"/>
                          <a:cs typeface="Calibri"/>
                          <a:sym typeface="Calibri"/>
                        </a:rPr>
                        <a:t>Text file with assembly code of length ‘N’ is fed into the system.</a:t>
                      </a:r>
                      <a:endParaRPr sz="2000">
                        <a:latin typeface="Calibri"/>
                        <a:ea typeface="Calibri"/>
                        <a:cs typeface="Calibri"/>
                        <a:sym typeface="Calibri"/>
                      </a:endParaRPr>
                    </a:p>
                    <a:p>
                      <a:pPr marL="457200" lvl="0" indent="-355600" algn="just" rtl="0">
                        <a:spcBef>
                          <a:spcPts val="1000"/>
                        </a:spcBef>
                        <a:spcAft>
                          <a:spcPts val="0"/>
                        </a:spcAft>
                        <a:buSzPts val="2000"/>
                        <a:buFont typeface="Calibri"/>
                        <a:buAutoNum type="arabicPeriod"/>
                      </a:pPr>
                      <a:r>
                        <a:rPr lang="en-US" sz="2000">
                          <a:latin typeface="Calibri"/>
                          <a:ea typeface="Calibri"/>
                          <a:cs typeface="Calibri"/>
                          <a:sym typeface="Calibri"/>
                        </a:rPr>
                        <a:t>The text file is parsed into assembly code.</a:t>
                      </a:r>
                      <a:endParaRPr sz="2000">
                        <a:latin typeface="Calibri"/>
                        <a:ea typeface="Calibri"/>
                        <a:cs typeface="Calibri"/>
                        <a:sym typeface="Calibri"/>
                      </a:endParaRPr>
                    </a:p>
                    <a:p>
                      <a:pPr marL="457200" lvl="0" indent="-355600" algn="just" rtl="0">
                        <a:spcBef>
                          <a:spcPts val="1000"/>
                        </a:spcBef>
                        <a:spcAft>
                          <a:spcPts val="0"/>
                        </a:spcAft>
                        <a:buSzPts val="2000"/>
                        <a:buFont typeface="Calibri"/>
                        <a:buAutoNum type="arabicPeriod"/>
                      </a:pPr>
                      <a:r>
                        <a:rPr lang="en-US" sz="2000">
                          <a:latin typeface="Calibri"/>
                          <a:ea typeface="Calibri"/>
                          <a:cs typeface="Calibri"/>
                          <a:sym typeface="Calibri"/>
                        </a:rPr>
                        <a:t>The assembly code is ran through the system.</a:t>
                      </a:r>
                      <a:endParaRPr sz="2000">
                        <a:latin typeface="Calibri"/>
                        <a:ea typeface="Calibri"/>
                        <a:cs typeface="Calibri"/>
                        <a:sym typeface="Calibri"/>
                      </a:endParaRPr>
                    </a:p>
                    <a:p>
                      <a:pPr marL="457200" lvl="0" indent="-355600" algn="just" rtl="0">
                        <a:spcBef>
                          <a:spcPts val="1000"/>
                        </a:spcBef>
                        <a:spcAft>
                          <a:spcPts val="0"/>
                        </a:spcAft>
                        <a:buSzPts val="2000"/>
                        <a:buFont typeface="Calibri"/>
                        <a:buAutoNum type="arabicPeriod"/>
                      </a:pPr>
                      <a:r>
                        <a:rPr lang="en-US" sz="2000">
                          <a:latin typeface="Calibri"/>
                          <a:ea typeface="Calibri"/>
                          <a:cs typeface="Calibri"/>
                          <a:sym typeface="Calibri"/>
                        </a:rPr>
                        <a:t>The system sends real time values to the GUI.</a:t>
                      </a:r>
                      <a:endParaRPr sz="2000">
                        <a:latin typeface="Calibri"/>
                        <a:ea typeface="Calibri"/>
                        <a:cs typeface="Calibri"/>
                        <a:sym typeface="Calibri"/>
                      </a:endParaRPr>
                    </a:p>
                    <a:p>
                      <a:pPr marL="457200" lvl="0" indent="-355600" algn="just" rtl="0">
                        <a:spcBef>
                          <a:spcPts val="1000"/>
                        </a:spcBef>
                        <a:spcAft>
                          <a:spcPts val="1000"/>
                        </a:spcAft>
                        <a:buSzPts val="2000"/>
                        <a:buFont typeface="Calibri"/>
                        <a:buAutoNum type="arabicPeriod"/>
                      </a:pPr>
                      <a:r>
                        <a:rPr lang="en-US" sz="2000">
                          <a:latin typeface="Calibri"/>
                          <a:ea typeface="Calibri"/>
                          <a:cs typeface="Calibri"/>
                          <a:sym typeface="Calibri"/>
                        </a:rPr>
                        <a:t>The system finishes running the assembly code and displays the end values of registers with a completion message</a:t>
                      </a:r>
                      <a:endParaRPr sz="2000">
                        <a:latin typeface="Calibri"/>
                        <a:ea typeface="Calibri"/>
                        <a:cs typeface="Calibri"/>
                        <a:sym typeface="Calibri"/>
                      </a:endParaRPr>
                    </a:p>
                  </a:txBody>
                  <a:tcPr marL="63500" marR="63500" marT="63500" marB="63500"/>
                </a:tc>
                <a:tc>
                  <a:txBody>
                    <a:bodyPr/>
                    <a:lstStyle/>
                    <a:p>
                      <a:pPr marL="457200" lvl="0" indent="-355600" algn="just" rtl="0">
                        <a:spcBef>
                          <a:spcPts val="0"/>
                        </a:spcBef>
                        <a:spcAft>
                          <a:spcPts val="0"/>
                        </a:spcAft>
                        <a:buSzPts val="2000"/>
                        <a:buFont typeface="Calibri"/>
                        <a:buAutoNum type="arabicPeriod"/>
                      </a:pPr>
                      <a:r>
                        <a:rPr lang="en-US" sz="2000">
                          <a:latin typeface="Calibri"/>
                          <a:ea typeface="Calibri"/>
                          <a:cs typeface="Calibri"/>
                          <a:sym typeface="Calibri"/>
                        </a:rPr>
                        <a:t>User will start program with their desired file.</a:t>
                      </a:r>
                      <a:endParaRPr sz="2000">
                        <a:latin typeface="Calibri"/>
                        <a:ea typeface="Calibri"/>
                        <a:cs typeface="Calibri"/>
                        <a:sym typeface="Calibri"/>
                      </a:endParaRPr>
                    </a:p>
                    <a:p>
                      <a:pPr marL="457200" lvl="0" indent="-355600" algn="just" rtl="0">
                        <a:spcBef>
                          <a:spcPts val="1000"/>
                        </a:spcBef>
                        <a:spcAft>
                          <a:spcPts val="0"/>
                        </a:spcAft>
                        <a:buSzPts val="2000"/>
                        <a:buFont typeface="Calibri"/>
                        <a:buAutoNum type="arabicPeriod"/>
                      </a:pPr>
                      <a:r>
                        <a:rPr lang="en-US" sz="2000">
                          <a:latin typeface="Calibri"/>
                          <a:ea typeface="Calibri"/>
                          <a:cs typeface="Calibri"/>
                          <a:sym typeface="Calibri"/>
                        </a:rPr>
                        <a:t>System will display “Parsing” message until parsing is done.</a:t>
                      </a:r>
                      <a:endParaRPr sz="2000">
                        <a:latin typeface="Calibri"/>
                        <a:ea typeface="Calibri"/>
                        <a:cs typeface="Calibri"/>
                        <a:sym typeface="Calibri"/>
                      </a:endParaRPr>
                    </a:p>
                    <a:p>
                      <a:pPr marL="457200" lvl="0" indent="-355600" algn="just" rtl="0">
                        <a:spcBef>
                          <a:spcPts val="1000"/>
                        </a:spcBef>
                        <a:spcAft>
                          <a:spcPts val="0"/>
                        </a:spcAft>
                        <a:buSzPts val="2000"/>
                        <a:buFont typeface="Calibri"/>
                        <a:buAutoNum type="arabicPeriod"/>
                      </a:pPr>
                      <a:r>
                        <a:rPr lang="en-US" sz="2000">
                          <a:latin typeface="Calibri"/>
                          <a:ea typeface="Calibri"/>
                          <a:cs typeface="Calibri"/>
                          <a:sym typeface="Calibri"/>
                        </a:rPr>
                        <a:t>While system runs through assembly code, user will be able to see current values.</a:t>
                      </a:r>
                      <a:endParaRPr sz="2000">
                        <a:latin typeface="Calibri"/>
                        <a:ea typeface="Calibri"/>
                        <a:cs typeface="Calibri"/>
                        <a:sym typeface="Calibri"/>
                      </a:endParaRPr>
                    </a:p>
                    <a:p>
                      <a:pPr marL="457200" lvl="0" indent="-355600" algn="just" rtl="0">
                        <a:spcBef>
                          <a:spcPts val="1000"/>
                        </a:spcBef>
                        <a:spcAft>
                          <a:spcPts val="1000"/>
                        </a:spcAft>
                        <a:buSzPts val="2000"/>
                        <a:buFont typeface="Calibri"/>
                        <a:buAutoNum type="arabicPeriod"/>
                      </a:pPr>
                      <a:r>
                        <a:rPr lang="en-US" sz="2000">
                          <a:latin typeface="Calibri"/>
                          <a:ea typeface="Calibri"/>
                          <a:cs typeface="Calibri"/>
                          <a:sym typeface="Calibri"/>
                        </a:rPr>
                        <a:t>After code is finished, system will display completion message and the last known values  </a:t>
                      </a:r>
                      <a:endParaRPr sz="2000">
                        <a:latin typeface="Calibri"/>
                        <a:ea typeface="Calibri"/>
                        <a:cs typeface="Calibri"/>
                        <a:sym typeface="Calibri"/>
                      </a:endParaRPr>
                    </a:p>
                  </a:txBody>
                  <a:tcPr marL="63500" marR="63500" marT="63500" marB="635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Use Case: </a:t>
            </a:r>
            <a:endParaRPr/>
          </a:p>
        </p:txBody>
      </p:sp>
      <p:sp>
        <p:nvSpPr>
          <p:cNvPr id="173" name="Google Shape;173;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graphicFrame>
        <p:nvGraphicFramePr>
          <p:cNvPr id="174" name="Google Shape;174;p28"/>
          <p:cNvGraphicFramePr/>
          <p:nvPr/>
        </p:nvGraphicFramePr>
        <p:xfrm>
          <a:off x="838200" y="1690800"/>
          <a:ext cx="10515600" cy="4665550"/>
        </p:xfrm>
        <a:graphic>
          <a:graphicData uri="http://schemas.openxmlformats.org/drawingml/2006/table">
            <a:tbl>
              <a:tblPr>
                <a:noFill/>
                <a:tableStyleId>{14661AC5-EEBB-4F86-B4CA-2D7B02875438}</a:tableStyleId>
              </a:tblPr>
              <a:tblGrid>
                <a:gridCol w="1921125"/>
                <a:gridCol w="8594475"/>
              </a:tblGrid>
              <a:tr h="1315925">
                <a:tc>
                  <a:txBody>
                    <a:bodyPr/>
                    <a:lstStyle/>
                    <a:p>
                      <a:pPr marL="0" lvl="0" indent="0" algn="just" rtl="0">
                        <a:spcBef>
                          <a:spcPts val="0"/>
                        </a:spcBef>
                        <a:spcAft>
                          <a:spcPts val="0"/>
                        </a:spcAft>
                        <a:buNone/>
                      </a:pPr>
                      <a:r>
                        <a:rPr lang="en-US" sz="2800">
                          <a:latin typeface="Calibri"/>
                          <a:ea typeface="Calibri"/>
                          <a:cs typeface="Calibri"/>
                          <a:sym typeface="Calibri"/>
                        </a:rPr>
                        <a:t>Entry Condition:</a:t>
                      </a:r>
                      <a:endParaRPr sz="2800">
                        <a:latin typeface="Calibri"/>
                        <a:ea typeface="Calibri"/>
                        <a:cs typeface="Calibri"/>
                        <a:sym typeface="Calibri"/>
                      </a:endParaRPr>
                    </a:p>
                  </a:txBody>
                  <a:tcPr marL="63500" marR="63500" marT="63500" marB="63500"/>
                </a:tc>
                <a:tc>
                  <a:txBody>
                    <a:bodyPr/>
                    <a:lstStyle/>
                    <a:p>
                      <a:pPr marL="0" lvl="0" indent="0" algn="just" rtl="0">
                        <a:spcBef>
                          <a:spcPts val="0"/>
                        </a:spcBef>
                        <a:spcAft>
                          <a:spcPts val="0"/>
                        </a:spcAft>
                        <a:buNone/>
                      </a:pPr>
                      <a:r>
                        <a:rPr lang="en-US" sz="2000">
                          <a:latin typeface="Calibri"/>
                          <a:ea typeface="Calibri"/>
                          <a:cs typeface="Calibri"/>
                          <a:sym typeface="Calibri"/>
                        </a:rPr>
                        <a:t>Processor is NOT READY</a:t>
                      </a:r>
                      <a:endParaRPr sz="2000">
                        <a:latin typeface="Calibri"/>
                        <a:ea typeface="Calibri"/>
                        <a:cs typeface="Calibri"/>
                        <a:sym typeface="Calibri"/>
                      </a:endParaRPr>
                    </a:p>
                  </a:txBody>
                  <a:tcPr marL="63500" marR="63500" marT="63500" marB="63500"/>
                </a:tc>
              </a:tr>
              <a:tr h="2033700">
                <a:tc>
                  <a:txBody>
                    <a:bodyPr/>
                    <a:lstStyle/>
                    <a:p>
                      <a:pPr marL="0" lvl="0" indent="0" algn="just" rtl="0">
                        <a:spcBef>
                          <a:spcPts val="0"/>
                        </a:spcBef>
                        <a:spcAft>
                          <a:spcPts val="0"/>
                        </a:spcAft>
                        <a:buNone/>
                      </a:pPr>
                      <a:r>
                        <a:rPr lang="en-US" sz="2800">
                          <a:latin typeface="Calibri"/>
                          <a:ea typeface="Calibri"/>
                          <a:cs typeface="Calibri"/>
                          <a:sym typeface="Calibri"/>
                        </a:rPr>
                        <a:t>Flow:</a:t>
                      </a:r>
                      <a:endParaRPr sz="2800">
                        <a:latin typeface="Calibri"/>
                        <a:ea typeface="Calibri"/>
                        <a:cs typeface="Calibri"/>
                        <a:sym typeface="Calibri"/>
                      </a:endParaRPr>
                    </a:p>
                  </a:txBody>
                  <a:tcPr marL="63500" marR="63500" marT="63500" marB="63500"/>
                </a:tc>
                <a:tc>
                  <a:txBody>
                    <a:bodyPr/>
                    <a:lstStyle/>
                    <a:p>
                      <a:pPr marL="457200" lvl="0" indent="-355600" algn="just" rtl="0">
                        <a:spcBef>
                          <a:spcPts val="0"/>
                        </a:spcBef>
                        <a:spcAft>
                          <a:spcPts val="0"/>
                        </a:spcAft>
                        <a:buSzPts val="2000"/>
                        <a:buFont typeface="Calibri"/>
                        <a:buAutoNum type="arabicPeriod"/>
                      </a:pPr>
                      <a:r>
                        <a:rPr lang="en-US" sz="2000">
                          <a:latin typeface="Calibri"/>
                          <a:ea typeface="Calibri"/>
                          <a:cs typeface="Calibri"/>
                          <a:sym typeface="Calibri"/>
                        </a:rPr>
                        <a:t>User inputs text file</a:t>
                      </a:r>
                      <a:endParaRPr sz="2000">
                        <a:latin typeface="Calibri"/>
                        <a:ea typeface="Calibri"/>
                        <a:cs typeface="Calibri"/>
                        <a:sym typeface="Calibri"/>
                      </a:endParaRPr>
                    </a:p>
                    <a:p>
                      <a:pPr marL="914400" lvl="1" indent="-355600" algn="just" rtl="0">
                        <a:spcBef>
                          <a:spcPts val="0"/>
                        </a:spcBef>
                        <a:spcAft>
                          <a:spcPts val="0"/>
                        </a:spcAft>
                        <a:buSzPts val="2000"/>
                        <a:buFont typeface="Calibri"/>
                        <a:buAutoNum type="alphaLcPeriod"/>
                      </a:pPr>
                      <a:r>
                        <a:rPr lang="en-US" sz="2000">
                          <a:latin typeface="Calibri"/>
                          <a:ea typeface="Calibri"/>
                          <a:cs typeface="Calibri"/>
                          <a:sym typeface="Calibri"/>
                        </a:rPr>
                        <a:t>Text file is parsed and checked for code errors</a:t>
                      </a:r>
                      <a:endParaRPr sz="2000">
                        <a:latin typeface="Calibri"/>
                        <a:ea typeface="Calibri"/>
                        <a:cs typeface="Calibri"/>
                        <a:sym typeface="Calibri"/>
                      </a:endParaRPr>
                    </a:p>
                  </a:txBody>
                  <a:tcPr marL="63500" marR="63500" marT="63500" marB="63500"/>
                </a:tc>
              </a:tr>
              <a:tr h="1315925">
                <a:tc>
                  <a:txBody>
                    <a:bodyPr/>
                    <a:lstStyle/>
                    <a:p>
                      <a:pPr marL="0" lvl="0" indent="0" algn="just" rtl="0">
                        <a:spcBef>
                          <a:spcPts val="0"/>
                        </a:spcBef>
                        <a:spcAft>
                          <a:spcPts val="0"/>
                        </a:spcAft>
                        <a:buNone/>
                      </a:pPr>
                      <a:r>
                        <a:rPr lang="en-US" sz="2800">
                          <a:latin typeface="Calibri"/>
                          <a:ea typeface="Calibri"/>
                          <a:cs typeface="Calibri"/>
                          <a:sym typeface="Calibri"/>
                        </a:rPr>
                        <a:t>Exit Condition:</a:t>
                      </a:r>
                      <a:endParaRPr sz="2800">
                        <a:latin typeface="Calibri"/>
                        <a:ea typeface="Calibri"/>
                        <a:cs typeface="Calibri"/>
                        <a:sym typeface="Calibri"/>
                      </a:endParaRPr>
                    </a:p>
                  </a:txBody>
                  <a:tcPr marL="63500" marR="63500" marT="63500" marB="63500"/>
                </a:tc>
                <a:tc>
                  <a:txBody>
                    <a:bodyPr/>
                    <a:lstStyle/>
                    <a:p>
                      <a:pPr marL="0" lvl="0" indent="0" algn="just" rtl="0">
                        <a:spcBef>
                          <a:spcPts val="0"/>
                        </a:spcBef>
                        <a:spcAft>
                          <a:spcPts val="0"/>
                        </a:spcAft>
                        <a:buNone/>
                      </a:pPr>
                      <a:r>
                        <a:rPr lang="en-US" sz="2000">
                          <a:latin typeface="Calibri"/>
                          <a:ea typeface="Calibri"/>
                          <a:cs typeface="Calibri"/>
                          <a:sym typeface="Calibri"/>
                        </a:rPr>
                        <a:t>Processor is PAUSED</a:t>
                      </a:r>
                      <a:endParaRPr sz="2000">
                        <a:latin typeface="Calibri"/>
                        <a:ea typeface="Calibri"/>
                        <a:cs typeface="Calibri"/>
                        <a:sym typeface="Calibri"/>
                      </a:endParaRPr>
                    </a:p>
                  </a:txBody>
                  <a:tcPr marL="63500" marR="63500" marT="63500" marB="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Use Case: </a:t>
            </a:r>
            <a:endParaRPr/>
          </a:p>
        </p:txBody>
      </p:sp>
      <p:sp>
        <p:nvSpPr>
          <p:cNvPr id="180" name="Google Shape;180;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graphicFrame>
        <p:nvGraphicFramePr>
          <p:cNvPr id="181" name="Google Shape;181;p29"/>
          <p:cNvGraphicFramePr/>
          <p:nvPr/>
        </p:nvGraphicFramePr>
        <p:xfrm>
          <a:off x="838200" y="1690825"/>
          <a:ext cx="10515600" cy="4665525"/>
        </p:xfrm>
        <a:graphic>
          <a:graphicData uri="http://schemas.openxmlformats.org/drawingml/2006/table">
            <a:tbl>
              <a:tblPr>
                <a:noFill/>
                <a:tableStyleId>{14661AC5-EEBB-4F86-B4CA-2D7B02875438}</a:tableStyleId>
              </a:tblPr>
              <a:tblGrid>
                <a:gridCol w="1937975"/>
                <a:gridCol w="8577625"/>
              </a:tblGrid>
              <a:tr h="1555175">
                <a:tc>
                  <a:txBody>
                    <a:bodyPr/>
                    <a:lstStyle/>
                    <a:p>
                      <a:pPr marL="0" lvl="0" indent="0" algn="just" rtl="0">
                        <a:spcBef>
                          <a:spcPts val="0"/>
                        </a:spcBef>
                        <a:spcAft>
                          <a:spcPts val="0"/>
                        </a:spcAft>
                        <a:buNone/>
                      </a:pPr>
                      <a:r>
                        <a:rPr lang="en-US" sz="2800">
                          <a:latin typeface="Calibri"/>
                          <a:ea typeface="Calibri"/>
                          <a:cs typeface="Calibri"/>
                          <a:sym typeface="Calibri"/>
                        </a:rPr>
                        <a:t>Entry Condition:</a:t>
                      </a:r>
                      <a:endParaRPr sz="2800">
                        <a:latin typeface="Calibri"/>
                        <a:ea typeface="Calibri"/>
                        <a:cs typeface="Calibri"/>
                        <a:sym typeface="Calibri"/>
                      </a:endParaRPr>
                    </a:p>
                  </a:txBody>
                  <a:tcPr marL="63500" marR="63500" marT="63500" marB="63500"/>
                </a:tc>
                <a:tc>
                  <a:txBody>
                    <a:bodyPr/>
                    <a:lstStyle/>
                    <a:p>
                      <a:pPr marL="0" lvl="0" indent="0" algn="just" rtl="0">
                        <a:spcBef>
                          <a:spcPts val="0"/>
                        </a:spcBef>
                        <a:spcAft>
                          <a:spcPts val="0"/>
                        </a:spcAft>
                        <a:buNone/>
                      </a:pPr>
                      <a:r>
                        <a:rPr lang="en-US" sz="2000">
                          <a:latin typeface="Calibri"/>
                          <a:ea typeface="Calibri"/>
                          <a:cs typeface="Calibri"/>
                          <a:sym typeface="Calibri"/>
                        </a:rPr>
                        <a:t>Processor is PAUSED</a:t>
                      </a:r>
                      <a:endParaRPr sz="2000">
                        <a:latin typeface="Calibri"/>
                        <a:ea typeface="Calibri"/>
                        <a:cs typeface="Calibri"/>
                        <a:sym typeface="Calibri"/>
                      </a:endParaRPr>
                    </a:p>
                  </a:txBody>
                  <a:tcPr marL="63500" marR="63500" marT="63500" marB="63500"/>
                </a:tc>
              </a:tr>
              <a:tr h="1555175">
                <a:tc>
                  <a:txBody>
                    <a:bodyPr/>
                    <a:lstStyle/>
                    <a:p>
                      <a:pPr marL="0" lvl="0" indent="0" algn="just" rtl="0">
                        <a:spcBef>
                          <a:spcPts val="0"/>
                        </a:spcBef>
                        <a:spcAft>
                          <a:spcPts val="0"/>
                        </a:spcAft>
                        <a:buNone/>
                      </a:pPr>
                      <a:r>
                        <a:rPr lang="en-US" sz="2800">
                          <a:latin typeface="Calibri"/>
                          <a:ea typeface="Calibri"/>
                          <a:cs typeface="Calibri"/>
                          <a:sym typeface="Calibri"/>
                        </a:rPr>
                        <a:t>Flow:</a:t>
                      </a:r>
                      <a:endParaRPr sz="2800">
                        <a:latin typeface="Calibri"/>
                        <a:ea typeface="Calibri"/>
                        <a:cs typeface="Calibri"/>
                        <a:sym typeface="Calibri"/>
                      </a:endParaRPr>
                    </a:p>
                  </a:txBody>
                  <a:tcPr marL="63500" marR="63500" marT="63500" marB="63500"/>
                </a:tc>
                <a:tc>
                  <a:txBody>
                    <a:bodyPr/>
                    <a:lstStyle/>
                    <a:p>
                      <a:pPr marL="457200" lvl="0" indent="-355600" algn="just" rtl="0">
                        <a:spcBef>
                          <a:spcPts val="0"/>
                        </a:spcBef>
                        <a:spcAft>
                          <a:spcPts val="0"/>
                        </a:spcAft>
                        <a:buSzPts val="2000"/>
                        <a:buFont typeface="Calibri"/>
                        <a:buAutoNum type="arabicPeriod"/>
                      </a:pPr>
                      <a:r>
                        <a:rPr lang="en-US" sz="2000">
                          <a:latin typeface="Calibri"/>
                          <a:ea typeface="Calibri"/>
                          <a:cs typeface="Calibri"/>
                          <a:sym typeface="Calibri"/>
                        </a:rPr>
                        <a:t>User presses run</a:t>
                      </a:r>
                      <a:endParaRPr sz="2000">
                        <a:latin typeface="Calibri"/>
                        <a:ea typeface="Calibri"/>
                        <a:cs typeface="Calibri"/>
                        <a:sym typeface="Calibri"/>
                      </a:endParaRPr>
                    </a:p>
                  </a:txBody>
                  <a:tcPr marL="63500" marR="63500" marT="63500" marB="63500"/>
                </a:tc>
              </a:tr>
              <a:tr h="1555175">
                <a:tc>
                  <a:txBody>
                    <a:bodyPr/>
                    <a:lstStyle/>
                    <a:p>
                      <a:pPr marL="0" lvl="0" indent="0" algn="just" rtl="0">
                        <a:spcBef>
                          <a:spcPts val="0"/>
                        </a:spcBef>
                        <a:spcAft>
                          <a:spcPts val="0"/>
                        </a:spcAft>
                        <a:buNone/>
                      </a:pPr>
                      <a:r>
                        <a:rPr lang="en-US" sz="2800">
                          <a:latin typeface="Calibri"/>
                          <a:ea typeface="Calibri"/>
                          <a:cs typeface="Calibri"/>
                          <a:sym typeface="Calibri"/>
                        </a:rPr>
                        <a:t>Exit Condition:</a:t>
                      </a:r>
                      <a:endParaRPr sz="2800">
                        <a:latin typeface="Calibri"/>
                        <a:ea typeface="Calibri"/>
                        <a:cs typeface="Calibri"/>
                        <a:sym typeface="Calibri"/>
                      </a:endParaRPr>
                    </a:p>
                  </a:txBody>
                  <a:tcPr marL="63500" marR="63500" marT="63500" marB="63500"/>
                </a:tc>
                <a:tc>
                  <a:txBody>
                    <a:bodyPr/>
                    <a:lstStyle/>
                    <a:p>
                      <a:pPr marL="0" lvl="0" indent="0" algn="just" rtl="0">
                        <a:spcBef>
                          <a:spcPts val="0"/>
                        </a:spcBef>
                        <a:spcAft>
                          <a:spcPts val="0"/>
                        </a:spcAft>
                        <a:buNone/>
                      </a:pPr>
                      <a:r>
                        <a:rPr lang="en-US" sz="2000">
                          <a:latin typeface="Calibri"/>
                          <a:ea typeface="Calibri"/>
                          <a:cs typeface="Calibri"/>
                          <a:sym typeface="Calibri"/>
                        </a:rPr>
                        <a:t>Processor is RUNNING</a:t>
                      </a:r>
                      <a:endParaRPr sz="2000">
                        <a:latin typeface="Calibri"/>
                        <a:ea typeface="Calibri"/>
                        <a:cs typeface="Calibri"/>
                        <a:sym typeface="Calibri"/>
                      </a:endParaRPr>
                    </a:p>
                  </a:txBody>
                  <a:tcPr marL="63500" marR="63500" marT="63500" marB="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Use Case: </a:t>
            </a:r>
            <a:endParaRPr/>
          </a:p>
        </p:txBody>
      </p:sp>
      <p:sp>
        <p:nvSpPr>
          <p:cNvPr id="187" name="Google Shape;187;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graphicFrame>
        <p:nvGraphicFramePr>
          <p:cNvPr id="188" name="Google Shape;188;p30"/>
          <p:cNvGraphicFramePr/>
          <p:nvPr/>
        </p:nvGraphicFramePr>
        <p:xfrm>
          <a:off x="838200" y="1720725"/>
          <a:ext cx="10515600" cy="4635625"/>
        </p:xfrm>
        <a:graphic>
          <a:graphicData uri="http://schemas.openxmlformats.org/drawingml/2006/table">
            <a:tbl>
              <a:tblPr>
                <a:noFill/>
                <a:tableStyleId>{14661AC5-EEBB-4F86-B4CA-2D7B02875438}</a:tableStyleId>
              </a:tblPr>
              <a:tblGrid>
                <a:gridCol w="1988525"/>
                <a:gridCol w="8527075"/>
              </a:tblGrid>
              <a:tr h="894600">
                <a:tc>
                  <a:txBody>
                    <a:bodyPr/>
                    <a:lstStyle/>
                    <a:p>
                      <a:pPr marL="0" lvl="0" indent="0" algn="just" rtl="0">
                        <a:spcBef>
                          <a:spcPts val="0"/>
                        </a:spcBef>
                        <a:spcAft>
                          <a:spcPts val="0"/>
                        </a:spcAft>
                        <a:buNone/>
                      </a:pPr>
                      <a:r>
                        <a:rPr lang="en-US" sz="2000">
                          <a:latin typeface="Calibri"/>
                          <a:ea typeface="Calibri"/>
                          <a:cs typeface="Calibri"/>
                          <a:sym typeface="Calibri"/>
                        </a:rPr>
                        <a:t>Entry Condition:</a:t>
                      </a:r>
                      <a:endParaRPr sz="2000">
                        <a:latin typeface="Calibri"/>
                        <a:ea typeface="Calibri"/>
                        <a:cs typeface="Calibri"/>
                        <a:sym typeface="Calibri"/>
                      </a:endParaRPr>
                    </a:p>
                  </a:txBody>
                  <a:tcPr marL="63500" marR="63500" marT="63500" marB="63500"/>
                </a:tc>
                <a:tc>
                  <a:txBody>
                    <a:bodyPr/>
                    <a:lstStyle/>
                    <a:p>
                      <a:pPr marL="0" lvl="0" indent="0" algn="just" rtl="0">
                        <a:spcBef>
                          <a:spcPts val="0"/>
                        </a:spcBef>
                        <a:spcAft>
                          <a:spcPts val="0"/>
                        </a:spcAft>
                        <a:buNone/>
                      </a:pPr>
                      <a:r>
                        <a:rPr lang="en-US" sz="2000">
                          <a:latin typeface="Calibri"/>
                          <a:ea typeface="Calibri"/>
                          <a:cs typeface="Calibri"/>
                          <a:sym typeface="Calibri"/>
                        </a:rPr>
                        <a:t>Processor is RUNNING</a:t>
                      </a:r>
                      <a:endParaRPr sz="2000">
                        <a:latin typeface="Calibri"/>
                        <a:ea typeface="Calibri"/>
                        <a:cs typeface="Calibri"/>
                        <a:sym typeface="Calibri"/>
                      </a:endParaRPr>
                    </a:p>
                  </a:txBody>
                  <a:tcPr marL="63500" marR="63500" marT="63500" marB="63500"/>
                </a:tc>
              </a:tr>
              <a:tr h="2846425">
                <a:tc>
                  <a:txBody>
                    <a:bodyPr/>
                    <a:lstStyle/>
                    <a:p>
                      <a:pPr marL="0" lvl="0" indent="0" algn="just" rtl="0">
                        <a:spcBef>
                          <a:spcPts val="0"/>
                        </a:spcBef>
                        <a:spcAft>
                          <a:spcPts val="0"/>
                        </a:spcAft>
                        <a:buNone/>
                      </a:pPr>
                      <a:r>
                        <a:rPr lang="en-US" sz="2000">
                          <a:latin typeface="Calibri"/>
                          <a:ea typeface="Calibri"/>
                          <a:cs typeface="Calibri"/>
                          <a:sym typeface="Calibri"/>
                        </a:rPr>
                        <a:t>Flow:</a:t>
                      </a:r>
                      <a:endParaRPr sz="2000">
                        <a:latin typeface="Calibri"/>
                        <a:ea typeface="Calibri"/>
                        <a:cs typeface="Calibri"/>
                        <a:sym typeface="Calibri"/>
                      </a:endParaRPr>
                    </a:p>
                  </a:txBody>
                  <a:tcPr marL="63500" marR="63500" marT="63500" marB="63500"/>
                </a:tc>
                <a:tc>
                  <a:txBody>
                    <a:bodyPr/>
                    <a:lstStyle/>
                    <a:p>
                      <a:pPr marL="457200" lvl="0" indent="-355600" algn="just" rtl="0">
                        <a:spcBef>
                          <a:spcPts val="0"/>
                        </a:spcBef>
                        <a:spcAft>
                          <a:spcPts val="0"/>
                        </a:spcAft>
                        <a:buSzPts val="2000"/>
                        <a:buFont typeface="Calibri"/>
                        <a:buAutoNum type="arabicPeriod"/>
                      </a:pPr>
                      <a:r>
                        <a:rPr lang="en-US" sz="2000">
                          <a:latin typeface="Calibri"/>
                          <a:ea typeface="Calibri"/>
                          <a:cs typeface="Calibri"/>
                          <a:sym typeface="Calibri"/>
                        </a:rPr>
                        <a:t>System executes BREAK</a:t>
                      </a:r>
                      <a:endParaRPr sz="2000">
                        <a:latin typeface="Calibri"/>
                        <a:ea typeface="Calibri"/>
                        <a:cs typeface="Calibri"/>
                        <a:sym typeface="Calibri"/>
                      </a:endParaRPr>
                    </a:p>
                    <a:p>
                      <a:pPr marL="457200" lvl="0" indent="-355600" algn="just" rtl="0">
                        <a:spcBef>
                          <a:spcPts val="0"/>
                        </a:spcBef>
                        <a:spcAft>
                          <a:spcPts val="0"/>
                        </a:spcAft>
                        <a:buSzPts val="2000"/>
                        <a:buFont typeface="Calibri"/>
                        <a:buAutoNum type="arabicPeriod"/>
                      </a:pPr>
                      <a:r>
                        <a:rPr lang="en-US" sz="2000">
                          <a:latin typeface="Calibri"/>
                          <a:ea typeface="Calibri"/>
                          <a:cs typeface="Calibri"/>
                          <a:sym typeface="Calibri"/>
                        </a:rPr>
                        <a:t>DISPLAY registers</a:t>
                      </a:r>
                      <a:endParaRPr sz="2000">
                        <a:latin typeface="Calibri"/>
                        <a:ea typeface="Calibri"/>
                        <a:cs typeface="Calibri"/>
                        <a:sym typeface="Calibri"/>
                      </a:endParaRPr>
                    </a:p>
                    <a:p>
                      <a:pPr marL="0" lvl="0" indent="0" algn="just" rtl="0">
                        <a:spcBef>
                          <a:spcPts val="0"/>
                        </a:spcBef>
                        <a:spcAft>
                          <a:spcPts val="0"/>
                        </a:spcAft>
                        <a:buNone/>
                      </a:pPr>
                      <a:r>
                        <a:rPr lang="en-US" sz="2000">
                          <a:latin typeface="Calibri"/>
                          <a:ea typeface="Calibri"/>
                          <a:cs typeface="Calibri"/>
                          <a:sym typeface="Calibri"/>
                        </a:rPr>
                        <a:t>OR</a:t>
                      </a:r>
                      <a:endParaRPr sz="2000">
                        <a:latin typeface="Calibri"/>
                        <a:ea typeface="Calibri"/>
                        <a:cs typeface="Calibri"/>
                        <a:sym typeface="Calibri"/>
                      </a:endParaRPr>
                    </a:p>
                    <a:p>
                      <a:pPr marL="457200" lvl="0" indent="-355600" algn="just" rtl="0">
                        <a:spcBef>
                          <a:spcPts val="0"/>
                        </a:spcBef>
                        <a:spcAft>
                          <a:spcPts val="0"/>
                        </a:spcAft>
                        <a:buSzPts val="2000"/>
                        <a:buFont typeface="Calibri"/>
                        <a:buAutoNum type="arabicPeriod"/>
                      </a:pPr>
                      <a:r>
                        <a:rPr lang="en-US" sz="2000">
                          <a:latin typeface="Calibri"/>
                          <a:ea typeface="Calibri"/>
                          <a:cs typeface="Calibri"/>
                          <a:sym typeface="Calibri"/>
                        </a:rPr>
                        <a:t>User presses pause</a:t>
                      </a:r>
                      <a:endParaRPr sz="2000">
                        <a:latin typeface="Calibri"/>
                        <a:ea typeface="Calibri"/>
                        <a:cs typeface="Calibri"/>
                        <a:sym typeface="Calibri"/>
                      </a:endParaRPr>
                    </a:p>
                    <a:p>
                      <a:pPr marL="457200" lvl="0" indent="-355600" algn="just" rtl="0">
                        <a:spcBef>
                          <a:spcPts val="0"/>
                        </a:spcBef>
                        <a:spcAft>
                          <a:spcPts val="0"/>
                        </a:spcAft>
                        <a:buSzPts val="2000"/>
                        <a:buFont typeface="Calibri"/>
                        <a:buAutoNum type="arabicPeriod"/>
                      </a:pPr>
                      <a:r>
                        <a:rPr lang="en-US" sz="2000">
                          <a:latin typeface="Calibri"/>
                          <a:ea typeface="Calibri"/>
                          <a:cs typeface="Calibri"/>
                          <a:sym typeface="Calibri"/>
                        </a:rPr>
                        <a:t>DISPLAY registers</a:t>
                      </a:r>
                      <a:endParaRPr sz="2000">
                        <a:latin typeface="Calibri"/>
                        <a:ea typeface="Calibri"/>
                        <a:cs typeface="Calibri"/>
                        <a:sym typeface="Calibri"/>
                      </a:endParaRPr>
                    </a:p>
                  </a:txBody>
                  <a:tcPr marL="63500" marR="63500" marT="63500" marB="63500"/>
                </a:tc>
              </a:tr>
              <a:tr h="894600">
                <a:tc>
                  <a:txBody>
                    <a:bodyPr/>
                    <a:lstStyle/>
                    <a:p>
                      <a:pPr marL="0" lvl="0" indent="0" algn="just" rtl="0">
                        <a:spcBef>
                          <a:spcPts val="0"/>
                        </a:spcBef>
                        <a:spcAft>
                          <a:spcPts val="0"/>
                        </a:spcAft>
                        <a:buNone/>
                      </a:pPr>
                      <a:r>
                        <a:rPr lang="en-US" sz="2000">
                          <a:latin typeface="Calibri"/>
                          <a:ea typeface="Calibri"/>
                          <a:cs typeface="Calibri"/>
                          <a:sym typeface="Calibri"/>
                        </a:rPr>
                        <a:t>Exit Condition:</a:t>
                      </a:r>
                      <a:endParaRPr sz="2000">
                        <a:latin typeface="Calibri"/>
                        <a:ea typeface="Calibri"/>
                        <a:cs typeface="Calibri"/>
                        <a:sym typeface="Calibri"/>
                      </a:endParaRPr>
                    </a:p>
                  </a:txBody>
                  <a:tcPr marL="63500" marR="63500" marT="63500" marB="63500"/>
                </a:tc>
                <a:tc>
                  <a:txBody>
                    <a:bodyPr/>
                    <a:lstStyle/>
                    <a:p>
                      <a:pPr marL="0" lvl="0" indent="0" algn="just" rtl="0">
                        <a:spcBef>
                          <a:spcPts val="0"/>
                        </a:spcBef>
                        <a:spcAft>
                          <a:spcPts val="0"/>
                        </a:spcAft>
                        <a:buNone/>
                      </a:pPr>
                      <a:r>
                        <a:rPr lang="en-US" sz="2000">
                          <a:latin typeface="Calibri"/>
                          <a:ea typeface="Calibri"/>
                          <a:cs typeface="Calibri"/>
                          <a:sym typeface="Calibri"/>
                        </a:rPr>
                        <a:t>Processor is PAUSED</a:t>
                      </a:r>
                      <a:endParaRPr sz="2000">
                        <a:latin typeface="Calibri"/>
                        <a:ea typeface="Calibri"/>
                        <a:cs typeface="Calibri"/>
                        <a:sym typeface="Calibri"/>
                      </a:endParaRPr>
                    </a:p>
                  </a:txBody>
                  <a:tcPr marL="63500" marR="63500" marT="63500" marB="635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graphicFrame>
        <p:nvGraphicFramePr>
          <p:cNvPr id="195" name="Google Shape;195;p31"/>
          <p:cNvGraphicFramePr/>
          <p:nvPr/>
        </p:nvGraphicFramePr>
        <p:xfrm>
          <a:off x="152400" y="152400"/>
          <a:ext cx="11701250" cy="6030800"/>
        </p:xfrm>
        <a:graphic>
          <a:graphicData uri="http://schemas.openxmlformats.org/drawingml/2006/table">
            <a:tbl>
              <a:tblPr>
                <a:noFill/>
                <a:tableStyleId>{14661AC5-EEBB-4F86-B4CA-2D7B02875438}</a:tableStyleId>
              </a:tblPr>
              <a:tblGrid>
                <a:gridCol w="2156475"/>
                <a:gridCol w="9544775"/>
              </a:tblGrid>
              <a:tr h="1701000">
                <a:tc>
                  <a:txBody>
                    <a:bodyPr/>
                    <a:lstStyle/>
                    <a:p>
                      <a:pPr marL="0" lvl="0" indent="0" algn="just" rtl="0">
                        <a:spcBef>
                          <a:spcPts val="0"/>
                        </a:spcBef>
                        <a:spcAft>
                          <a:spcPts val="0"/>
                        </a:spcAft>
                        <a:buNone/>
                      </a:pPr>
                      <a:r>
                        <a:rPr lang="en-US" sz="2800">
                          <a:latin typeface="Calibri"/>
                          <a:ea typeface="Calibri"/>
                          <a:cs typeface="Calibri"/>
                          <a:sym typeface="Calibri"/>
                        </a:rPr>
                        <a:t>Entry Condition:</a:t>
                      </a:r>
                      <a:endParaRPr sz="2800">
                        <a:latin typeface="Calibri"/>
                        <a:ea typeface="Calibri"/>
                        <a:cs typeface="Calibri"/>
                        <a:sym typeface="Calibri"/>
                      </a:endParaRPr>
                    </a:p>
                  </a:txBody>
                  <a:tcPr marL="63500" marR="63500" marT="63500" marB="63500"/>
                </a:tc>
                <a:tc>
                  <a:txBody>
                    <a:bodyPr/>
                    <a:lstStyle/>
                    <a:p>
                      <a:pPr marL="0" lvl="0" indent="0" algn="just" rtl="0">
                        <a:spcBef>
                          <a:spcPts val="0"/>
                        </a:spcBef>
                        <a:spcAft>
                          <a:spcPts val="0"/>
                        </a:spcAft>
                        <a:buNone/>
                      </a:pPr>
                      <a:r>
                        <a:rPr lang="en-US" sz="2000">
                          <a:latin typeface="Calibri"/>
                          <a:ea typeface="Calibri"/>
                          <a:cs typeface="Calibri"/>
                          <a:sym typeface="Calibri"/>
                        </a:rPr>
                        <a:t>Processor is RUNNING</a:t>
                      </a:r>
                      <a:endParaRPr sz="2000">
                        <a:latin typeface="Calibri"/>
                        <a:ea typeface="Calibri"/>
                        <a:cs typeface="Calibri"/>
                        <a:sym typeface="Calibri"/>
                      </a:endParaRPr>
                    </a:p>
                  </a:txBody>
                  <a:tcPr marL="63500" marR="63500" marT="63500" marB="63500"/>
                </a:tc>
              </a:tr>
              <a:tr h="2628800">
                <a:tc>
                  <a:txBody>
                    <a:bodyPr/>
                    <a:lstStyle/>
                    <a:p>
                      <a:pPr marL="0" lvl="0" indent="0" algn="just" rtl="0">
                        <a:spcBef>
                          <a:spcPts val="0"/>
                        </a:spcBef>
                        <a:spcAft>
                          <a:spcPts val="0"/>
                        </a:spcAft>
                        <a:buNone/>
                      </a:pPr>
                      <a:r>
                        <a:rPr lang="en-US" sz="2800">
                          <a:latin typeface="Calibri"/>
                          <a:ea typeface="Calibri"/>
                          <a:cs typeface="Calibri"/>
                          <a:sym typeface="Calibri"/>
                        </a:rPr>
                        <a:t>Flow:</a:t>
                      </a:r>
                      <a:endParaRPr sz="2800">
                        <a:latin typeface="Calibri"/>
                        <a:ea typeface="Calibri"/>
                        <a:cs typeface="Calibri"/>
                        <a:sym typeface="Calibri"/>
                      </a:endParaRPr>
                    </a:p>
                  </a:txBody>
                  <a:tcPr marL="63500" marR="63500" marT="63500" marB="63500"/>
                </a:tc>
                <a:tc>
                  <a:txBody>
                    <a:bodyPr/>
                    <a:lstStyle/>
                    <a:p>
                      <a:pPr marL="457200" lvl="0" indent="-355600" algn="just" rtl="0">
                        <a:spcBef>
                          <a:spcPts val="0"/>
                        </a:spcBef>
                        <a:spcAft>
                          <a:spcPts val="0"/>
                        </a:spcAft>
                        <a:buSzPts val="2000"/>
                        <a:buFont typeface="Calibri"/>
                        <a:buAutoNum type="arabicPeriod"/>
                      </a:pPr>
                      <a:r>
                        <a:rPr lang="en-US" sz="2000">
                          <a:latin typeface="Calibri"/>
                          <a:ea typeface="Calibri"/>
                          <a:cs typeface="Calibri"/>
                          <a:sym typeface="Calibri"/>
                        </a:rPr>
                        <a:t>System executes code</a:t>
                      </a:r>
                      <a:endParaRPr sz="2000">
                        <a:latin typeface="Calibri"/>
                        <a:ea typeface="Calibri"/>
                        <a:cs typeface="Calibri"/>
                        <a:sym typeface="Calibri"/>
                      </a:endParaRPr>
                    </a:p>
                    <a:p>
                      <a:pPr marL="457200" lvl="0" indent="-355600" algn="just" rtl="0">
                        <a:spcBef>
                          <a:spcPts val="0"/>
                        </a:spcBef>
                        <a:spcAft>
                          <a:spcPts val="0"/>
                        </a:spcAft>
                        <a:buSzPts val="2000"/>
                        <a:buFont typeface="Calibri"/>
                        <a:buAutoNum type="arabicPeriod"/>
                      </a:pPr>
                      <a:r>
                        <a:rPr lang="en-US" sz="2000">
                          <a:latin typeface="Calibri"/>
                          <a:ea typeface="Calibri"/>
                          <a:cs typeface="Calibri"/>
                          <a:sym typeface="Calibri"/>
                        </a:rPr>
                        <a:t>DISPLAY registers</a:t>
                      </a:r>
                      <a:endParaRPr sz="2000">
                        <a:latin typeface="Calibri"/>
                        <a:ea typeface="Calibri"/>
                        <a:cs typeface="Calibri"/>
                        <a:sym typeface="Calibri"/>
                      </a:endParaRPr>
                    </a:p>
                  </a:txBody>
                  <a:tcPr marL="63500" marR="63500" marT="63500" marB="63500"/>
                </a:tc>
              </a:tr>
              <a:tr h="1701000">
                <a:tc>
                  <a:txBody>
                    <a:bodyPr/>
                    <a:lstStyle/>
                    <a:p>
                      <a:pPr marL="0" lvl="0" indent="0" algn="just" rtl="0">
                        <a:spcBef>
                          <a:spcPts val="0"/>
                        </a:spcBef>
                        <a:spcAft>
                          <a:spcPts val="0"/>
                        </a:spcAft>
                        <a:buNone/>
                      </a:pPr>
                      <a:r>
                        <a:rPr lang="en-US" sz="2800">
                          <a:latin typeface="Calibri"/>
                          <a:ea typeface="Calibri"/>
                          <a:cs typeface="Calibri"/>
                          <a:sym typeface="Calibri"/>
                        </a:rPr>
                        <a:t>Exit Condition:</a:t>
                      </a:r>
                      <a:endParaRPr sz="2800">
                        <a:latin typeface="Calibri"/>
                        <a:ea typeface="Calibri"/>
                        <a:cs typeface="Calibri"/>
                        <a:sym typeface="Calibri"/>
                      </a:endParaRPr>
                    </a:p>
                  </a:txBody>
                  <a:tcPr marL="63500" marR="63500" marT="63500" marB="63500"/>
                </a:tc>
                <a:tc>
                  <a:txBody>
                    <a:bodyPr/>
                    <a:lstStyle/>
                    <a:p>
                      <a:pPr marL="0" lvl="0" indent="0" algn="just" rtl="0">
                        <a:spcBef>
                          <a:spcPts val="0"/>
                        </a:spcBef>
                        <a:spcAft>
                          <a:spcPts val="0"/>
                        </a:spcAft>
                        <a:buNone/>
                      </a:pPr>
                      <a:r>
                        <a:rPr lang="en-US" sz="2000">
                          <a:latin typeface="Calibri"/>
                          <a:ea typeface="Calibri"/>
                          <a:cs typeface="Calibri"/>
                          <a:sym typeface="Calibri"/>
                        </a:rPr>
                        <a:t>Processor is RUNNING</a:t>
                      </a:r>
                      <a:endParaRPr sz="2000">
                        <a:latin typeface="Calibri"/>
                        <a:ea typeface="Calibri"/>
                        <a:cs typeface="Calibri"/>
                        <a:sym typeface="Calibri"/>
                      </a:endParaRPr>
                    </a:p>
                  </a:txBody>
                  <a:tcPr marL="63500" marR="63500" marT="63500" marB="6350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Summary</a:t>
            </a:r>
            <a:endParaRPr/>
          </a:p>
        </p:txBody>
      </p:sp>
      <p:sp>
        <p:nvSpPr>
          <p:cNvPr id="201" name="Google Shape;20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Project Description</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Functional Requirements</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Nonfunctional Requirements</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210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Use Cases (or Scenarios)</a:t>
            </a:r>
            <a:endParaRPr/>
          </a:p>
        </p:txBody>
      </p:sp>
      <p:sp>
        <p:nvSpPr>
          <p:cNvPr id="202" name="Google Shape;202;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Overview</a:t>
            </a:r>
            <a:endParaRPr/>
          </a:p>
        </p:txBody>
      </p:sp>
      <p:sp>
        <p:nvSpPr>
          <p:cNvPr id="82" name="Google Shape;82;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Project Description</a:t>
            </a:r>
            <a:endParaRPr/>
          </a:p>
          <a:p>
            <a:pPr marL="228600" marR="0" lvl="0" indent="0" algn="l" rtl="0">
              <a:lnSpc>
                <a:spcPct val="90000"/>
              </a:lnSpc>
              <a:spcBef>
                <a:spcPts val="0"/>
              </a:spcBef>
              <a:spcAft>
                <a:spcPts val="0"/>
              </a:spcAft>
              <a:buNone/>
            </a:pP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Functional Requirements</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Nonfunctional Requirements</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210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Use Cases (or Scenarios)</a:t>
            </a:r>
            <a:endParaRPr/>
          </a:p>
        </p:txBody>
      </p:sp>
      <p:sp>
        <p:nvSpPr>
          <p:cNvPr id="83" name="Google Shape;8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2</a:t>
            </a:fld>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2 - Project Overview</a:t>
            </a:r>
            <a:endParaRPr lang="en-US" dirty="0"/>
          </a:p>
        </p:txBody>
      </p:sp>
      <p:sp>
        <p:nvSpPr>
          <p:cNvPr id="3" name="Text Placeholder 2"/>
          <p:cNvSpPr>
            <a:spLocks noGrp="1"/>
          </p:cNvSpPr>
          <p:nvPr>
            <p:ph type="body" idx="1"/>
          </p:nvPr>
        </p:nvSpPr>
        <p:spPr>
          <a:xfrm>
            <a:off x="838200" y="1349116"/>
            <a:ext cx="10515600" cy="5508884"/>
          </a:xfrm>
        </p:spPr>
        <p:txBody>
          <a:bodyPr/>
          <a:lstStyle/>
          <a:p>
            <a:pPr marL="50800" indent="0">
              <a:buNone/>
            </a:pPr>
            <a:r>
              <a:rPr lang="en-US" sz="3200" dirty="0" smtClean="0"/>
              <a:t>Use Case Model</a:t>
            </a:r>
          </a:p>
          <a:p>
            <a:pPr marL="1016000" lvl="2" indent="0">
              <a:buNone/>
            </a:pPr>
            <a:r>
              <a:rPr lang="en-US" sz="2400" dirty="0" smtClean="0"/>
              <a:t>-Use Case actions that the NIOS 2 emulator will perform </a:t>
            </a:r>
            <a:r>
              <a:rPr lang="en-US" sz="2400" dirty="0"/>
              <a:t>in collaboration with </a:t>
            </a:r>
            <a:r>
              <a:rPr lang="en-US" sz="2400" dirty="0" smtClean="0"/>
              <a:t>the user </a:t>
            </a:r>
            <a:r>
              <a:rPr lang="en-US" sz="2400" dirty="0"/>
              <a:t>of the </a:t>
            </a:r>
            <a:r>
              <a:rPr lang="en-US" sz="2400" dirty="0" smtClean="0"/>
              <a:t>system.</a:t>
            </a:r>
          </a:p>
          <a:p>
            <a:pPr marL="50800" indent="0">
              <a:buNone/>
            </a:pPr>
            <a:r>
              <a:rPr lang="en-US" sz="3200" dirty="0" smtClean="0"/>
              <a:t>Domain Model</a:t>
            </a:r>
          </a:p>
          <a:p>
            <a:pPr lvl="1"/>
            <a:r>
              <a:rPr lang="en-US" sz="2800" dirty="0" smtClean="0"/>
              <a:t>Object Model</a:t>
            </a:r>
          </a:p>
          <a:p>
            <a:pPr marL="50800" indent="0">
              <a:buNone/>
            </a:pPr>
            <a:r>
              <a:rPr lang="en-US" dirty="0"/>
              <a:t> </a:t>
            </a:r>
            <a:r>
              <a:rPr lang="en-US" dirty="0" smtClean="0"/>
              <a:t>    		- </a:t>
            </a:r>
            <a:r>
              <a:rPr lang="en-US" sz="2400" dirty="0" smtClean="0"/>
              <a:t>An overview of our running system using classes and objects.</a:t>
            </a:r>
            <a:endParaRPr lang="en-US" sz="2400" dirty="0"/>
          </a:p>
          <a:p>
            <a:pPr lvl="1"/>
            <a:r>
              <a:rPr lang="en-US" sz="2800" dirty="0" smtClean="0"/>
              <a:t>Dynamic Model</a:t>
            </a:r>
          </a:p>
          <a:p>
            <a:pPr marL="50800" indent="0">
              <a:buNone/>
            </a:pPr>
            <a:r>
              <a:rPr lang="en-US" sz="2400" dirty="0"/>
              <a:t> </a:t>
            </a:r>
            <a:r>
              <a:rPr lang="en-US" sz="2400" dirty="0" smtClean="0"/>
              <a:t>     		- Represents </a:t>
            </a:r>
            <a:r>
              <a:rPr lang="en-US" sz="2400" dirty="0"/>
              <a:t>the interaction, workflow, and different states of the </a:t>
            </a:r>
            <a:r>
              <a:rPr lang="en-US" sz="2400" dirty="0" smtClean="0"/>
              <a:t>			 components in the NIOS 2 system emulator.</a:t>
            </a:r>
          </a:p>
          <a:p>
            <a:pPr marL="1016000" lvl="2" indent="0">
              <a:buNone/>
            </a:pPr>
            <a:endParaRPr lang="en-US"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20</a:t>
            </a:fld>
            <a:endParaRPr lang="uk-UA"/>
          </a:p>
        </p:txBody>
      </p:sp>
    </p:spTree>
    <p:extLst>
      <p:ext uri="{BB962C8B-B14F-4D97-AF65-F5344CB8AC3E}">
        <p14:creationId xmlns:p14="http://schemas.microsoft.com/office/powerpoint/2010/main" val="566577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Diagrams</a:t>
            </a:r>
            <a:endParaRPr lang="en-US" dirty="0"/>
          </a:p>
        </p:txBody>
      </p:sp>
      <p:sp>
        <p:nvSpPr>
          <p:cNvPr id="3" name="Text Placeholder 2"/>
          <p:cNvSpPr>
            <a:spLocks noGrp="1"/>
          </p:cNvSpPr>
          <p:nvPr>
            <p:ph type="body" idx="1"/>
          </p:nvPr>
        </p:nvSpPr>
        <p:spPr>
          <a:xfrm>
            <a:off x="442114" y="1690825"/>
            <a:ext cx="11307772" cy="4844886"/>
          </a:xfrm>
        </p:spPr>
        <p:txBody>
          <a:bodyPr/>
          <a:lstStyle/>
          <a:p>
            <a:r>
              <a:rPr lang="en-US" dirty="0" smtClean="0"/>
              <a:t>These diagrams will be representing the main functionalities of our program. </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21</a:t>
            </a:fld>
            <a:endParaRPr lang="uk-UA"/>
          </a:p>
        </p:txBody>
      </p:sp>
    </p:spTree>
    <p:extLst>
      <p:ext uri="{BB962C8B-B14F-4D97-AF65-F5344CB8AC3E}">
        <p14:creationId xmlns:p14="http://schemas.microsoft.com/office/powerpoint/2010/main" val="486760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0" y="110292"/>
            <a:ext cx="2489617" cy="1325700"/>
          </a:xfrm>
        </p:spPr>
        <p:txBody>
          <a:bodyPr/>
          <a:lstStyle/>
          <a:p>
            <a:r>
              <a:rPr lang="en-US" dirty="0" smtClean="0"/>
              <a:t>Use Case </a:t>
            </a:r>
            <a:br>
              <a:rPr lang="en-US" dirty="0" smtClean="0"/>
            </a:br>
            <a:r>
              <a:rPr lang="en-US" dirty="0" smtClean="0"/>
              <a:t>Diagram</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22</a:t>
            </a:fld>
            <a:endParaRPr lang="uk-UA"/>
          </a:p>
        </p:txBody>
      </p:sp>
    </p:spTree>
    <p:extLst>
      <p:ext uri="{BB962C8B-B14F-4D97-AF65-F5344CB8AC3E}">
        <p14:creationId xmlns:p14="http://schemas.microsoft.com/office/powerpoint/2010/main" val="141162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Model</a:t>
            </a:r>
            <a:endParaRPr lang="en-US" dirty="0"/>
          </a:p>
        </p:txBody>
      </p:sp>
      <p:sp>
        <p:nvSpPr>
          <p:cNvPr id="3" name="Text Placeholder 2"/>
          <p:cNvSpPr>
            <a:spLocks noGrp="1"/>
          </p:cNvSpPr>
          <p:nvPr>
            <p:ph type="body" idx="1"/>
          </p:nvPr>
        </p:nvSpPr>
        <p:spPr/>
        <p:txBody>
          <a:bodyPr/>
          <a:lstStyle/>
          <a:p>
            <a:r>
              <a:rPr lang="en-US" dirty="0"/>
              <a:t> </a:t>
            </a:r>
            <a:r>
              <a:rPr lang="en-US" dirty="0" smtClean="0"/>
              <a:t>Formal </a:t>
            </a:r>
            <a:r>
              <a:rPr lang="en-US" dirty="0"/>
              <a:t>representation of </a:t>
            </a:r>
            <a:r>
              <a:rPr lang="en-US" dirty="0" smtClean="0"/>
              <a:t>our classes, </a:t>
            </a:r>
            <a:r>
              <a:rPr lang="en-US" dirty="0"/>
              <a:t>roles, </a:t>
            </a:r>
            <a:r>
              <a:rPr lang="en-US" dirty="0" err="1"/>
              <a:t>datatypes</a:t>
            </a:r>
            <a:r>
              <a:rPr lang="en-US" dirty="0"/>
              <a:t>, </a:t>
            </a:r>
            <a:r>
              <a:rPr lang="en-US" dirty="0" smtClean="0"/>
              <a:t>users, rules</a:t>
            </a:r>
            <a:r>
              <a:rPr lang="en-US" dirty="0"/>
              <a:t>, </a:t>
            </a:r>
            <a:r>
              <a:rPr lang="en-US" dirty="0" smtClean="0"/>
              <a:t>and logic</a:t>
            </a:r>
            <a:r>
              <a:rPr lang="en-US" dirty="0"/>
              <a: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23</a:t>
            </a:fld>
            <a:endParaRPr lang="uk-UA"/>
          </a:p>
        </p:txBody>
      </p:sp>
    </p:spTree>
    <p:extLst>
      <p:ext uri="{BB962C8B-B14F-4D97-AF65-F5344CB8AC3E}">
        <p14:creationId xmlns:p14="http://schemas.microsoft.com/office/powerpoint/2010/main" val="1799852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24</a:t>
            </a:fld>
            <a:endParaRPr lang="uk-UA"/>
          </a:p>
        </p:txBody>
      </p:sp>
      <p:pic>
        <p:nvPicPr>
          <p:cNvPr id="5" name="Picture 2" descr="https://lh3.googleusercontent.com/yo6teUPHHDxj8lIo3C7b4-uONJ6O_VN4QxqHny_MPh_VXDYbXsgZgPSgp_bRc0tyNGa5MHXLHwK9HdJo6eyxiSOm4u8OWkSsB5eKdwtmTpDIL8QL_eif8mXI3n1dc9Ug0Ukcf0H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997" y="1825625"/>
            <a:ext cx="7736745" cy="4293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465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a:t>
            </a:r>
            <a:endParaRPr lang="en-US" dirty="0"/>
          </a:p>
        </p:txBody>
      </p:sp>
      <p:sp>
        <p:nvSpPr>
          <p:cNvPr id="3" name="Text Placeholder 2"/>
          <p:cNvSpPr>
            <a:spLocks noGrp="1"/>
          </p:cNvSpPr>
          <p:nvPr>
            <p:ph type="body" idx="1"/>
          </p:nvPr>
        </p:nvSpPr>
        <p:spPr/>
        <p:txBody>
          <a:bodyPr/>
          <a:lstStyle/>
          <a:p>
            <a:r>
              <a:rPr lang="en-US" dirty="0" smtClean="0"/>
              <a:t>Our Domain </a:t>
            </a:r>
            <a:r>
              <a:rPr lang="en-US" dirty="0"/>
              <a:t>model’s </a:t>
            </a:r>
            <a:r>
              <a:rPr lang="en-US" dirty="0" smtClean="0"/>
              <a:t>behavior </a:t>
            </a:r>
            <a:r>
              <a:rPr lang="en-US" dirty="0"/>
              <a:t>using UML sequence </a:t>
            </a:r>
            <a:r>
              <a:rPr lang="en-US" dirty="0" smtClean="0"/>
              <a:t>diagrams.</a:t>
            </a:r>
          </a:p>
          <a:p>
            <a:r>
              <a:rPr lang="en-US" dirty="0" smtClean="0"/>
              <a:t>The sequence diagrams will go into more detail of hour our system will behave for each case in our Use Case </a:t>
            </a:r>
            <a:r>
              <a:rPr lang="en-US" dirty="0"/>
              <a:t>M</a:t>
            </a:r>
            <a:r>
              <a:rPr lang="en-US" dirty="0" smtClean="0"/>
              <a:t>odel</a:t>
            </a:r>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25</a:t>
            </a:fld>
            <a:endParaRPr lang="uk-UA"/>
          </a:p>
        </p:txBody>
      </p:sp>
    </p:spTree>
    <p:extLst>
      <p:ext uri="{BB962C8B-B14F-4D97-AF65-F5344CB8AC3E}">
        <p14:creationId xmlns:p14="http://schemas.microsoft.com/office/powerpoint/2010/main" val="751750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838200" y="2187700"/>
            <a:ext cx="10515600" cy="4351200"/>
          </a:xfrm>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26</a:t>
            </a:fld>
            <a:endParaRPr lang="uk-UA"/>
          </a:p>
        </p:txBody>
      </p:sp>
      <p:pic>
        <p:nvPicPr>
          <p:cNvPr id="6146" name="Picture 2" descr="https://lh6.googleusercontent.com/51jV5YjwI4PhT8XhJQszU7iJkMj8D7aaPQhE6EAB3oVaLoAMWeFRn5kpOcPOD5M84zSTd4oWcUY-1JN5CKvS3Hn15Op0OIPCVGv4ehe7HnclyZWGnIg2ENVklf32gINlPJbTNEF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853147"/>
            <a:ext cx="9563100" cy="568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822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27</a:t>
            </a:fld>
            <a:endParaRPr lang="uk-UA"/>
          </a:p>
        </p:txBody>
      </p:sp>
      <p:pic>
        <p:nvPicPr>
          <p:cNvPr id="7170" name="Picture 2" descr="https://lh5.googleusercontent.com/OeCbPOkStiQEuL40P0fWsbCnl9lHQr4LHdakQxjxo95jM6OYmNyiPDsnC454ijqbY348VyY6bXxhhb01IiOqGfodL6alUxLj8DDZlvZs4tIlwwzGHeiNvfjhIRa3M0E5cFFCjJ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425" y="2205175"/>
            <a:ext cx="10453375" cy="3321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806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28</a:t>
            </a:fld>
            <a:endParaRPr lang="uk-UA"/>
          </a:p>
        </p:txBody>
      </p:sp>
      <p:pic>
        <p:nvPicPr>
          <p:cNvPr id="8194" name="Picture 2" descr="https://lh5.googleusercontent.com/wyN-8QC4OpbDifDZsGzas4Q0blFZLGX7u00U_b-ZNQXey-QCv4CteanXutEV4is_oLWx2kTR6bFtHKFRE2Z0fgnnTMG6H2ZMGvzNMli6DdTJPBgY_wJ3JCJe9UKQTEPvPmZNE_e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698229"/>
            <a:ext cx="10515601" cy="253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995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29</a:t>
            </a:fld>
            <a:endParaRPr lang="uk-UA"/>
          </a:p>
        </p:txBody>
      </p:sp>
      <p:pic>
        <p:nvPicPr>
          <p:cNvPr id="9218" name="Picture 2" descr="https://lh6.googleusercontent.com/6SRCZ4tPRqpnG-dt44peWCugd-oy_m4xUx5QLaanUE6ZBNTWTKnO-KhoojH7HA--pAbJKtROtWwIHrX2Qvk7Vhur5K0ejYARTHl8zi-o4tMtRi0J7j8B7vpRhGB6OE69Jc8GKJv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646100"/>
            <a:ext cx="10515600" cy="366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81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Project Overview</a:t>
            </a:r>
            <a:endParaRPr/>
          </a:p>
        </p:txBody>
      </p:sp>
      <p:sp>
        <p:nvSpPr>
          <p:cNvPr id="89" name="Google Shape;8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685800" lvl="1" indent="-228600" algn="l" rtl="0">
              <a:spcBef>
                <a:spcPts val="0"/>
              </a:spcBef>
              <a:spcAft>
                <a:spcPts val="0"/>
              </a:spcAft>
              <a:buSzPts val="2400"/>
              <a:buChar char="•"/>
            </a:pPr>
            <a:r>
              <a:rPr lang="en-US"/>
              <a:t>The NIOS II Emulator’s primary purpose is to replicate the behavior of Altera’s NIOS II architecture, commonly found in FPGAs. </a:t>
            </a:r>
            <a:endParaRPr/>
          </a:p>
          <a:p>
            <a:pPr marL="685800" lvl="0" indent="0" algn="l" rtl="0">
              <a:spcBef>
                <a:spcPts val="0"/>
              </a:spcBef>
              <a:spcAft>
                <a:spcPts val="0"/>
              </a:spcAft>
              <a:buNone/>
            </a:pPr>
            <a:endParaRPr/>
          </a:p>
          <a:p>
            <a:pPr marL="685800" lvl="1" indent="-228600" algn="l" rtl="0">
              <a:spcBef>
                <a:spcPts val="0"/>
              </a:spcBef>
              <a:spcAft>
                <a:spcPts val="0"/>
              </a:spcAft>
              <a:buSzPts val="2400"/>
              <a:buChar char="•"/>
            </a:pPr>
            <a:r>
              <a:rPr lang="en-US">
                <a:solidFill>
                  <a:srgbClr val="000000"/>
                </a:solidFill>
              </a:rPr>
              <a:t>Creating an emulation of the chip and creating an environment for development brings life back to an aging system. Our system is designed to be a one and done solution for testing assembly code for the NIOS II processor without needing a separate board or micro controller.</a:t>
            </a:r>
            <a:r>
              <a:rPr lang="en-US"/>
              <a:t> </a:t>
            </a:r>
            <a:endParaRPr/>
          </a:p>
          <a:p>
            <a:pPr marL="685800" lvl="0" indent="0" algn="l" rtl="0">
              <a:spcBef>
                <a:spcPts val="0"/>
              </a:spcBef>
              <a:spcAft>
                <a:spcPts val="0"/>
              </a:spcAft>
              <a:buNone/>
            </a:pPr>
            <a:endParaRPr/>
          </a:p>
          <a:p>
            <a:pPr marL="685800" lvl="1" indent="-228600" algn="l" rtl="0">
              <a:spcBef>
                <a:spcPts val="0"/>
              </a:spcBef>
              <a:spcAft>
                <a:spcPts val="0"/>
              </a:spcAft>
              <a:buSzPts val="2400"/>
              <a:buChar char="•"/>
            </a:pPr>
            <a:r>
              <a:rPr lang="en-US"/>
              <a:t>When completed, the emulator will not only mimic the NIOS II exactly but will make coding and debugging in assembly more user friendly.</a:t>
            </a:r>
            <a:endParaRPr/>
          </a:p>
        </p:txBody>
      </p:sp>
      <p:sp>
        <p:nvSpPr>
          <p:cNvPr id="90" name="Google Shape;9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30</a:t>
            </a:fld>
            <a:endParaRPr lang="uk-UA"/>
          </a:p>
        </p:txBody>
      </p:sp>
      <p:pic>
        <p:nvPicPr>
          <p:cNvPr id="10242" name="Picture 2" descr="https://lh6.googleusercontent.com/OR5zK-zaUN3xtEClHSsFIOAy6vl7Av8NjmDf6_dINrqlVIWyD9SHA_MBcB149x6a5cBcCg5ioNsM3dFH2s4jQvxE6m8-wgKBllfBSeVD2qW4ttCfkhCIOqYju-F8qwgiiaEkfR8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595" y="365125"/>
            <a:ext cx="8290810" cy="564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733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31</a:t>
            </a:fld>
            <a:endParaRPr lang="uk-UA"/>
          </a:p>
        </p:txBody>
      </p:sp>
      <p:pic>
        <p:nvPicPr>
          <p:cNvPr id="11266" name="Picture 2" descr="https://lh6.googleusercontent.com/bqmjsBJ_r26hd7T3ipc1dVVyaVLtH70MApFiHxJ2eGVNFW-VWhiUxtgKM0hjF5oIwp3okqZzUGSs3dWUx7nQcyxcvMc58J3YWkEG1bIhBIY2mdrfis41IggVjJbpZ86JAhv4H-n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094" y="2311743"/>
            <a:ext cx="10454706" cy="263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97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636850" y="388800"/>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Objectives and Success Criteria</a:t>
            </a:r>
            <a:endParaRPr/>
          </a:p>
        </p:txBody>
      </p:sp>
      <p:sp>
        <p:nvSpPr>
          <p:cNvPr id="96" name="Google Shape;96;p17"/>
          <p:cNvSpPr txBox="1">
            <a:spLocks noGrp="1"/>
          </p:cNvSpPr>
          <p:nvPr>
            <p:ph type="body" idx="1"/>
          </p:nvPr>
        </p:nvSpPr>
        <p:spPr>
          <a:xfrm>
            <a:off x="838200" y="1825625"/>
            <a:ext cx="11013000" cy="43515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90000"/>
              </a:lnSpc>
              <a:spcBef>
                <a:spcPts val="0"/>
              </a:spcBef>
              <a:spcAft>
                <a:spcPts val="0"/>
              </a:spcAft>
              <a:buClr>
                <a:schemeClr val="dk1"/>
              </a:buClr>
              <a:buSzPts val="2800"/>
              <a:buFont typeface="Calibri"/>
              <a:buAutoNum type="arabicPeriod"/>
            </a:pPr>
            <a:r>
              <a:rPr lang="en-US"/>
              <a:t>The system will </a:t>
            </a:r>
            <a:r>
              <a:rPr lang="en-US">
                <a:solidFill>
                  <a:srgbClr val="000000"/>
                </a:solidFill>
              </a:rPr>
              <a:t>emulate a 32 bit NIOS II processor capable of running all instructions of the actual NIOS II can.</a:t>
            </a:r>
            <a:endParaRPr/>
          </a:p>
          <a:p>
            <a:pPr marL="457200" lvl="0" indent="-406400" algn="just" rtl="0">
              <a:lnSpc>
                <a:spcPct val="115000"/>
              </a:lnSpc>
              <a:spcBef>
                <a:spcPts val="0"/>
              </a:spcBef>
              <a:spcAft>
                <a:spcPts val="0"/>
              </a:spcAft>
              <a:buClr>
                <a:srgbClr val="000000"/>
              </a:buClr>
              <a:buSzPts val="2800"/>
              <a:buFont typeface="Calibri"/>
              <a:buAutoNum type="arabicPeriod"/>
            </a:pPr>
            <a:r>
              <a:rPr lang="en-US">
                <a:solidFill>
                  <a:srgbClr val="000000"/>
                </a:solidFill>
              </a:rPr>
              <a:t>Design of a 64 kilobyte memory block that is addressable on 16 bits. </a:t>
            </a:r>
            <a:endParaRPr>
              <a:solidFill>
                <a:srgbClr val="000000"/>
              </a:solidFill>
            </a:endParaRPr>
          </a:p>
          <a:p>
            <a:pPr marL="457200" lvl="0" indent="-406400" algn="just" rtl="0">
              <a:lnSpc>
                <a:spcPct val="115000"/>
              </a:lnSpc>
              <a:spcBef>
                <a:spcPts val="0"/>
              </a:spcBef>
              <a:spcAft>
                <a:spcPts val="0"/>
              </a:spcAft>
              <a:buClr>
                <a:srgbClr val="000000"/>
              </a:buClr>
              <a:buSzPts val="2800"/>
              <a:buFont typeface="Calibri"/>
              <a:buAutoNum type="arabicPeriod"/>
            </a:pPr>
            <a:r>
              <a:rPr lang="en-US">
                <a:solidFill>
                  <a:srgbClr val="000000"/>
                </a:solidFill>
              </a:rPr>
              <a:t>Displaying 32 registers along with special registers.</a:t>
            </a:r>
            <a:endParaRPr>
              <a:solidFill>
                <a:srgbClr val="000000"/>
              </a:solidFill>
            </a:endParaRPr>
          </a:p>
          <a:p>
            <a:pPr marL="457200" lvl="0" indent="-406400" algn="just" rtl="0">
              <a:lnSpc>
                <a:spcPct val="115000"/>
              </a:lnSpc>
              <a:spcBef>
                <a:spcPts val="0"/>
              </a:spcBef>
              <a:spcAft>
                <a:spcPts val="0"/>
              </a:spcAft>
              <a:buClr>
                <a:srgbClr val="000000"/>
              </a:buClr>
              <a:buSzPts val="2800"/>
              <a:buFont typeface="Calibri"/>
              <a:buAutoNum type="arabicPeriod"/>
            </a:pPr>
            <a:r>
              <a:rPr lang="en-US">
                <a:solidFill>
                  <a:srgbClr val="000000"/>
                </a:solidFill>
              </a:rPr>
              <a:t>Design of a processor that exists in three states; running, paused, and not ready.</a:t>
            </a:r>
            <a:endParaRPr>
              <a:solidFill>
                <a:srgbClr val="000000"/>
              </a:solidFill>
            </a:endParaRPr>
          </a:p>
          <a:p>
            <a:pPr marL="457200" lvl="0" indent="-406400" algn="just" rtl="0">
              <a:lnSpc>
                <a:spcPct val="115000"/>
              </a:lnSpc>
              <a:spcBef>
                <a:spcPts val="0"/>
              </a:spcBef>
              <a:spcAft>
                <a:spcPts val="0"/>
              </a:spcAft>
              <a:buClr>
                <a:srgbClr val="000000"/>
              </a:buClr>
              <a:buSzPts val="2800"/>
              <a:buFont typeface="Calibri"/>
              <a:buAutoNum type="arabicPeriod"/>
            </a:pPr>
            <a:r>
              <a:rPr lang="en-US">
                <a:solidFill>
                  <a:srgbClr val="000000"/>
                </a:solidFill>
              </a:rPr>
              <a:t>Design of a GUI that provides an intuitive user interaction. </a:t>
            </a:r>
            <a:endParaRPr/>
          </a:p>
        </p:txBody>
      </p:sp>
      <p:sp>
        <p:nvSpPr>
          <p:cNvPr id="97" name="Google Shape;9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Proposed System Overview</a:t>
            </a:r>
            <a:endParaRPr/>
          </a:p>
        </p:txBody>
      </p:sp>
      <p:sp>
        <p:nvSpPr>
          <p:cNvPr id="103" name="Google Shape;10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000"/>
              </a:spcBef>
              <a:spcAft>
                <a:spcPts val="0"/>
              </a:spcAft>
              <a:buClr>
                <a:srgbClr val="000000"/>
              </a:buClr>
              <a:buSzPts val="1100"/>
              <a:buFont typeface="Arial"/>
              <a:buNone/>
            </a:pPr>
            <a:r>
              <a:rPr lang="en-US" sz="1800">
                <a:solidFill>
                  <a:srgbClr val="000000"/>
                </a:solidFill>
              </a:rPr>
              <a:t>The system will be able to emulate the NIOS II processor by running inputed assembly code and showing register values, and current processor state. It will be based on the functional and nonfunctional requirements. </a:t>
            </a:r>
            <a:endParaRPr sz="1800">
              <a:solidFill>
                <a:srgbClr val="000000"/>
              </a:solidFill>
            </a:endParaRPr>
          </a:p>
          <a:p>
            <a:pPr marL="0" lvl="0" indent="0" algn="just" rtl="0">
              <a:lnSpc>
                <a:spcPct val="115000"/>
              </a:lnSpc>
              <a:spcBef>
                <a:spcPts val="1000"/>
              </a:spcBef>
              <a:spcAft>
                <a:spcPts val="0"/>
              </a:spcAft>
              <a:buClr>
                <a:srgbClr val="000000"/>
              </a:buClr>
              <a:buSzPts val="1100"/>
              <a:buFont typeface="Arial"/>
              <a:buNone/>
            </a:pPr>
            <a:r>
              <a:rPr lang="en-US" sz="1800">
                <a:solidFill>
                  <a:srgbClr val="000000"/>
                </a:solidFill>
              </a:rPr>
              <a:t>This proposed system entails the following features:</a:t>
            </a:r>
            <a:endParaRPr sz="1800">
              <a:solidFill>
                <a:srgbClr val="000000"/>
              </a:solidFill>
            </a:endParaRPr>
          </a:p>
          <a:p>
            <a:pPr marL="457200" lvl="0" indent="-342900" algn="just" rtl="0">
              <a:lnSpc>
                <a:spcPct val="115000"/>
              </a:lnSpc>
              <a:spcBef>
                <a:spcPts val="1000"/>
              </a:spcBef>
              <a:spcAft>
                <a:spcPts val="0"/>
              </a:spcAft>
              <a:buClr>
                <a:srgbClr val="000000"/>
              </a:buClr>
              <a:buSzPts val="1800"/>
              <a:buChar char="•"/>
            </a:pPr>
            <a:r>
              <a:rPr lang="en-US" sz="1800">
                <a:solidFill>
                  <a:srgbClr val="000000"/>
                </a:solidFill>
              </a:rPr>
              <a:t>input consisting of a text file containing NIOS II assembly code that is fed in and parsed</a:t>
            </a:r>
            <a:endParaRPr sz="1800">
              <a:solidFill>
                <a:srgbClr val="000000"/>
              </a:solidFill>
            </a:endParaRPr>
          </a:p>
          <a:p>
            <a:pPr marL="457200" lvl="0" indent="-342900" algn="just" rtl="0">
              <a:lnSpc>
                <a:spcPct val="115000"/>
              </a:lnSpc>
              <a:spcBef>
                <a:spcPts val="0"/>
              </a:spcBef>
              <a:spcAft>
                <a:spcPts val="0"/>
              </a:spcAft>
              <a:buClr>
                <a:srgbClr val="000000"/>
              </a:buClr>
              <a:buSzPts val="1800"/>
              <a:buChar char="•"/>
            </a:pPr>
            <a:r>
              <a:rPr lang="en-US" sz="1800">
                <a:solidFill>
                  <a:srgbClr val="000000"/>
                </a:solidFill>
              </a:rPr>
              <a:t>a simulated little endian memory holding the same values as real memory would in an FPGA</a:t>
            </a:r>
            <a:endParaRPr sz="1800">
              <a:solidFill>
                <a:srgbClr val="000000"/>
              </a:solidFill>
            </a:endParaRPr>
          </a:p>
          <a:p>
            <a:pPr marL="457200" lvl="0" indent="-342900" algn="just" rtl="0">
              <a:lnSpc>
                <a:spcPct val="115000"/>
              </a:lnSpc>
              <a:spcBef>
                <a:spcPts val="0"/>
              </a:spcBef>
              <a:spcAft>
                <a:spcPts val="0"/>
              </a:spcAft>
              <a:buClr>
                <a:srgbClr val="000000"/>
              </a:buClr>
              <a:buSzPts val="1800"/>
              <a:buChar char="•"/>
            </a:pPr>
            <a:r>
              <a:rPr lang="en-US" sz="1800">
                <a:solidFill>
                  <a:srgbClr val="000000"/>
                </a:solidFill>
              </a:rPr>
              <a:t>a GUI (Graphical User Interface) that displays information about the current process </a:t>
            </a:r>
            <a:endParaRPr sz="1800">
              <a:solidFill>
                <a:srgbClr val="000000"/>
              </a:solidFill>
            </a:endParaRPr>
          </a:p>
          <a:p>
            <a:pPr marL="457200" lvl="0" indent="-342900" algn="just" rtl="0">
              <a:lnSpc>
                <a:spcPct val="115000"/>
              </a:lnSpc>
              <a:spcBef>
                <a:spcPts val="0"/>
              </a:spcBef>
              <a:spcAft>
                <a:spcPts val="0"/>
              </a:spcAft>
              <a:buClr>
                <a:srgbClr val="000000"/>
              </a:buClr>
              <a:buSzPts val="1800"/>
              <a:buChar char="•"/>
            </a:pPr>
            <a:r>
              <a:rPr lang="en-US" sz="1800">
                <a:solidFill>
                  <a:srgbClr val="000000"/>
                </a:solidFill>
              </a:rPr>
              <a:t>a debugging aid that will inform the user with information on errors or potential problems</a:t>
            </a:r>
            <a:endParaRPr sz="1800">
              <a:solidFill>
                <a:srgbClr val="000000"/>
              </a:solidFill>
            </a:endParaRPr>
          </a:p>
          <a:p>
            <a:pPr marL="457200" lvl="0" indent="0" algn="just" rtl="0">
              <a:lnSpc>
                <a:spcPct val="115000"/>
              </a:lnSpc>
              <a:spcBef>
                <a:spcPts val="1000"/>
              </a:spcBef>
              <a:spcAft>
                <a:spcPts val="1000"/>
              </a:spcAft>
              <a:buNone/>
            </a:pPr>
            <a:endParaRPr sz="1800">
              <a:solidFill>
                <a:srgbClr val="000000"/>
              </a:solidFill>
            </a:endParaRPr>
          </a:p>
        </p:txBody>
      </p:sp>
      <p:sp>
        <p:nvSpPr>
          <p:cNvPr id="104" name="Google Shape;10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Overview</a:t>
            </a:r>
            <a:endParaRPr/>
          </a:p>
        </p:txBody>
      </p:sp>
      <p:sp>
        <p:nvSpPr>
          <p:cNvPr id="110" name="Google Shape;110;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7F7F7F"/>
              </a:buClr>
              <a:buSzPts val="2800"/>
              <a:buFont typeface="Arial"/>
              <a:buChar char="•"/>
            </a:pPr>
            <a:r>
              <a:rPr lang="en-US" sz="2800" b="0" i="0" u="none" strike="noStrike" cap="none">
                <a:solidFill>
                  <a:srgbClr val="7F7F7F"/>
                </a:solidFill>
                <a:latin typeface="Calibri"/>
                <a:ea typeface="Calibri"/>
                <a:cs typeface="Calibri"/>
                <a:sym typeface="Calibri"/>
              </a:rPr>
              <a:t>Project Description</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Functional Requirements</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rgbClr val="7F7F7F"/>
              </a:buClr>
              <a:buSzPts val="2800"/>
              <a:buFont typeface="Arial"/>
              <a:buChar char="•"/>
            </a:pPr>
            <a:r>
              <a:rPr lang="en-US" sz="2800" b="0" i="0" u="none" strike="noStrike" cap="none">
                <a:solidFill>
                  <a:srgbClr val="7F7F7F"/>
                </a:solidFill>
                <a:latin typeface="Calibri"/>
                <a:ea typeface="Calibri"/>
                <a:cs typeface="Calibri"/>
                <a:sym typeface="Calibri"/>
              </a:rPr>
              <a:t>Nonfunctional Requirements</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2100"/>
              </a:spcAft>
              <a:buClr>
                <a:srgbClr val="7F7F7F"/>
              </a:buClr>
              <a:buSzPts val="2800"/>
              <a:buFont typeface="Arial"/>
              <a:buChar char="•"/>
            </a:pPr>
            <a:r>
              <a:rPr lang="en-US" sz="2800" b="0" i="0" u="none" strike="noStrike" cap="none">
                <a:solidFill>
                  <a:srgbClr val="7F7F7F"/>
                </a:solidFill>
                <a:latin typeface="Calibri"/>
                <a:ea typeface="Calibri"/>
                <a:cs typeface="Calibri"/>
                <a:sym typeface="Calibri"/>
              </a:rPr>
              <a:t>Use Cases (or Scenarios)</a:t>
            </a:r>
            <a:endParaRPr/>
          </a:p>
        </p:txBody>
      </p:sp>
      <p:sp>
        <p:nvSpPr>
          <p:cNvPr id="111" name="Google Shape;11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Functional Requirements</a:t>
            </a:r>
            <a:endParaRPr/>
          </a:p>
        </p:txBody>
      </p:sp>
      <p:sp>
        <p:nvSpPr>
          <p:cNvPr id="117" name="Google Shape;11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F1: </a:t>
            </a:r>
            <a:r>
              <a:rPr lang="en-US" sz="2400">
                <a:solidFill>
                  <a:srgbClr val="000000"/>
                </a:solidFill>
              </a:rPr>
              <a:t> Read in a text document of assembly instructions and labels by parsing each line and executing them correctly by identifying which instructions, registers, and labels are being used.</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F2: </a:t>
            </a:r>
            <a:r>
              <a:rPr lang="en-US" sz="1000">
                <a:solidFill>
                  <a:srgbClr val="000000"/>
                </a:solidFill>
              </a:rPr>
              <a:t> </a:t>
            </a:r>
            <a:r>
              <a:rPr lang="en-US" sz="2400">
                <a:solidFill>
                  <a:srgbClr val="000000"/>
                </a:solidFill>
              </a:rPr>
              <a:t>Simulate a 32 bit, little endian processor environment with 16 bit memory addresses and 32 general purpose registers. Although these addresses will be simulated, they will behave the same as an actual NIOS II processor.</a:t>
            </a:r>
            <a:endParaRPr sz="2400">
              <a:solidFill>
                <a:srgbClr val="000000"/>
              </a:solidFill>
            </a:endParaRPr>
          </a:p>
          <a:p>
            <a:pPr marL="228600" marR="0" lvl="0" indent="-203200" algn="l" rtl="0">
              <a:lnSpc>
                <a:spcPct val="90000"/>
              </a:lnSpc>
              <a:spcBef>
                <a:spcPts val="2100"/>
              </a:spcBef>
              <a:spcAft>
                <a:spcPts val="2100"/>
              </a:spcAft>
              <a:buClr>
                <a:srgbClr val="000000"/>
              </a:buClr>
              <a:buSzPts val="2400"/>
              <a:buFont typeface="Arial"/>
              <a:buChar char="•"/>
            </a:pPr>
            <a:r>
              <a:rPr lang="en-US" sz="2400">
                <a:solidFill>
                  <a:srgbClr val="000000"/>
                </a:solidFill>
              </a:rPr>
              <a:t>F3: Display current processor state as; “RUNNING,” “PAUSED,” and “NOT READY.” This will be done through the GUI.</a:t>
            </a:r>
            <a:endParaRPr sz="2400">
              <a:solidFill>
                <a:srgbClr val="000000"/>
              </a:solidFill>
            </a:endParaRPr>
          </a:p>
        </p:txBody>
      </p:sp>
      <p:sp>
        <p:nvSpPr>
          <p:cNvPr id="118" name="Google Shape;11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Functional Requirements</a:t>
            </a:r>
            <a:endParaRPr/>
          </a:p>
        </p:txBody>
      </p:sp>
      <p:sp>
        <p:nvSpPr>
          <p:cNvPr id="124" name="Google Shape;124;p2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a:t>
            </a:r>
            <a:r>
              <a:rPr lang="en-US"/>
              <a:t>4</a:t>
            </a:r>
            <a:r>
              <a:rPr lang="en-US" sz="2800" b="0" i="0" u="none" strike="noStrike" cap="none">
                <a:solidFill>
                  <a:schemeClr val="dk1"/>
                </a:solidFill>
                <a:latin typeface="Calibri"/>
                <a:ea typeface="Calibri"/>
                <a:cs typeface="Calibri"/>
                <a:sym typeface="Calibri"/>
              </a:rPr>
              <a:t>: </a:t>
            </a:r>
            <a:r>
              <a:rPr lang="en-US" sz="2400">
                <a:solidFill>
                  <a:srgbClr val="000000"/>
                </a:solidFill>
              </a:rPr>
              <a:t>Represent a 64 kilobyte byte-addressable block of memory for specific data accessibility. Like F2, this memory will be simulated but behave identically to the NIOS II memory.</a:t>
            </a:r>
            <a:endParaRPr sz="24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a:t>
            </a:r>
            <a:r>
              <a:rPr lang="en-US"/>
              <a:t>5</a:t>
            </a:r>
            <a:r>
              <a:rPr lang="en-US" sz="2800" b="0" i="0" u="none" strike="noStrike" cap="none">
                <a:solidFill>
                  <a:schemeClr val="dk1"/>
                </a:solidFill>
                <a:latin typeface="Calibri"/>
                <a:ea typeface="Calibri"/>
                <a:cs typeface="Calibri"/>
                <a:sym typeface="Calibri"/>
              </a:rPr>
              <a:t>: </a:t>
            </a:r>
            <a:r>
              <a:rPr lang="en-US" sz="2400">
                <a:solidFill>
                  <a:srgbClr val="000000"/>
                </a:solidFill>
              </a:rPr>
              <a:t>Display Program Counter value and contents of the 32 general purpose registers and special registers. These values will be shown in the GUI.</a:t>
            </a:r>
            <a:endParaRPr sz="2400">
              <a:solidFill>
                <a:srgbClr val="000000"/>
              </a:solidFill>
            </a:endParaRPr>
          </a:p>
          <a:p>
            <a:pPr marL="228600" marR="0" lvl="0" indent="-203200" algn="l" rtl="0">
              <a:lnSpc>
                <a:spcPct val="90000"/>
              </a:lnSpc>
              <a:spcBef>
                <a:spcPts val="2100"/>
              </a:spcBef>
              <a:spcAft>
                <a:spcPts val="2100"/>
              </a:spcAft>
              <a:buClr>
                <a:srgbClr val="000000"/>
              </a:buClr>
              <a:buSzPts val="2400"/>
              <a:buFont typeface="Arial"/>
              <a:buChar char="•"/>
            </a:pPr>
            <a:r>
              <a:rPr lang="en-US" sz="2400">
                <a:solidFill>
                  <a:srgbClr val="000000"/>
                </a:solidFill>
              </a:rPr>
              <a:t>F6:  Run, Pause, and Reset buttons for controlling the program with the ability to step through and debug assembly code for fixing bugs or examining segments of code. These buttons will be usable through the GUI.</a:t>
            </a:r>
            <a:endParaRPr sz="2400">
              <a:solidFill>
                <a:srgbClr val="000000"/>
              </a:solidFill>
            </a:endParaRPr>
          </a:p>
        </p:txBody>
      </p:sp>
      <p:sp>
        <p:nvSpPr>
          <p:cNvPr id="125" name="Google Shape;125;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Functional Requirements</a:t>
            </a:r>
            <a:endParaRPr/>
          </a:p>
        </p:txBody>
      </p:sp>
      <p:sp>
        <p:nvSpPr>
          <p:cNvPr id="131" name="Google Shape;131;p2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a:t>
            </a:r>
            <a:r>
              <a:rPr lang="en-US"/>
              <a:t>7</a:t>
            </a:r>
            <a:r>
              <a:rPr lang="en-US" sz="2800" b="0" i="0" u="none" strike="noStrike" cap="none">
                <a:solidFill>
                  <a:schemeClr val="dk1"/>
                </a:solidFill>
                <a:latin typeface="Calibri"/>
                <a:ea typeface="Calibri"/>
                <a:cs typeface="Calibri"/>
                <a:sym typeface="Calibri"/>
              </a:rPr>
              <a:t>: </a:t>
            </a:r>
            <a:r>
              <a:rPr lang="en-US" sz="2400">
                <a:solidFill>
                  <a:srgbClr val="000000"/>
                </a:solidFill>
              </a:rPr>
              <a:t> User can add, update or delete in memory through the GUI.</a:t>
            </a:r>
            <a:r>
              <a:rPr lang="en-US" sz="1000">
                <a:solidFill>
                  <a:srgbClr val="000000"/>
                </a:solidFill>
              </a:rPr>
              <a:t> </a:t>
            </a:r>
            <a:endParaRPr sz="2400">
              <a:solidFill>
                <a:srgbClr val="000000"/>
              </a:solidFill>
            </a:endParaRPr>
          </a:p>
          <a:p>
            <a:pPr marL="228600" marR="0" lvl="0" indent="0" algn="l" rtl="0">
              <a:lnSpc>
                <a:spcPct val="90000"/>
              </a:lnSpc>
              <a:spcBef>
                <a:spcPts val="0"/>
              </a:spcBef>
              <a:spcAft>
                <a:spcPts val="0"/>
              </a:spcAft>
              <a:buNone/>
            </a:pPr>
            <a:endParaRPr sz="2400">
              <a:solidFill>
                <a:srgbClr val="000000"/>
              </a:solidFill>
            </a:endParaRPr>
          </a:p>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a:t>
            </a:r>
            <a:r>
              <a:rPr lang="en-US"/>
              <a:t>8</a:t>
            </a:r>
            <a:r>
              <a:rPr lang="en-US" sz="2800" b="0" i="0" u="none" strike="noStrike" cap="none">
                <a:solidFill>
                  <a:schemeClr val="dk1"/>
                </a:solidFill>
                <a:latin typeface="Calibri"/>
                <a:ea typeface="Calibri"/>
                <a:cs typeface="Calibri"/>
                <a:sym typeface="Calibri"/>
              </a:rPr>
              <a:t>:</a:t>
            </a:r>
            <a:r>
              <a:rPr lang="en-US" sz="2400">
                <a:solidFill>
                  <a:srgbClr val="000000"/>
                </a:solidFill>
              </a:rPr>
              <a:t>The user will have the ability to specify up to 16 memory locations  to the monitor. For each user specified memory location, the program should display the four contiguous bytes starting at that memory location in hexadecimal. </a:t>
            </a:r>
            <a:endParaRPr sz="2400">
              <a:solidFill>
                <a:srgbClr val="000000"/>
              </a:solidFill>
            </a:endParaRPr>
          </a:p>
          <a:p>
            <a:pPr marL="0" marR="0" lvl="0" indent="0" algn="l" rtl="0">
              <a:lnSpc>
                <a:spcPct val="90000"/>
              </a:lnSpc>
              <a:spcBef>
                <a:spcPts val="0"/>
              </a:spcBef>
              <a:spcAft>
                <a:spcPts val="0"/>
              </a:spcAft>
              <a:buNone/>
            </a:pPr>
            <a:endParaRPr sz="2400">
              <a:solidFill>
                <a:srgbClr val="000000"/>
              </a:solidFill>
            </a:endParaRPr>
          </a:p>
          <a:p>
            <a:pPr marL="228600" marR="0" lvl="0" indent="-203200" algn="l" rtl="0">
              <a:lnSpc>
                <a:spcPct val="90000"/>
              </a:lnSpc>
              <a:spcBef>
                <a:spcPts val="1000"/>
              </a:spcBef>
              <a:spcAft>
                <a:spcPts val="2100"/>
              </a:spcAft>
              <a:buClr>
                <a:srgbClr val="000000"/>
              </a:buClr>
              <a:buSzPts val="2400"/>
              <a:buFont typeface="Arial"/>
              <a:buChar char="•"/>
            </a:pPr>
            <a:r>
              <a:rPr lang="en-US" sz="2400">
                <a:solidFill>
                  <a:srgbClr val="000000"/>
                </a:solidFill>
              </a:rPr>
              <a:t>F9: A functional and intuitive GUI that will fulfill the previous functional requirements, as well as being intuitive to somebody familiar with the NIOS II architecture.</a:t>
            </a:r>
            <a:endParaRPr sz="2400">
              <a:solidFill>
                <a:srgbClr val="000000"/>
              </a:solidFill>
            </a:endParaRPr>
          </a:p>
        </p:txBody>
      </p:sp>
      <p:sp>
        <p:nvSpPr>
          <p:cNvPr id="132" name="Google Shape;132;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1125</Words>
  <Application>Microsoft Macintosh PowerPoint</Application>
  <PresentationFormat>Widescreen</PresentationFormat>
  <Paragraphs>188</Paragraphs>
  <Slides>31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Merriweather</vt:lpstr>
      <vt:lpstr>Roboto</vt:lpstr>
      <vt:lpstr>Arial</vt:lpstr>
      <vt:lpstr>Paradigm</vt:lpstr>
      <vt:lpstr>NIOS II Emulator Increment 1 Retrospective</vt:lpstr>
      <vt:lpstr>Overview</vt:lpstr>
      <vt:lpstr>Project Overview</vt:lpstr>
      <vt:lpstr>Objectives and Success Criteria</vt:lpstr>
      <vt:lpstr>Proposed System Overview</vt:lpstr>
      <vt:lpstr>Overview</vt:lpstr>
      <vt:lpstr>Functional Requirements</vt:lpstr>
      <vt:lpstr>Functional Requirements</vt:lpstr>
      <vt:lpstr>Functional Requirements</vt:lpstr>
      <vt:lpstr>Overview</vt:lpstr>
      <vt:lpstr>Nonfunctional Requirements</vt:lpstr>
      <vt:lpstr>Nonfunctional Requirements (cont.)</vt:lpstr>
      <vt:lpstr>Overview</vt:lpstr>
      <vt:lpstr>Scenarios</vt:lpstr>
      <vt:lpstr>Use Case: </vt:lpstr>
      <vt:lpstr>Use Case: </vt:lpstr>
      <vt:lpstr>Use Case: </vt:lpstr>
      <vt:lpstr>PowerPoint Presentation</vt:lpstr>
      <vt:lpstr>Summary</vt:lpstr>
      <vt:lpstr>Increment 2 - Project Overview</vt:lpstr>
      <vt:lpstr>Use Case Diagrams</vt:lpstr>
      <vt:lpstr>Use Case  Diagram</vt:lpstr>
      <vt:lpstr>Domain Model</vt:lpstr>
      <vt:lpstr>Object Model</vt:lpstr>
      <vt:lpstr>Dynamic Model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NIOS II Emulator Increment 1 Retrospective</dc:title>
  <cp:lastModifiedBy>alex michael</cp:lastModifiedBy>
  <cp:revision>11</cp:revision>
  <dcterms:modified xsi:type="dcterms:W3CDTF">2018-10-04T18:15:51Z</dcterms:modified>
</cp:coreProperties>
</file>