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51ee044e5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51ee044e5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451ee044e5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1ee044e5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1ee044e5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451ee044e5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51ee044e5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51ee044e5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451ee044e5_1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51ee044e5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51ee044e5_2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451ee044e5_2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1ee044e5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1ee044e5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451ee044e5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51ee044e5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51ee044e5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451ee044e5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1ee044e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451ee044e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1ee044e5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451ee044e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1ee044e5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451ee044e5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p2"/>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p2"/>
          <p:cNvSpPr txBox="1"/>
          <p:nvPr>
            <p:ph type="ctr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p2"/>
          <p:cNvSpPr txBox="1"/>
          <p:nvPr>
            <p:ph idx="1" type="subTitle"/>
          </p:nvPr>
        </p:nvSpPr>
        <p:spPr>
          <a:xfrm>
            <a:off x="415600" y="2504747"/>
            <a:ext cx="5656800" cy="9843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p11"/>
          <p:cNvSpPr txBox="1"/>
          <p:nvPr>
            <p:ph idx="1" type="body"/>
          </p:nvPr>
        </p:nvSpPr>
        <p:spPr>
          <a:xfrm>
            <a:off x="415600" y="2828567"/>
            <a:ext cx="7113300" cy="12567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61" name="Google Shape;6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p:txBody>
      </p:sp>
      <p:sp>
        <p:nvSpPr>
          <p:cNvPr id="66" name="Google Shape;6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21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21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21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2100"/>
              </a:spcBef>
              <a:spcAft>
                <a:spcPts val="21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p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p3"/>
          <p:cNvSpPr txBox="1"/>
          <p:nvPr>
            <p:ph type="title"/>
          </p:nvPr>
        </p:nvSpPr>
        <p:spPr>
          <a:xfrm>
            <a:off x="415600" y="719633"/>
            <a:ext cx="11360700" cy="1710000"/>
          </a:xfrm>
          <a:prstGeom prst="rect">
            <a:avLst/>
          </a:prstGeom>
        </p:spPr>
        <p:txBody>
          <a:bodyPr anchorCtr="0" anchor="t"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p4"/>
          <p:cNvSpPr txBox="1"/>
          <p:nvPr>
            <p:ph type="title"/>
          </p:nvPr>
        </p:nvSpPr>
        <p:spPr>
          <a:xfrm>
            <a:off x="415633" y="667900"/>
            <a:ext cx="4941900" cy="33453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p4"/>
          <p:cNvSpPr txBox="1"/>
          <p:nvPr>
            <p:ph idx="1" type="body"/>
          </p:nvPr>
        </p:nvSpPr>
        <p:spPr>
          <a:xfrm>
            <a:off x="6192900" y="667900"/>
            <a:ext cx="5555100" cy="54648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p5"/>
          <p:cNvSpPr txBox="1"/>
          <p:nvPr>
            <p:ph idx="1" type="body"/>
          </p:nvPr>
        </p:nvSpPr>
        <p:spPr>
          <a:xfrm>
            <a:off x="4156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4" name="Google Shape;34;p5"/>
          <p:cNvSpPr txBox="1"/>
          <p:nvPr>
            <p:ph idx="2" type="body"/>
          </p:nvPr>
        </p:nvSpPr>
        <p:spPr>
          <a:xfrm>
            <a:off x="6443200" y="2007600"/>
            <a:ext cx="5333100" cy="41016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35" name="Google Shape;3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415633" y="667900"/>
            <a:ext cx="11360700" cy="8316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415633" y="667900"/>
            <a:ext cx="4170000" cy="2438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p7"/>
          <p:cNvSpPr txBox="1"/>
          <p:nvPr>
            <p:ph idx="1" type="body"/>
          </p:nvPr>
        </p:nvSpPr>
        <p:spPr>
          <a:xfrm>
            <a:off x="415600" y="3187533"/>
            <a:ext cx="4170000" cy="3063900"/>
          </a:xfrm>
          <a:prstGeom prst="rect">
            <a:avLst/>
          </a:prstGeom>
        </p:spPr>
        <p:txBody>
          <a:bodyPr anchorCtr="0" anchor="t" bIns="121900" lIns="121900" spcFirstLastPara="1" rIns="121900" wrap="square" tIns="121900"/>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2100"/>
              </a:spcBef>
              <a:spcAft>
                <a:spcPts val="0"/>
              </a:spcAft>
              <a:buClr>
                <a:schemeClr val="accent2"/>
              </a:buClr>
              <a:buSzPts val="1500"/>
              <a:buChar char="○"/>
              <a:defRPr>
                <a:solidFill>
                  <a:schemeClr val="accent2"/>
                </a:solidFill>
              </a:defRPr>
            </a:lvl2pPr>
            <a:lvl3pPr indent="-323850" lvl="2" marL="1371600">
              <a:spcBef>
                <a:spcPts val="2100"/>
              </a:spcBef>
              <a:spcAft>
                <a:spcPts val="0"/>
              </a:spcAft>
              <a:buClr>
                <a:schemeClr val="accent2"/>
              </a:buClr>
              <a:buSzPts val="1500"/>
              <a:buChar char="■"/>
              <a:defRPr>
                <a:solidFill>
                  <a:schemeClr val="accent2"/>
                </a:solidFill>
              </a:defRPr>
            </a:lvl3pPr>
            <a:lvl4pPr indent="-323850" lvl="3" marL="1828800">
              <a:spcBef>
                <a:spcPts val="2100"/>
              </a:spcBef>
              <a:spcAft>
                <a:spcPts val="0"/>
              </a:spcAft>
              <a:buClr>
                <a:schemeClr val="accent2"/>
              </a:buClr>
              <a:buSzPts val="1500"/>
              <a:buChar char="●"/>
              <a:defRPr>
                <a:solidFill>
                  <a:schemeClr val="accent2"/>
                </a:solidFill>
              </a:defRPr>
            </a:lvl4pPr>
            <a:lvl5pPr indent="-323850" lvl="4" marL="2286000">
              <a:spcBef>
                <a:spcPts val="2100"/>
              </a:spcBef>
              <a:spcAft>
                <a:spcPts val="0"/>
              </a:spcAft>
              <a:buClr>
                <a:schemeClr val="accent2"/>
              </a:buClr>
              <a:buSzPts val="1500"/>
              <a:buChar char="○"/>
              <a:defRPr>
                <a:solidFill>
                  <a:schemeClr val="accent2"/>
                </a:solidFill>
              </a:defRPr>
            </a:lvl5pPr>
            <a:lvl6pPr indent="-323850" lvl="5" marL="2743200">
              <a:spcBef>
                <a:spcPts val="2100"/>
              </a:spcBef>
              <a:spcAft>
                <a:spcPts val="0"/>
              </a:spcAft>
              <a:buClr>
                <a:schemeClr val="accent2"/>
              </a:buClr>
              <a:buSzPts val="1500"/>
              <a:buChar char="■"/>
              <a:defRPr>
                <a:solidFill>
                  <a:schemeClr val="accent2"/>
                </a:solidFill>
              </a:defRPr>
            </a:lvl6pPr>
            <a:lvl7pPr indent="-323850" lvl="6" marL="3200400">
              <a:spcBef>
                <a:spcPts val="2100"/>
              </a:spcBef>
              <a:spcAft>
                <a:spcPts val="0"/>
              </a:spcAft>
              <a:buClr>
                <a:schemeClr val="accent2"/>
              </a:buClr>
              <a:buSzPts val="1500"/>
              <a:buChar char="●"/>
              <a:defRPr>
                <a:solidFill>
                  <a:schemeClr val="accent2"/>
                </a:solidFill>
              </a:defRPr>
            </a:lvl7pPr>
            <a:lvl8pPr indent="-323850" lvl="7" marL="3657600">
              <a:spcBef>
                <a:spcPts val="2100"/>
              </a:spcBef>
              <a:spcAft>
                <a:spcPts val="0"/>
              </a:spcAft>
              <a:buClr>
                <a:schemeClr val="accent2"/>
              </a:buClr>
              <a:buSzPts val="1500"/>
              <a:buChar char="○"/>
              <a:defRPr>
                <a:solidFill>
                  <a:schemeClr val="accent2"/>
                </a:solidFill>
              </a:defRPr>
            </a:lvl8pPr>
            <a:lvl9pPr indent="-323850" lvl="8" marL="4114800">
              <a:spcBef>
                <a:spcPts val="2100"/>
              </a:spcBef>
              <a:spcAft>
                <a:spcPts val="2100"/>
              </a:spcAft>
              <a:buClr>
                <a:schemeClr val="accent2"/>
              </a:buClr>
              <a:buSzPts val="1500"/>
              <a:buChar char="■"/>
              <a:defRPr>
                <a:solidFill>
                  <a:schemeClr val="accent2"/>
                </a:solidFill>
              </a:defRPr>
            </a:lvl9pPr>
          </a:lstStyle>
          <a:p/>
        </p:txBody>
      </p:sp>
      <p:sp>
        <p:nvSpPr>
          <p:cNvPr id="44" name="Google Shape;44;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415567" y="1064800"/>
            <a:ext cx="8330400" cy="4728300"/>
          </a:xfrm>
          <a:prstGeom prst="rect">
            <a:avLst/>
          </a:prstGeom>
        </p:spPr>
        <p:txBody>
          <a:bodyPr anchorCtr="0" anchor="ctr" bIns="121900" lIns="121900" spcFirstLastPara="1" rIns="121900" wrap="square" tIns="12190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415067" y="667900"/>
            <a:ext cx="4939200" cy="2732700"/>
          </a:xfrm>
          <a:prstGeom prst="rect">
            <a:avLst/>
          </a:prstGeom>
        </p:spPr>
        <p:txBody>
          <a:bodyPr anchorCtr="0" anchor="t" bIns="121900" lIns="121900" spcFirstLastPara="1" rIns="121900" wrap="square" tIns="121900"/>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p9"/>
          <p:cNvSpPr txBox="1"/>
          <p:nvPr>
            <p:ph idx="1" type="subTitle"/>
          </p:nvPr>
        </p:nvSpPr>
        <p:spPr>
          <a:xfrm>
            <a:off x="406400" y="3502300"/>
            <a:ext cx="4939200" cy="1235700"/>
          </a:xfrm>
          <a:prstGeom prst="rect">
            <a:avLst/>
          </a:prstGeom>
        </p:spPr>
        <p:txBody>
          <a:bodyPr anchorCtr="0" anchor="t" bIns="121900" lIns="121900" spcFirstLastPara="1" rIns="121900" wrap="square" tIns="121900"/>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p9"/>
          <p:cNvSpPr txBox="1"/>
          <p:nvPr>
            <p:ph idx="2" type="body"/>
          </p:nvPr>
        </p:nvSpPr>
        <p:spPr>
          <a:xfrm>
            <a:off x="6505367" y="667900"/>
            <a:ext cx="5271900" cy="5481900"/>
          </a:xfrm>
          <a:prstGeom prst="rect">
            <a:avLst/>
          </a:prstGeom>
        </p:spPr>
        <p:txBody>
          <a:bodyPr anchorCtr="0" anchor="t" bIns="121900" lIns="121900" spcFirstLastPara="1" rIns="121900" wrap="square" tIns="121900"/>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53" name="Google Shape;53;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415600" y="6028533"/>
            <a:ext cx="10639200" cy="6141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210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2100"/>
              </a:spcBef>
              <a:spcAft>
                <a:spcPts val="210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ctrTitle"/>
          </p:nvPr>
        </p:nvSpPr>
        <p:spPr>
          <a:xfrm>
            <a:off x="-442050" y="225638"/>
            <a:ext cx="12192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lang="en-US" sz="6000">
                <a:solidFill>
                  <a:schemeClr val="dk1"/>
                </a:solidFill>
                <a:latin typeface="Calibri"/>
                <a:ea typeface="Calibri"/>
                <a:cs typeface="Calibri"/>
                <a:sym typeface="Calibri"/>
              </a:rPr>
              <a:t>NIOS II EMULATOR</a:t>
            </a:r>
            <a:br>
              <a:rPr b="0" i="0" lang="en-US" sz="6000" u="none" cap="none" strike="noStrike">
                <a:solidFill>
                  <a:schemeClr val="dk1"/>
                </a:solidFill>
                <a:latin typeface="Calibri"/>
                <a:ea typeface="Calibri"/>
                <a:cs typeface="Calibri"/>
                <a:sym typeface="Calibri"/>
              </a:rPr>
            </a:br>
            <a:r>
              <a:rPr b="0" i="0" lang="en-US" sz="6000" u="none" cap="none" strike="noStrike">
                <a:solidFill>
                  <a:schemeClr val="dk1"/>
                </a:solidFill>
                <a:latin typeface="Calibri"/>
                <a:ea typeface="Calibri"/>
                <a:cs typeface="Calibri"/>
                <a:sym typeface="Calibri"/>
              </a:rPr>
              <a:t>Increment </a:t>
            </a:r>
            <a:r>
              <a:rPr lang="en-US" sz="6000">
                <a:solidFill>
                  <a:schemeClr val="dk1"/>
                </a:solidFill>
                <a:latin typeface="Calibri"/>
                <a:ea typeface="Calibri"/>
                <a:cs typeface="Calibri"/>
                <a:sym typeface="Calibri"/>
              </a:rPr>
              <a:t>3</a:t>
            </a:r>
            <a:r>
              <a:rPr b="0" i="0" lang="en-US" sz="6000" u="none" cap="none" strike="noStrike">
                <a:solidFill>
                  <a:schemeClr val="dk1"/>
                </a:solidFill>
                <a:latin typeface="Calibri"/>
                <a:ea typeface="Calibri"/>
                <a:cs typeface="Calibri"/>
                <a:sym typeface="Calibri"/>
              </a:rPr>
              <a:t> Retrospective</a:t>
            </a:r>
            <a:endParaRPr/>
          </a:p>
        </p:txBody>
      </p:sp>
      <p:sp>
        <p:nvSpPr>
          <p:cNvPr id="75" name="Google Shape;75;p14"/>
          <p:cNvSpPr txBox="1"/>
          <p:nvPr>
            <p:ph idx="1" type="subTitle"/>
          </p:nvPr>
        </p:nvSpPr>
        <p:spPr>
          <a:xfrm>
            <a:off x="5085600" y="2983587"/>
            <a:ext cx="9144000" cy="2964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t/>
            </a:r>
            <a:endParaRPr>
              <a:solidFill>
                <a:srgbClr val="FFFFFF"/>
              </a:solidFill>
            </a:endParaRPr>
          </a:p>
          <a:p>
            <a:pPr indent="0" lvl="0" marL="0" marR="0" rtl="0" algn="ctr">
              <a:lnSpc>
                <a:spcPct val="90000"/>
              </a:lnSpc>
              <a:spcBef>
                <a:spcPts val="1000"/>
              </a:spcBef>
              <a:spcAft>
                <a:spcPts val="0"/>
              </a:spcAft>
              <a:buClr>
                <a:schemeClr val="dk1"/>
              </a:buClr>
              <a:buSzPts val="2400"/>
              <a:buFont typeface="Arial"/>
              <a:buNone/>
            </a:pPr>
            <a:r>
              <a:rPr b="0" i="0" lang="en-US" sz="2400" u="sng" cap="none" strike="noStrike">
                <a:solidFill>
                  <a:srgbClr val="FFFFFF"/>
                </a:solidFill>
                <a:latin typeface="Calibri"/>
                <a:ea typeface="Calibri"/>
                <a:cs typeface="Calibri"/>
                <a:sym typeface="Calibri"/>
              </a:rPr>
              <a:t>Team Members</a:t>
            </a:r>
            <a:endParaRPr b="0" i="0" sz="2400" u="sng" cap="none" strike="noStrike">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rPr lang="en-US" sz="2400">
                <a:solidFill>
                  <a:srgbClr val="FFFFFF"/>
                </a:solidFill>
                <a:latin typeface="Calibri"/>
                <a:ea typeface="Calibri"/>
                <a:cs typeface="Calibri"/>
                <a:sym typeface="Calibri"/>
              </a:rPr>
              <a:t>Jake Ediger</a:t>
            </a:r>
            <a:endParaRPr sz="2400">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rPr lang="en-US" sz="2400">
                <a:solidFill>
                  <a:srgbClr val="FFFFFF"/>
                </a:solidFill>
                <a:latin typeface="Calibri"/>
                <a:ea typeface="Calibri"/>
                <a:cs typeface="Calibri"/>
                <a:sym typeface="Calibri"/>
              </a:rPr>
              <a:t>Alex Michael</a:t>
            </a:r>
            <a:endParaRPr sz="2400">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rPr lang="en-US" sz="2400">
                <a:solidFill>
                  <a:srgbClr val="FFFFFF"/>
                </a:solidFill>
                <a:latin typeface="Calibri"/>
                <a:ea typeface="Calibri"/>
                <a:cs typeface="Calibri"/>
                <a:sym typeface="Calibri"/>
              </a:rPr>
              <a:t>Alex Czarnick</a:t>
            </a:r>
            <a:endParaRPr sz="2400">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rPr lang="en-US" sz="2400">
                <a:solidFill>
                  <a:srgbClr val="FFFFFF"/>
                </a:solidFill>
                <a:latin typeface="Calibri"/>
                <a:ea typeface="Calibri"/>
                <a:cs typeface="Calibri"/>
                <a:sym typeface="Calibri"/>
              </a:rPr>
              <a:t>Avinash Nooka</a:t>
            </a:r>
            <a:endParaRPr sz="2400">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rPr lang="en-US" sz="2400">
                <a:solidFill>
                  <a:srgbClr val="FFFFFF"/>
                </a:solidFill>
                <a:latin typeface="Calibri"/>
                <a:ea typeface="Calibri"/>
                <a:cs typeface="Calibri"/>
                <a:sym typeface="Calibri"/>
              </a:rPr>
              <a:t>Raksharth Choudhary</a:t>
            </a:r>
            <a:endParaRPr sz="2400">
              <a:solidFill>
                <a:srgbClr val="FFFFFF"/>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400"/>
              <a:buFont typeface="Arial"/>
              <a:buNone/>
            </a:pPr>
            <a:r>
              <a:t/>
            </a:r>
            <a:endParaRPr sz="2400">
              <a:solidFill>
                <a:srgbClr val="FFFFFF"/>
              </a:solidFill>
              <a:latin typeface="Calibri"/>
              <a:ea typeface="Calibri"/>
              <a:cs typeface="Calibri"/>
              <a:sym typeface="Calibri"/>
            </a:endParaRPr>
          </a:p>
        </p:txBody>
      </p:sp>
      <p:sp>
        <p:nvSpPr>
          <p:cNvPr id="76" name="Google Shape;76;p14"/>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300">
                <a:solidFill>
                  <a:schemeClr val="lt1"/>
                </a:solidFill>
                <a:latin typeface="Roboto"/>
                <a:ea typeface="Roboto"/>
                <a:cs typeface="Roboto"/>
                <a:sym typeface="Roboto"/>
              </a:rPr>
              <a:t>‹#›</a:t>
            </a:fld>
            <a:endParaRPr sz="1300">
              <a:solidFill>
                <a:schemeClr val="lt1"/>
              </a:solidFill>
              <a:latin typeface="Roboto"/>
              <a:ea typeface="Roboto"/>
              <a:cs typeface="Roboto"/>
              <a:sym typeface="Roboto"/>
            </a:endParaRPr>
          </a:p>
        </p:txBody>
      </p:sp>
      <p:sp>
        <p:nvSpPr>
          <p:cNvPr id="77" name="Google Shape;77;p14"/>
          <p:cNvSpPr txBox="1"/>
          <p:nvPr/>
        </p:nvSpPr>
        <p:spPr>
          <a:xfrm>
            <a:off x="2016600" y="2323900"/>
            <a:ext cx="7274700" cy="848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2400"/>
              <a:buFont typeface="Arial"/>
              <a:buNone/>
            </a:pPr>
            <a:r>
              <a:rPr lang="en-US" sz="2400">
                <a:solidFill>
                  <a:srgbClr val="434343"/>
                </a:solidFill>
                <a:highlight>
                  <a:srgbClr val="FFFFFF"/>
                </a:highlight>
                <a:latin typeface="Calibri"/>
                <a:ea typeface="Calibri"/>
                <a:cs typeface="Calibri"/>
                <a:sym typeface="Calibri"/>
              </a:rPr>
              <a:t>Team 12</a:t>
            </a:r>
            <a:endParaRPr>
              <a:solidFill>
                <a:srgbClr val="434343"/>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Subsystem Decomposition</a:t>
            </a:r>
            <a:endParaRPr/>
          </a:p>
        </p:txBody>
      </p:sp>
      <p:sp>
        <p:nvSpPr>
          <p:cNvPr id="140" name="Google Shape;140;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Our subsystem decomposition involves 3 layers consisting of a Presentation layer, Application layer, and Database layer.</a:t>
            </a:r>
            <a:endParaRPr/>
          </a:p>
          <a:p>
            <a:pPr indent="0" lvl="0" marL="0" rtl="0" algn="l">
              <a:spcBef>
                <a:spcPts val="2100"/>
              </a:spcBef>
              <a:spcAft>
                <a:spcPts val="0"/>
              </a:spcAft>
              <a:buNone/>
            </a:pPr>
            <a:r>
              <a:rPr lang="en-US"/>
              <a:t>What do these layers provide?</a:t>
            </a:r>
            <a:endParaRPr/>
          </a:p>
          <a:p>
            <a:pPr indent="0" lvl="0" marL="0" rtl="0" algn="l">
              <a:spcBef>
                <a:spcPts val="2100"/>
              </a:spcBef>
              <a:spcAft>
                <a:spcPts val="0"/>
              </a:spcAft>
              <a:buNone/>
            </a:pPr>
            <a:r>
              <a:rPr lang="en-US"/>
              <a:t>Layer Functionality: Display program to user.</a:t>
            </a:r>
            <a:endParaRPr/>
          </a:p>
          <a:p>
            <a:pPr indent="0" lvl="0" marL="0" rtl="0" algn="l">
              <a:spcBef>
                <a:spcPts val="2100"/>
              </a:spcBef>
              <a:spcAft>
                <a:spcPts val="0"/>
              </a:spcAft>
              <a:buNone/>
            </a:pPr>
            <a:r>
              <a:rPr lang="en-US"/>
              <a:t>Application layer: Perform all functions of the software.</a:t>
            </a:r>
            <a:endParaRPr/>
          </a:p>
          <a:p>
            <a:pPr indent="0" lvl="0" marL="0" rtl="0" algn="l">
              <a:spcBef>
                <a:spcPts val="2100"/>
              </a:spcBef>
              <a:spcAft>
                <a:spcPts val="0"/>
              </a:spcAft>
              <a:buNone/>
            </a:pPr>
            <a:r>
              <a:rPr lang="en-US"/>
              <a:t>Database layer (non-persistent): Store all memory contents for access by the application layer.</a:t>
            </a:r>
            <a:endParaRPr/>
          </a:p>
          <a:p>
            <a:pPr indent="0" lvl="0" marL="0" rtl="0" algn="l">
              <a:spcBef>
                <a:spcPts val="2100"/>
              </a:spcBef>
              <a:spcAft>
                <a:spcPts val="2100"/>
              </a:spcAft>
              <a:buNone/>
            </a:pPr>
            <a:r>
              <a:t/>
            </a:r>
            <a:endParaRPr/>
          </a:p>
        </p:txBody>
      </p:sp>
      <p:sp>
        <p:nvSpPr>
          <p:cNvPr id="141" name="Google Shape;141;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 closer look at each layer</a:t>
            </a:r>
            <a:endParaRPr/>
          </a:p>
        </p:txBody>
      </p:sp>
      <p:sp>
        <p:nvSpPr>
          <p:cNvPr id="148" name="Google Shape;148;p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sz="3400"/>
              <a:t>Presentation layer: GUI</a:t>
            </a:r>
            <a:endParaRPr sz="3400">
              <a:solidFill>
                <a:srgbClr val="000000"/>
              </a:solidFill>
            </a:endParaRPr>
          </a:p>
          <a:p>
            <a:pPr indent="-381000" lvl="0" marL="914400" rtl="0" algn="l">
              <a:lnSpc>
                <a:spcPct val="115000"/>
              </a:lnSpc>
              <a:spcBef>
                <a:spcPts val="2100"/>
              </a:spcBef>
              <a:spcAft>
                <a:spcPts val="0"/>
              </a:spcAft>
              <a:buSzPts val="2400"/>
              <a:buChar char="•"/>
            </a:pPr>
            <a:r>
              <a:rPr lang="en-US" sz="2400"/>
              <a:t>The GUI obtains register values for displaying to the user.</a:t>
            </a:r>
            <a:endParaRPr sz="2400"/>
          </a:p>
          <a:p>
            <a:pPr indent="-381000" lvl="0" marL="914400" rtl="0" algn="l">
              <a:lnSpc>
                <a:spcPct val="115000"/>
              </a:lnSpc>
              <a:spcBef>
                <a:spcPts val="0"/>
              </a:spcBef>
              <a:spcAft>
                <a:spcPts val="0"/>
              </a:spcAft>
              <a:buSzPts val="2400"/>
              <a:buChar char="•"/>
            </a:pPr>
            <a:r>
              <a:rPr lang="en-US" sz="2400"/>
              <a:t>Give user access to restart, start, and pause functionality.</a:t>
            </a:r>
            <a:endParaRPr sz="2400"/>
          </a:p>
          <a:p>
            <a:pPr indent="-381000" lvl="0" marL="914400" rtl="0" algn="l">
              <a:lnSpc>
                <a:spcPct val="115000"/>
              </a:lnSpc>
              <a:spcBef>
                <a:spcPts val="0"/>
              </a:spcBef>
              <a:spcAft>
                <a:spcPts val="0"/>
              </a:spcAft>
              <a:buSzPts val="2400"/>
              <a:buChar char="•"/>
            </a:pPr>
            <a:r>
              <a:rPr lang="en-US" sz="2400"/>
              <a:t>Initialized first with the rest of the presentation layer.</a:t>
            </a:r>
            <a:endParaRPr sz="2400"/>
          </a:p>
          <a:p>
            <a:pPr indent="0" lvl="0" marL="0" rtl="0" algn="l">
              <a:spcBef>
                <a:spcPts val="1000"/>
              </a:spcBef>
              <a:spcAft>
                <a:spcPts val="2100"/>
              </a:spcAft>
              <a:buNone/>
            </a:pPr>
            <a:r>
              <a:t/>
            </a:r>
            <a:endParaRPr/>
          </a:p>
        </p:txBody>
      </p:sp>
      <p:sp>
        <p:nvSpPr>
          <p:cNvPr id="149" name="Google Shape;149;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layer (1/3)</a:t>
            </a:r>
            <a:endParaRPr/>
          </a:p>
        </p:txBody>
      </p:sp>
      <p:sp>
        <p:nvSpPr>
          <p:cNvPr id="156" name="Google Shape;156;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l">
              <a:lnSpc>
                <a:spcPct val="115000"/>
              </a:lnSpc>
              <a:spcBef>
                <a:spcPts val="1000"/>
              </a:spcBef>
              <a:spcAft>
                <a:spcPts val="0"/>
              </a:spcAft>
              <a:buNone/>
            </a:pPr>
            <a:r>
              <a:rPr lang="en-US" sz="3400"/>
              <a:t>File Reader</a:t>
            </a:r>
            <a:r>
              <a:rPr lang="en-US" sz="3000"/>
              <a:t> </a:t>
            </a:r>
            <a:endParaRPr/>
          </a:p>
          <a:p>
            <a:pPr indent="-381000" lvl="0" marL="914400" rtl="0" algn="l">
              <a:lnSpc>
                <a:spcPct val="115000"/>
              </a:lnSpc>
              <a:spcBef>
                <a:spcPts val="1000"/>
              </a:spcBef>
              <a:spcAft>
                <a:spcPts val="0"/>
              </a:spcAft>
              <a:buSzPts val="2400"/>
              <a:buChar char="•"/>
            </a:pPr>
            <a:r>
              <a:rPr lang="en-US" sz="2400"/>
              <a:t>The File reader subsystem handles the access to the user’s file system, uploading the file, and parses instructions.</a:t>
            </a:r>
            <a:endParaRPr sz="2400"/>
          </a:p>
          <a:p>
            <a:pPr indent="-381000" lvl="0" marL="914400" rtl="0" algn="l">
              <a:lnSpc>
                <a:spcPct val="115000"/>
              </a:lnSpc>
              <a:spcBef>
                <a:spcPts val="0"/>
              </a:spcBef>
              <a:spcAft>
                <a:spcPts val="0"/>
              </a:spcAft>
              <a:buSzPts val="2400"/>
              <a:buChar char="•"/>
            </a:pPr>
            <a:r>
              <a:rPr lang="en-US" sz="2400"/>
              <a:t>Validates file type, instructions, and legality of memory allocation.</a:t>
            </a:r>
            <a:endParaRPr sz="2400"/>
          </a:p>
          <a:p>
            <a:pPr indent="0" lvl="0" marL="457200" marR="0" rtl="0" algn="l">
              <a:lnSpc>
                <a:spcPct val="115000"/>
              </a:lnSpc>
              <a:spcBef>
                <a:spcPts val="1000"/>
              </a:spcBef>
              <a:spcAft>
                <a:spcPts val="1000"/>
              </a:spcAft>
              <a:buNone/>
            </a:pPr>
            <a:r>
              <a:t/>
            </a:r>
            <a:endParaRPr/>
          </a:p>
        </p:txBody>
      </p:sp>
      <p:sp>
        <p:nvSpPr>
          <p:cNvPr id="157" name="Google Shape;157;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layer (</a:t>
            </a:r>
            <a:r>
              <a:rPr lang="en-US"/>
              <a:t>2/3</a:t>
            </a:r>
            <a:r>
              <a:rPr lang="en-US"/>
              <a:t>)</a:t>
            </a:r>
            <a:endParaRPr/>
          </a:p>
        </p:txBody>
      </p:sp>
      <p:sp>
        <p:nvSpPr>
          <p:cNvPr id="164" name="Google Shape;164;p2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457200" rtl="0" algn="l">
              <a:lnSpc>
                <a:spcPct val="115000"/>
              </a:lnSpc>
              <a:spcBef>
                <a:spcPts val="1000"/>
              </a:spcBef>
              <a:spcAft>
                <a:spcPts val="0"/>
              </a:spcAft>
              <a:buNone/>
            </a:pPr>
            <a:r>
              <a:rPr lang="en-US" sz="3400"/>
              <a:t>Instruction Handler</a:t>
            </a:r>
            <a:r>
              <a:rPr lang="en-US" sz="3000"/>
              <a:t> </a:t>
            </a:r>
            <a:endParaRPr sz="3000"/>
          </a:p>
          <a:p>
            <a:pPr indent="0" lvl="0" marL="914400" rtl="0" algn="l">
              <a:lnSpc>
                <a:spcPct val="115000"/>
              </a:lnSpc>
              <a:spcBef>
                <a:spcPts val="1000"/>
              </a:spcBef>
              <a:spcAft>
                <a:spcPts val="0"/>
              </a:spcAft>
              <a:buNone/>
            </a:pPr>
            <a:r>
              <a:t/>
            </a:r>
            <a:endParaRPr sz="1000"/>
          </a:p>
          <a:p>
            <a:pPr indent="-381000" lvl="1" marL="914400" rtl="0" algn="l">
              <a:lnSpc>
                <a:spcPct val="115000"/>
              </a:lnSpc>
              <a:spcBef>
                <a:spcPts val="1000"/>
              </a:spcBef>
              <a:spcAft>
                <a:spcPts val="0"/>
              </a:spcAft>
              <a:buSzPts val="2400"/>
              <a:buFont typeface="Calibri"/>
              <a:buChar char="•"/>
            </a:pPr>
            <a:r>
              <a:rPr lang="en-US"/>
              <a:t>Determining what instruction is being run, and using current register values retrieved from the register handler</a:t>
            </a:r>
            <a:endParaRPr/>
          </a:p>
        </p:txBody>
      </p:sp>
      <p:sp>
        <p:nvSpPr>
          <p:cNvPr id="165" name="Google Shape;165;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layer (3/3)</a:t>
            </a:r>
            <a:endParaRPr/>
          </a:p>
        </p:txBody>
      </p:sp>
      <p:sp>
        <p:nvSpPr>
          <p:cNvPr id="172" name="Google Shape;172;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sz="3400"/>
              <a:t>Register Handler</a:t>
            </a:r>
            <a:endParaRPr sz="3400"/>
          </a:p>
          <a:p>
            <a:pPr indent="-381000" lvl="0" marL="914400" rtl="0" algn="just">
              <a:lnSpc>
                <a:spcPct val="115000"/>
              </a:lnSpc>
              <a:spcBef>
                <a:spcPts val="2100"/>
              </a:spcBef>
              <a:spcAft>
                <a:spcPts val="0"/>
              </a:spcAft>
              <a:buSzPts val="2400"/>
              <a:buFont typeface="Calibri"/>
              <a:buChar char="•"/>
            </a:pPr>
            <a:r>
              <a:rPr lang="en-US" sz="2400"/>
              <a:t>Responsible for updating register values</a:t>
            </a:r>
            <a:endParaRPr sz="2400"/>
          </a:p>
          <a:p>
            <a:pPr indent="-381000" lvl="0" marL="914400" rtl="0" algn="just">
              <a:lnSpc>
                <a:spcPct val="115000"/>
              </a:lnSpc>
              <a:spcBef>
                <a:spcPts val="0"/>
              </a:spcBef>
              <a:spcAft>
                <a:spcPts val="0"/>
              </a:spcAft>
              <a:buSzPts val="2400"/>
              <a:buFont typeface="Calibri"/>
              <a:buChar char="•"/>
            </a:pPr>
            <a:r>
              <a:rPr lang="en-US" sz="2400"/>
              <a:t>Getting values for instruction handler, used to perform operations for given instructions</a:t>
            </a:r>
            <a:endParaRPr sz="2400"/>
          </a:p>
        </p:txBody>
      </p:sp>
      <p:sp>
        <p:nvSpPr>
          <p:cNvPr id="173" name="Google Shape;173;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Database Layer (non-persistent)</a:t>
            </a:r>
            <a:endParaRPr/>
          </a:p>
        </p:txBody>
      </p:sp>
      <p:sp>
        <p:nvSpPr>
          <p:cNvPr id="180" name="Google Shape;180;p28"/>
          <p:cNvSpPr txBox="1"/>
          <p:nvPr>
            <p:ph idx="1" type="body"/>
          </p:nvPr>
        </p:nvSpPr>
        <p:spPr>
          <a:xfrm>
            <a:off x="838200" y="1570000"/>
            <a:ext cx="10515600" cy="44247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sz="3400"/>
              <a:t>Memory</a:t>
            </a:r>
            <a:endParaRPr sz="3400"/>
          </a:p>
          <a:p>
            <a:pPr indent="-406400" lvl="0" marL="1371600" rtl="0" algn="l">
              <a:spcBef>
                <a:spcPts val="2100"/>
              </a:spcBef>
              <a:spcAft>
                <a:spcPts val="0"/>
              </a:spcAft>
              <a:buSzPts val="2800"/>
              <a:buChar char="•"/>
            </a:pPr>
            <a:r>
              <a:rPr lang="en-US"/>
              <a:t>Database Layer: non-persistent type </a:t>
            </a:r>
            <a:endParaRPr/>
          </a:p>
          <a:p>
            <a:pPr indent="-406400" lvl="0" marL="1371600" rtl="0" algn="l">
              <a:spcBef>
                <a:spcPts val="0"/>
              </a:spcBef>
              <a:spcAft>
                <a:spcPts val="0"/>
              </a:spcAft>
              <a:buSzPts val="2800"/>
              <a:buChar char="•"/>
            </a:pPr>
            <a:r>
              <a:rPr lang="en-US"/>
              <a:t>Holds input file</a:t>
            </a:r>
            <a:endParaRPr/>
          </a:p>
          <a:p>
            <a:pPr indent="-406400" lvl="0" marL="1371600" rtl="0" algn="l">
              <a:spcBef>
                <a:spcPts val="0"/>
              </a:spcBef>
              <a:spcAft>
                <a:spcPts val="0"/>
              </a:spcAft>
              <a:buSzPts val="2800"/>
              <a:buChar char="•"/>
            </a:pPr>
            <a:r>
              <a:rPr lang="en-US"/>
              <a:t>Holds instruction information</a:t>
            </a:r>
            <a:endParaRPr/>
          </a:p>
          <a:p>
            <a:pPr indent="-406400" lvl="0" marL="1371600" rtl="0" algn="l">
              <a:spcBef>
                <a:spcPts val="0"/>
              </a:spcBef>
              <a:spcAft>
                <a:spcPts val="0"/>
              </a:spcAft>
              <a:buSzPts val="2800"/>
              <a:buChar char="•"/>
            </a:pPr>
            <a:r>
              <a:rPr lang="en-US"/>
              <a:t>Holds register values</a:t>
            </a:r>
            <a:br>
              <a:rPr lang="en-US"/>
            </a:br>
            <a:endParaRPr/>
          </a:p>
        </p:txBody>
      </p:sp>
      <p:sp>
        <p:nvSpPr>
          <p:cNvPr id="181" name="Google Shape;181;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838200" y="460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Design Goals &amp; Tradeoffs</a:t>
            </a:r>
            <a:endParaRPr/>
          </a:p>
        </p:txBody>
      </p:sp>
      <p:sp>
        <p:nvSpPr>
          <p:cNvPr id="187" name="Google Shape;18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8" name="Google Shape;188;p29"/>
          <p:cNvSpPr/>
          <p:nvPr/>
        </p:nvSpPr>
        <p:spPr>
          <a:xfrm>
            <a:off x="6657486" y="1993389"/>
            <a:ext cx="2533200" cy="8898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Place your architectural diagram on this slide</a:t>
            </a:r>
            <a:endParaRPr/>
          </a:p>
        </p:txBody>
      </p:sp>
      <p:sp>
        <p:nvSpPr>
          <p:cNvPr id="189" name="Google Shape;189;p29"/>
          <p:cNvSpPr/>
          <p:nvPr/>
        </p:nvSpPr>
        <p:spPr>
          <a:xfrm>
            <a:off x="7207061" y="1450987"/>
            <a:ext cx="2533200" cy="15012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Use the diagram as a visual aid to discuss your subsystem decomposition and subsystem services</a:t>
            </a:r>
            <a:endParaRPr/>
          </a:p>
        </p:txBody>
      </p:sp>
      <p:sp>
        <p:nvSpPr>
          <p:cNvPr id="190" name="Google Shape;190;p29"/>
          <p:cNvSpPr/>
          <p:nvPr/>
        </p:nvSpPr>
        <p:spPr>
          <a:xfrm>
            <a:off x="6801986" y="3206253"/>
            <a:ext cx="2743200" cy="15012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During your presentation, you should discuss how the architectural style you chose will help you satisfy your design goals</a:t>
            </a:r>
            <a:endParaRPr/>
          </a:p>
        </p:txBody>
      </p:sp>
      <p:pic>
        <p:nvPicPr>
          <p:cNvPr id="191" name="Google Shape;191;p29"/>
          <p:cNvPicPr preferRelativeResize="0"/>
          <p:nvPr/>
        </p:nvPicPr>
        <p:blipFill>
          <a:blip r:embed="rId3">
            <a:alphaModFix/>
          </a:blip>
          <a:stretch>
            <a:fillRect/>
          </a:stretch>
        </p:blipFill>
        <p:spPr>
          <a:xfrm>
            <a:off x="2138525" y="1139775"/>
            <a:ext cx="8381425" cy="532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197" name="Google Shape;197;p30"/>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Design Goals &amp; Tradeoffs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Subsystem Decomposition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Other Architectural Issues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210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Reflection</a:t>
            </a:r>
            <a:endParaRPr/>
          </a:p>
        </p:txBody>
      </p:sp>
      <p:sp>
        <p:nvSpPr>
          <p:cNvPr id="198" name="Google Shape;19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a:t>Non-</a:t>
            </a:r>
            <a:r>
              <a:rPr lang="en-US"/>
              <a:t>Persistent</a:t>
            </a:r>
            <a:r>
              <a:rPr lang="en-US"/>
              <a:t> Memory </a:t>
            </a:r>
            <a:endParaRPr b="0" i="0" sz="4400" u="none" cap="none" strike="noStrike">
              <a:solidFill>
                <a:schemeClr val="dk1"/>
              </a:solidFill>
              <a:latin typeface="Calibri"/>
              <a:ea typeface="Calibri"/>
              <a:cs typeface="Calibri"/>
              <a:sym typeface="Calibri"/>
            </a:endParaRPr>
          </a:p>
        </p:txBody>
      </p:sp>
      <p:sp>
        <p:nvSpPr>
          <p:cNvPr id="204" name="Google Shape;20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2100"/>
              </a:spcAft>
              <a:buClr>
                <a:schemeClr val="dk1"/>
              </a:buClr>
              <a:buSzPts val="2800"/>
              <a:buFont typeface="Arial"/>
              <a:buNone/>
            </a:pPr>
            <a:r>
              <a:rPr lang="en-US"/>
              <a:t>The non-persistent data will consist of hard coded memory, that only holds data during runtime. The memory is non-persistent, meaning no database holds the data once runtime is over. Rather than a database that stores information when the system is not running, the memory of this system will hold things like the input file and register values. Memory will be represented in an array. The inputted file, instructions, registers, etc, will be stored as indices in an array. The system will do basic CRUD operation to the array values. This will inturn emulate the NIOS II memory.</a:t>
            </a:r>
            <a:endParaRPr b="0" i="0" sz="2800" u="none" cap="none" strike="noStrike">
              <a:solidFill>
                <a:schemeClr val="dk1"/>
              </a:solidFill>
              <a:latin typeface="Calibri"/>
              <a:ea typeface="Calibri"/>
              <a:cs typeface="Calibri"/>
              <a:sym typeface="Calibri"/>
            </a:endParaRPr>
          </a:p>
        </p:txBody>
      </p:sp>
      <p:sp>
        <p:nvSpPr>
          <p:cNvPr id="205" name="Google Shape;20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211" name="Google Shape;211;p32"/>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Design Goals &amp; Tradeoffs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Subsystem Decomposition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Other Architectural Issues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21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Reflection</a:t>
            </a:r>
            <a:endParaRPr/>
          </a:p>
        </p:txBody>
      </p:sp>
      <p:sp>
        <p:nvSpPr>
          <p:cNvPr id="212" name="Google Shape;21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83" name="Google Shape;83;p15"/>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a:solidFill>
                  <a:srgbClr val="7F7F7F"/>
                </a:solidFill>
              </a:rPr>
              <a:t>Design Goals &amp; Tradeoffs</a:t>
            </a:r>
            <a:endParaRPr>
              <a:solidFill>
                <a:srgbClr val="7F7F7F"/>
              </a:solidFill>
            </a:endParaRPr>
          </a:p>
          <a:p>
            <a:pPr indent="-50800" lvl="0" marL="228600" marR="0" rtl="0" algn="l">
              <a:lnSpc>
                <a:spcPct val="90000"/>
              </a:lnSpc>
              <a:spcBef>
                <a:spcPts val="1000"/>
              </a:spcBef>
              <a:spcAft>
                <a:spcPts val="0"/>
              </a:spcAft>
              <a:buClr>
                <a:schemeClr val="dk1"/>
              </a:buClr>
              <a:buSzPts val="2800"/>
              <a:buFont typeface="Arial"/>
              <a:buNone/>
            </a:pPr>
            <a:r>
              <a:t/>
            </a:r>
            <a:endParaRPr>
              <a:solidFill>
                <a:srgbClr val="7F7F7F"/>
              </a:solidFill>
            </a:endParaRPr>
          </a:p>
          <a:p>
            <a:pPr indent="-228600" lvl="0" marL="228600" marR="0" rtl="0" algn="l">
              <a:lnSpc>
                <a:spcPct val="90000"/>
              </a:lnSpc>
              <a:spcBef>
                <a:spcPts val="1000"/>
              </a:spcBef>
              <a:spcAft>
                <a:spcPts val="0"/>
              </a:spcAft>
              <a:buClr>
                <a:schemeClr val="dk1"/>
              </a:buClr>
              <a:buSzPts val="2800"/>
              <a:buFont typeface="Arial"/>
              <a:buChar char="•"/>
            </a:pPr>
            <a:r>
              <a:rPr lang="en-US">
                <a:solidFill>
                  <a:srgbClr val="7F7F7F"/>
                </a:solidFill>
              </a:rPr>
              <a:t>Subsystem Decomposition</a:t>
            </a:r>
            <a:endParaRPr>
              <a:solidFill>
                <a:srgbClr val="7F7F7F"/>
              </a:solidFill>
            </a:endParaRPr>
          </a:p>
          <a:p>
            <a:pPr indent="-50800" lvl="0" marL="228600" marR="0" rtl="0" algn="l">
              <a:lnSpc>
                <a:spcPct val="90000"/>
              </a:lnSpc>
              <a:spcBef>
                <a:spcPts val="1000"/>
              </a:spcBef>
              <a:spcAft>
                <a:spcPts val="0"/>
              </a:spcAft>
              <a:buClr>
                <a:schemeClr val="dk1"/>
              </a:buClr>
              <a:buSzPts val="2800"/>
              <a:buFont typeface="Arial"/>
              <a:buNone/>
            </a:pPr>
            <a:r>
              <a:t/>
            </a:r>
            <a:endParaRPr>
              <a:solidFill>
                <a:srgbClr val="7F7F7F"/>
              </a:solidFill>
            </a:endParaRPr>
          </a:p>
          <a:p>
            <a:pPr indent="-228600" lvl="0" marL="228600" marR="0" rtl="0" algn="l">
              <a:lnSpc>
                <a:spcPct val="90000"/>
              </a:lnSpc>
              <a:spcBef>
                <a:spcPts val="1000"/>
              </a:spcBef>
              <a:spcAft>
                <a:spcPts val="0"/>
              </a:spcAft>
              <a:buClr>
                <a:schemeClr val="dk1"/>
              </a:buClr>
              <a:buSzPts val="2800"/>
              <a:buFont typeface="Arial"/>
              <a:buChar char="•"/>
            </a:pPr>
            <a:r>
              <a:rPr lang="en-US">
                <a:solidFill>
                  <a:srgbClr val="7F7F7F"/>
                </a:solidFill>
              </a:rPr>
              <a:t>Other Architectural Issues</a:t>
            </a:r>
            <a:endParaRPr>
              <a:solidFill>
                <a:srgbClr val="7F7F7F"/>
              </a:solidFill>
            </a:endParaRPr>
          </a:p>
          <a:p>
            <a:pPr indent="-50800" lvl="0" marL="228600" marR="0" rtl="0" algn="l">
              <a:lnSpc>
                <a:spcPct val="90000"/>
              </a:lnSpc>
              <a:spcBef>
                <a:spcPts val="1000"/>
              </a:spcBef>
              <a:spcAft>
                <a:spcPts val="0"/>
              </a:spcAft>
              <a:buClr>
                <a:schemeClr val="dk1"/>
              </a:buClr>
              <a:buSzPts val="2800"/>
              <a:buFont typeface="Arial"/>
              <a:buNone/>
            </a:pPr>
            <a:r>
              <a:t/>
            </a:r>
            <a:endParaRPr>
              <a:solidFill>
                <a:srgbClr val="7F7F7F"/>
              </a:solidFill>
            </a:endParaRPr>
          </a:p>
          <a:p>
            <a:pPr indent="-228600" lvl="0" marL="228600" marR="0" rtl="0" algn="l">
              <a:lnSpc>
                <a:spcPct val="90000"/>
              </a:lnSpc>
              <a:spcBef>
                <a:spcPts val="1000"/>
              </a:spcBef>
              <a:spcAft>
                <a:spcPts val="2100"/>
              </a:spcAft>
              <a:buClr>
                <a:schemeClr val="dk1"/>
              </a:buClr>
              <a:buSzPts val="2800"/>
              <a:buFont typeface="Arial"/>
              <a:buChar char="•"/>
            </a:pPr>
            <a:r>
              <a:rPr lang="en-US">
                <a:solidFill>
                  <a:srgbClr val="7F7F7F"/>
                </a:solidFill>
              </a:rPr>
              <a:t>Reflection</a:t>
            </a:r>
            <a:endParaRPr>
              <a:solidFill>
                <a:srgbClr val="7F7F7F"/>
              </a:solidFill>
            </a:endParaRPr>
          </a:p>
        </p:txBody>
      </p:sp>
      <p:sp>
        <p:nvSpPr>
          <p:cNvPr id="84" name="Google Shape;8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Reflection</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What went well</a:t>
            </a:r>
            <a:endParaRPr/>
          </a:p>
        </p:txBody>
      </p:sp>
      <p:sp>
        <p:nvSpPr>
          <p:cNvPr id="218" name="Google Shape;21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lang="en-US"/>
              <a:t>The design goals for the emulator were fairly straightforward because of the language we are using. </a:t>
            </a:r>
            <a:endParaRPr/>
          </a:p>
          <a:p>
            <a:pPr indent="-406400" lvl="0" marL="457200" marR="0" rtl="0" algn="l">
              <a:lnSpc>
                <a:spcPct val="90000"/>
              </a:lnSpc>
              <a:spcBef>
                <a:spcPts val="0"/>
              </a:spcBef>
              <a:spcAft>
                <a:spcPts val="0"/>
              </a:spcAft>
              <a:buClr>
                <a:schemeClr val="dk1"/>
              </a:buClr>
              <a:buSzPts val="2800"/>
              <a:buFont typeface="Calibri"/>
              <a:buChar char="•"/>
            </a:pPr>
            <a:r>
              <a:rPr lang="en-US"/>
              <a:t>The design goals were also easier to outline due to the fact that there isn’t a lot of different ways to emulate a NIOS II that would change the purpose.</a:t>
            </a:r>
            <a:endParaRPr/>
          </a:p>
          <a:p>
            <a:pPr indent="-406400" lvl="0" marL="457200" marR="0" rtl="0" algn="l">
              <a:lnSpc>
                <a:spcPct val="90000"/>
              </a:lnSpc>
              <a:spcBef>
                <a:spcPts val="0"/>
              </a:spcBef>
              <a:spcAft>
                <a:spcPts val="0"/>
              </a:spcAft>
              <a:buSzPts val="2800"/>
              <a:buChar char="•"/>
            </a:pPr>
            <a:r>
              <a:rPr lang="en-US"/>
              <a:t>Creating the UML diagram for the </a:t>
            </a:r>
            <a:r>
              <a:rPr lang="en-US"/>
              <a:t>subsystem</a:t>
            </a:r>
            <a:r>
              <a:rPr lang="en-US"/>
              <a:t> </a:t>
            </a:r>
            <a:r>
              <a:rPr lang="en-US"/>
              <a:t>decomposition was easy since we used a 3 layer architecture</a:t>
            </a:r>
            <a:endParaRPr/>
          </a:p>
        </p:txBody>
      </p:sp>
      <p:sp>
        <p:nvSpPr>
          <p:cNvPr id="219" name="Google Shape;21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Reflection</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What didn’t go well</a:t>
            </a:r>
            <a:endParaRPr/>
          </a:p>
        </p:txBody>
      </p:sp>
      <p:sp>
        <p:nvSpPr>
          <p:cNvPr id="225" name="Google Shape;225;p34"/>
          <p:cNvSpPr txBox="1"/>
          <p:nvPr>
            <p:ph idx="1" type="body"/>
          </p:nvPr>
        </p:nvSpPr>
        <p:spPr>
          <a:xfrm>
            <a:off x="838200" y="1825625"/>
            <a:ext cx="10515600" cy="4631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lang="en-US"/>
              <a:t>The subsystem </a:t>
            </a:r>
            <a:r>
              <a:rPr lang="en-US"/>
              <a:t>decomposition</a:t>
            </a:r>
            <a:r>
              <a:rPr lang="en-US"/>
              <a:t> had a slow start while we tried to find the right amount of </a:t>
            </a:r>
            <a:r>
              <a:rPr lang="en-US"/>
              <a:t>ambiguity</a:t>
            </a:r>
            <a:r>
              <a:rPr lang="en-US"/>
              <a:t> to apply when outlining the subsystems.</a:t>
            </a:r>
            <a:endParaRPr/>
          </a:p>
          <a:p>
            <a:pPr indent="-406400" lvl="0" marL="457200" marR="0" rtl="0" algn="l">
              <a:lnSpc>
                <a:spcPct val="90000"/>
              </a:lnSpc>
              <a:spcBef>
                <a:spcPts val="0"/>
              </a:spcBef>
              <a:spcAft>
                <a:spcPts val="0"/>
              </a:spcAft>
              <a:buSzPts val="2800"/>
              <a:buChar char="•"/>
            </a:pPr>
            <a:r>
              <a:rPr lang="en-US"/>
              <a:t>Selecting an architecture format took some time when we learned there was no apparent “best” way to create the system.</a:t>
            </a:r>
            <a:endParaRPr/>
          </a:p>
          <a:p>
            <a:pPr indent="-406400" lvl="0" marL="457200" marR="0" rtl="0" algn="l">
              <a:lnSpc>
                <a:spcPct val="90000"/>
              </a:lnSpc>
              <a:spcBef>
                <a:spcPts val="0"/>
              </a:spcBef>
              <a:spcAft>
                <a:spcPts val="0"/>
              </a:spcAft>
              <a:buSzPts val="2800"/>
              <a:buChar char="•"/>
            </a:pPr>
            <a:r>
              <a:rPr lang="en-US"/>
              <a:t>Deciding what we considered memory was different than a database model or persistent memory. The memory layer for our architecture is the emulation of the NIOS II memory system.</a:t>
            </a:r>
            <a:endParaRPr/>
          </a:p>
        </p:txBody>
      </p:sp>
      <p:sp>
        <p:nvSpPr>
          <p:cNvPr id="226" name="Google Shape;2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Reflection</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Something to Improve</a:t>
            </a:r>
            <a:endParaRPr/>
          </a:p>
        </p:txBody>
      </p:sp>
      <p:sp>
        <p:nvSpPr>
          <p:cNvPr id="232" name="Google Shape;23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Char char="•"/>
            </a:pPr>
            <a:r>
              <a:rPr lang="en-US"/>
              <a:t>More time spent on discussing ideas before working on them would have helped expedite the process.</a:t>
            </a:r>
            <a:endParaRPr/>
          </a:p>
          <a:p>
            <a:pPr indent="0" lvl="0" marL="457200" marR="0" rtl="0" algn="l">
              <a:lnSpc>
                <a:spcPct val="90000"/>
              </a:lnSpc>
              <a:spcBef>
                <a:spcPts val="2100"/>
              </a:spcBef>
              <a:spcAft>
                <a:spcPts val="0"/>
              </a:spcAft>
              <a:buNone/>
            </a:pPr>
            <a:r>
              <a:t/>
            </a:r>
            <a:endParaRPr/>
          </a:p>
          <a:p>
            <a:pPr indent="-406400" lvl="0" marL="457200" marR="0" rtl="0" algn="l">
              <a:lnSpc>
                <a:spcPct val="90000"/>
              </a:lnSpc>
              <a:spcBef>
                <a:spcPts val="2100"/>
              </a:spcBef>
              <a:spcAft>
                <a:spcPts val="0"/>
              </a:spcAft>
              <a:buSzPts val="2800"/>
              <a:buChar char="•"/>
            </a:pPr>
            <a:r>
              <a:rPr lang="en-US"/>
              <a:t>Going through slides on the </a:t>
            </a:r>
            <a:r>
              <a:rPr lang="en-US"/>
              <a:t>architecture helped us decide on one, so next time we will start with reading all the slides first.</a:t>
            </a:r>
            <a:r>
              <a:rPr lang="en-US"/>
              <a:t> </a:t>
            </a:r>
            <a:endParaRPr/>
          </a:p>
          <a:p>
            <a:pPr indent="0" lvl="0" marL="0" marR="0" rtl="0" algn="l">
              <a:lnSpc>
                <a:spcPct val="90000"/>
              </a:lnSpc>
              <a:spcBef>
                <a:spcPts val="2100"/>
              </a:spcBef>
              <a:spcAft>
                <a:spcPts val="2100"/>
              </a:spcAft>
              <a:buNone/>
            </a:pPr>
            <a:r>
              <a:t/>
            </a:r>
            <a:endParaRPr/>
          </a:p>
        </p:txBody>
      </p:sp>
      <p:sp>
        <p:nvSpPr>
          <p:cNvPr id="233" name="Google Shape;23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239" name="Google Shape;239;p36"/>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Design Goals &amp; Tradeoffs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Subsystem Decomposition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Other Architectural Issues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210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Reflection</a:t>
            </a:r>
            <a:endParaRPr/>
          </a:p>
        </p:txBody>
      </p:sp>
      <p:sp>
        <p:nvSpPr>
          <p:cNvPr id="240" name="Google Shape;24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Project Overview</a:t>
            </a:r>
            <a:endParaRPr/>
          </a:p>
        </p:txBody>
      </p:sp>
      <p:sp>
        <p:nvSpPr>
          <p:cNvPr id="90" name="Google Shape;9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1" name="Google Shape;91;p16"/>
          <p:cNvPicPr preferRelativeResize="0"/>
          <p:nvPr/>
        </p:nvPicPr>
        <p:blipFill>
          <a:blip r:embed="rId3">
            <a:alphaModFix/>
          </a:blip>
          <a:stretch>
            <a:fillRect/>
          </a:stretch>
        </p:blipFill>
        <p:spPr>
          <a:xfrm>
            <a:off x="0" y="1690829"/>
            <a:ext cx="12192000" cy="50569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97" name="Google Shape;97;p17"/>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Design Goals &amp; Tradeoffs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Subsystem Decomposition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Other Architectural Issues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210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Reflection</a:t>
            </a:r>
            <a:endParaRPr/>
          </a:p>
        </p:txBody>
      </p:sp>
      <p:sp>
        <p:nvSpPr>
          <p:cNvPr id="98" name="Google Shape;9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Design Goals &amp; Tradeoffs</a:t>
            </a:r>
            <a:endParaRPr/>
          </a:p>
        </p:txBody>
      </p:sp>
      <p:sp>
        <p:nvSpPr>
          <p:cNvPr id="104" name="Google Shape;104;p18"/>
          <p:cNvSpPr txBox="1"/>
          <p:nvPr>
            <p:ph idx="1" type="body"/>
          </p:nvPr>
        </p:nvSpPr>
        <p:spPr>
          <a:xfrm>
            <a:off x="838200" y="1563476"/>
            <a:ext cx="10515600" cy="46134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0"/>
              </a:spcBef>
              <a:spcAft>
                <a:spcPts val="0"/>
              </a:spcAft>
              <a:buClr>
                <a:schemeClr val="dk1"/>
              </a:buClr>
              <a:buSzPts val="2800"/>
              <a:buFont typeface="Calibri"/>
              <a:buAutoNum type="arabicParenR"/>
            </a:pPr>
            <a:r>
              <a:rPr lang="en-US" u="sng"/>
              <a:t>Full functionality of NIOS II Emulator</a:t>
            </a:r>
            <a:endParaRPr u="sng"/>
          </a:p>
          <a:p>
            <a:pPr indent="-406400" lvl="1" marL="914400" marR="0" rtl="0" algn="l">
              <a:lnSpc>
                <a:spcPct val="90000"/>
              </a:lnSpc>
              <a:spcBef>
                <a:spcPts val="0"/>
              </a:spcBef>
              <a:spcAft>
                <a:spcPts val="0"/>
              </a:spcAft>
              <a:buClr>
                <a:schemeClr val="dk1"/>
              </a:buClr>
              <a:buSzPts val="2800"/>
              <a:buFont typeface="Calibri"/>
              <a:buAutoNum type="alphaLcParenR"/>
            </a:pPr>
            <a:r>
              <a:rPr lang="en-US"/>
              <a:t>System will be able to select a text file of assembly code from the user’s file system.</a:t>
            </a:r>
            <a:endParaRPr/>
          </a:p>
          <a:p>
            <a:pPr indent="-406400" lvl="1" marL="914400" marR="0" rtl="0" algn="l">
              <a:lnSpc>
                <a:spcPct val="90000"/>
              </a:lnSpc>
              <a:spcBef>
                <a:spcPts val="0"/>
              </a:spcBef>
              <a:spcAft>
                <a:spcPts val="0"/>
              </a:spcAft>
              <a:buClr>
                <a:schemeClr val="dk1"/>
              </a:buClr>
              <a:buSzPts val="2800"/>
              <a:buFont typeface="Calibri"/>
              <a:buAutoNum type="alphaLcParenR"/>
            </a:pPr>
            <a:r>
              <a:rPr lang="en-US"/>
              <a:t>System will run assembly code according to NIOS II architecture, in which there is a 32 bit, little endian processor environment with 16 bit memory addresses and 32 general purpose registers.</a:t>
            </a:r>
            <a:endParaRPr/>
          </a:p>
          <a:p>
            <a:pPr indent="0" lvl="0" marL="0" marR="0" rtl="0" algn="l">
              <a:lnSpc>
                <a:spcPct val="90000"/>
              </a:lnSpc>
              <a:spcBef>
                <a:spcPts val="2100"/>
              </a:spcBef>
              <a:spcAft>
                <a:spcPts val="2100"/>
              </a:spcAft>
              <a:buNone/>
            </a:pPr>
            <a:r>
              <a:rPr lang="en-US" u="sng"/>
              <a:t>Trade off:</a:t>
            </a:r>
            <a:r>
              <a:rPr lang="en-US"/>
              <a:t> Although emulation of the NIOS II output is possible, working with specific parts of a processor may not be. If a student were trying to learn how how the inner parts of a processor work, an emulation may not be the best method.</a:t>
            </a:r>
            <a:endParaRPr b="0" i="0" sz="2800" cap="none" strike="noStrike">
              <a:solidFill>
                <a:schemeClr val="dk1"/>
              </a:solidFill>
              <a:latin typeface="Calibri"/>
              <a:ea typeface="Calibri"/>
              <a:cs typeface="Calibri"/>
              <a:sym typeface="Calibri"/>
            </a:endParaRPr>
          </a:p>
        </p:txBody>
      </p:sp>
      <p:sp>
        <p:nvSpPr>
          <p:cNvPr id="105" name="Google Shape;10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Design Goals &amp; Tradeoffs</a:t>
            </a:r>
            <a:endParaRPr/>
          </a:p>
        </p:txBody>
      </p:sp>
      <p:sp>
        <p:nvSpPr>
          <p:cNvPr id="111" name="Google Shape;111;p19"/>
          <p:cNvSpPr txBox="1"/>
          <p:nvPr>
            <p:ph idx="1" type="body"/>
          </p:nvPr>
        </p:nvSpPr>
        <p:spPr>
          <a:xfrm>
            <a:off x="838200" y="1563475"/>
            <a:ext cx="10515600" cy="4716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a:t>2)</a:t>
            </a:r>
            <a:r>
              <a:rPr lang="en-US" u="sng"/>
              <a:t>	Simplicity</a:t>
            </a:r>
            <a:endParaRPr u="sng"/>
          </a:p>
          <a:p>
            <a:pPr indent="-361950" lvl="1" marL="914400" marR="0" rtl="0" algn="l">
              <a:lnSpc>
                <a:spcPct val="90000"/>
              </a:lnSpc>
              <a:spcBef>
                <a:spcPts val="2100"/>
              </a:spcBef>
              <a:spcAft>
                <a:spcPts val="0"/>
              </a:spcAft>
              <a:buClr>
                <a:schemeClr val="dk1"/>
              </a:buClr>
              <a:buSzPts val="2100"/>
              <a:buFont typeface="Calibri"/>
              <a:buAutoNum type="alphaLcParenR"/>
            </a:pPr>
            <a:r>
              <a:rPr lang="en-US" sz="2100"/>
              <a:t>The implementation of the system architecture will be far simpler simpler than the original NIOS II, using advances made in the field and the use of high-level programming languages.</a:t>
            </a:r>
            <a:endParaRPr sz="2100"/>
          </a:p>
          <a:p>
            <a:pPr indent="-361950" lvl="1" marL="914400" marR="0" rtl="0" algn="l">
              <a:lnSpc>
                <a:spcPct val="90000"/>
              </a:lnSpc>
              <a:spcBef>
                <a:spcPts val="0"/>
              </a:spcBef>
              <a:spcAft>
                <a:spcPts val="0"/>
              </a:spcAft>
              <a:buClr>
                <a:schemeClr val="dk1"/>
              </a:buClr>
              <a:buSzPts val="2100"/>
              <a:buFont typeface="Calibri"/>
              <a:buAutoNum type="alphaLcParenR"/>
            </a:pPr>
            <a:r>
              <a:rPr lang="en-US" sz="2100"/>
              <a:t>Simplicity will be gauged by the ease in which instructions are implemented, as well as how memory is managed throughout execution.</a:t>
            </a:r>
            <a:endParaRPr sz="2100"/>
          </a:p>
          <a:p>
            <a:pPr indent="-361950" lvl="1" marL="914400" marR="0" rtl="0" algn="l">
              <a:lnSpc>
                <a:spcPct val="90000"/>
              </a:lnSpc>
              <a:spcBef>
                <a:spcPts val="0"/>
              </a:spcBef>
              <a:spcAft>
                <a:spcPts val="0"/>
              </a:spcAft>
              <a:buClr>
                <a:schemeClr val="dk1"/>
              </a:buClr>
              <a:buSzPts val="2100"/>
              <a:buFont typeface="Calibri"/>
              <a:buAutoNum type="alphaLcParenR"/>
            </a:pPr>
            <a:r>
              <a:rPr lang="en-US" sz="2100"/>
              <a:t>The implementation language, javascript, comes with more packages than most high-level languages. Although packages can make things more complex in some situations, the use of packages for the emulator will make many operations (e.g. parsing) much more readable. It will also allow for less complex functions and fewer lines of code.</a:t>
            </a:r>
            <a:endParaRPr b="0" i="0" sz="2100" cap="none" strike="noStrike">
              <a:solidFill>
                <a:schemeClr val="dk1"/>
              </a:solidFill>
              <a:latin typeface="Calibri"/>
              <a:ea typeface="Calibri"/>
              <a:cs typeface="Calibri"/>
              <a:sym typeface="Calibri"/>
            </a:endParaRPr>
          </a:p>
        </p:txBody>
      </p:sp>
      <p:sp>
        <p:nvSpPr>
          <p:cNvPr id="112" name="Google Shape;112;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Design Goals &amp; Tradeoffs</a:t>
            </a:r>
            <a:endParaRPr/>
          </a:p>
        </p:txBody>
      </p:sp>
      <p:sp>
        <p:nvSpPr>
          <p:cNvPr id="118" name="Google Shape;118;p20"/>
          <p:cNvSpPr txBox="1"/>
          <p:nvPr>
            <p:ph idx="1" type="body"/>
          </p:nvPr>
        </p:nvSpPr>
        <p:spPr>
          <a:xfrm>
            <a:off x="838200" y="1563476"/>
            <a:ext cx="10515600" cy="461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a:t>3)	</a:t>
            </a:r>
            <a:r>
              <a:rPr lang="en-US" sz="2800" u="sng"/>
              <a:t>Maintainability</a:t>
            </a:r>
            <a:endParaRPr u="sng"/>
          </a:p>
          <a:p>
            <a:pPr indent="-419100" lvl="1" marL="914400" marR="0" rtl="0" algn="l">
              <a:lnSpc>
                <a:spcPct val="90000"/>
              </a:lnSpc>
              <a:spcBef>
                <a:spcPts val="2100"/>
              </a:spcBef>
              <a:spcAft>
                <a:spcPts val="0"/>
              </a:spcAft>
              <a:buClr>
                <a:schemeClr val="dk1"/>
              </a:buClr>
              <a:buSzPts val="3000"/>
              <a:buFont typeface="Calibri"/>
              <a:buAutoNum type="alphaLcParenR"/>
            </a:pPr>
            <a:r>
              <a:rPr lang="en-US" sz="3000"/>
              <a:t>Maintaining the code may seem unnecessary due to the fact the NIOS II has been around and unchanging for some time, but it is very possible additional features will be added later on. </a:t>
            </a:r>
            <a:endParaRPr sz="3000"/>
          </a:p>
          <a:p>
            <a:pPr indent="-419100" lvl="1" marL="914400" marR="0" rtl="0" algn="l">
              <a:lnSpc>
                <a:spcPct val="90000"/>
              </a:lnSpc>
              <a:spcBef>
                <a:spcPts val="0"/>
              </a:spcBef>
              <a:spcAft>
                <a:spcPts val="0"/>
              </a:spcAft>
              <a:buClr>
                <a:schemeClr val="dk1"/>
              </a:buClr>
              <a:buSzPts val="3000"/>
              <a:buFont typeface="Calibri"/>
              <a:buAutoNum type="alphaLcParenR"/>
            </a:pPr>
            <a:r>
              <a:rPr lang="en-US" sz="3000"/>
              <a:t>Future features would likely consist of additional capabilities that the NIOS II does not have, such as more advanced debugging or additional instructions not included in the original set.</a:t>
            </a:r>
            <a:br>
              <a:rPr lang="en-US" sz="3000"/>
            </a:br>
            <a:endParaRPr b="0" i="0" sz="3000" cap="none" strike="noStrike">
              <a:solidFill>
                <a:schemeClr val="dk1"/>
              </a:solidFill>
              <a:latin typeface="Calibri"/>
              <a:ea typeface="Calibri"/>
              <a:cs typeface="Calibri"/>
              <a:sym typeface="Calibri"/>
            </a:endParaRPr>
          </a:p>
        </p:txBody>
      </p:sp>
      <p:sp>
        <p:nvSpPr>
          <p:cNvPr id="119" name="Google Shape;119;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Design Goals &amp; Tradeoffs</a:t>
            </a:r>
            <a:endParaRPr/>
          </a:p>
        </p:txBody>
      </p:sp>
      <p:sp>
        <p:nvSpPr>
          <p:cNvPr id="125" name="Google Shape;125;p21"/>
          <p:cNvSpPr txBox="1"/>
          <p:nvPr>
            <p:ph idx="1" type="body"/>
          </p:nvPr>
        </p:nvSpPr>
        <p:spPr>
          <a:xfrm>
            <a:off x="838200" y="1563475"/>
            <a:ext cx="10515600" cy="4982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a:t>4) </a:t>
            </a:r>
            <a:r>
              <a:rPr lang="en-US" u="sng"/>
              <a:t>User-Friendly</a:t>
            </a:r>
            <a:endParaRPr u="sng"/>
          </a:p>
          <a:p>
            <a:pPr indent="-381000" lvl="1" marL="914400" marR="0" rtl="0" algn="l">
              <a:lnSpc>
                <a:spcPct val="90000"/>
              </a:lnSpc>
              <a:spcBef>
                <a:spcPts val="2100"/>
              </a:spcBef>
              <a:spcAft>
                <a:spcPts val="0"/>
              </a:spcAft>
              <a:buSzPts val="2400"/>
              <a:buAutoNum type="alphaLcParenR"/>
            </a:pPr>
            <a:r>
              <a:rPr lang="en-US"/>
              <a:t> This NIOS II should have an appealing user interface that is easy to interact with and intuitive to use. </a:t>
            </a:r>
            <a:endParaRPr/>
          </a:p>
          <a:p>
            <a:pPr indent="-381000" lvl="1" marL="914400" marR="0" rtl="0" algn="l">
              <a:lnSpc>
                <a:spcPct val="90000"/>
              </a:lnSpc>
              <a:spcBef>
                <a:spcPts val="0"/>
              </a:spcBef>
              <a:spcAft>
                <a:spcPts val="0"/>
              </a:spcAft>
              <a:buSzPts val="2400"/>
              <a:buAutoNum type="alphaLcParenR"/>
            </a:pPr>
            <a:r>
              <a:rPr lang="en-US"/>
              <a:t>By updating the software user interface to something more comparable to what most people use on a daily basis today, the system will be much quicker to learn and use.</a:t>
            </a:r>
            <a:br>
              <a:rPr lang="en-US"/>
            </a:br>
            <a:endParaRPr/>
          </a:p>
          <a:p>
            <a:pPr indent="0" lvl="0" marL="0" marR="0" rtl="0" algn="l">
              <a:lnSpc>
                <a:spcPct val="90000"/>
              </a:lnSpc>
              <a:spcBef>
                <a:spcPts val="2100"/>
              </a:spcBef>
              <a:spcAft>
                <a:spcPts val="2100"/>
              </a:spcAft>
              <a:buNone/>
            </a:pPr>
            <a:r>
              <a:rPr lang="en-US" u="sng"/>
              <a:t>Trade off</a:t>
            </a:r>
            <a:r>
              <a:rPr lang="en-US"/>
              <a:t>:  User-friendliness applies only to those familiar with the NIOS II Architecture. If someone unfamiliar with NIOS II attempted to use the system, they would encounter significant difficulties in using or understanding the system.</a:t>
            </a:r>
            <a:endParaRPr/>
          </a:p>
        </p:txBody>
      </p:sp>
      <p:sp>
        <p:nvSpPr>
          <p:cNvPr id="126" name="Google Shape;126;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a:p>
        </p:txBody>
      </p:sp>
      <p:sp>
        <p:nvSpPr>
          <p:cNvPr id="132" name="Google Shape;132;p22"/>
          <p:cNvSpPr txBox="1"/>
          <p:nvPr>
            <p:ph idx="1" type="body"/>
          </p:nvPr>
        </p:nvSpPr>
        <p:spPr>
          <a:xfrm>
            <a:off x="838200" y="1825625"/>
            <a:ext cx="10515600" cy="4895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Project Description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Design Goals &amp; Tradeoffs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Subsystem Decomposition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Other Architectural Issues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rgbClr val="7F7F7F"/>
              </a:solidFill>
              <a:latin typeface="Calibri"/>
              <a:ea typeface="Calibri"/>
              <a:cs typeface="Calibri"/>
              <a:sym typeface="Calibri"/>
            </a:endParaRPr>
          </a:p>
          <a:p>
            <a:pPr indent="-228600" lvl="0" marL="228600" marR="0" rtl="0" algn="l">
              <a:lnSpc>
                <a:spcPct val="90000"/>
              </a:lnSpc>
              <a:spcBef>
                <a:spcPts val="1000"/>
              </a:spcBef>
              <a:spcAft>
                <a:spcPts val="2100"/>
              </a:spcAft>
              <a:buClr>
                <a:srgbClr val="7F7F7F"/>
              </a:buClr>
              <a:buSzPts val="2800"/>
              <a:buFont typeface="Arial"/>
              <a:buChar char="•"/>
            </a:pPr>
            <a:r>
              <a:rPr b="0" i="0" lang="en-US" sz="2800" u="none" cap="none" strike="noStrike">
                <a:solidFill>
                  <a:srgbClr val="7F7F7F"/>
                </a:solidFill>
                <a:latin typeface="Calibri"/>
                <a:ea typeface="Calibri"/>
                <a:cs typeface="Calibri"/>
                <a:sym typeface="Calibri"/>
              </a:rPr>
              <a:t>Reflection</a:t>
            </a:r>
            <a:endParaRPr/>
          </a:p>
        </p:txBody>
      </p:sp>
      <p:sp>
        <p:nvSpPr>
          <p:cNvPr id="133" name="Google Shape;1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