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71a076a2c_0_3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471a076a2c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71a076a2c_0_4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471a076a2c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1a076a2c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471a076a2c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1a076a2c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471a076a2c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71a076a2c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471a076a2c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1a076a2c_0_2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471a076a2c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71a076a2c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71a076a2c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7" name="Google Shape;6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74" name="Shape 74"/>
        <p:cNvGrpSpPr/>
        <p:nvPr/>
      </p:nvGrpSpPr>
      <p:grpSpPr>
        <a:xfrm>
          <a:off x="0" y="0"/>
          <a:ext cx="0" cy="0"/>
          <a:chOff x="0" y="0"/>
          <a:chExt cx="0" cy="0"/>
        </a:xfrm>
      </p:grpSpPr>
      <p:sp>
        <p:nvSpPr>
          <p:cNvPr id="75" name="Google Shape;75;p15"/>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6" name="Google Shape;76;p15"/>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7" name="Google Shape;77;p15"/>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78" name="Google Shape;78;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79" name="Shape 79"/>
        <p:cNvGrpSpPr/>
        <p:nvPr/>
      </p:nvGrpSpPr>
      <p:grpSpPr>
        <a:xfrm>
          <a:off x="0" y="0"/>
          <a:ext cx="0" cy="0"/>
          <a:chOff x="0" y="0"/>
          <a:chExt cx="0" cy="0"/>
        </a:xfrm>
      </p:grpSpPr>
      <p:sp>
        <p:nvSpPr>
          <p:cNvPr id="80" name="Google Shape;80;p16"/>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81" name="Google Shape;81;p16"/>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82" name="Google Shape;82;p16"/>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sp>
        <p:nvSpPr>
          <p:cNvPr id="85" name="Google Shape;85;p17"/>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17"/>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87" name="Google Shape;87;p17"/>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88" name="Google Shape;88;p17"/>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89" name="Google Shape;89;p17"/>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90" name="Google Shape;90;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sp>
        <p:nvSpPr>
          <p:cNvPr id="92" name="Google Shape;92;p18"/>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p18"/>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94" name="Google Shape;94;p18"/>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95" name="Google Shape;95;p18"/>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96" name="Google Shape;9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19"/>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9"/>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100" name="Google Shape;100;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1" name="Shape 101"/>
        <p:cNvGrpSpPr/>
        <p:nvPr/>
      </p:nvGrpSpPr>
      <p:grpSpPr>
        <a:xfrm>
          <a:off x="0" y="0"/>
          <a:ext cx="0" cy="0"/>
          <a:chOff x="0" y="0"/>
          <a:chExt cx="0" cy="0"/>
        </a:xfrm>
      </p:grpSpPr>
      <p:sp>
        <p:nvSpPr>
          <p:cNvPr id="102" name="Google Shape;102;p20"/>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20"/>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104" name="Google Shape;104;p20"/>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2100"/>
              </a:spcBef>
              <a:spcAft>
                <a:spcPts val="0"/>
              </a:spcAft>
              <a:buClr>
                <a:schemeClr val="accent2"/>
              </a:buClr>
              <a:buSzPts val="1500"/>
              <a:buChar char="○"/>
              <a:defRPr>
                <a:solidFill>
                  <a:schemeClr val="accent2"/>
                </a:solidFill>
              </a:defRPr>
            </a:lvl2pPr>
            <a:lvl3pPr indent="-323850" lvl="2" marL="1371600" rtl="0">
              <a:spcBef>
                <a:spcPts val="2100"/>
              </a:spcBef>
              <a:spcAft>
                <a:spcPts val="0"/>
              </a:spcAft>
              <a:buClr>
                <a:schemeClr val="accent2"/>
              </a:buClr>
              <a:buSzPts val="1500"/>
              <a:buChar char="■"/>
              <a:defRPr>
                <a:solidFill>
                  <a:schemeClr val="accent2"/>
                </a:solidFill>
              </a:defRPr>
            </a:lvl3pPr>
            <a:lvl4pPr indent="-323850" lvl="3" marL="1828800" rtl="0">
              <a:spcBef>
                <a:spcPts val="2100"/>
              </a:spcBef>
              <a:spcAft>
                <a:spcPts val="0"/>
              </a:spcAft>
              <a:buClr>
                <a:schemeClr val="accent2"/>
              </a:buClr>
              <a:buSzPts val="1500"/>
              <a:buChar char="●"/>
              <a:defRPr>
                <a:solidFill>
                  <a:schemeClr val="accent2"/>
                </a:solidFill>
              </a:defRPr>
            </a:lvl4pPr>
            <a:lvl5pPr indent="-323850" lvl="4" marL="2286000" rtl="0">
              <a:spcBef>
                <a:spcPts val="2100"/>
              </a:spcBef>
              <a:spcAft>
                <a:spcPts val="0"/>
              </a:spcAft>
              <a:buClr>
                <a:schemeClr val="accent2"/>
              </a:buClr>
              <a:buSzPts val="1500"/>
              <a:buChar char="○"/>
              <a:defRPr>
                <a:solidFill>
                  <a:schemeClr val="accent2"/>
                </a:solidFill>
              </a:defRPr>
            </a:lvl5pPr>
            <a:lvl6pPr indent="-323850" lvl="5" marL="2743200" rtl="0">
              <a:spcBef>
                <a:spcPts val="2100"/>
              </a:spcBef>
              <a:spcAft>
                <a:spcPts val="0"/>
              </a:spcAft>
              <a:buClr>
                <a:schemeClr val="accent2"/>
              </a:buClr>
              <a:buSzPts val="1500"/>
              <a:buChar char="■"/>
              <a:defRPr>
                <a:solidFill>
                  <a:schemeClr val="accent2"/>
                </a:solidFill>
              </a:defRPr>
            </a:lvl6pPr>
            <a:lvl7pPr indent="-323850" lvl="6" marL="3200400" rtl="0">
              <a:spcBef>
                <a:spcPts val="2100"/>
              </a:spcBef>
              <a:spcAft>
                <a:spcPts val="0"/>
              </a:spcAft>
              <a:buClr>
                <a:schemeClr val="accent2"/>
              </a:buClr>
              <a:buSzPts val="1500"/>
              <a:buChar char="●"/>
              <a:defRPr>
                <a:solidFill>
                  <a:schemeClr val="accent2"/>
                </a:solidFill>
              </a:defRPr>
            </a:lvl7pPr>
            <a:lvl8pPr indent="-323850" lvl="7" marL="3657600" rtl="0">
              <a:spcBef>
                <a:spcPts val="2100"/>
              </a:spcBef>
              <a:spcAft>
                <a:spcPts val="0"/>
              </a:spcAft>
              <a:buClr>
                <a:schemeClr val="accent2"/>
              </a:buClr>
              <a:buSzPts val="1500"/>
              <a:buChar char="○"/>
              <a:defRPr>
                <a:solidFill>
                  <a:schemeClr val="accent2"/>
                </a:solidFill>
              </a:defRPr>
            </a:lvl8pPr>
            <a:lvl9pPr indent="-323850" lvl="8" marL="4114800" rtl="0">
              <a:spcBef>
                <a:spcPts val="2100"/>
              </a:spcBef>
              <a:spcAft>
                <a:spcPts val="2100"/>
              </a:spcAft>
              <a:buClr>
                <a:schemeClr val="accent2"/>
              </a:buClr>
              <a:buSzPts val="1500"/>
              <a:buChar char="■"/>
              <a:defRPr>
                <a:solidFill>
                  <a:schemeClr val="accent2"/>
                </a:solidFill>
              </a:defRPr>
            </a:lvl9pPr>
          </a:lstStyle>
          <a:p/>
        </p:txBody>
      </p:sp>
      <p:sp>
        <p:nvSpPr>
          <p:cNvPr id="105" name="Google Shape;105;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8" name="Google Shape;108;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9" name="Shape 109"/>
        <p:cNvGrpSpPr/>
        <p:nvPr/>
      </p:nvGrpSpPr>
      <p:grpSpPr>
        <a:xfrm>
          <a:off x="0" y="0"/>
          <a:ext cx="0" cy="0"/>
          <a:chOff x="0" y="0"/>
          <a:chExt cx="0" cy="0"/>
        </a:xfrm>
      </p:grpSpPr>
      <p:sp>
        <p:nvSpPr>
          <p:cNvPr id="110" name="Google Shape;110;p22"/>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22"/>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112" name="Google Shape;112;p22"/>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113" name="Google Shape;113;p22"/>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14" name="Google Shape;114;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3"/>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118" name="Google Shape;118;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9" name="Shape 119"/>
        <p:cNvGrpSpPr/>
        <p:nvPr/>
      </p:nvGrpSpPr>
      <p:grpSpPr>
        <a:xfrm>
          <a:off x="0" y="0"/>
          <a:ext cx="0" cy="0"/>
          <a:chOff x="0" y="0"/>
          <a:chExt cx="0" cy="0"/>
        </a:xfrm>
      </p:grpSpPr>
      <p:sp>
        <p:nvSpPr>
          <p:cNvPr id="120" name="Google Shape;120;p24"/>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121" name="Google Shape;121;p24"/>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2100"/>
              </a:spcBef>
              <a:spcAft>
                <a:spcPts val="0"/>
              </a:spcAft>
              <a:buClr>
                <a:schemeClr val="accent2"/>
              </a:buClr>
              <a:buSzPts val="1500"/>
              <a:buChar char="○"/>
              <a:defRPr>
                <a:solidFill>
                  <a:schemeClr val="accent2"/>
                </a:solidFill>
              </a:defRPr>
            </a:lvl2pPr>
            <a:lvl3pPr indent="-323850" lvl="2" marL="1371600" rtl="0">
              <a:spcBef>
                <a:spcPts val="2100"/>
              </a:spcBef>
              <a:spcAft>
                <a:spcPts val="0"/>
              </a:spcAft>
              <a:buClr>
                <a:schemeClr val="accent2"/>
              </a:buClr>
              <a:buSzPts val="1500"/>
              <a:buChar char="■"/>
              <a:defRPr>
                <a:solidFill>
                  <a:schemeClr val="accent2"/>
                </a:solidFill>
              </a:defRPr>
            </a:lvl3pPr>
            <a:lvl4pPr indent="-323850" lvl="3" marL="1828800" rtl="0">
              <a:spcBef>
                <a:spcPts val="2100"/>
              </a:spcBef>
              <a:spcAft>
                <a:spcPts val="0"/>
              </a:spcAft>
              <a:buClr>
                <a:schemeClr val="accent2"/>
              </a:buClr>
              <a:buSzPts val="1500"/>
              <a:buChar char="●"/>
              <a:defRPr>
                <a:solidFill>
                  <a:schemeClr val="accent2"/>
                </a:solidFill>
              </a:defRPr>
            </a:lvl4pPr>
            <a:lvl5pPr indent="-323850" lvl="4" marL="2286000" rtl="0">
              <a:spcBef>
                <a:spcPts val="2100"/>
              </a:spcBef>
              <a:spcAft>
                <a:spcPts val="0"/>
              </a:spcAft>
              <a:buClr>
                <a:schemeClr val="accent2"/>
              </a:buClr>
              <a:buSzPts val="1500"/>
              <a:buChar char="○"/>
              <a:defRPr>
                <a:solidFill>
                  <a:schemeClr val="accent2"/>
                </a:solidFill>
              </a:defRPr>
            </a:lvl5pPr>
            <a:lvl6pPr indent="-323850" lvl="5" marL="2743200" rtl="0">
              <a:spcBef>
                <a:spcPts val="2100"/>
              </a:spcBef>
              <a:spcAft>
                <a:spcPts val="0"/>
              </a:spcAft>
              <a:buClr>
                <a:schemeClr val="accent2"/>
              </a:buClr>
              <a:buSzPts val="1500"/>
              <a:buChar char="■"/>
              <a:defRPr>
                <a:solidFill>
                  <a:schemeClr val="accent2"/>
                </a:solidFill>
              </a:defRPr>
            </a:lvl6pPr>
            <a:lvl7pPr indent="-323850" lvl="6" marL="3200400" rtl="0">
              <a:spcBef>
                <a:spcPts val="2100"/>
              </a:spcBef>
              <a:spcAft>
                <a:spcPts val="0"/>
              </a:spcAft>
              <a:buClr>
                <a:schemeClr val="accent2"/>
              </a:buClr>
              <a:buSzPts val="1500"/>
              <a:buChar char="●"/>
              <a:defRPr>
                <a:solidFill>
                  <a:schemeClr val="accent2"/>
                </a:solidFill>
              </a:defRPr>
            </a:lvl7pPr>
            <a:lvl8pPr indent="-323850" lvl="7" marL="3657600" rtl="0">
              <a:spcBef>
                <a:spcPts val="2100"/>
              </a:spcBef>
              <a:spcAft>
                <a:spcPts val="0"/>
              </a:spcAft>
              <a:buClr>
                <a:schemeClr val="accent2"/>
              </a:buClr>
              <a:buSzPts val="1500"/>
              <a:buChar char="○"/>
              <a:defRPr>
                <a:solidFill>
                  <a:schemeClr val="accent2"/>
                </a:solidFill>
              </a:defRPr>
            </a:lvl8pPr>
            <a:lvl9pPr indent="-323850" lvl="8" marL="4114800" rtl="0">
              <a:spcBef>
                <a:spcPts val="2100"/>
              </a:spcBef>
              <a:spcAft>
                <a:spcPts val="2100"/>
              </a:spcAft>
              <a:buClr>
                <a:schemeClr val="accent2"/>
              </a:buClr>
              <a:buSzPts val="1500"/>
              <a:buChar char="■"/>
              <a:defRPr>
                <a:solidFill>
                  <a:schemeClr val="accent2"/>
                </a:solidFill>
              </a:defRPr>
            </a:lvl9pPr>
          </a:lstStyle>
          <a:p/>
        </p:txBody>
      </p:sp>
      <p:sp>
        <p:nvSpPr>
          <p:cNvPr id="122" name="Google Shape;122;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3" name="Shape 123"/>
        <p:cNvGrpSpPr/>
        <p:nvPr/>
      </p:nvGrpSpPr>
      <p:grpSpPr>
        <a:xfrm>
          <a:off x="0" y="0"/>
          <a:ext cx="0" cy="0"/>
          <a:chOff x="0" y="0"/>
          <a:chExt cx="0" cy="0"/>
        </a:xfrm>
      </p:grpSpPr>
      <p:sp>
        <p:nvSpPr>
          <p:cNvPr id="124" name="Google Shape;124;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5" name="Shape 125"/>
        <p:cNvGrpSpPr/>
        <p:nvPr/>
      </p:nvGrpSpPr>
      <p:grpSpPr>
        <a:xfrm>
          <a:off x="0" y="0"/>
          <a:ext cx="0" cy="0"/>
          <a:chOff x="0" y="0"/>
          <a:chExt cx="0" cy="0"/>
        </a:xfrm>
      </p:grpSpPr>
      <p:sp>
        <p:nvSpPr>
          <p:cNvPr id="126" name="Google Shape;126;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127" name="Google Shape;127;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2" name="Google Shape;72;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rtl="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rtl="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73" name="Google Shape;73;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latin typeface="Roboto"/>
                <a:ea typeface="Roboto"/>
                <a:cs typeface="Roboto"/>
                <a:sym typeface="Roboto"/>
              </a:defRPr>
            </a:lvl1pPr>
            <a:lvl2pPr lvl="1" rtl="0" algn="r">
              <a:buNone/>
              <a:defRPr sz="1300">
                <a:solidFill>
                  <a:schemeClr val="dk2"/>
                </a:solidFill>
                <a:latin typeface="Roboto"/>
                <a:ea typeface="Roboto"/>
                <a:cs typeface="Roboto"/>
                <a:sym typeface="Roboto"/>
              </a:defRPr>
            </a:lvl2pPr>
            <a:lvl3pPr lvl="2" rtl="0" algn="r">
              <a:buNone/>
              <a:defRPr sz="1300">
                <a:solidFill>
                  <a:schemeClr val="dk2"/>
                </a:solidFill>
                <a:latin typeface="Roboto"/>
                <a:ea typeface="Roboto"/>
                <a:cs typeface="Roboto"/>
                <a:sym typeface="Roboto"/>
              </a:defRPr>
            </a:lvl3pPr>
            <a:lvl4pPr lvl="3" rtl="0" algn="r">
              <a:buNone/>
              <a:defRPr sz="1300">
                <a:solidFill>
                  <a:schemeClr val="dk2"/>
                </a:solidFill>
                <a:latin typeface="Roboto"/>
                <a:ea typeface="Roboto"/>
                <a:cs typeface="Roboto"/>
                <a:sym typeface="Roboto"/>
              </a:defRPr>
            </a:lvl4pPr>
            <a:lvl5pPr lvl="4" rtl="0" algn="r">
              <a:buNone/>
              <a:defRPr sz="1300">
                <a:solidFill>
                  <a:schemeClr val="dk2"/>
                </a:solidFill>
                <a:latin typeface="Roboto"/>
                <a:ea typeface="Roboto"/>
                <a:cs typeface="Roboto"/>
                <a:sym typeface="Roboto"/>
              </a:defRPr>
            </a:lvl5pPr>
            <a:lvl6pPr lvl="5" rtl="0" algn="r">
              <a:buNone/>
              <a:defRPr sz="1300">
                <a:solidFill>
                  <a:schemeClr val="dk2"/>
                </a:solidFill>
                <a:latin typeface="Roboto"/>
                <a:ea typeface="Roboto"/>
                <a:cs typeface="Roboto"/>
                <a:sym typeface="Roboto"/>
              </a:defRPr>
            </a:lvl6pPr>
            <a:lvl7pPr lvl="6" rtl="0" algn="r">
              <a:buNone/>
              <a:defRPr sz="1300">
                <a:solidFill>
                  <a:schemeClr val="dk2"/>
                </a:solidFill>
                <a:latin typeface="Roboto"/>
                <a:ea typeface="Roboto"/>
                <a:cs typeface="Roboto"/>
                <a:sym typeface="Roboto"/>
              </a:defRPr>
            </a:lvl7pPr>
            <a:lvl8pPr lvl="7" rtl="0" algn="r">
              <a:buNone/>
              <a:defRPr sz="1300">
                <a:solidFill>
                  <a:schemeClr val="dk2"/>
                </a:solidFill>
                <a:latin typeface="Roboto"/>
                <a:ea typeface="Roboto"/>
                <a:cs typeface="Roboto"/>
                <a:sym typeface="Roboto"/>
              </a:defRPr>
            </a:lvl8pPr>
            <a:lvl9pPr lvl="8" rtl="0"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ctrTitle"/>
          </p:nvPr>
        </p:nvSpPr>
        <p:spPr>
          <a:xfrm>
            <a:off x="98400" y="-12"/>
            <a:ext cx="12192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NIOS II EMULATOR</a:t>
            </a:r>
            <a:br>
              <a:rPr lang="en-US"/>
            </a:br>
            <a:r>
              <a:rPr lang="en-US"/>
              <a:t>Increment 5 Retrospective</a:t>
            </a:r>
            <a:endParaRPr/>
          </a:p>
        </p:txBody>
      </p:sp>
      <p:sp>
        <p:nvSpPr>
          <p:cNvPr id="136" name="Google Shape;136;p27"/>
          <p:cNvSpPr txBox="1"/>
          <p:nvPr>
            <p:ph idx="1" type="subTitle"/>
          </p:nvPr>
        </p:nvSpPr>
        <p:spPr>
          <a:xfrm>
            <a:off x="1524000" y="2387704"/>
            <a:ext cx="9144000" cy="524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Team 12</a:t>
            </a:r>
            <a:endParaRPr/>
          </a:p>
          <a:p>
            <a:pPr indent="0" lvl="0" marL="0" rtl="0" algn="ctr">
              <a:lnSpc>
                <a:spcPct val="90000"/>
              </a:lnSpc>
              <a:spcBef>
                <a:spcPts val="1000"/>
              </a:spcBef>
              <a:spcAft>
                <a:spcPts val="0"/>
              </a:spcAft>
              <a:buClr>
                <a:schemeClr val="dk1"/>
              </a:buClr>
              <a:buSzPts val="2400"/>
              <a:buNone/>
            </a:pPr>
            <a:r>
              <a:t/>
            </a:r>
            <a:endParaRPr/>
          </a:p>
        </p:txBody>
      </p:sp>
      <p:sp>
        <p:nvSpPr>
          <p:cNvPr id="137" name="Google Shape;137;p2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lt1"/>
                </a:solidFill>
                <a:latin typeface="Roboto"/>
                <a:ea typeface="Roboto"/>
                <a:cs typeface="Roboto"/>
                <a:sym typeface="Roboto"/>
              </a:rPr>
              <a:t>‹#›</a:t>
            </a:fld>
            <a:endParaRPr sz="1300">
              <a:solidFill>
                <a:schemeClr val="lt1"/>
              </a:solidFill>
              <a:latin typeface="Roboto"/>
              <a:ea typeface="Roboto"/>
              <a:cs typeface="Roboto"/>
              <a:sym typeface="Roboto"/>
            </a:endParaRPr>
          </a:p>
        </p:txBody>
      </p:sp>
      <p:sp>
        <p:nvSpPr>
          <p:cNvPr id="138" name="Google Shape;138;p27"/>
          <p:cNvSpPr txBox="1"/>
          <p:nvPr/>
        </p:nvSpPr>
        <p:spPr>
          <a:xfrm>
            <a:off x="7792725" y="2686125"/>
            <a:ext cx="4399200" cy="4171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Font typeface="Arial"/>
              <a:buNone/>
            </a:pPr>
            <a:r>
              <a:t/>
            </a:r>
            <a:endParaRPr sz="3000">
              <a:solidFill>
                <a:schemeClr val="lt1"/>
              </a:solidFill>
              <a:latin typeface="Roboto"/>
              <a:ea typeface="Roboto"/>
              <a:cs typeface="Roboto"/>
              <a:sym typeface="Roboto"/>
            </a:endParaRPr>
          </a:p>
          <a:p>
            <a:pPr indent="0" lvl="0" marL="0" rtl="0" algn="ctr">
              <a:lnSpc>
                <a:spcPct val="90000"/>
              </a:lnSpc>
              <a:spcBef>
                <a:spcPts val="800"/>
              </a:spcBef>
              <a:spcAft>
                <a:spcPts val="0"/>
              </a:spcAft>
              <a:buClr>
                <a:schemeClr val="dk1"/>
              </a:buClr>
              <a:buSzPts val="1800"/>
              <a:buFont typeface="Arial"/>
              <a:buNone/>
            </a:pPr>
            <a:r>
              <a:rPr lang="en-US" sz="3000" u="sng">
                <a:solidFill>
                  <a:schemeClr val="lt1"/>
                </a:solidFill>
                <a:latin typeface="Calibri"/>
                <a:ea typeface="Calibri"/>
                <a:cs typeface="Calibri"/>
                <a:sym typeface="Calibri"/>
              </a:rPr>
              <a:t>Team Members</a:t>
            </a:r>
            <a:endParaRPr sz="3000" u="sng">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rPr lang="en-US" sz="3000">
                <a:solidFill>
                  <a:schemeClr val="lt1"/>
                </a:solidFill>
                <a:latin typeface="Calibri"/>
                <a:ea typeface="Calibri"/>
                <a:cs typeface="Calibri"/>
                <a:sym typeface="Calibri"/>
              </a:rPr>
              <a:t>Jake Ediger</a:t>
            </a:r>
            <a:endParaRPr sz="3000">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rPr lang="en-US" sz="3000">
                <a:solidFill>
                  <a:schemeClr val="lt1"/>
                </a:solidFill>
                <a:latin typeface="Calibri"/>
                <a:ea typeface="Calibri"/>
                <a:cs typeface="Calibri"/>
                <a:sym typeface="Calibri"/>
              </a:rPr>
              <a:t>Alex Michael</a:t>
            </a:r>
            <a:endParaRPr sz="3000">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rPr lang="en-US" sz="3000">
                <a:solidFill>
                  <a:schemeClr val="lt1"/>
                </a:solidFill>
                <a:latin typeface="Calibri"/>
                <a:ea typeface="Calibri"/>
                <a:cs typeface="Calibri"/>
                <a:sym typeface="Calibri"/>
              </a:rPr>
              <a:t>Alex Czarnick</a:t>
            </a:r>
            <a:endParaRPr sz="3000">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rPr lang="en-US" sz="3000">
                <a:solidFill>
                  <a:schemeClr val="lt1"/>
                </a:solidFill>
                <a:latin typeface="Calibri"/>
                <a:ea typeface="Calibri"/>
                <a:cs typeface="Calibri"/>
                <a:sym typeface="Calibri"/>
              </a:rPr>
              <a:t>Avinash Nooka</a:t>
            </a:r>
            <a:endParaRPr sz="3000">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rPr lang="en-US" sz="3000">
                <a:solidFill>
                  <a:schemeClr val="lt1"/>
                </a:solidFill>
                <a:latin typeface="Calibri"/>
                <a:ea typeface="Calibri"/>
                <a:cs typeface="Calibri"/>
                <a:sym typeface="Calibri"/>
              </a:rPr>
              <a:t>Raksharth Choudhary</a:t>
            </a:r>
            <a:endParaRPr sz="3000">
              <a:solidFill>
                <a:schemeClr val="lt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800"/>
              <a:buFont typeface="Arial"/>
              <a:buNone/>
            </a:pPr>
            <a:r>
              <a:t/>
            </a:r>
            <a:endParaRPr sz="3000">
              <a:solidFill>
                <a:schemeClr val="lt1"/>
              </a:solidFill>
              <a:latin typeface="Calibri"/>
              <a:ea typeface="Calibri"/>
              <a:cs typeface="Calibri"/>
              <a:sym typeface="Calibri"/>
            </a:endParaRPr>
          </a:p>
          <a:p>
            <a:pPr indent="0" lvl="0" marL="0" rtl="0" algn="l">
              <a:spcBef>
                <a:spcPts val="0"/>
              </a:spcBef>
              <a:spcAft>
                <a:spcPts val="0"/>
              </a:spcAft>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Implementation</a:t>
            </a:r>
            <a:endParaRPr/>
          </a:p>
        </p:txBody>
      </p:sp>
      <p:sp>
        <p:nvSpPr>
          <p:cNvPr id="200" name="Google Shape;20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15900" lvl="0" marL="228600" rtl="0" algn="l">
              <a:lnSpc>
                <a:spcPct val="80000"/>
              </a:lnSpc>
              <a:spcBef>
                <a:spcPts val="0"/>
              </a:spcBef>
              <a:spcAft>
                <a:spcPts val="0"/>
              </a:spcAft>
              <a:buClr>
                <a:schemeClr val="dk1"/>
              </a:buClr>
              <a:buSzPts val="2600"/>
              <a:buChar char="●"/>
            </a:pPr>
            <a:r>
              <a:rPr lang="en-US" sz="2600"/>
              <a:t>Target Platform:</a:t>
            </a:r>
            <a:endParaRPr sz="2600"/>
          </a:p>
          <a:p>
            <a:pPr indent="-241300" lvl="1" marL="685800" rtl="0" algn="l">
              <a:lnSpc>
                <a:spcPct val="80000"/>
              </a:lnSpc>
              <a:spcBef>
                <a:spcPts val="0"/>
              </a:spcBef>
              <a:spcAft>
                <a:spcPts val="0"/>
              </a:spcAft>
              <a:buSzPts val="2000"/>
              <a:buChar char="○"/>
            </a:pPr>
            <a:r>
              <a:rPr lang="en-US" sz="2000"/>
              <a:t>Web</a:t>
            </a:r>
            <a:endParaRPr sz="2000"/>
          </a:p>
          <a:p>
            <a:pPr indent="-241300" lvl="1" marL="685800" rtl="0" algn="l">
              <a:lnSpc>
                <a:spcPct val="80000"/>
              </a:lnSpc>
              <a:spcBef>
                <a:spcPts val="0"/>
              </a:spcBef>
              <a:spcAft>
                <a:spcPts val="0"/>
              </a:spcAft>
              <a:buSzPts val="2000"/>
              <a:buChar char="○"/>
            </a:pPr>
            <a:r>
              <a:rPr lang="en-US" sz="2000"/>
              <a:t>Go to localhost:8001</a:t>
            </a:r>
            <a:endParaRPr sz="2000"/>
          </a:p>
          <a:p>
            <a:pPr indent="0" lvl="0" marL="0" rtl="0" algn="l">
              <a:lnSpc>
                <a:spcPct val="80000"/>
              </a:lnSpc>
              <a:spcBef>
                <a:spcPts val="1000"/>
              </a:spcBef>
              <a:spcAft>
                <a:spcPts val="0"/>
              </a:spcAft>
              <a:buNone/>
            </a:pPr>
            <a:r>
              <a:t/>
            </a:r>
            <a:endParaRPr sz="2000"/>
          </a:p>
          <a:p>
            <a:pPr indent="-215900" lvl="0" marL="228600" rtl="0" algn="l">
              <a:lnSpc>
                <a:spcPct val="80000"/>
              </a:lnSpc>
              <a:spcBef>
                <a:spcPts val="1000"/>
              </a:spcBef>
              <a:spcAft>
                <a:spcPts val="0"/>
              </a:spcAft>
              <a:buClr>
                <a:schemeClr val="dk1"/>
              </a:buClr>
              <a:buSzPts val="2600"/>
              <a:buChar char="●"/>
            </a:pPr>
            <a:r>
              <a:rPr lang="en-US" sz="2600"/>
              <a:t>Language:</a:t>
            </a:r>
            <a:endParaRPr sz="2600"/>
          </a:p>
          <a:p>
            <a:pPr indent="-241300" lvl="1" marL="685800" rtl="0" algn="l">
              <a:lnSpc>
                <a:spcPct val="80000"/>
              </a:lnSpc>
              <a:spcBef>
                <a:spcPts val="0"/>
              </a:spcBef>
              <a:spcAft>
                <a:spcPts val="0"/>
              </a:spcAft>
              <a:buSzPts val="2000"/>
              <a:buChar char="○"/>
            </a:pPr>
            <a:r>
              <a:rPr lang="en-US" sz="2000"/>
              <a:t>Javascript, HTML, CSS</a:t>
            </a:r>
            <a:endParaRPr sz="2000"/>
          </a:p>
          <a:p>
            <a:pPr indent="-241300" lvl="1" marL="685800" rtl="0" algn="l">
              <a:lnSpc>
                <a:spcPct val="80000"/>
              </a:lnSpc>
              <a:spcBef>
                <a:spcPts val="0"/>
              </a:spcBef>
              <a:spcAft>
                <a:spcPts val="0"/>
              </a:spcAft>
              <a:buSzPts val="2000"/>
              <a:buChar char="○"/>
            </a:pPr>
            <a:r>
              <a:rPr lang="en-US" sz="2000"/>
              <a:t>Javascript for logic</a:t>
            </a:r>
            <a:endParaRPr sz="2000"/>
          </a:p>
          <a:p>
            <a:pPr indent="-241300" lvl="1" marL="685800" rtl="0" algn="l">
              <a:lnSpc>
                <a:spcPct val="80000"/>
              </a:lnSpc>
              <a:spcBef>
                <a:spcPts val="0"/>
              </a:spcBef>
              <a:spcAft>
                <a:spcPts val="0"/>
              </a:spcAft>
              <a:buSzPts val="2000"/>
              <a:buChar char="○"/>
            </a:pPr>
            <a:r>
              <a:rPr lang="en-US" sz="2000"/>
              <a:t>HTML and CSS for user interface and interactivity</a:t>
            </a:r>
            <a:endParaRPr sz="2000"/>
          </a:p>
          <a:p>
            <a:pPr indent="0" lvl="0" marL="0" rtl="0" algn="l">
              <a:lnSpc>
                <a:spcPct val="80000"/>
              </a:lnSpc>
              <a:spcBef>
                <a:spcPts val="1000"/>
              </a:spcBef>
              <a:spcAft>
                <a:spcPts val="0"/>
              </a:spcAft>
              <a:buNone/>
            </a:pPr>
            <a:r>
              <a:t/>
            </a:r>
            <a:endParaRPr sz="2000"/>
          </a:p>
          <a:p>
            <a:pPr indent="-215900" lvl="0" marL="228600" rtl="0" algn="l">
              <a:lnSpc>
                <a:spcPct val="80000"/>
              </a:lnSpc>
              <a:spcBef>
                <a:spcPts val="1000"/>
              </a:spcBef>
              <a:spcAft>
                <a:spcPts val="0"/>
              </a:spcAft>
              <a:buClr>
                <a:schemeClr val="dk1"/>
              </a:buClr>
              <a:buSzPts val="2600"/>
              <a:buChar char="●"/>
            </a:pPr>
            <a:r>
              <a:rPr lang="en-US" sz="2600"/>
              <a:t>Libraries:</a:t>
            </a:r>
            <a:endParaRPr sz="2600"/>
          </a:p>
          <a:p>
            <a:pPr indent="-241300" lvl="1" marL="685800" rtl="0" algn="l">
              <a:lnSpc>
                <a:spcPct val="80000"/>
              </a:lnSpc>
              <a:spcBef>
                <a:spcPts val="0"/>
              </a:spcBef>
              <a:spcAft>
                <a:spcPts val="0"/>
              </a:spcAft>
              <a:buSzPts val="2000"/>
              <a:buChar char="○"/>
            </a:pPr>
            <a:r>
              <a:rPr lang="en-US" sz="2000"/>
              <a:t>None</a:t>
            </a:r>
            <a:endParaRPr sz="2000"/>
          </a:p>
        </p:txBody>
      </p:sp>
      <p:sp>
        <p:nvSpPr>
          <p:cNvPr id="201" name="Google Shape;20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207" name="Google Shape;207;p37"/>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BFBFBF"/>
              </a:buClr>
              <a:buSzPts val="2800"/>
              <a:buChar char="●"/>
            </a:pPr>
            <a:r>
              <a:rPr lang="en-US">
                <a:solidFill>
                  <a:srgbClr val="BFBFBF"/>
                </a:solidFill>
              </a:rPr>
              <a:t>Project Description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Requirements</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Implementation</a:t>
            </a:r>
            <a:endParaRPr/>
          </a:p>
          <a:p>
            <a:pPr indent="-228600" lvl="0" marL="228600" rtl="0" algn="l">
              <a:lnSpc>
                <a:spcPct val="90000"/>
              </a:lnSpc>
              <a:spcBef>
                <a:spcPts val="1000"/>
              </a:spcBef>
              <a:spcAft>
                <a:spcPts val="0"/>
              </a:spcAft>
              <a:buClr>
                <a:schemeClr val="dk1"/>
              </a:buClr>
              <a:buSzPts val="2800"/>
              <a:buChar char="●"/>
            </a:pPr>
            <a:r>
              <a:rPr lang="en-US"/>
              <a:t>Testing</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Demonstration</a:t>
            </a:r>
            <a:endParaRPr/>
          </a:p>
          <a:p>
            <a:pPr indent="-228600" lvl="0" marL="228600" rtl="0" algn="l">
              <a:lnSpc>
                <a:spcPct val="90000"/>
              </a:lnSpc>
              <a:spcBef>
                <a:spcPts val="1000"/>
              </a:spcBef>
              <a:spcAft>
                <a:spcPts val="2100"/>
              </a:spcAft>
              <a:buClr>
                <a:srgbClr val="BFBFBF"/>
              </a:buClr>
              <a:buSzPts val="2800"/>
              <a:buChar char="●"/>
            </a:pPr>
            <a:r>
              <a:rPr lang="en-US">
                <a:solidFill>
                  <a:srgbClr val="BFBFBF"/>
                </a:solidFill>
              </a:rPr>
              <a:t>Reflection</a:t>
            </a:r>
            <a:endParaRPr/>
          </a:p>
        </p:txBody>
      </p:sp>
      <p:sp>
        <p:nvSpPr>
          <p:cNvPr id="208" name="Google Shape;20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Testing: Traceability</a:t>
            </a:r>
            <a:endParaRPr/>
          </a:p>
        </p:txBody>
      </p:sp>
      <p:sp>
        <p:nvSpPr>
          <p:cNvPr id="214" name="Google Shape;214;p38"/>
          <p:cNvSpPr txBox="1"/>
          <p:nvPr>
            <p:ph idx="1" type="body"/>
          </p:nvPr>
        </p:nvSpPr>
        <p:spPr>
          <a:xfrm>
            <a:off x="838200" y="2814047"/>
            <a:ext cx="10515600" cy="3363000"/>
          </a:xfrm>
          <a:prstGeom prst="rect">
            <a:avLst/>
          </a:prstGeom>
          <a:noFill/>
          <a:ln>
            <a:noFill/>
          </a:ln>
        </p:spPr>
        <p:txBody>
          <a:bodyPr anchorCtr="0" anchor="t" bIns="45700" lIns="91425" spcFirstLastPara="1" rIns="91425" wrap="square" tIns="45700">
            <a:noAutofit/>
          </a:bodyPr>
          <a:lstStyle/>
          <a:p>
            <a:pPr indent="-50800" lvl="0" marL="228600" rtl="0" algn="ctr">
              <a:lnSpc>
                <a:spcPct val="90000"/>
              </a:lnSpc>
              <a:spcBef>
                <a:spcPts val="0"/>
              </a:spcBef>
              <a:spcAft>
                <a:spcPts val="0"/>
              </a:spcAft>
              <a:buClr>
                <a:schemeClr val="dk1"/>
              </a:buClr>
              <a:buSzPts val="2800"/>
              <a:buNone/>
            </a:pPr>
            <a:r>
              <a:rPr lang="en-US" sz="2600"/>
              <a:t>***Live Demo***</a:t>
            </a:r>
            <a:endParaRPr sz="2600"/>
          </a:p>
          <a:p>
            <a:pPr indent="-50800" lvl="0" marL="228600" rtl="0" algn="ctr">
              <a:lnSpc>
                <a:spcPct val="90000"/>
              </a:lnSpc>
              <a:spcBef>
                <a:spcPts val="2100"/>
              </a:spcBef>
              <a:spcAft>
                <a:spcPts val="2100"/>
              </a:spcAft>
              <a:buClr>
                <a:schemeClr val="dk1"/>
              </a:buClr>
              <a:buSzPts val="2800"/>
              <a:buNone/>
            </a:pPr>
            <a:r>
              <a:rPr lang="en-US" sz="2600"/>
              <a:t>Testing User Interface</a:t>
            </a:r>
            <a:endParaRPr sz="2600"/>
          </a:p>
        </p:txBody>
      </p:sp>
      <p:sp>
        <p:nvSpPr>
          <p:cNvPr id="215" name="Google Shape;21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Testing: Traceability</a:t>
            </a:r>
            <a:endParaRPr/>
          </a:p>
        </p:txBody>
      </p:sp>
      <p:sp>
        <p:nvSpPr>
          <p:cNvPr id="221" name="Google Shape;221;p39"/>
          <p:cNvSpPr txBox="1"/>
          <p:nvPr>
            <p:ph idx="1" type="body"/>
          </p:nvPr>
        </p:nvSpPr>
        <p:spPr>
          <a:xfrm>
            <a:off x="838200" y="2823900"/>
            <a:ext cx="10515600" cy="2861100"/>
          </a:xfrm>
          <a:prstGeom prst="rect">
            <a:avLst/>
          </a:prstGeom>
          <a:noFill/>
          <a:ln>
            <a:noFill/>
          </a:ln>
        </p:spPr>
        <p:txBody>
          <a:bodyPr anchorCtr="0" anchor="t" bIns="45700" lIns="91425" spcFirstLastPara="1" rIns="91425" wrap="square" tIns="45700">
            <a:noAutofit/>
          </a:bodyPr>
          <a:lstStyle/>
          <a:p>
            <a:pPr indent="-50800" lvl="0" marL="228600" rtl="0" algn="ctr">
              <a:lnSpc>
                <a:spcPct val="90000"/>
              </a:lnSpc>
              <a:spcBef>
                <a:spcPts val="0"/>
              </a:spcBef>
              <a:spcAft>
                <a:spcPts val="0"/>
              </a:spcAft>
              <a:buClr>
                <a:schemeClr val="dk1"/>
              </a:buClr>
              <a:buSzPts val="2800"/>
              <a:buNone/>
            </a:pPr>
            <a:r>
              <a:rPr lang="en-US" sz="2600"/>
              <a:t>***Live Demo***</a:t>
            </a:r>
            <a:endParaRPr sz="2600"/>
          </a:p>
          <a:p>
            <a:pPr indent="-50800" lvl="0" marL="228600" rtl="0" algn="ctr">
              <a:lnSpc>
                <a:spcPct val="90000"/>
              </a:lnSpc>
              <a:spcBef>
                <a:spcPts val="2100"/>
              </a:spcBef>
              <a:spcAft>
                <a:spcPts val="0"/>
              </a:spcAft>
              <a:buClr>
                <a:schemeClr val="dk1"/>
              </a:buClr>
              <a:buSzPts val="2800"/>
              <a:buNone/>
            </a:pPr>
            <a:r>
              <a:rPr lang="en-US" sz="2600"/>
              <a:t>testCaseInfiniteLoop.txt</a:t>
            </a:r>
            <a:endParaRPr sz="2600"/>
          </a:p>
          <a:p>
            <a:pPr indent="0" lvl="0" marL="0" rtl="0" algn="ctr">
              <a:lnSpc>
                <a:spcPct val="90000"/>
              </a:lnSpc>
              <a:spcBef>
                <a:spcPts val="2100"/>
              </a:spcBef>
              <a:spcAft>
                <a:spcPts val="2100"/>
              </a:spcAft>
              <a:buClr>
                <a:schemeClr val="dk1"/>
              </a:buClr>
              <a:buSzPts val="2800"/>
              <a:buNone/>
            </a:pPr>
            <a:r>
              <a:rPr lang="en-US" sz="2600"/>
              <a:t>Ability to pause, run, and restart program. Also the registers are updated when paused, and the memory locations can be displayed. </a:t>
            </a:r>
            <a:endParaRPr sz="2600"/>
          </a:p>
        </p:txBody>
      </p:sp>
      <p:sp>
        <p:nvSpPr>
          <p:cNvPr id="222" name="Google Shape;222;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Testing: Traceability</a:t>
            </a:r>
            <a:endParaRPr/>
          </a:p>
        </p:txBody>
      </p:sp>
      <p:sp>
        <p:nvSpPr>
          <p:cNvPr id="228" name="Google Shape;228;p40"/>
          <p:cNvSpPr txBox="1"/>
          <p:nvPr>
            <p:ph idx="1" type="body"/>
          </p:nvPr>
        </p:nvSpPr>
        <p:spPr>
          <a:xfrm>
            <a:off x="838200" y="1825625"/>
            <a:ext cx="28320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testCaseInfiniteLoop.txt</a:t>
            </a:r>
            <a:endParaRPr/>
          </a:p>
          <a:p>
            <a:pPr indent="0" lvl="0" marL="0" rtl="0" algn="l">
              <a:lnSpc>
                <a:spcPct val="90000"/>
              </a:lnSpc>
              <a:spcBef>
                <a:spcPts val="2100"/>
              </a:spcBef>
              <a:spcAft>
                <a:spcPts val="2100"/>
              </a:spcAft>
              <a:buClr>
                <a:schemeClr val="dk1"/>
              </a:buClr>
              <a:buSzPts val="2800"/>
              <a:buNone/>
            </a:pPr>
            <a:r>
              <a:rPr lang="en-US"/>
              <a:t>.text</a:t>
            </a:r>
            <a:br>
              <a:rPr lang="en-US"/>
            </a:br>
            <a:r>
              <a:rPr lang="en-US"/>
              <a:t>	.global _start</a:t>
            </a:r>
            <a:br>
              <a:rPr lang="en-US"/>
            </a:br>
            <a:r>
              <a:rPr lang="en-US"/>
              <a:t>_start:</a:t>
            </a:r>
            <a:br>
              <a:rPr lang="en-US"/>
            </a:br>
            <a:r>
              <a:rPr lang="en-US"/>
              <a:t>	movi 	r2,2</a:t>
            </a:r>
            <a:br>
              <a:rPr lang="en-US"/>
            </a:br>
            <a:r>
              <a:rPr lang="en-US"/>
              <a:t>	movi 	r3,5</a:t>
            </a:r>
            <a:br>
              <a:rPr lang="en-US"/>
            </a:br>
            <a:r>
              <a:rPr lang="en-US"/>
              <a:t>	movi 	r4,10</a:t>
            </a:r>
            <a:br>
              <a:rPr lang="en-US"/>
            </a:br>
            <a:r>
              <a:rPr lang="en-US"/>
              <a:t>begin:</a:t>
            </a:r>
            <a:br>
              <a:rPr lang="en-US"/>
            </a:br>
            <a:r>
              <a:rPr lang="en-US"/>
              <a:t>	add 		r2,r2,r2</a:t>
            </a:r>
            <a:br>
              <a:rPr lang="en-US"/>
            </a:br>
            <a:r>
              <a:rPr lang="en-US"/>
              <a:t>	add 		r3,r3,r3</a:t>
            </a:r>
            <a:br>
              <a:rPr lang="en-US"/>
            </a:br>
            <a:r>
              <a:rPr lang="en-US"/>
              <a:t>         addi 	r4,r4,10</a:t>
            </a:r>
            <a:br>
              <a:rPr lang="en-US"/>
            </a:br>
            <a:r>
              <a:rPr lang="en-US"/>
              <a:t>	br begin</a:t>
            </a:r>
            <a:br>
              <a:rPr lang="en-US"/>
            </a:br>
            <a:r>
              <a:rPr lang="en-US"/>
              <a:t>         .data</a:t>
            </a:r>
            <a:br>
              <a:rPr lang="en-US"/>
            </a:br>
            <a:r>
              <a:rPr lang="en-US"/>
              <a:t>	.end</a:t>
            </a:r>
            <a:br>
              <a:rPr lang="en-US"/>
            </a:br>
            <a:endParaRPr/>
          </a:p>
        </p:txBody>
      </p:sp>
      <p:sp>
        <p:nvSpPr>
          <p:cNvPr id="229" name="Google Shape;229;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
        <p:nvSpPr>
          <p:cNvPr id="230" name="Google Shape;230;p40"/>
          <p:cNvSpPr txBox="1"/>
          <p:nvPr/>
        </p:nvSpPr>
        <p:spPr>
          <a:xfrm>
            <a:off x="5598575" y="2961625"/>
            <a:ext cx="5647800" cy="2456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US" sz="2000"/>
              <a:t>File uploads correctly.</a:t>
            </a:r>
            <a:endParaRPr sz="2000"/>
          </a:p>
          <a:p>
            <a:pPr indent="-355600" lvl="0" marL="457200" rtl="0" algn="l">
              <a:spcBef>
                <a:spcPts val="0"/>
              </a:spcBef>
              <a:spcAft>
                <a:spcPts val="0"/>
              </a:spcAft>
              <a:buSzPts val="2000"/>
              <a:buAutoNum type="arabicPeriod"/>
            </a:pPr>
            <a:r>
              <a:rPr lang="en-US" sz="2000"/>
              <a:t>System is ran.</a:t>
            </a:r>
            <a:endParaRPr sz="2000"/>
          </a:p>
          <a:p>
            <a:pPr indent="-355600" lvl="0" marL="457200" rtl="0" algn="l">
              <a:spcBef>
                <a:spcPts val="0"/>
              </a:spcBef>
              <a:spcAft>
                <a:spcPts val="0"/>
              </a:spcAft>
              <a:buSzPts val="2000"/>
              <a:buAutoNum type="arabicPeriod"/>
            </a:pPr>
            <a:r>
              <a:rPr lang="en-US" sz="2000"/>
              <a:t>Nothing is updated until program is paused.</a:t>
            </a:r>
            <a:endParaRPr sz="2000"/>
          </a:p>
          <a:p>
            <a:pPr indent="-355600" lvl="0" marL="457200" rtl="0" algn="l">
              <a:spcBef>
                <a:spcPts val="0"/>
              </a:spcBef>
              <a:spcAft>
                <a:spcPts val="0"/>
              </a:spcAft>
              <a:buSzPts val="2000"/>
              <a:buAutoNum type="arabicPeriod"/>
            </a:pPr>
            <a:r>
              <a:rPr lang="en-US" sz="2000"/>
              <a:t>Able to continue running program, or restart program.</a:t>
            </a:r>
            <a:endParaRPr sz="2000"/>
          </a:p>
          <a:p>
            <a:pPr indent="-355600" lvl="0" marL="457200" rtl="0" algn="l">
              <a:spcBef>
                <a:spcPts val="0"/>
              </a:spcBef>
              <a:spcAft>
                <a:spcPts val="0"/>
              </a:spcAft>
              <a:buSzPts val="2000"/>
              <a:buAutoNum type="arabicPeriod"/>
            </a:pPr>
            <a:r>
              <a:rPr lang="en-US" sz="2000"/>
              <a:t>Can change viewable memory locations.</a:t>
            </a:r>
            <a:endParaRPr sz="20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444650" y="315925"/>
            <a:ext cx="2369400" cy="188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Test Report</a:t>
            </a:r>
            <a:endParaRPr/>
          </a:p>
        </p:txBody>
      </p:sp>
      <p:sp>
        <p:nvSpPr>
          <p:cNvPr id="236" name="Google Shape;23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237" name="Google Shape;237;p41"/>
          <p:cNvPicPr preferRelativeResize="0"/>
          <p:nvPr/>
        </p:nvPicPr>
        <p:blipFill>
          <a:blip r:embed="rId3">
            <a:alphaModFix/>
          </a:blip>
          <a:stretch>
            <a:fillRect/>
          </a:stretch>
        </p:blipFill>
        <p:spPr>
          <a:xfrm>
            <a:off x="2814050" y="0"/>
            <a:ext cx="9377949" cy="685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243" name="Google Shape;243;p42"/>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BFBFBF"/>
              </a:buClr>
              <a:buSzPts val="2800"/>
              <a:buChar char="●"/>
            </a:pPr>
            <a:r>
              <a:rPr lang="en-US">
                <a:solidFill>
                  <a:srgbClr val="BFBFBF"/>
                </a:solidFill>
              </a:rPr>
              <a:t>Project Description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Requirements</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Implementation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Testing</a:t>
            </a:r>
            <a:endParaRPr/>
          </a:p>
          <a:p>
            <a:pPr indent="-228600" lvl="0" marL="228600" rtl="0" algn="l">
              <a:lnSpc>
                <a:spcPct val="90000"/>
              </a:lnSpc>
              <a:spcBef>
                <a:spcPts val="1000"/>
              </a:spcBef>
              <a:spcAft>
                <a:spcPts val="0"/>
              </a:spcAft>
              <a:buClr>
                <a:schemeClr val="dk1"/>
              </a:buClr>
              <a:buSzPts val="2800"/>
              <a:buChar char="●"/>
            </a:pPr>
            <a:r>
              <a:rPr lang="en-US"/>
              <a:t>Demonstration</a:t>
            </a:r>
            <a:endParaRPr/>
          </a:p>
          <a:p>
            <a:pPr indent="-228600" lvl="0" marL="228600" rtl="0" algn="l">
              <a:lnSpc>
                <a:spcPct val="90000"/>
              </a:lnSpc>
              <a:spcBef>
                <a:spcPts val="1000"/>
              </a:spcBef>
              <a:spcAft>
                <a:spcPts val="2100"/>
              </a:spcAft>
              <a:buClr>
                <a:srgbClr val="BFBFBF"/>
              </a:buClr>
              <a:buSzPts val="2800"/>
              <a:buChar char="●"/>
            </a:pPr>
            <a:r>
              <a:rPr lang="en-US">
                <a:solidFill>
                  <a:srgbClr val="BFBFBF"/>
                </a:solidFill>
              </a:rPr>
              <a:t>Reflection</a:t>
            </a:r>
            <a:endParaRPr/>
          </a:p>
        </p:txBody>
      </p:sp>
      <p:sp>
        <p:nvSpPr>
          <p:cNvPr id="244" name="Google Shape;2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Demo</a:t>
            </a:r>
            <a:endParaRPr/>
          </a:p>
        </p:txBody>
      </p:sp>
      <p:sp>
        <p:nvSpPr>
          <p:cNvPr id="250" name="Google Shape;250;p43"/>
          <p:cNvSpPr txBox="1"/>
          <p:nvPr>
            <p:ph idx="1" type="body"/>
          </p:nvPr>
        </p:nvSpPr>
        <p:spPr>
          <a:xfrm>
            <a:off x="4567300" y="2750525"/>
            <a:ext cx="2664600" cy="850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2100"/>
              </a:spcAft>
              <a:buClr>
                <a:schemeClr val="dk1"/>
              </a:buClr>
              <a:buSzPts val="2800"/>
              <a:buNone/>
            </a:pPr>
            <a:r>
              <a:rPr lang="en-US" sz="3600"/>
              <a:t>Live Demo</a:t>
            </a:r>
            <a:endParaRPr sz="3600"/>
          </a:p>
        </p:txBody>
      </p:sp>
      <p:sp>
        <p:nvSpPr>
          <p:cNvPr id="251" name="Google Shape;25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257" name="Google Shape;257;p44"/>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BFBFBF"/>
              </a:buClr>
              <a:buSzPts val="2800"/>
              <a:buChar char="●"/>
            </a:pPr>
            <a:r>
              <a:rPr lang="en-US">
                <a:solidFill>
                  <a:srgbClr val="BFBFBF"/>
                </a:solidFill>
              </a:rPr>
              <a:t>Project Description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Requirements</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Implementation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Testing</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Demonstration</a:t>
            </a:r>
            <a:endParaRPr/>
          </a:p>
          <a:p>
            <a:pPr indent="-228600" lvl="0" marL="228600" rtl="0" algn="l">
              <a:lnSpc>
                <a:spcPct val="90000"/>
              </a:lnSpc>
              <a:spcBef>
                <a:spcPts val="1000"/>
              </a:spcBef>
              <a:spcAft>
                <a:spcPts val="2100"/>
              </a:spcAft>
              <a:buClr>
                <a:schemeClr val="dk1"/>
              </a:buClr>
              <a:buSzPts val="2800"/>
              <a:buChar char="●"/>
            </a:pPr>
            <a:r>
              <a:rPr lang="en-US"/>
              <a:t>Reflection</a:t>
            </a:r>
            <a:endParaRPr/>
          </a:p>
        </p:txBody>
      </p:sp>
      <p:sp>
        <p:nvSpPr>
          <p:cNvPr id="258" name="Google Shape;25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Reflection</a:t>
            </a:r>
            <a:br>
              <a:rPr lang="en-US"/>
            </a:br>
            <a:r>
              <a:rPr lang="en-US"/>
              <a:t>What went well</a:t>
            </a:r>
            <a:endParaRPr/>
          </a:p>
        </p:txBody>
      </p:sp>
      <p:sp>
        <p:nvSpPr>
          <p:cNvPr id="264" name="Google Shape;26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sz="2400"/>
              <a:t>The coordination of the different subsystems worked very well despite different people working on different components simultaneously. This was made possible by constant communication between team members and a solid plan going in.</a:t>
            </a:r>
            <a:endParaRPr sz="2400"/>
          </a:p>
          <a:p>
            <a:pPr indent="-381000" lvl="0" marL="457200" rtl="0" algn="l">
              <a:lnSpc>
                <a:spcPct val="90000"/>
              </a:lnSpc>
              <a:spcBef>
                <a:spcPts val="0"/>
              </a:spcBef>
              <a:spcAft>
                <a:spcPts val="0"/>
              </a:spcAft>
              <a:buSzPts val="2400"/>
              <a:buChar char="●"/>
            </a:pPr>
            <a:r>
              <a:rPr lang="en-US" sz="2400"/>
              <a:t>Some refactoring was </a:t>
            </a:r>
            <a:r>
              <a:rPr lang="en-US" sz="2400"/>
              <a:t>necessary</a:t>
            </a:r>
            <a:r>
              <a:rPr lang="en-US" sz="2400"/>
              <a:t> when we realized a certain implementation wouldn’t work, but the Jetbrains IDE Webstorm made it very easy/quick, where as it manually it would have taken hours.</a:t>
            </a:r>
            <a:endParaRPr sz="2400"/>
          </a:p>
          <a:p>
            <a:pPr indent="-381000" lvl="0" marL="457200" rtl="0" algn="l">
              <a:lnSpc>
                <a:spcPct val="90000"/>
              </a:lnSpc>
              <a:spcBef>
                <a:spcPts val="0"/>
              </a:spcBef>
              <a:spcAft>
                <a:spcPts val="0"/>
              </a:spcAft>
              <a:buSzPts val="2400"/>
              <a:buChar char="●"/>
            </a:pPr>
            <a:r>
              <a:rPr lang="en-US" sz="2400"/>
              <a:t>We were unsure how well Javascript would work with global variables and functions, but it ended up being very easy to share information between the components (i.e. sharing PC between main.js </a:t>
            </a:r>
            <a:r>
              <a:rPr lang="en-US" sz="2400"/>
              <a:t>and </a:t>
            </a:r>
            <a:r>
              <a:rPr lang="en-US" sz="2400"/>
              <a:t>instructionhandler.js)</a:t>
            </a:r>
            <a:endParaRPr sz="2400"/>
          </a:p>
          <a:p>
            <a:pPr indent="0" lvl="0" marL="457200" rtl="0" algn="l">
              <a:lnSpc>
                <a:spcPct val="90000"/>
              </a:lnSpc>
              <a:spcBef>
                <a:spcPts val="2100"/>
              </a:spcBef>
              <a:spcAft>
                <a:spcPts val="2100"/>
              </a:spcAft>
              <a:buNone/>
            </a:pPr>
            <a:r>
              <a:t/>
            </a:r>
            <a:endParaRPr sz="2400"/>
          </a:p>
        </p:txBody>
      </p:sp>
      <p:sp>
        <p:nvSpPr>
          <p:cNvPr id="265" name="Google Shape;26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44" name="Google Shape;144;p28"/>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Project Description</a:t>
            </a:r>
            <a:endParaRPr/>
          </a:p>
          <a:p>
            <a:pPr indent="-228600" lvl="0" marL="228600" rtl="0" algn="l">
              <a:lnSpc>
                <a:spcPct val="90000"/>
              </a:lnSpc>
              <a:spcBef>
                <a:spcPts val="1000"/>
              </a:spcBef>
              <a:spcAft>
                <a:spcPts val="0"/>
              </a:spcAft>
              <a:buClr>
                <a:schemeClr val="dk1"/>
              </a:buClr>
              <a:buSzPts val="2800"/>
              <a:buChar char="●"/>
            </a:pPr>
            <a:r>
              <a:rPr lang="en-US"/>
              <a:t>Requirements</a:t>
            </a:r>
            <a:endParaRPr/>
          </a:p>
          <a:p>
            <a:pPr indent="-228600" lvl="0" marL="228600" rtl="0" algn="l">
              <a:lnSpc>
                <a:spcPct val="90000"/>
              </a:lnSpc>
              <a:spcBef>
                <a:spcPts val="1000"/>
              </a:spcBef>
              <a:spcAft>
                <a:spcPts val="0"/>
              </a:spcAft>
              <a:buClr>
                <a:schemeClr val="dk1"/>
              </a:buClr>
              <a:buSzPts val="2800"/>
              <a:buChar char="●"/>
            </a:pPr>
            <a:r>
              <a:rPr lang="en-US"/>
              <a:t>Implementation</a:t>
            </a:r>
            <a:endParaRPr/>
          </a:p>
          <a:p>
            <a:pPr indent="-228600" lvl="0" marL="228600" rtl="0" algn="l">
              <a:lnSpc>
                <a:spcPct val="90000"/>
              </a:lnSpc>
              <a:spcBef>
                <a:spcPts val="1000"/>
              </a:spcBef>
              <a:spcAft>
                <a:spcPts val="0"/>
              </a:spcAft>
              <a:buClr>
                <a:schemeClr val="dk1"/>
              </a:buClr>
              <a:buSzPts val="2800"/>
              <a:buChar char="●"/>
            </a:pPr>
            <a:r>
              <a:rPr lang="en-US"/>
              <a:t>Testing</a:t>
            </a:r>
            <a:endParaRPr/>
          </a:p>
          <a:p>
            <a:pPr indent="-228600" lvl="0" marL="228600" rtl="0" algn="l">
              <a:lnSpc>
                <a:spcPct val="90000"/>
              </a:lnSpc>
              <a:spcBef>
                <a:spcPts val="1000"/>
              </a:spcBef>
              <a:spcAft>
                <a:spcPts val="0"/>
              </a:spcAft>
              <a:buClr>
                <a:schemeClr val="dk1"/>
              </a:buClr>
              <a:buSzPts val="2800"/>
              <a:buChar char="●"/>
            </a:pPr>
            <a:r>
              <a:rPr lang="en-US"/>
              <a:t>Demonstration</a:t>
            </a:r>
            <a:endParaRPr/>
          </a:p>
          <a:p>
            <a:pPr indent="-228600" lvl="0" marL="228600" rtl="0" algn="l">
              <a:lnSpc>
                <a:spcPct val="90000"/>
              </a:lnSpc>
              <a:spcBef>
                <a:spcPts val="1000"/>
              </a:spcBef>
              <a:spcAft>
                <a:spcPts val="2100"/>
              </a:spcAft>
              <a:buClr>
                <a:schemeClr val="dk1"/>
              </a:buClr>
              <a:buSzPts val="2800"/>
              <a:buChar char="●"/>
            </a:pPr>
            <a:r>
              <a:rPr lang="en-US"/>
              <a:t>Reflection</a:t>
            </a:r>
            <a:endParaRPr/>
          </a:p>
        </p:txBody>
      </p:sp>
      <p:sp>
        <p:nvSpPr>
          <p:cNvPr id="145" name="Google Shape;14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Reflection</a:t>
            </a:r>
            <a:br>
              <a:rPr lang="en-US"/>
            </a:br>
            <a:r>
              <a:rPr lang="en-US"/>
              <a:t>What didn’t go well</a:t>
            </a:r>
            <a:endParaRPr/>
          </a:p>
        </p:txBody>
      </p:sp>
      <p:sp>
        <p:nvSpPr>
          <p:cNvPr id="271" name="Google Shape;27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sz="2400"/>
              <a:t>Implementing the logic for each instruction proved more difficult and time consuming than originally thought, and more time should have been allocated to that from the beginning. A float day had to be used to clean up the instruction logic.</a:t>
            </a:r>
            <a:endParaRPr sz="2400"/>
          </a:p>
          <a:p>
            <a:pPr indent="-381000" lvl="0" marL="457200" rtl="0" algn="l">
              <a:lnSpc>
                <a:spcPct val="90000"/>
              </a:lnSpc>
              <a:spcBef>
                <a:spcPts val="0"/>
              </a:spcBef>
              <a:spcAft>
                <a:spcPts val="0"/>
              </a:spcAft>
              <a:buSzPts val="2400"/>
              <a:buChar char="●"/>
            </a:pPr>
            <a:r>
              <a:rPr lang="en-US" sz="2400"/>
              <a:t>We did not forsee the issue of running out of memory while running an assembly file that operates indefinitely. Chrome, for instance, would throw an error after only a few seconds of executing the infiniteLoop.txt test case. </a:t>
            </a:r>
            <a:endParaRPr sz="2400"/>
          </a:p>
        </p:txBody>
      </p:sp>
      <p:sp>
        <p:nvSpPr>
          <p:cNvPr id="272" name="Google Shape;27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273" name="Google Shape;273;p46"/>
          <p:cNvPicPr preferRelativeResize="0"/>
          <p:nvPr/>
        </p:nvPicPr>
        <p:blipFill>
          <a:blip r:embed="rId3">
            <a:alphaModFix/>
          </a:blip>
          <a:stretch>
            <a:fillRect/>
          </a:stretch>
        </p:blipFill>
        <p:spPr>
          <a:xfrm>
            <a:off x="3252950" y="4531538"/>
            <a:ext cx="6477000" cy="212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Reflection</a:t>
            </a:r>
            <a:br>
              <a:rPr lang="en-US"/>
            </a:br>
            <a:r>
              <a:rPr lang="en-US"/>
              <a:t>Something to Improve</a:t>
            </a:r>
            <a:endParaRPr/>
          </a:p>
        </p:txBody>
      </p:sp>
      <p:sp>
        <p:nvSpPr>
          <p:cNvPr id="279" name="Google Shape;279;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sz="2400"/>
              <a:t>Moving forward, we will need to spend more time at the beginning of the increment estimating which parts will take the most time, and assign team members accordingly. If we can divide up the work more evenly, we’ll be able to accomplish more even when we can’t have a team meeting.</a:t>
            </a:r>
            <a:endParaRPr sz="2400"/>
          </a:p>
          <a:p>
            <a:pPr indent="-381000" lvl="0" marL="457200" rtl="0" algn="l">
              <a:lnSpc>
                <a:spcPct val="90000"/>
              </a:lnSpc>
              <a:spcBef>
                <a:spcPts val="0"/>
              </a:spcBef>
              <a:spcAft>
                <a:spcPts val="0"/>
              </a:spcAft>
              <a:buSzPts val="2400"/>
              <a:buChar char="●"/>
            </a:pPr>
            <a:r>
              <a:rPr lang="en-US" sz="2400"/>
              <a:t>Looking at the limits and constraints of using a browser implementation were not really taken into account when coding began, but will need to be for any added features. </a:t>
            </a:r>
            <a:endParaRPr sz="2400"/>
          </a:p>
        </p:txBody>
      </p:sp>
      <p:sp>
        <p:nvSpPr>
          <p:cNvPr id="280" name="Google Shape;28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286" name="Google Shape;286;p48"/>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Project Description</a:t>
            </a:r>
            <a:endParaRPr/>
          </a:p>
          <a:p>
            <a:pPr indent="-228600" lvl="0" marL="228600" rtl="0" algn="l">
              <a:lnSpc>
                <a:spcPct val="90000"/>
              </a:lnSpc>
              <a:spcBef>
                <a:spcPts val="1000"/>
              </a:spcBef>
              <a:spcAft>
                <a:spcPts val="0"/>
              </a:spcAft>
              <a:buClr>
                <a:schemeClr val="dk1"/>
              </a:buClr>
              <a:buSzPts val="2800"/>
              <a:buChar char="●"/>
            </a:pPr>
            <a:r>
              <a:rPr lang="en-US"/>
              <a:t>Requirements</a:t>
            </a:r>
            <a:endParaRPr/>
          </a:p>
          <a:p>
            <a:pPr indent="-228600" lvl="0" marL="228600" rtl="0" algn="l">
              <a:lnSpc>
                <a:spcPct val="90000"/>
              </a:lnSpc>
              <a:spcBef>
                <a:spcPts val="1000"/>
              </a:spcBef>
              <a:spcAft>
                <a:spcPts val="0"/>
              </a:spcAft>
              <a:buClr>
                <a:schemeClr val="dk1"/>
              </a:buClr>
              <a:buSzPts val="2800"/>
              <a:buChar char="●"/>
            </a:pPr>
            <a:r>
              <a:rPr lang="en-US"/>
              <a:t>Implementation</a:t>
            </a:r>
            <a:endParaRPr/>
          </a:p>
          <a:p>
            <a:pPr indent="-228600" lvl="0" marL="228600" rtl="0" algn="l">
              <a:lnSpc>
                <a:spcPct val="90000"/>
              </a:lnSpc>
              <a:spcBef>
                <a:spcPts val="1000"/>
              </a:spcBef>
              <a:spcAft>
                <a:spcPts val="0"/>
              </a:spcAft>
              <a:buClr>
                <a:schemeClr val="dk1"/>
              </a:buClr>
              <a:buSzPts val="2800"/>
              <a:buChar char="●"/>
            </a:pPr>
            <a:r>
              <a:rPr lang="en-US"/>
              <a:t>Testing</a:t>
            </a:r>
            <a:endParaRPr/>
          </a:p>
          <a:p>
            <a:pPr indent="-228600" lvl="0" marL="228600" rtl="0" algn="l">
              <a:lnSpc>
                <a:spcPct val="90000"/>
              </a:lnSpc>
              <a:spcBef>
                <a:spcPts val="1000"/>
              </a:spcBef>
              <a:spcAft>
                <a:spcPts val="0"/>
              </a:spcAft>
              <a:buClr>
                <a:schemeClr val="dk1"/>
              </a:buClr>
              <a:buSzPts val="2800"/>
              <a:buChar char="●"/>
            </a:pPr>
            <a:r>
              <a:rPr lang="en-US"/>
              <a:t>Demonstration</a:t>
            </a:r>
            <a:endParaRPr/>
          </a:p>
          <a:p>
            <a:pPr indent="-228600" lvl="0" marL="228600" rtl="0" algn="l">
              <a:lnSpc>
                <a:spcPct val="90000"/>
              </a:lnSpc>
              <a:spcBef>
                <a:spcPts val="1000"/>
              </a:spcBef>
              <a:spcAft>
                <a:spcPts val="2100"/>
              </a:spcAft>
              <a:buClr>
                <a:schemeClr val="dk1"/>
              </a:buClr>
              <a:buSzPts val="2800"/>
              <a:buChar char="●"/>
            </a:pPr>
            <a:r>
              <a:rPr lang="en-US"/>
              <a:t>Reflection</a:t>
            </a:r>
            <a:endParaRPr/>
          </a:p>
        </p:txBody>
      </p:sp>
      <p:sp>
        <p:nvSpPr>
          <p:cNvPr id="287" name="Google Shape;28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Project Overview</a:t>
            </a:r>
            <a:endParaRPr/>
          </a:p>
        </p:txBody>
      </p:sp>
      <p:sp>
        <p:nvSpPr>
          <p:cNvPr id="151" name="Google Shape;15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pic>
        <p:nvPicPr>
          <p:cNvPr id="152" name="Google Shape;152;p29"/>
          <p:cNvPicPr preferRelativeResize="0"/>
          <p:nvPr/>
        </p:nvPicPr>
        <p:blipFill>
          <a:blip r:embed="rId3">
            <a:alphaModFix/>
          </a:blip>
          <a:stretch>
            <a:fillRect/>
          </a:stretch>
        </p:blipFill>
        <p:spPr>
          <a:xfrm>
            <a:off x="0" y="1801003"/>
            <a:ext cx="12192000" cy="505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58" name="Google Shape;158;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F1: </a:t>
            </a:r>
            <a:r>
              <a:rPr lang="en-US" sz="2400">
                <a:solidFill>
                  <a:srgbClr val="000000"/>
                </a:solidFill>
              </a:rPr>
              <a:t> Read in a text document of assembly instructions and labels by parsing each line and executing them correctly by identifying which instructions, registers, and labels are being used.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F2: </a:t>
            </a:r>
            <a:r>
              <a:rPr lang="en-US" sz="1000">
                <a:solidFill>
                  <a:srgbClr val="000000"/>
                </a:solidFill>
              </a:rPr>
              <a:t> </a:t>
            </a:r>
            <a:r>
              <a:rPr lang="en-US" sz="2400">
                <a:solidFill>
                  <a:srgbClr val="000000"/>
                </a:solidFill>
              </a:rPr>
              <a:t>Simulate a 32 bit, little endian processor environment with 16 bit memory addresses and 32 general purpose registers. Although these addresses will be simulated, they will behave the same as an actual NIOS II processor.</a:t>
            </a:r>
            <a:endParaRPr sz="2400">
              <a:solidFill>
                <a:srgbClr val="000000"/>
              </a:solidFill>
            </a:endParaRPr>
          </a:p>
          <a:p>
            <a:pPr indent="-203200" lvl="0" marL="228600" marR="0" rtl="0" algn="l">
              <a:lnSpc>
                <a:spcPct val="90000"/>
              </a:lnSpc>
              <a:spcBef>
                <a:spcPts val="2100"/>
              </a:spcBef>
              <a:spcAft>
                <a:spcPts val="2100"/>
              </a:spcAft>
              <a:buClr>
                <a:srgbClr val="000000"/>
              </a:buClr>
              <a:buSzPts val="2400"/>
              <a:buFont typeface="Arial"/>
              <a:buChar char="•"/>
            </a:pPr>
            <a:r>
              <a:rPr lang="en-US" sz="2400">
                <a:solidFill>
                  <a:srgbClr val="000000"/>
                </a:solidFill>
              </a:rPr>
              <a:t>F3: Display current processor state as; “RUNNING,” “PAUSED,” and “NOT READY.” This will be done through the GUI.</a:t>
            </a:r>
            <a:endParaRPr sz="2400">
              <a:solidFill>
                <a:srgbClr val="000000"/>
              </a:solidFill>
            </a:endParaRPr>
          </a:p>
        </p:txBody>
      </p:sp>
      <p:sp>
        <p:nvSpPr>
          <p:cNvPr id="159" name="Google Shape;15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65" name="Google Shape;165;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4</a:t>
            </a:r>
            <a:r>
              <a:rPr b="0" i="0" lang="en-US" sz="2800" u="none" cap="none" strike="noStrike">
                <a:solidFill>
                  <a:schemeClr val="dk1"/>
                </a:solidFill>
                <a:latin typeface="Calibri"/>
                <a:ea typeface="Calibri"/>
                <a:cs typeface="Calibri"/>
                <a:sym typeface="Calibri"/>
              </a:rPr>
              <a:t>: </a:t>
            </a:r>
            <a:r>
              <a:rPr lang="en-US" sz="2400">
                <a:solidFill>
                  <a:srgbClr val="000000"/>
                </a:solidFill>
              </a:rPr>
              <a:t>Represent a 64 kilobyte byte-addressable block of memory for specific data accessibility. Like F2, this memory will be simulated but behave identically to the NIOS II memory.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5</a:t>
            </a:r>
            <a:r>
              <a:rPr b="0" i="0" lang="en-US" sz="2800" u="none" cap="none" strike="noStrike">
                <a:solidFill>
                  <a:schemeClr val="dk1"/>
                </a:solidFill>
                <a:latin typeface="Calibri"/>
                <a:ea typeface="Calibri"/>
                <a:cs typeface="Calibri"/>
                <a:sym typeface="Calibri"/>
              </a:rPr>
              <a:t>: </a:t>
            </a:r>
            <a:r>
              <a:rPr lang="en-US" sz="2400">
                <a:solidFill>
                  <a:srgbClr val="000000"/>
                </a:solidFill>
              </a:rPr>
              <a:t>Display Program Counter value and contents of the 32 general purpose registers and special registers. These values will be shown in the GUI.</a:t>
            </a:r>
            <a:endParaRPr sz="2400">
              <a:solidFill>
                <a:srgbClr val="000000"/>
              </a:solidFill>
            </a:endParaRPr>
          </a:p>
        </p:txBody>
      </p:sp>
      <p:sp>
        <p:nvSpPr>
          <p:cNvPr id="166" name="Google Shape;166;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Functional Requirements</a:t>
            </a:r>
            <a:endParaRPr/>
          </a:p>
        </p:txBody>
      </p:sp>
      <p:sp>
        <p:nvSpPr>
          <p:cNvPr id="172" name="Google Shape;172;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spcBef>
                <a:spcPts val="1000"/>
              </a:spcBef>
              <a:spcAft>
                <a:spcPts val="0"/>
              </a:spcAft>
              <a:buClr>
                <a:srgbClr val="000000"/>
              </a:buClr>
              <a:buSzPts val="2400"/>
              <a:buFont typeface="Arial"/>
              <a:buChar char="•"/>
            </a:pPr>
            <a:r>
              <a:rPr lang="en-US" sz="2400">
                <a:solidFill>
                  <a:srgbClr val="000000"/>
                </a:solidFill>
              </a:rPr>
              <a:t>F6:  Run, Pause, and Reset buttons for controlling the program. </a:t>
            </a:r>
            <a:endParaRPr sz="2400">
              <a:solidFill>
                <a:srgbClr val="000000"/>
              </a:solidFill>
            </a:endParaRPr>
          </a:p>
          <a:p>
            <a:pPr indent="0" lvl="0" marL="0" marR="0" rtl="0" algn="l">
              <a:lnSpc>
                <a:spcPct val="90000"/>
              </a:lnSpc>
              <a:spcBef>
                <a:spcPts val="2100"/>
              </a:spcBef>
              <a:spcAft>
                <a:spcPts val="0"/>
              </a:spcAft>
              <a:buNone/>
            </a:pPr>
            <a:r>
              <a:t/>
            </a:r>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t>
            </a:r>
            <a:r>
              <a:rPr lang="en-US"/>
              <a:t>7</a:t>
            </a:r>
            <a:r>
              <a:rPr b="0" i="0" lang="en-US" sz="2800" u="none" cap="none" strike="noStrike">
                <a:solidFill>
                  <a:schemeClr val="dk1"/>
                </a:solidFill>
                <a:latin typeface="Calibri"/>
                <a:ea typeface="Calibri"/>
                <a:cs typeface="Calibri"/>
                <a:sym typeface="Calibri"/>
              </a:rPr>
              <a:t>: </a:t>
            </a:r>
            <a:r>
              <a:rPr lang="en-US" sz="2400">
                <a:solidFill>
                  <a:srgbClr val="000000"/>
                </a:solidFill>
              </a:rPr>
              <a:t>The user will have the ability to specify up to 16 memory locations  to the monitor. For each user specified memory location, the program should display the four contiguous bytes starting at that memory location in hexadecimal. </a:t>
            </a:r>
            <a:endParaRPr sz="2400">
              <a:solidFill>
                <a:srgbClr val="000000"/>
              </a:solidFill>
            </a:endParaRPr>
          </a:p>
        </p:txBody>
      </p:sp>
      <p:sp>
        <p:nvSpPr>
          <p:cNvPr id="173" name="Google Shape;17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Nonfunctional Requirements</a:t>
            </a:r>
            <a:endParaRPr/>
          </a:p>
        </p:txBody>
      </p:sp>
      <p:sp>
        <p:nvSpPr>
          <p:cNvPr id="179" name="Google Shape;179;p33"/>
          <p:cNvSpPr txBox="1"/>
          <p:nvPr>
            <p:ph idx="1" type="body"/>
          </p:nvPr>
        </p:nvSpPr>
        <p:spPr>
          <a:xfrm>
            <a:off x="838200" y="1825625"/>
            <a:ext cx="10897200" cy="43515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N1: Pe</a:t>
            </a:r>
            <a:r>
              <a:rPr lang="en-US"/>
              <a:t>rformance</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provide an execution time that is indistinguishable from the actual NIOS II chip</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show data to the GUI in real-time</a:t>
            </a:r>
            <a:endParaRPr sz="2000"/>
          </a:p>
          <a:p>
            <a:pPr indent="-228600" lvl="0" marL="228600" marR="0" rtl="0" algn="l">
              <a:lnSpc>
                <a:spcPct val="10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N2: Us</a:t>
            </a:r>
            <a:r>
              <a:rPr lang="en-US"/>
              <a:t>ability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input file format will be clearly described to avoid pre-runtime errors</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GUI should be intuitive to use for anybody with experience in NIOS II</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Errors that occur will be clearly described to the user to aid debugging</a:t>
            </a:r>
            <a:endParaRPr sz="2000"/>
          </a:p>
          <a:p>
            <a:pPr indent="0" lvl="0" marL="0" marR="0" rtl="0" algn="l">
              <a:lnSpc>
                <a:spcPct val="100000"/>
              </a:lnSpc>
              <a:spcBef>
                <a:spcPts val="1000"/>
              </a:spcBef>
              <a:spcAft>
                <a:spcPts val="2100"/>
              </a:spcAft>
              <a:buNone/>
            </a:pPr>
            <a:r>
              <a:t/>
            </a:r>
            <a:endParaRPr/>
          </a:p>
        </p:txBody>
      </p:sp>
      <p:sp>
        <p:nvSpPr>
          <p:cNvPr id="180" name="Google Shape;18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838200" y="4022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Nonfunctional Requirements (</a:t>
            </a:r>
            <a:r>
              <a:rPr lang="en-US"/>
              <a:t>cont.)</a:t>
            </a:r>
            <a:endParaRPr/>
          </a:p>
        </p:txBody>
      </p:sp>
      <p:sp>
        <p:nvSpPr>
          <p:cNvPr id="186" name="Google Shape;186;p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Clr>
                <a:schemeClr val="dk1"/>
              </a:buClr>
              <a:buSzPts val="2800"/>
              <a:buFont typeface="Arial"/>
              <a:buChar char="•"/>
            </a:pPr>
            <a:r>
              <a:rPr lang="en-US"/>
              <a:t>N3: Stability and Reliability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should be able to handle basic errors while providing information on bugs</a:t>
            </a:r>
            <a:endParaRPr sz="2000"/>
          </a:p>
          <a:p>
            <a:pPr indent="-228600" lvl="0" marL="228600" rtl="0" algn="l">
              <a:lnSpc>
                <a:spcPct val="100000"/>
              </a:lnSpc>
              <a:spcBef>
                <a:spcPts val="1000"/>
              </a:spcBef>
              <a:spcAft>
                <a:spcPts val="0"/>
              </a:spcAft>
              <a:buClr>
                <a:schemeClr val="dk1"/>
              </a:buClr>
              <a:buSzPts val="2800"/>
              <a:buFont typeface="Arial"/>
              <a:buChar char="•"/>
            </a:pPr>
            <a:r>
              <a:rPr lang="en-US"/>
              <a:t>N4: Platform Compatibility</a:t>
            </a:r>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will be able to run on multiple operating systems, provided the correct software is installed beforehand </a:t>
            </a:r>
            <a:endParaRPr sz="2000">
              <a:solidFill>
                <a:srgbClr val="000000"/>
              </a:solidFill>
            </a:endParaRPr>
          </a:p>
          <a:p>
            <a:pPr indent="-203200" lvl="1" marL="685800" rtl="0" algn="just">
              <a:lnSpc>
                <a:spcPct val="100000"/>
              </a:lnSpc>
              <a:spcBef>
                <a:spcPts val="1000"/>
              </a:spcBef>
              <a:spcAft>
                <a:spcPts val="0"/>
              </a:spcAft>
              <a:buClr>
                <a:srgbClr val="000000"/>
              </a:buClr>
              <a:buSzPts val="2000"/>
              <a:buFont typeface="Calibri"/>
              <a:buChar char="•"/>
            </a:pPr>
            <a:r>
              <a:rPr lang="en-US" sz="2000">
                <a:solidFill>
                  <a:srgbClr val="000000"/>
                </a:solidFill>
              </a:rPr>
              <a:t>The system will provide an almost identical look across all compatible operating systems</a:t>
            </a:r>
            <a:endParaRPr sz="2000">
              <a:solidFill>
                <a:srgbClr val="000000"/>
              </a:solidFill>
            </a:endParaRPr>
          </a:p>
          <a:p>
            <a:pPr indent="0" lvl="0" marL="0" rtl="0" algn="l">
              <a:lnSpc>
                <a:spcPct val="100000"/>
              </a:lnSpc>
              <a:spcBef>
                <a:spcPts val="1000"/>
              </a:spcBef>
              <a:spcAft>
                <a:spcPts val="0"/>
              </a:spcAft>
              <a:buNone/>
            </a:pPr>
            <a:r>
              <a:t/>
            </a:r>
            <a:endParaRPr/>
          </a:p>
        </p:txBody>
      </p:sp>
      <p:sp>
        <p:nvSpPr>
          <p:cNvPr id="187" name="Google Shape;187;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Overview</a:t>
            </a:r>
            <a:endParaRPr/>
          </a:p>
        </p:txBody>
      </p:sp>
      <p:sp>
        <p:nvSpPr>
          <p:cNvPr id="193" name="Google Shape;193;p35"/>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BFBFBF"/>
              </a:buClr>
              <a:buSzPts val="2800"/>
              <a:buChar char="●"/>
            </a:pPr>
            <a:r>
              <a:rPr lang="en-US">
                <a:solidFill>
                  <a:srgbClr val="BFBFBF"/>
                </a:solidFill>
              </a:rPr>
              <a:t>Project Description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Requirements</a:t>
            </a:r>
            <a:endParaRPr/>
          </a:p>
          <a:p>
            <a:pPr indent="-228600" lvl="0" marL="228600" rtl="0" algn="l">
              <a:lnSpc>
                <a:spcPct val="90000"/>
              </a:lnSpc>
              <a:spcBef>
                <a:spcPts val="1000"/>
              </a:spcBef>
              <a:spcAft>
                <a:spcPts val="0"/>
              </a:spcAft>
              <a:buClr>
                <a:schemeClr val="dk1"/>
              </a:buClr>
              <a:buSzPts val="2800"/>
              <a:buChar char="●"/>
            </a:pPr>
            <a:r>
              <a:rPr lang="en-US"/>
              <a:t>Implementation</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Testing</a:t>
            </a:r>
            <a:endParaRPr/>
          </a:p>
          <a:p>
            <a:pPr indent="-228600" lvl="0" marL="228600" rtl="0" algn="l">
              <a:lnSpc>
                <a:spcPct val="90000"/>
              </a:lnSpc>
              <a:spcBef>
                <a:spcPts val="1000"/>
              </a:spcBef>
              <a:spcAft>
                <a:spcPts val="0"/>
              </a:spcAft>
              <a:buClr>
                <a:srgbClr val="BFBFBF"/>
              </a:buClr>
              <a:buSzPts val="2800"/>
              <a:buChar char="●"/>
            </a:pPr>
            <a:r>
              <a:rPr lang="en-US">
                <a:solidFill>
                  <a:srgbClr val="BFBFBF"/>
                </a:solidFill>
              </a:rPr>
              <a:t>Demonstration</a:t>
            </a:r>
            <a:endParaRPr/>
          </a:p>
          <a:p>
            <a:pPr indent="-228600" lvl="0" marL="228600" rtl="0" algn="l">
              <a:lnSpc>
                <a:spcPct val="90000"/>
              </a:lnSpc>
              <a:spcBef>
                <a:spcPts val="1000"/>
              </a:spcBef>
              <a:spcAft>
                <a:spcPts val="2100"/>
              </a:spcAft>
              <a:buClr>
                <a:srgbClr val="BFBFBF"/>
              </a:buClr>
              <a:buSzPts val="2800"/>
              <a:buChar char="●"/>
            </a:pPr>
            <a:r>
              <a:rPr lang="en-US">
                <a:solidFill>
                  <a:srgbClr val="BFBFBF"/>
                </a:solidFill>
              </a:rPr>
              <a:t>Reflection</a:t>
            </a:r>
            <a:endParaRPr/>
          </a:p>
        </p:txBody>
      </p:sp>
      <p:sp>
        <p:nvSpPr>
          <p:cNvPr id="194" name="Google Shape;19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dk2"/>
                </a:solidFill>
                <a:latin typeface="Roboto"/>
                <a:ea typeface="Roboto"/>
                <a:cs typeface="Roboto"/>
                <a:sym typeface="Roboto"/>
              </a:rPr>
              <a:t>‹#›</a:t>
            </a:fld>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