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30"/>
  </p:notesMasterIdLst>
  <p:handoutMasterIdLst>
    <p:handoutMasterId r:id="rId31"/>
  </p:handoutMasterIdLst>
  <p:sldIdLst>
    <p:sldId id="578" r:id="rId5"/>
    <p:sldId id="591" r:id="rId6"/>
    <p:sldId id="587" r:id="rId7"/>
    <p:sldId id="588" r:id="rId8"/>
    <p:sldId id="589" r:id="rId9"/>
    <p:sldId id="590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609" r:id="rId27"/>
    <p:sldId id="592" r:id="rId28"/>
    <p:sldId id="576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1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1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1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1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F4793A"/>
    <a:srgbClr val="D06800"/>
    <a:srgbClr val="2D7CCF"/>
    <a:srgbClr val="8B9DA7"/>
    <a:srgbClr val="777777"/>
    <a:srgbClr val="DDDDDD"/>
    <a:srgbClr val="FFFFFF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7" autoAdjust="0"/>
    <p:restoredTop sz="91698" autoAdjust="0"/>
  </p:normalViewPr>
  <p:slideViewPr>
    <p:cSldViewPr>
      <p:cViewPr varScale="1">
        <p:scale>
          <a:sx n="94" d="100"/>
          <a:sy n="94" d="100"/>
        </p:scale>
        <p:origin x="-4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Segoe Semibold" pitchFamily="34" charset="0"/>
              </a:defRPr>
            </a:lvl1pPr>
          </a:lstStyle>
          <a:p>
            <a:pPr>
              <a:defRPr/>
            </a:pPr>
            <a:r>
              <a:rPr lang="en-US"/>
              <a:t>MGB 2005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Segoe" pitchFamily="34" charset="0"/>
              </a:defRPr>
            </a:lvl1pPr>
          </a:lstStyle>
          <a:p>
            <a:pPr>
              <a:defRPr/>
            </a:pPr>
            <a:fld id="{07DCEBE7-73AF-4ED8-BCFE-29FD56FB35C3}" type="datetime8">
              <a:rPr lang="en-US"/>
              <a:pPr>
                <a:defRPr/>
              </a:pPr>
              <a:t>7/1/2008 10:48 AM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Segoe Semibold" pitchFamily="34" charset="0"/>
              </a:defRPr>
            </a:lvl1pPr>
          </a:lstStyle>
          <a:p>
            <a:pPr>
              <a:defRPr/>
            </a:pPr>
            <a:fld id="{49BD22C4-D1A8-41ED-928E-915AA736E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9D910E3-464B-4DE1-A233-EBF743715C91}" type="datetime8">
              <a:rPr lang="en-US"/>
              <a:pPr>
                <a:defRPr/>
              </a:pPr>
              <a:t>7/1/2008 10:48 AM</a:t>
            </a:fld>
            <a:endParaRPr lang="en-US"/>
          </a:p>
        </p:txBody>
      </p:sp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98600" y="266700"/>
            <a:ext cx="4203700" cy="3152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42900" y="3556000"/>
            <a:ext cx="61976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3163"/>
            <a:ext cx="56673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latin typeface="Segoe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799513"/>
            <a:ext cx="1273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8A8F651-D492-4DEE-8697-AA64A41EE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B761B11-866D-4701-847D-030DB18EFBF9}" type="datetime8">
              <a:rPr lang="en-US" sz="1200">
                <a:latin typeface="Times New Roman" pitchFamily="1" charset="0"/>
              </a:rPr>
              <a:pPr algn="r"/>
              <a:t>7/1/2008 10:48 AM</a:t>
            </a:fld>
            <a:endParaRPr lang="en-US" sz="1200">
              <a:latin typeface="Times New Roman" pitchFamily="1" charset="0"/>
            </a:endParaRPr>
          </a:p>
        </p:txBody>
      </p:sp>
      <p:sp>
        <p:nvSpPr>
          <p:cNvPr id="11267" name="Rectangle 7"/>
          <p:cNvSpPr txBox="1">
            <a:spLocks noGrp="1" noChangeArrowheads="1"/>
          </p:cNvSpPr>
          <p:nvPr/>
        </p:nvSpPr>
        <p:spPr bwMode="auto">
          <a:xfrm>
            <a:off x="5583238" y="8799513"/>
            <a:ext cx="1273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5664A87-1B34-41B2-BFF2-DFCD38E78435}" type="slidenum">
              <a:rPr lang="en-US" sz="1200">
                <a:latin typeface="Times New Roman" pitchFamily="1" charset="0"/>
              </a:rPr>
              <a:pPr algn="r"/>
              <a:t>1</a:t>
            </a:fld>
            <a:endParaRPr lang="en-US" sz="1200">
              <a:latin typeface="Times New Roman" pitchFamily="1" charset="0"/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00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9D910E3-464B-4DE1-A233-EBF743715C91}" type="datetime8">
              <a:rPr lang="en-US" smtClean="0"/>
              <a:pPr>
                <a:defRPr/>
              </a:pPr>
              <a:t>7/1/2008 10:48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F651-D492-4DEE-8697-AA64A41EEA4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9D910E3-464B-4DE1-A233-EBF743715C91}" type="datetime8">
              <a:rPr lang="en-US" smtClean="0"/>
              <a:pPr>
                <a:defRPr/>
              </a:pPr>
              <a:t>7/1/2008 10:48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A8F651-D492-4DEE-8697-AA64A41EEA4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7B231F0-B11B-407F-BBE4-2A255741BC3F}" type="datetime8">
              <a:rPr lang="en-US" smtClean="0">
                <a:latin typeface="Times New Roman" pitchFamily="1" charset="0"/>
              </a:rPr>
              <a:pPr/>
              <a:t>7/1/2008 10:48 AM</a:t>
            </a:fld>
            <a:endParaRPr lang="en-US" smtClean="0">
              <a:latin typeface="Times New Roman" pitchFamily="1" charset="0"/>
            </a:endParaRP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AEA96-5D51-465D-B1A3-C312807C2B88}" type="slidenum">
              <a:rPr lang="en-US" smtClean="0">
                <a:latin typeface="Times New Roman" pitchFamily="1" charset="0"/>
              </a:rPr>
              <a:pPr/>
              <a:t>24</a:t>
            </a:fld>
            <a:endParaRPr lang="en-US" smtClean="0">
              <a:latin typeface="Times New Roman" pitchFamily="1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00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7B231F0-B11B-407F-BBE4-2A255741BC3F}" type="datetime8">
              <a:rPr lang="en-US" smtClean="0">
                <a:latin typeface="Times New Roman" pitchFamily="1" charset="0"/>
              </a:rPr>
              <a:pPr/>
              <a:t>7/1/2008 10:48 AM</a:t>
            </a:fld>
            <a:endParaRPr lang="en-US" smtClean="0">
              <a:latin typeface="Times New Roman" pitchFamily="1" charset="0"/>
            </a:endParaRP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AEA96-5D51-465D-B1A3-C312807C2B88}" type="slidenum">
              <a:rPr lang="en-US" smtClean="0">
                <a:latin typeface="Times New Roman" pitchFamily="1" charset="0"/>
              </a:rPr>
              <a:pPr/>
              <a:t>25</a:t>
            </a:fld>
            <a:endParaRPr lang="en-US" smtClean="0">
              <a:latin typeface="Times New Roman" pitchFamily="1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000" smtClean="0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Gamefest2008LogoPP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78675" y="6208713"/>
            <a:ext cx="18478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8077200" cy="1409700"/>
          </a:xfrm>
          <a:ln algn="ctr"/>
        </p:spPr>
        <p:txBody>
          <a:bodyPr anchor="ctr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384675"/>
            <a:ext cx="8077200" cy="530225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 2" pitchFamily="18" charset="2"/>
              <a:buNone/>
              <a:defRPr>
                <a:latin typeface="Segoe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14325" y="1084263"/>
            <a:ext cx="8524875" cy="54151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1085850" y="3421063"/>
            <a:ext cx="5389563" cy="1421928"/>
          </a:xfrm>
          <a:noFill/>
        </p:spPr>
        <p:txBody>
          <a:bodyPr/>
          <a:lstStyle>
            <a:lvl1pPr marL="0" indent="0" eaLnBrk="1" hangingPunct="1">
              <a:spcBef>
                <a:spcPct val="0"/>
              </a:spcBef>
              <a:buClr>
                <a:schemeClr val="tx2"/>
              </a:buClr>
              <a:buFont typeface="Wingdings 2" pitchFamily="1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318" y="1076979"/>
            <a:ext cx="4280647" cy="5153492"/>
          </a:xfrm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539" y="1068013"/>
            <a:ext cx="4214626" cy="51445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1085850" y="3421063"/>
            <a:ext cx="5389563" cy="1421928"/>
          </a:xfrm>
          <a:noFill/>
        </p:spPr>
        <p:txBody>
          <a:bodyPr/>
          <a:lstStyle>
            <a:lvl1pPr marL="0" indent="0" eaLnBrk="1" hangingPunct="1">
              <a:spcBef>
                <a:spcPct val="0"/>
              </a:spcBef>
              <a:buClr>
                <a:schemeClr val="tx2"/>
              </a:buClr>
              <a:buFont typeface="Wingdings 2" pitchFamily="1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634" y="1794828"/>
            <a:ext cx="7212966" cy="1421928"/>
          </a:xfrm>
        </p:spPr>
        <p:txBody>
          <a:bodyPr/>
          <a:lstStyle>
            <a:lvl1pPr>
              <a:buNone/>
              <a:defRPr lang="en-US" sz="9600" i="1" dirty="0" smtClean="0"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28600"/>
            <a:ext cx="851535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47380"/>
            <a:ext cx="8443913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28" name="Picture 14" descr="Gamefest2008LogoPPT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178675" y="6208713"/>
            <a:ext cx="18478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white_newIntel_logo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29985" y="6178646"/>
            <a:ext cx="847166" cy="5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20" r:id="rId2"/>
    <p:sldLayoutId id="2147483722" r:id="rId3"/>
    <p:sldLayoutId id="2147483717" r:id="rId4"/>
    <p:sldLayoutId id="2147483721" r:id="rId5"/>
    <p:sldLayoutId id="2147483719" r:id="rId6"/>
    <p:sldLayoutId id="2147483724" r:id="rId7"/>
    <p:sldLayoutId id="2147483718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F4793A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F4793A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F4793A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F4793A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F4793A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rebuchet MS" pitchFamily="34" charset="0"/>
        </a:defRPr>
      </a:lvl9pPr>
    </p:titleStyle>
    <p:bodyStyle>
      <a:lvl1pPr marL="447675" indent="-4476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B9DA7"/>
        </a:buClr>
        <a:buFont typeface="Times" pitchFamily="1" charset="0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8838" indent="-4095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B9DA7"/>
        </a:buClr>
        <a:buFont typeface="Times" pitchFamily="1" charset="0"/>
        <a:buBlip>
          <a:blip r:embed="rId13"/>
        </a:buBlip>
        <a:defRPr sz="2800">
          <a:solidFill>
            <a:schemeClr val="tx1"/>
          </a:solidFill>
          <a:latin typeface="+mn-lt"/>
        </a:defRPr>
      </a:lvl2pPr>
      <a:lvl3pPr marL="1262063" indent="-40163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B9DA7"/>
        </a:buClr>
        <a:buFont typeface="Times" pitchFamily="1" charset="0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336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B9DA7"/>
        </a:buClr>
        <a:buFont typeface="Times" pitchFamily="1" charset="0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47863" indent="-3460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B9DA7"/>
        </a:buClr>
        <a:buFont typeface="Times" pitchFamily="1" charset="0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05063" indent="-3460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62263" indent="-3460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19463" indent="-3460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776663" indent="-3460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na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Gamefest2008LogoP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625" y="2082800"/>
            <a:ext cx="5259388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4" descr="XNA 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77125" y="222250"/>
            <a:ext cx="14827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5" descr="MicrosoftLogoWhit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93075" y="6327775"/>
            <a:ext cx="79216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28600"/>
            <a:ext cx="91440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36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3. Data structured to support independent processing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524000"/>
            <a:ext cx="822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kern="0" dirty="0" smtClean="0">
                <a:latin typeface="+mn-lt"/>
              </a:rPr>
              <a:t>Each System subscribes to desired changes during initialization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762000" y="2286000"/>
            <a:ext cx="7772400" cy="10668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Framework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762000" y="3810000"/>
            <a:ext cx="2438400" cy="29718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 G </a:t>
            </a:r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raphic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914400" y="4267200"/>
            <a:ext cx="2057400" cy="2362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struct Object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{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m_Position;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m_Orientation;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m_Scale;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m_Verts;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m_Animations;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}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914400" y="2667000"/>
            <a:ext cx="7467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765E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Change Control Manager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3429000" y="3810000"/>
            <a:ext cx="2438400" cy="29718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SystemPhysics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581400" y="4267200"/>
            <a:ext cx="2057400" cy="2362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struct Object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{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m_Position;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m_Orientation;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m_Scale;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m_CollPrims;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m_Mass;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}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6096000" y="3810000"/>
            <a:ext cx="2438400" cy="29718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SystemAI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6248400" y="4267200"/>
            <a:ext cx="2057400" cy="2362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struct</a:t>
            </a:r>
            <a:r>
              <a:rPr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Object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{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m_Position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m_Orientation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m_Scale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m_Goal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m_Nav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}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6" name="AutoShape 29"/>
          <p:cNvSpPr>
            <a:spLocks noChangeArrowheads="1"/>
          </p:cNvSpPr>
          <p:nvPr/>
        </p:nvSpPr>
        <p:spPr bwMode="auto">
          <a:xfrm>
            <a:off x="914400" y="3276600"/>
            <a:ext cx="7543800" cy="6096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333399">
                  <a:alpha val="50000"/>
                </a:srgbClr>
              </a:gs>
              <a:gs pos="100000">
                <a:srgbClr val="181847">
                  <a:alpha val="50000"/>
                </a:srgbClr>
              </a:gs>
            </a:gsLst>
            <a:lin ang="2700000" scaled="1"/>
          </a:gradFill>
          <a:ln w="25400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/>
            </a:r>
            <a:b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</a:br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Interfaces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2438400" y="4953000"/>
            <a:ext cx="1295400" cy="1588"/>
          </a:xfrm>
          <a:prstGeom prst="straightConnector1">
            <a:avLst/>
          </a:prstGeom>
          <a:ln w="412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181600" y="4953000"/>
            <a:ext cx="1219200" cy="1588"/>
          </a:xfrm>
          <a:prstGeom prst="straightConnector1">
            <a:avLst/>
          </a:prstGeom>
          <a:ln w="412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28600"/>
            <a:ext cx="91440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36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Each System stores a copy of the data it needs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524000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kern="0" dirty="0" smtClean="0">
                <a:latin typeface="+mn-lt"/>
              </a:rPr>
              <a:t>When a System modifies it’s data it tell the Change Control Manager 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762000" y="2286000"/>
            <a:ext cx="7772400" cy="10668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Framework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AutoShape 27"/>
          <p:cNvSpPr>
            <a:spLocks noChangeArrowheads="1"/>
          </p:cNvSpPr>
          <p:nvPr/>
        </p:nvSpPr>
        <p:spPr bwMode="auto">
          <a:xfrm>
            <a:off x="762000" y="3810000"/>
            <a:ext cx="2438400" cy="29718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 G </a:t>
            </a:r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raphic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914400" y="4267200"/>
            <a:ext cx="2057400" cy="2362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struct Object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{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m_Position;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m_Orientation;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m_Scale;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m_Verts;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m_Animations;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}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AutoShape 20"/>
          <p:cNvSpPr>
            <a:spLocks noChangeArrowheads="1"/>
          </p:cNvSpPr>
          <p:nvPr/>
        </p:nvSpPr>
        <p:spPr bwMode="auto">
          <a:xfrm>
            <a:off x="914400" y="2667000"/>
            <a:ext cx="7467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765E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Change Control Manager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3429000" y="3810000"/>
            <a:ext cx="2438400" cy="29718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SystemPhysics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 bwMode="auto">
          <a:xfrm>
            <a:off x="3581400" y="4267200"/>
            <a:ext cx="2057400" cy="2362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struct Object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{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m_Position;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m_Orientation;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m_Scale;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m_CollPrims;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m_Mass;</a:t>
            </a:r>
          </a:p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}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1" name="AutoShape 27"/>
          <p:cNvSpPr>
            <a:spLocks noChangeArrowheads="1"/>
          </p:cNvSpPr>
          <p:nvPr/>
        </p:nvSpPr>
        <p:spPr bwMode="auto">
          <a:xfrm>
            <a:off x="6096000" y="3810000"/>
            <a:ext cx="2438400" cy="29718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SystemAI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6248400" y="4267200"/>
            <a:ext cx="2057400" cy="2362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struct</a:t>
            </a:r>
            <a:r>
              <a:rPr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Object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{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m_Position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m_Orientation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m_Scale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m_Goal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m_Nav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}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3" name="AutoShape 29"/>
          <p:cNvSpPr>
            <a:spLocks noChangeArrowheads="1"/>
          </p:cNvSpPr>
          <p:nvPr/>
        </p:nvSpPr>
        <p:spPr bwMode="auto">
          <a:xfrm>
            <a:off x="914400" y="3276600"/>
            <a:ext cx="7543800" cy="6096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333399">
                  <a:alpha val="50000"/>
                </a:srgbClr>
              </a:gs>
              <a:gs pos="100000">
                <a:srgbClr val="181847">
                  <a:alpha val="50000"/>
                </a:srgbClr>
              </a:gs>
            </a:gsLst>
            <a:lin ang="2700000" scaled="1"/>
          </a:gradFill>
          <a:ln w="25400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/>
            </a:r>
            <a:b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</a:br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Interfaces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4077494" y="3923506"/>
            <a:ext cx="1905000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28600"/>
            <a:ext cx="91440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36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Systems copy data from other Systems as needed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524000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kern="0" dirty="0" smtClean="0">
                <a:latin typeface="+mn-lt"/>
              </a:rPr>
              <a:t>When a System is told about a data change, it will get all the required information from the changing System </a:t>
            </a: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3429000" y="3810000"/>
            <a:ext cx="2438400" cy="29718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SystemPhysics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3581400" y="4267200"/>
            <a:ext cx="2057400" cy="2362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struct Object</a:t>
            </a:r>
          </a:p>
          <a:p>
            <a:r>
              <a:rPr 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{</a:t>
            </a:r>
          </a:p>
          <a:p>
            <a:r>
              <a:rPr 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    m_Position;</a:t>
            </a:r>
          </a:p>
          <a:p>
            <a:r>
              <a:rPr 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    m_Orientation;</a:t>
            </a:r>
          </a:p>
          <a:p>
            <a:r>
              <a:rPr 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    m_Scale;</a:t>
            </a:r>
          </a:p>
          <a:p>
            <a:r>
              <a:rPr 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    m_CollPrims;</a:t>
            </a:r>
          </a:p>
          <a:p>
            <a:r>
              <a:rPr 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    m_Mass;</a:t>
            </a:r>
          </a:p>
          <a:p>
            <a:r>
              <a:rPr 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762000" y="2286000"/>
            <a:ext cx="7772400" cy="10668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Framework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auto">
          <a:xfrm>
            <a:off x="762000" y="3810000"/>
            <a:ext cx="2438400" cy="29718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SystemGraphic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914400" y="4267200"/>
            <a:ext cx="2057400" cy="2362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struct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Object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{</a:t>
            </a:r>
          </a:p>
          <a:p>
            <a:r>
              <a:rPr 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m_Position</a:t>
            </a:r>
            <a:r>
              <a:rPr 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m_Orientation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m_Scale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m_Verts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m_Animations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914400" y="2667000"/>
            <a:ext cx="7467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765E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Change Control Manager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3" name="AutoShape 27"/>
          <p:cNvSpPr>
            <a:spLocks noChangeArrowheads="1"/>
          </p:cNvSpPr>
          <p:nvPr/>
        </p:nvSpPr>
        <p:spPr bwMode="auto">
          <a:xfrm>
            <a:off x="6096000" y="3810000"/>
            <a:ext cx="2438400" cy="29718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SystemAI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6248400" y="4267200"/>
            <a:ext cx="2057400" cy="2362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struct</a:t>
            </a:r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 </a:t>
            </a:r>
            <a:r>
              <a:rPr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Object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{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    </a:t>
            </a:r>
            <a:r>
              <a:rPr lang="en-US" sz="1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m_Position</a:t>
            </a:r>
            <a:r>
              <a:rPr 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m_Orientation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m_Scale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m_Goal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   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m_Nav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;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Mincho" pitchFamily="49" charset="-128"/>
              </a:rPr>
              <a:t>}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914400" y="3276600"/>
            <a:ext cx="7543800" cy="6096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333399">
                  <a:alpha val="50000"/>
                </a:srgbClr>
              </a:gs>
              <a:gs pos="100000">
                <a:srgbClr val="181847">
                  <a:alpha val="50000"/>
                </a:srgbClr>
              </a:gs>
            </a:gsLst>
            <a:lin ang="2700000" scaled="1"/>
          </a:gradFill>
          <a:ln w="25400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/>
            </a:r>
            <a:b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</a:br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Interfaces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1525587" y="4037013"/>
            <a:ext cx="1827213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859587" y="4037013"/>
            <a:ext cx="1827213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751263" y="4748213"/>
            <a:ext cx="1905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m_Position;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749675" y="4740275"/>
            <a:ext cx="190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m_Position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;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0.00231 L 0.29079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51445E-7 L -0.2908 7.51445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28600"/>
            <a:ext cx="91440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36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4. System modularity (through interfaces)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524000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kern="0" dirty="0" smtClean="0">
                <a:latin typeface="+mn-lt"/>
              </a:rPr>
              <a:t>Interfaces are used to build up the interaction between Systems.  This allows for high modularity.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304800" y="2438400"/>
            <a:ext cx="2743200" cy="6858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Framework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457200" y="3505200"/>
            <a:ext cx="2438400" cy="31242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SystemAI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625475" y="3900488"/>
            <a:ext cx="2085975" cy="1817687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Objects</a:t>
            </a:r>
          </a:p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 bwMode="auto">
          <a:xfrm>
            <a:off x="654050" y="5881688"/>
            <a:ext cx="2057400" cy="51435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Task</a:t>
            </a:r>
          </a:p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>
            <a:off x="2343150" y="4087813"/>
            <a:ext cx="2228850" cy="420687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333399">
                  <a:alpha val="50000"/>
                </a:srgbClr>
              </a:gs>
              <a:gs pos="100000">
                <a:srgbClr val="181847">
                  <a:alpha val="50000"/>
                </a:srgbClr>
              </a:gs>
            </a:gsLst>
            <a:lin ang="2700000" scaled="1"/>
          </a:gradFill>
          <a:ln w="25400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Geometry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Interface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2" name="AutoShape 29"/>
          <p:cNvSpPr>
            <a:spLocks noChangeArrowheads="1"/>
          </p:cNvSpPr>
          <p:nvPr/>
        </p:nvSpPr>
        <p:spPr bwMode="auto">
          <a:xfrm>
            <a:off x="2339975" y="4611688"/>
            <a:ext cx="2232025" cy="420687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333399">
                  <a:alpha val="50000"/>
                </a:srgbClr>
              </a:gs>
              <a:gs pos="100000">
                <a:srgbClr val="181847">
                  <a:alpha val="50000"/>
                </a:srgbClr>
              </a:gs>
            </a:gsLst>
            <a:lin ang="2700000" scaled="1"/>
          </a:gradFill>
          <a:ln w="25400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Behavior Interface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3" name="AutoShape 29"/>
          <p:cNvSpPr>
            <a:spLocks noChangeArrowheads="1"/>
          </p:cNvSpPr>
          <p:nvPr/>
        </p:nvSpPr>
        <p:spPr bwMode="auto">
          <a:xfrm>
            <a:off x="2338388" y="5183188"/>
            <a:ext cx="2233612" cy="420687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333399">
                  <a:alpha val="50000"/>
                </a:srgbClr>
              </a:gs>
              <a:gs pos="100000">
                <a:srgbClr val="181847">
                  <a:alpha val="50000"/>
                </a:srgbClr>
              </a:gs>
            </a:gsLst>
            <a:lin ang="2700000" scaled="1"/>
          </a:gradFill>
          <a:ln w="25400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Move Interface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4" name="AutoShape 29"/>
          <p:cNvSpPr>
            <a:spLocks noChangeArrowheads="1"/>
          </p:cNvSpPr>
          <p:nvPr/>
        </p:nvSpPr>
        <p:spPr bwMode="auto">
          <a:xfrm>
            <a:off x="2330450" y="5938838"/>
            <a:ext cx="2241550" cy="420687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333399">
                  <a:alpha val="50000"/>
                </a:srgbClr>
              </a:gs>
              <a:gs pos="100000">
                <a:srgbClr val="181847">
                  <a:alpha val="50000"/>
                </a:srgbClr>
              </a:gs>
            </a:gsLst>
            <a:lin ang="2700000" scaled="1"/>
          </a:gradFill>
          <a:ln w="25400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Task Interface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7" name="AutoShape 29"/>
          <p:cNvSpPr>
            <a:spLocks noChangeArrowheads="1"/>
          </p:cNvSpPr>
          <p:nvPr/>
        </p:nvSpPr>
        <p:spPr bwMode="auto">
          <a:xfrm>
            <a:off x="533400" y="3048000"/>
            <a:ext cx="2228850" cy="5334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333399">
                  <a:alpha val="50000"/>
                </a:srgbClr>
              </a:gs>
              <a:gs pos="100000">
                <a:srgbClr val="181847">
                  <a:alpha val="50000"/>
                </a:srgbClr>
              </a:gs>
            </a:gsLst>
            <a:lin ang="2700000" scaled="1"/>
          </a:gradFill>
          <a:ln w="25400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Framework Interfaces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2743200" y="3135868"/>
            <a:ext cx="640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dirty="0" smtClean="0"/>
              <a:t>Various interfaces to work within the Framework</a:t>
            </a:r>
            <a:endParaRPr lang="en-US" sz="2000" kern="0" dirty="0" smtClean="0">
              <a:latin typeface="+mn-lt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724400" y="4114800"/>
            <a:ext cx="441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dirty="0" smtClean="0"/>
              <a:t>Change positions, etc</a:t>
            </a:r>
            <a:endParaRPr lang="en-US" sz="2000" kern="0" dirty="0" smtClean="0">
              <a:latin typeface="+mn-lt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4724400" y="4648200"/>
            <a:ext cx="441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dirty="0" smtClean="0"/>
              <a:t>Change behavior (generic state)</a:t>
            </a:r>
            <a:endParaRPr lang="en-US" sz="2000" kern="0" dirty="0" smtClean="0">
              <a:latin typeface="+mn-lt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4724400" y="5193268"/>
            <a:ext cx="441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dirty="0" smtClean="0"/>
              <a:t>Moving object (velocity, etc)</a:t>
            </a:r>
            <a:endParaRPr lang="en-US" sz="2000" kern="0" dirty="0" smtClean="0">
              <a:latin typeface="+mn-lt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724400" y="5943600"/>
            <a:ext cx="441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dirty="0" smtClean="0"/>
              <a:t>Update and do work</a:t>
            </a:r>
            <a:endParaRPr lang="en-US" sz="2000" kern="0" dirty="0" smtClean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4"/>
          <p:cNvSpPr>
            <a:spLocks/>
          </p:cNvSpPr>
          <p:nvPr/>
        </p:nvSpPr>
        <p:spPr bwMode="auto">
          <a:xfrm>
            <a:off x="152400" y="2286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lvl="0"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Let’s put it all together and see a frame </a:t>
            </a:r>
          </a:p>
          <a:p>
            <a:pPr eaLnBrk="0" hangingPunct="0"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381000" y="1447800"/>
            <a:ext cx="819785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At the start of a frame, Systems run and </a:t>
            </a:r>
            <a:r>
              <a:rPr lang="en-US" sz="2400" dirty="0" smtClean="0"/>
              <a:t>subdivide </a:t>
            </a:r>
            <a:r>
              <a:rPr lang="en-US" sz="2400" dirty="0"/>
              <a:t>tasks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Sub-task are added to a pool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Worker threads process sub-tasks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Tasks post changes as needed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Changes sent to observers at the end of the frame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2"/>
          <p:cNvSpPr>
            <a:spLocks noChangeShapeType="1"/>
          </p:cNvSpPr>
          <p:nvPr/>
        </p:nvSpPr>
        <p:spPr bwMode="auto">
          <a:xfrm>
            <a:off x="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" name="Line 143"/>
          <p:cNvSpPr>
            <a:spLocks noChangeShapeType="1"/>
          </p:cNvSpPr>
          <p:nvPr/>
        </p:nvSpPr>
        <p:spPr bwMode="auto">
          <a:xfrm>
            <a:off x="0" y="2286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" name="Line 144"/>
          <p:cNvSpPr>
            <a:spLocks noChangeShapeType="1"/>
          </p:cNvSpPr>
          <p:nvPr/>
        </p:nvSpPr>
        <p:spPr bwMode="auto">
          <a:xfrm>
            <a:off x="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Systems subdivide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4800" y="2667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n-lt"/>
                <a:cs typeface="Arial" charset="0"/>
              </a:rPr>
              <a:t>AI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n-lt"/>
                <a:cs typeface="Arial" charset="0"/>
              </a:rPr>
              <a:t>Graphics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n-lt"/>
                <a:cs typeface="Arial" charset="0"/>
              </a:rPr>
              <a:t>Physics System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6200000">
            <a:off x="952500" y="16383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Physics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6200000">
            <a:off x="2552700" y="16383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Physics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 rot="16200000">
            <a:off x="2971800" y="281940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13" name="AutoShape 106"/>
          <p:cNvSpPr>
            <a:spLocks noChangeArrowheads="1"/>
          </p:cNvSpPr>
          <p:nvPr/>
        </p:nvSpPr>
        <p:spPr bwMode="auto">
          <a:xfrm rot="16200000">
            <a:off x="1790700" y="3810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Render</a:t>
            </a:r>
          </a:p>
        </p:txBody>
      </p:sp>
      <p:sp>
        <p:nvSpPr>
          <p:cNvPr id="14" name="AutoShape 110"/>
          <p:cNvSpPr>
            <a:spLocks noChangeArrowheads="1"/>
          </p:cNvSpPr>
          <p:nvPr/>
        </p:nvSpPr>
        <p:spPr bwMode="auto">
          <a:xfrm rot="16200000">
            <a:off x="1828800" y="28194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15" name="AutoShape 111"/>
          <p:cNvSpPr>
            <a:spLocks noChangeArrowheads="1"/>
          </p:cNvSpPr>
          <p:nvPr/>
        </p:nvSpPr>
        <p:spPr bwMode="auto">
          <a:xfrm rot="16200000">
            <a:off x="1219200" y="281940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16" name="AutoShape 112"/>
          <p:cNvSpPr>
            <a:spLocks noChangeArrowheads="1"/>
          </p:cNvSpPr>
          <p:nvPr/>
        </p:nvSpPr>
        <p:spPr bwMode="auto">
          <a:xfrm rot="16200000">
            <a:off x="609600" y="281940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17" name="Text Box 113"/>
          <p:cNvSpPr txBox="1">
            <a:spLocks noChangeArrowheads="1"/>
          </p:cNvSpPr>
          <p:nvPr/>
        </p:nvSpPr>
        <p:spPr bwMode="auto">
          <a:xfrm>
            <a:off x="2347913" y="304800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...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267200" y="1066800"/>
            <a:ext cx="4495800" cy="550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cs typeface="Arial" charset="0"/>
              </a:rPr>
              <a:t>Scheduler invokes each system per frame</a:t>
            </a:r>
            <a:br>
              <a:rPr lang="en-US" sz="2800" dirty="0" smtClean="0">
                <a:cs typeface="Arial" charset="0"/>
              </a:rPr>
            </a:br>
            <a:endParaRPr lang="en-US" sz="2800" dirty="0" smtClean="0">
              <a:cs typeface="Arial" charset="0"/>
            </a:endParaRPr>
          </a:p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cs typeface="Arial" charset="0"/>
              </a:rPr>
              <a:t>Systems subdivide work into sub-tasks</a:t>
            </a:r>
            <a:br>
              <a:rPr lang="en-US" sz="2800" dirty="0" smtClean="0">
                <a:cs typeface="Arial" charset="0"/>
              </a:rPr>
            </a:br>
            <a:endParaRPr lang="en-US" sz="2800" dirty="0" smtClean="0">
              <a:cs typeface="Arial" charset="0"/>
            </a:endParaRPr>
          </a:p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cs typeface="Arial" charset="0"/>
              </a:rPr>
              <a:t>Systems can subdivide work based on a “natural” granularity</a:t>
            </a:r>
            <a:br>
              <a:rPr lang="en-US" sz="2800" dirty="0" smtClean="0">
                <a:cs typeface="Arial" charset="0"/>
              </a:rPr>
            </a:br>
            <a:endParaRPr lang="en-US" sz="2800" dirty="0" smtClean="0">
              <a:cs typeface="Arial" charset="0"/>
            </a:endParaRPr>
          </a:p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cs typeface="Arial" charset="0"/>
              </a:rPr>
              <a:t>Good middleware makes this easy</a:t>
            </a: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endParaRPr lang="en-US" sz="2000" b="1" kern="0" dirty="0" smtClean="0">
              <a:latin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Add sub-tasks to a pool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267200" y="1066800"/>
            <a:ext cx="4495800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cs typeface="Arial" charset="0"/>
              </a:rPr>
              <a:t>All sub-tasks in single job pool</a:t>
            </a: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endParaRPr lang="en-US" sz="2000" b="1" kern="0" dirty="0" smtClean="0">
              <a:latin typeface="+mn-lt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04800" y="2667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AI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Graphics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Physics System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 rot="16200000">
            <a:off x="952500" y="16383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Physics</a:t>
            </a: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 rot="16200000">
            <a:off x="2552700" y="16383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Physics</a:t>
            </a: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 rot="16200000">
            <a:off x="2971800" y="281940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25" name="AutoShape 106"/>
          <p:cNvSpPr>
            <a:spLocks noChangeArrowheads="1"/>
          </p:cNvSpPr>
          <p:nvPr/>
        </p:nvSpPr>
        <p:spPr bwMode="auto">
          <a:xfrm rot="16200000">
            <a:off x="1790700" y="3810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Render</a:t>
            </a:r>
          </a:p>
        </p:txBody>
      </p:sp>
      <p:sp>
        <p:nvSpPr>
          <p:cNvPr id="26" name="AutoShape 110"/>
          <p:cNvSpPr>
            <a:spLocks noChangeArrowheads="1"/>
          </p:cNvSpPr>
          <p:nvPr/>
        </p:nvSpPr>
        <p:spPr bwMode="auto">
          <a:xfrm rot="16200000">
            <a:off x="1828800" y="28194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27" name="AutoShape 111"/>
          <p:cNvSpPr>
            <a:spLocks noChangeArrowheads="1"/>
          </p:cNvSpPr>
          <p:nvPr/>
        </p:nvSpPr>
        <p:spPr bwMode="auto">
          <a:xfrm rot="16200000">
            <a:off x="1219200" y="281940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28" name="AutoShape 112"/>
          <p:cNvSpPr>
            <a:spLocks noChangeArrowheads="1"/>
          </p:cNvSpPr>
          <p:nvPr/>
        </p:nvSpPr>
        <p:spPr bwMode="auto">
          <a:xfrm rot="16200000">
            <a:off x="609600" y="281940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29" name="Text Box 113"/>
          <p:cNvSpPr txBox="1">
            <a:spLocks noChangeArrowheads="1"/>
          </p:cNvSpPr>
          <p:nvPr/>
        </p:nvSpPr>
        <p:spPr bwMode="auto">
          <a:xfrm>
            <a:off x="2347913" y="304800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latin typeface="+mn-lt"/>
              </a:rPr>
              <a:t>...</a:t>
            </a: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304800" y="3886200"/>
            <a:ext cx="3449638" cy="194945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n-lt"/>
                <a:cs typeface="Arial" charset="0"/>
              </a:rPr>
              <a:t>Job Pool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n-lt"/>
                <a:cs typeface="Arial" charset="0"/>
              </a:rPr>
              <a:t>         </a:t>
            </a:r>
          </a:p>
        </p:txBody>
      </p:sp>
      <p:sp>
        <p:nvSpPr>
          <p:cNvPr id="31" name="AutoShape 114"/>
          <p:cNvSpPr>
            <a:spLocks noChangeArrowheads="1"/>
          </p:cNvSpPr>
          <p:nvPr/>
        </p:nvSpPr>
        <p:spPr bwMode="auto">
          <a:xfrm rot="16200000">
            <a:off x="1790700" y="282575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Render</a:t>
            </a:r>
          </a:p>
        </p:txBody>
      </p:sp>
      <p:sp>
        <p:nvSpPr>
          <p:cNvPr id="32" name="AutoShape 115"/>
          <p:cNvSpPr>
            <a:spLocks noChangeArrowheads="1"/>
          </p:cNvSpPr>
          <p:nvPr/>
        </p:nvSpPr>
        <p:spPr bwMode="auto">
          <a:xfrm rot="16200000">
            <a:off x="952500" y="42291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Physics</a:t>
            </a:r>
          </a:p>
        </p:txBody>
      </p:sp>
      <p:sp>
        <p:nvSpPr>
          <p:cNvPr id="33" name="AutoShape 116"/>
          <p:cNvSpPr>
            <a:spLocks noChangeArrowheads="1"/>
          </p:cNvSpPr>
          <p:nvPr/>
        </p:nvSpPr>
        <p:spPr bwMode="auto">
          <a:xfrm rot="16200000">
            <a:off x="2552700" y="42291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Physics</a:t>
            </a:r>
          </a:p>
        </p:txBody>
      </p:sp>
      <p:sp>
        <p:nvSpPr>
          <p:cNvPr id="34" name="AutoShape 117"/>
          <p:cNvSpPr>
            <a:spLocks noChangeArrowheads="1"/>
          </p:cNvSpPr>
          <p:nvPr/>
        </p:nvSpPr>
        <p:spPr bwMode="auto">
          <a:xfrm rot="16200000">
            <a:off x="2971800" y="522605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35" name="AutoShape 118"/>
          <p:cNvSpPr>
            <a:spLocks noChangeArrowheads="1"/>
          </p:cNvSpPr>
          <p:nvPr/>
        </p:nvSpPr>
        <p:spPr bwMode="auto">
          <a:xfrm rot="16200000">
            <a:off x="1752600" y="522605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36" name="AutoShape 119"/>
          <p:cNvSpPr>
            <a:spLocks noChangeArrowheads="1"/>
          </p:cNvSpPr>
          <p:nvPr/>
        </p:nvSpPr>
        <p:spPr bwMode="auto">
          <a:xfrm rot="16200000">
            <a:off x="1143000" y="522605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37" name="AutoShape 120"/>
          <p:cNvSpPr>
            <a:spLocks noChangeArrowheads="1"/>
          </p:cNvSpPr>
          <p:nvPr/>
        </p:nvSpPr>
        <p:spPr bwMode="auto">
          <a:xfrm rot="16200000">
            <a:off x="533400" y="522605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AI</a:t>
            </a:r>
          </a:p>
        </p:txBody>
      </p:sp>
      <p:sp>
        <p:nvSpPr>
          <p:cNvPr id="38" name="Text Box 121"/>
          <p:cNvSpPr txBox="1">
            <a:spLocks noChangeArrowheads="1"/>
          </p:cNvSpPr>
          <p:nvPr/>
        </p:nvSpPr>
        <p:spPr bwMode="auto">
          <a:xfrm>
            <a:off x="2286000" y="545465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+mn-lt"/>
              </a:rPr>
              <a:t>...</a:t>
            </a:r>
          </a:p>
        </p:txBody>
      </p:sp>
      <p:sp>
        <p:nvSpPr>
          <p:cNvPr id="39" name="Right Arrow 58"/>
          <p:cNvSpPr>
            <a:spLocks noChangeArrowheads="1"/>
          </p:cNvSpPr>
          <p:nvPr/>
        </p:nvSpPr>
        <p:spPr bwMode="auto">
          <a:xfrm rot="5400000">
            <a:off x="1694914" y="3378994"/>
            <a:ext cx="572572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</a:schemeClr>
          </a:solidFill>
          <a:ln w="19050" algn="ctr">
            <a:noFill/>
            <a:round/>
            <a:headEnd/>
            <a:tailEnd/>
          </a:ln>
        </p:spPr>
        <p:txBody>
          <a:bodyPr rot="10800000" vert="eaVert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Worker threads process sub-tasks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267200" y="1066800"/>
            <a:ext cx="4495800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dirty="0" smtClean="0">
                <a:cs typeface="Arial" charset="0"/>
              </a:rPr>
              <a:t>N worker threads, 1 per core</a:t>
            </a:r>
            <a:br>
              <a:rPr lang="en-US" sz="2800" dirty="0" smtClean="0">
                <a:cs typeface="Arial" charset="0"/>
              </a:rPr>
            </a:br>
            <a:endParaRPr lang="en-US" sz="2800" dirty="0" smtClean="0">
              <a:cs typeface="Arial" charset="0"/>
            </a:endParaRP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800" kern="0" dirty="0" smtClean="0">
                <a:latin typeface="+mn-lt"/>
              </a:rPr>
              <a:t>Sub-tasks spread out as needed</a:t>
            </a: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endParaRPr lang="en-US" sz="2000" b="1" kern="0" dirty="0" smtClean="0">
              <a:latin typeface="+mn-lt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304800" y="2667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AI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Graphics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Physics System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43" name="AutoShape 8"/>
          <p:cNvSpPr>
            <a:spLocks noChangeArrowheads="1"/>
          </p:cNvSpPr>
          <p:nvPr/>
        </p:nvSpPr>
        <p:spPr bwMode="auto">
          <a:xfrm rot="16200000">
            <a:off x="952500" y="16383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 rot="16200000">
            <a:off x="2552700" y="16383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45" name="AutoShape 14"/>
          <p:cNvSpPr>
            <a:spLocks noChangeArrowheads="1"/>
          </p:cNvSpPr>
          <p:nvPr/>
        </p:nvSpPr>
        <p:spPr bwMode="auto">
          <a:xfrm rot="16200000">
            <a:off x="2971800" y="281940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46" name="AutoShape 106"/>
          <p:cNvSpPr>
            <a:spLocks noChangeArrowheads="1"/>
          </p:cNvSpPr>
          <p:nvPr/>
        </p:nvSpPr>
        <p:spPr bwMode="auto">
          <a:xfrm rot="16200000">
            <a:off x="1790700" y="3810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47" name="AutoShape 110"/>
          <p:cNvSpPr>
            <a:spLocks noChangeArrowheads="1"/>
          </p:cNvSpPr>
          <p:nvPr/>
        </p:nvSpPr>
        <p:spPr bwMode="auto">
          <a:xfrm rot="16200000">
            <a:off x="1828800" y="28194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48" name="AutoShape 111"/>
          <p:cNvSpPr>
            <a:spLocks noChangeArrowheads="1"/>
          </p:cNvSpPr>
          <p:nvPr/>
        </p:nvSpPr>
        <p:spPr bwMode="auto">
          <a:xfrm rot="16200000">
            <a:off x="1219200" y="281940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49" name="AutoShape 112"/>
          <p:cNvSpPr>
            <a:spLocks noChangeArrowheads="1"/>
          </p:cNvSpPr>
          <p:nvPr/>
        </p:nvSpPr>
        <p:spPr bwMode="auto">
          <a:xfrm rot="16200000">
            <a:off x="609600" y="281940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2347913" y="304800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...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304800" y="3886200"/>
            <a:ext cx="3449638" cy="194945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Job Pool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solidFill>
                  <a:srgbClr val="000000"/>
                </a:solidFill>
                <a:latin typeface="+mj-lt"/>
                <a:cs typeface="Arial" charset="0"/>
              </a:rPr>
              <a:t>         </a:t>
            </a:r>
          </a:p>
        </p:txBody>
      </p:sp>
      <p:sp>
        <p:nvSpPr>
          <p:cNvPr id="52" name="AutoShape 114"/>
          <p:cNvSpPr>
            <a:spLocks noChangeArrowheads="1"/>
          </p:cNvSpPr>
          <p:nvPr/>
        </p:nvSpPr>
        <p:spPr bwMode="auto">
          <a:xfrm rot="16200000">
            <a:off x="1790700" y="282575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53" name="AutoShape 115"/>
          <p:cNvSpPr>
            <a:spLocks noChangeArrowheads="1"/>
          </p:cNvSpPr>
          <p:nvPr/>
        </p:nvSpPr>
        <p:spPr bwMode="auto">
          <a:xfrm rot="16200000">
            <a:off x="952500" y="42291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54" name="AutoShape 116"/>
          <p:cNvSpPr>
            <a:spLocks noChangeArrowheads="1"/>
          </p:cNvSpPr>
          <p:nvPr/>
        </p:nvSpPr>
        <p:spPr bwMode="auto">
          <a:xfrm rot="16200000">
            <a:off x="2552700" y="42291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55" name="AutoShape 117"/>
          <p:cNvSpPr>
            <a:spLocks noChangeArrowheads="1"/>
          </p:cNvSpPr>
          <p:nvPr/>
        </p:nvSpPr>
        <p:spPr bwMode="auto">
          <a:xfrm rot="16200000">
            <a:off x="2971800" y="522605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6" name="AutoShape 118"/>
          <p:cNvSpPr>
            <a:spLocks noChangeArrowheads="1"/>
          </p:cNvSpPr>
          <p:nvPr/>
        </p:nvSpPr>
        <p:spPr bwMode="auto">
          <a:xfrm rot="16200000">
            <a:off x="1752600" y="522605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7" name="AutoShape 119"/>
          <p:cNvSpPr>
            <a:spLocks noChangeArrowheads="1"/>
          </p:cNvSpPr>
          <p:nvPr/>
        </p:nvSpPr>
        <p:spPr bwMode="auto">
          <a:xfrm rot="16200000">
            <a:off x="1143000" y="522605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8" name="AutoShape 120"/>
          <p:cNvSpPr>
            <a:spLocks noChangeArrowheads="1"/>
          </p:cNvSpPr>
          <p:nvPr/>
        </p:nvSpPr>
        <p:spPr bwMode="auto">
          <a:xfrm rot="16200000">
            <a:off x="533400" y="522605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9" name="Text Box 121"/>
          <p:cNvSpPr txBox="1">
            <a:spLocks noChangeArrowheads="1"/>
          </p:cNvSpPr>
          <p:nvPr/>
        </p:nvSpPr>
        <p:spPr bwMode="auto">
          <a:xfrm>
            <a:off x="2286000" y="545465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...</a:t>
            </a:r>
          </a:p>
        </p:txBody>
      </p:sp>
      <p:sp>
        <p:nvSpPr>
          <p:cNvPr id="61" name="AutoShape 4"/>
          <p:cNvSpPr>
            <a:spLocks noChangeArrowheads="1"/>
          </p:cNvSpPr>
          <p:nvPr/>
        </p:nvSpPr>
        <p:spPr bwMode="auto">
          <a:xfrm>
            <a:off x="4419600" y="42052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AutoShape 4"/>
          <p:cNvSpPr>
            <a:spLocks noChangeArrowheads="1"/>
          </p:cNvSpPr>
          <p:nvPr/>
        </p:nvSpPr>
        <p:spPr bwMode="auto">
          <a:xfrm>
            <a:off x="4419600" y="48148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AutoShape 4"/>
          <p:cNvSpPr>
            <a:spLocks noChangeArrowheads="1"/>
          </p:cNvSpPr>
          <p:nvPr/>
        </p:nvSpPr>
        <p:spPr bwMode="auto">
          <a:xfrm>
            <a:off x="4419600" y="54244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AutoShape 124"/>
          <p:cNvSpPr>
            <a:spLocks noChangeArrowheads="1"/>
          </p:cNvSpPr>
          <p:nvPr/>
        </p:nvSpPr>
        <p:spPr bwMode="auto">
          <a:xfrm rot="16200000">
            <a:off x="6858000" y="35687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65" name="AutoShape 123"/>
          <p:cNvSpPr>
            <a:spLocks noChangeArrowheads="1"/>
          </p:cNvSpPr>
          <p:nvPr/>
        </p:nvSpPr>
        <p:spPr bwMode="auto">
          <a:xfrm rot="16200000">
            <a:off x="6248400" y="35687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66" name="AutoShape 122"/>
          <p:cNvSpPr>
            <a:spLocks noChangeArrowheads="1"/>
          </p:cNvSpPr>
          <p:nvPr/>
        </p:nvSpPr>
        <p:spPr bwMode="auto">
          <a:xfrm rot="16200000">
            <a:off x="5219700" y="31496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67" name="AutoShape 125"/>
          <p:cNvSpPr>
            <a:spLocks noChangeArrowheads="1"/>
          </p:cNvSpPr>
          <p:nvPr/>
        </p:nvSpPr>
        <p:spPr bwMode="auto">
          <a:xfrm rot="16200000">
            <a:off x="6858000" y="4764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68" name="AutoShape 126"/>
          <p:cNvSpPr>
            <a:spLocks noChangeArrowheads="1"/>
          </p:cNvSpPr>
          <p:nvPr/>
        </p:nvSpPr>
        <p:spPr bwMode="auto">
          <a:xfrm rot="16200000">
            <a:off x="5829300" y="4344988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69" name="AutoShape 128"/>
          <p:cNvSpPr>
            <a:spLocks noChangeArrowheads="1"/>
          </p:cNvSpPr>
          <p:nvPr/>
        </p:nvSpPr>
        <p:spPr bwMode="auto">
          <a:xfrm rot="16200000">
            <a:off x="4800600" y="4764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0" name="AutoShape 129"/>
          <p:cNvSpPr>
            <a:spLocks noChangeArrowheads="1"/>
          </p:cNvSpPr>
          <p:nvPr/>
        </p:nvSpPr>
        <p:spPr bwMode="auto">
          <a:xfrm rot="16200000">
            <a:off x="72390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1" name="AutoShape 130"/>
          <p:cNvSpPr>
            <a:spLocks noChangeArrowheads="1"/>
          </p:cNvSpPr>
          <p:nvPr/>
        </p:nvSpPr>
        <p:spPr bwMode="auto">
          <a:xfrm rot="16200000">
            <a:off x="66294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2" name="AutoShape 131"/>
          <p:cNvSpPr>
            <a:spLocks noChangeArrowheads="1"/>
          </p:cNvSpPr>
          <p:nvPr/>
        </p:nvSpPr>
        <p:spPr bwMode="auto">
          <a:xfrm rot="16200000">
            <a:off x="60198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3" name="AutoShape 132"/>
          <p:cNvSpPr>
            <a:spLocks noChangeArrowheads="1"/>
          </p:cNvSpPr>
          <p:nvPr/>
        </p:nvSpPr>
        <p:spPr bwMode="auto">
          <a:xfrm rot="16200000">
            <a:off x="54102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4" name="AutoShape 133"/>
          <p:cNvSpPr>
            <a:spLocks noChangeArrowheads="1"/>
          </p:cNvSpPr>
          <p:nvPr/>
        </p:nvSpPr>
        <p:spPr bwMode="auto">
          <a:xfrm rot="16200000">
            <a:off x="48006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5" name="Text Box 27"/>
          <p:cNvSpPr txBox="1">
            <a:spLocks noChangeArrowheads="1"/>
          </p:cNvSpPr>
          <p:nvPr/>
        </p:nvSpPr>
        <p:spPr bwMode="auto">
          <a:xfrm>
            <a:off x="4419600" y="3290888"/>
            <a:ext cx="3662363" cy="33813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  <a:cs typeface="Arial" charset="0"/>
              </a:rPr>
              <a:t>Worker Threads</a:t>
            </a:r>
          </a:p>
        </p:txBody>
      </p:sp>
      <p:sp>
        <p:nvSpPr>
          <p:cNvPr id="76" name="Rectangle 139"/>
          <p:cNvSpPr>
            <a:spLocks noChangeArrowheads="1"/>
          </p:cNvSpPr>
          <p:nvPr/>
        </p:nvSpPr>
        <p:spPr bwMode="auto">
          <a:xfrm>
            <a:off x="4343400" y="3200400"/>
            <a:ext cx="3792538" cy="297180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AutoShape 4"/>
          <p:cNvSpPr>
            <a:spLocks noChangeArrowheads="1"/>
          </p:cNvSpPr>
          <p:nvPr/>
        </p:nvSpPr>
        <p:spPr bwMode="auto">
          <a:xfrm>
            <a:off x="4419600" y="3581400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+mj-lt"/>
            </a:endParaRPr>
          </a:p>
        </p:txBody>
      </p:sp>
      <p:sp>
        <p:nvSpPr>
          <p:cNvPr id="78" name="AutoShape 66"/>
          <p:cNvSpPr>
            <a:spLocks noChangeArrowheads="1"/>
          </p:cNvSpPr>
          <p:nvPr/>
        </p:nvSpPr>
        <p:spPr bwMode="auto">
          <a:xfrm rot="16200000">
            <a:off x="6057900" y="2914650"/>
            <a:ext cx="381000" cy="3200400"/>
          </a:xfrm>
          <a:prstGeom prst="can">
            <a:avLst>
              <a:gd name="adj" fmla="val 48300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60" name="Right Arrow 58"/>
          <p:cNvSpPr>
            <a:spLocks noChangeArrowheads="1"/>
          </p:cNvSpPr>
          <p:nvPr/>
        </p:nvSpPr>
        <p:spPr bwMode="auto">
          <a:xfrm>
            <a:off x="3733800" y="4572000"/>
            <a:ext cx="609600" cy="672525"/>
          </a:xfrm>
          <a:prstGeom prst="rightArrow">
            <a:avLst>
              <a:gd name="adj1" fmla="val 50000"/>
              <a:gd name="adj2" fmla="val 52459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+mj-lt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 Tasks post changes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304800" y="2667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AI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Graphics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Physics System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82" name="AutoShape 8"/>
          <p:cNvSpPr>
            <a:spLocks noChangeArrowheads="1"/>
          </p:cNvSpPr>
          <p:nvPr/>
        </p:nvSpPr>
        <p:spPr bwMode="auto">
          <a:xfrm rot="16200000">
            <a:off x="952500" y="16383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 rot="16200000">
            <a:off x="2552700" y="16383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84" name="AutoShape 14"/>
          <p:cNvSpPr>
            <a:spLocks noChangeArrowheads="1"/>
          </p:cNvSpPr>
          <p:nvPr/>
        </p:nvSpPr>
        <p:spPr bwMode="auto">
          <a:xfrm rot="16200000">
            <a:off x="2971800" y="281940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85" name="AutoShape 106"/>
          <p:cNvSpPr>
            <a:spLocks noChangeArrowheads="1"/>
          </p:cNvSpPr>
          <p:nvPr/>
        </p:nvSpPr>
        <p:spPr bwMode="auto">
          <a:xfrm rot="16200000">
            <a:off x="1790700" y="3810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86" name="AutoShape 110"/>
          <p:cNvSpPr>
            <a:spLocks noChangeArrowheads="1"/>
          </p:cNvSpPr>
          <p:nvPr/>
        </p:nvSpPr>
        <p:spPr bwMode="auto">
          <a:xfrm rot="16200000">
            <a:off x="1828800" y="28194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87" name="AutoShape 111"/>
          <p:cNvSpPr>
            <a:spLocks noChangeArrowheads="1"/>
          </p:cNvSpPr>
          <p:nvPr/>
        </p:nvSpPr>
        <p:spPr bwMode="auto">
          <a:xfrm rot="16200000">
            <a:off x="1219200" y="281940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88" name="AutoShape 112"/>
          <p:cNvSpPr>
            <a:spLocks noChangeArrowheads="1"/>
          </p:cNvSpPr>
          <p:nvPr/>
        </p:nvSpPr>
        <p:spPr bwMode="auto">
          <a:xfrm rot="16200000">
            <a:off x="609600" y="281940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89" name="Text Box 113"/>
          <p:cNvSpPr txBox="1">
            <a:spLocks noChangeArrowheads="1"/>
          </p:cNvSpPr>
          <p:nvPr/>
        </p:nvSpPr>
        <p:spPr bwMode="auto">
          <a:xfrm>
            <a:off x="2347913" y="304800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...</a:t>
            </a:r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304800" y="3886200"/>
            <a:ext cx="3449638" cy="194945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Job Pool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         </a:t>
            </a:r>
          </a:p>
        </p:txBody>
      </p:sp>
      <p:sp>
        <p:nvSpPr>
          <p:cNvPr id="91" name="AutoShape 114"/>
          <p:cNvSpPr>
            <a:spLocks noChangeArrowheads="1"/>
          </p:cNvSpPr>
          <p:nvPr/>
        </p:nvSpPr>
        <p:spPr bwMode="auto">
          <a:xfrm rot="16200000">
            <a:off x="1790700" y="282575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92" name="AutoShape 115"/>
          <p:cNvSpPr>
            <a:spLocks noChangeArrowheads="1"/>
          </p:cNvSpPr>
          <p:nvPr/>
        </p:nvSpPr>
        <p:spPr bwMode="auto">
          <a:xfrm rot="16200000">
            <a:off x="952500" y="42291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93" name="AutoShape 116"/>
          <p:cNvSpPr>
            <a:spLocks noChangeArrowheads="1"/>
          </p:cNvSpPr>
          <p:nvPr/>
        </p:nvSpPr>
        <p:spPr bwMode="auto">
          <a:xfrm rot="16200000">
            <a:off x="2552700" y="42291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94" name="AutoShape 117"/>
          <p:cNvSpPr>
            <a:spLocks noChangeArrowheads="1"/>
          </p:cNvSpPr>
          <p:nvPr/>
        </p:nvSpPr>
        <p:spPr bwMode="auto">
          <a:xfrm rot="16200000">
            <a:off x="2971800" y="522605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95" name="AutoShape 118"/>
          <p:cNvSpPr>
            <a:spLocks noChangeArrowheads="1"/>
          </p:cNvSpPr>
          <p:nvPr/>
        </p:nvSpPr>
        <p:spPr bwMode="auto">
          <a:xfrm rot="16200000">
            <a:off x="1752600" y="522605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96" name="AutoShape 119"/>
          <p:cNvSpPr>
            <a:spLocks noChangeArrowheads="1"/>
          </p:cNvSpPr>
          <p:nvPr/>
        </p:nvSpPr>
        <p:spPr bwMode="auto">
          <a:xfrm rot="16200000">
            <a:off x="1143000" y="522605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97" name="AutoShape 120"/>
          <p:cNvSpPr>
            <a:spLocks noChangeArrowheads="1"/>
          </p:cNvSpPr>
          <p:nvPr/>
        </p:nvSpPr>
        <p:spPr bwMode="auto">
          <a:xfrm rot="16200000">
            <a:off x="533400" y="522605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98" name="Text Box 121"/>
          <p:cNvSpPr txBox="1">
            <a:spLocks noChangeArrowheads="1"/>
          </p:cNvSpPr>
          <p:nvPr/>
        </p:nvSpPr>
        <p:spPr bwMode="auto">
          <a:xfrm>
            <a:off x="2286000" y="545465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...</a:t>
            </a: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>
            <a:off x="4419600" y="42052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0" name="AutoShape 4"/>
          <p:cNvSpPr>
            <a:spLocks noChangeArrowheads="1"/>
          </p:cNvSpPr>
          <p:nvPr/>
        </p:nvSpPr>
        <p:spPr bwMode="auto">
          <a:xfrm>
            <a:off x="4419600" y="48148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AutoShape 4"/>
          <p:cNvSpPr>
            <a:spLocks noChangeArrowheads="1"/>
          </p:cNvSpPr>
          <p:nvPr/>
        </p:nvSpPr>
        <p:spPr bwMode="auto">
          <a:xfrm>
            <a:off x="4419600" y="54244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" name="AutoShape 124"/>
          <p:cNvSpPr>
            <a:spLocks noChangeArrowheads="1"/>
          </p:cNvSpPr>
          <p:nvPr/>
        </p:nvSpPr>
        <p:spPr bwMode="auto">
          <a:xfrm rot="16200000">
            <a:off x="6858000" y="35687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03" name="AutoShape 123"/>
          <p:cNvSpPr>
            <a:spLocks noChangeArrowheads="1"/>
          </p:cNvSpPr>
          <p:nvPr/>
        </p:nvSpPr>
        <p:spPr bwMode="auto">
          <a:xfrm rot="16200000">
            <a:off x="6248400" y="35687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04" name="AutoShape 122"/>
          <p:cNvSpPr>
            <a:spLocks noChangeArrowheads="1"/>
          </p:cNvSpPr>
          <p:nvPr/>
        </p:nvSpPr>
        <p:spPr bwMode="auto">
          <a:xfrm rot="16200000">
            <a:off x="5219700" y="31496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105" name="AutoShape 125"/>
          <p:cNvSpPr>
            <a:spLocks noChangeArrowheads="1"/>
          </p:cNvSpPr>
          <p:nvPr/>
        </p:nvSpPr>
        <p:spPr bwMode="auto">
          <a:xfrm rot="16200000">
            <a:off x="6858000" y="4764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 rot="16200000">
            <a:off x="5829300" y="4344988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107" name="AutoShape 128"/>
          <p:cNvSpPr>
            <a:spLocks noChangeArrowheads="1"/>
          </p:cNvSpPr>
          <p:nvPr/>
        </p:nvSpPr>
        <p:spPr bwMode="auto">
          <a:xfrm rot="16200000">
            <a:off x="4800600" y="4764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08" name="AutoShape 129"/>
          <p:cNvSpPr>
            <a:spLocks noChangeArrowheads="1"/>
          </p:cNvSpPr>
          <p:nvPr/>
        </p:nvSpPr>
        <p:spPr bwMode="auto">
          <a:xfrm rot="16200000">
            <a:off x="72390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09" name="AutoShape 130"/>
          <p:cNvSpPr>
            <a:spLocks noChangeArrowheads="1"/>
          </p:cNvSpPr>
          <p:nvPr/>
        </p:nvSpPr>
        <p:spPr bwMode="auto">
          <a:xfrm rot="16200000">
            <a:off x="66294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+mj-lt"/>
              </a:rPr>
              <a:t> AI</a:t>
            </a:r>
          </a:p>
        </p:txBody>
      </p:sp>
      <p:sp>
        <p:nvSpPr>
          <p:cNvPr id="110" name="AutoShape 131"/>
          <p:cNvSpPr>
            <a:spLocks noChangeArrowheads="1"/>
          </p:cNvSpPr>
          <p:nvPr/>
        </p:nvSpPr>
        <p:spPr bwMode="auto">
          <a:xfrm rot="16200000">
            <a:off x="60198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11" name="AutoShape 132"/>
          <p:cNvSpPr>
            <a:spLocks noChangeArrowheads="1"/>
          </p:cNvSpPr>
          <p:nvPr/>
        </p:nvSpPr>
        <p:spPr bwMode="auto">
          <a:xfrm rot="16200000">
            <a:off x="54102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12" name="AutoShape 133"/>
          <p:cNvSpPr>
            <a:spLocks noChangeArrowheads="1"/>
          </p:cNvSpPr>
          <p:nvPr/>
        </p:nvSpPr>
        <p:spPr bwMode="auto">
          <a:xfrm rot="16200000">
            <a:off x="48006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13" name="Text Box 27"/>
          <p:cNvSpPr txBox="1">
            <a:spLocks noChangeArrowheads="1"/>
          </p:cNvSpPr>
          <p:nvPr/>
        </p:nvSpPr>
        <p:spPr bwMode="auto">
          <a:xfrm>
            <a:off x="4419600" y="3290888"/>
            <a:ext cx="3662363" cy="33813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Worker Threads</a:t>
            </a:r>
          </a:p>
        </p:txBody>
      </p:sp>
      <p:sp>
        <p:nvSpPr>
          <p:cNvPr id="114" name="Rectangle 139"/>
          <p:cNvSpPr>
            <a:spLocks noChangeArrowheads="1"/>
          </p:cNvSpPr>
          <p:nvPr/>
        </p:nvSpPr>
        <p:spPr bwMode="auto">
          <a:xfrm>
            <a:off x="4343400" y="3200400"/>
            <a:ext cx="3792538" cy="297180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+mj-lt"/>
            </a:endParaRPr>
          </a:p>
        </p:txBody>
      </p:sp>
      <p:sp>
        <p:nvSpPr>
          <p:cNvPr id="115" name="AutoShape 4"/>
          <p:cNvSpPr>
            <a:spLocks noChangeArrowheads="1"/>
          </p:cNvSpPr>
          <p:nvPr/>
        </p:nvSpPr>
        <p:spPr bwMode="auto">
          <a:xfrm>
            <a:off x="4419600" y="3581400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+mj-lt"/>
            </a:endParaRPr>
          </a:p>
        </p:txBody>
      </p:sp>
      <p:sp>
        <p:nvSpPr>
          <p:cNvPr id="116" name="AutoShape 66"/>
          <p:cNvSpPr>
            <a:spLocks noChangeArrowheads="1"/>
          </p:cNvSpPr>
          <p:nvPr/>
        </p:nvSpPr>
        <p:spPr bwMode="auto">
          <a:xfrm rot="16200000">
            <a:off x="6057900" y="2914650"/>
            <a:ext cx="381000" cy="3200400"/>
          </a:xfrm>
          <a:prstGeom prst="can">
            <a:avLst>
              <a:gd name="adj" fmla="val 48300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117" name="Line 26"/>
          <p:cNvSpPr>
            <a:spLocks noChangeShapeType="1"/>
          </p:cNvSpPr>
          <p:nvPr/>
        </p:nvSpPr>
        <p:spPr bwMode="auto">
          <a:xfrm flipV="1">
            <a:off x="5005388" y="2408238"/>
            <a:ext cx="1528762" cy="1485900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8" name="Line 26"/>
          <p:cNvSpPr>
            <a:spLocks noChangeShapeType="1"/>
          </p:cNvSpPr>
          <p:nvPr/>
        </p:nvSpPr>
        <p:spPr bwMode="auto">
          <a:xfrm flipV="1">
            <a:off x="5634038" y="2408238"/>
            <a:ext cx="1057275" cy="2143125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9" name="Line 26"/>
          <p:cNvSpPr>
            <a:spLocks noChangeShapeType="1"/>
          </p:cNvSpPr>
          <p:nvPr/>
        </p:nvSpPr>
        <p:spPr bwMode="auto">
          <a:xfrm flipH="1" flipV="1">
            <a:off x="7134225" y="2408238"/>
            <a:ext cx="257175" cy="2143125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0" name="Line 26"/>
          <p:cNvSpPr>
            <a:spLocks noChangeShapeType="1"/>
          </p:cNvSpPr>
          <p:nvPr/>
        </p:nvSpPr>
        <p:spPr bwMode="auto">
          <a:xfrm flipV="1">
            <a:off x="6519863" y="2408238"/>
            <a:ext cx="300037" cy="2686050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1" name="Line 26"/>
          <p:cNvSpPr>
            <a:spLocks noChangeShapeType="1"/>
          </p:cNvSpPr>
          <p:nvPr/>
        </p:nvSpPr>
        <p:spPr bwMode="auto">
          <a:xfrm flipV="1">
            <a:off x="6734175" y="2422525"/>
            <a:ext cx="228600" cy="3357563"/>
          </a:xfrm>
          <a:prstGeom prst="line">
            <a:avLst/>
          </a:prstGeom>
          <a:noFill/>
          <a:ln w="38100">
            <a:solidFill>
              <a:srgbClr val="F4793A"/>
            </a:solidFill>
            <a:round/>
            <a:headEnd/>
            <a:tailEnd type="stealth" w="lg" len="lg"/>
          </a:ln>
        </p:spPr>
        <p:txBody>
          <a:bodyPr vert="eaVert"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2" name="Text Box 138"/>
          <p:cNvSpPr txBox="1">
            <a:spLocks noChangeArrowheads="1"/>
          </p:cNvSpPr>
          <p:nvPr/>
        </p:nvSpPr>
        <p:spPr bwMode="auto">
          <a:xfrm>
            <a:off x="4114800" y="2559050"/>
            <a:ext cx="1647374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  <a:cs typeface="Arial" charset="0"/>
              </a:rPr>
              <a:t>Post changes</a:t>
            </a:r>
          </a:p>
        </p:txBody>
      </p:sp>
      <p:sp>
        <p:nvSpPr>
          <p:cNvPr id="123" name="AutoShape 16"/>
          <p:cNvSpPr>
            <a:spLocks noChangeArrowheads="1"/>
          </p:cNvSpPr>
          <p:nvPr/>
        </p:nvSpPr>
        <p:spPr bwMode="auto">
          <a:xfrm>
            <a:off x="6013450" y="1219200"/>
            <a:ext cx="2879725" cy="11430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Arial" charset="0"/>
              </a:rPr>
              <a:t>Messaging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Arial" charset="0"/>
              </a:rPr>
              <a:t>(change control)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Worker threads have unique changes queues</a:t>
            </a: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304800" y="2667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AI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Graphics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Physics System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</p:txBody>
      </p:sp>
      <p:sp>
        <p:nvSpPr>
          <p:cNvPr id="51" name="AutoShape 8"/>
          <p:cNvSpPr>
            <a:spLocks noChangeArrowheads="1"/>
          </p:cNvSpPr>
          <p:nvPr/>
        </p:nvSpPr>
        <p:spPr bwMode="auto">
          <a:xfrm rot="16200000">
            <a:off x="952500" y="16383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 rot="16200000">
            <a:off x="2552700" y="16383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53" name="AutoShape 14"/>
          <p:cNvSpPr>
            <a:spLocks noChangeArrowheads="1"/>
          </p:cNvSpPr>
          <p:nvPr/>
        </p:nvSpPr>
        <p:spPr bwMode="auto">
          <a:xfrm rot="16200000">
            <a:off x="2971800" y="281940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4" name="AutoShape 106"/>
          <p:cNvSpPr>
            <a:spLocks noChangeArrowheads="1"/>
          </p:cNvSpPr>
          <p:nvPr/>
        </p:nvSpPr>
        <p:spPr bwMode="auto">
          <a:xfrm rot="16200000">
            <a:off x="1790700" y="3810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55" name="AutoShape 110"/>
          <p:cNvSpPr>
            <a:spLocks noChangeArrowheads="1"/>
          </p:cNvSpPr>
          <p:nvPr/>
        </p:nvSpPr>
        <p:spPr bwMode="auto">
          <a:xfrm rot="16200000">
            <a:off x="1828800" y="28194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6" name="AutoShape 111"/>
          <p:cNvSpPr>
            <a:spLocks noChangeArrowheads="1"/>
          </p:cNvSpPr>
          <p:nvPr/>
        </p:nvSpPr>
        <p:spPr bwMode="auto">
          <a:xfrm rot="16200000">
            <a:off x="1219200" y="281940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7" name="AutoShape 112"/>
          <p:cNvSpPr>
            <a:spLocks noChangeArrowheads="1"/>
          </p:cNvSpPr>
          <p:nvPr/>
        </p:nvSpPr>
        <p:spPr bwMode="auto">
          <a:xfrm rot="16200000">
            <a:off x="609600" y="281940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58" name="Text Box 113"/>
          <p:cNvSpPr txBox="1">
            <a:spLocks noChangeArrowheads="1"/>
          </p:cNvSpPr>
          <p:nvPr/>
        </p:nvSpPr>
        <p:spPr bwMode="auto">
          <a:xfrm>
            <a:off x="2347913" y="304800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...</a:t>
            </a: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04800" y="3886200"/>
            <a:ext cx="3449638" cy="194945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Job Pool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j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         </a:t>
            </a:r>
          </a:p>
        </p:txBody>
      </p:sp>
      <p:sp>
        <p:nvSpPr>
          <p:cNvPr id="60" name="AutoShape 114"/>
          <p:cNvSpPr>
            <a:spLocks noChangeArrowheads="1"/>
          </p:cNvSpPr>
          <p:nvPr/>
        </p:nvSpPr>
        <p:spPr bwMode="auto">
          <a:xfrm rot="16200000">
            <a:off x="1790700" y="282575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61" name="AutoShape 115"/>
          <p:cNvSpPr>
            <a:spLocks noChangeArrowheads="1"/>
          </p:cNvSpPr>
          <p:nvPr/>
        </p:nvSpPr>
        <p:spPr bwMode="auto">
          <a:xfrm rot="16200000">
            <a:off x="952500" y="42291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62" name="AutoShape 116"/>
          <p:cNvSpPr>
            <a:spLocks noChangeArrowheads="1"/>
          </p:cNvSpPr>
          <p:nvPr/>
        </p:nvSpPr>
        <p:spPr bwMode="auto">
          <a:xfrm rot="16200000">
            <a:off x="2552700" y="42291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63" name="AutoShape 117"/>
          <p:cNvSpPr>
            <a:spLocks noChangeArrowheads="1"/>
          </p:cNvSpPr>
          <p:nvPr/>
        </p:nvSpPr>
        <p:spPr bwMode="auto">
          <a:xfrm rot="16200000">
            <a:off x="2971800" y="522605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64" name="AutoShape 118"/>
          <p:cNvSpPr>
            <a:spLocks noChangeArrowheads="1"/>
          </p:cNvSpPr>
          <p:nvPr/>
        </p:nvSpPr>
        <p:spPr bwMode="auto">
          <a:xfrm rot="16200000">
            <a:off x="1752600" y="522605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65" name="AutoShape 119"/>
          <p:cNvSpPr>
            <a:spLocks noChangeArrowheads="1"/>
          </p:cNvSpPr>
          <p:nvPr/>
        </p:nvSpPr>
        <p:spPr bwMode="auto">
          <a:xfrm rot="16200000">
            <a:off x="1143000" y="522605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66" name="AutoShape 120"/>
          <p:cNvSpPr>
            <a:spLocks noChangeArrowheads="1"/>
          </p:cNvSpPr>
          <p:nvPr/>
        </p:nvSpPr>
        <p:spPr bwMode="auto">
          <a:xfrm rot="16200000">
            <a:off x="533400" y="522605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67" name="Text Box 121"/>
          <p:cNvSpPr txBox="1">
            <a:spLocks noChangeArrowheads="1"/>
          </p:cNvSpPr>
          <p:nvPr/>
        </p:nvSpPr>
        <p:spPr bwMode="auto">
          <a:xfrm>
            <a:off x="2286000" y="545465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...</a:t>
            </a:r>
          </a:p>
        </p:txBody>
      </p:sp>
      <p:sp>
        <p:nvSpPr>
          <p:cNvPr id="68" name="AutoShape 4"/>
          <p:cNvSpPr>
            <a:spLocks noChangeArrowheads="1"/>
          </p:cNvSpPr>
          <p:nvPr/>
        </p:nvSpPr>
        <p:spPr bwMode="auto">
          <a:xfrm>
            <a:off x="4419600" y="42052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AutoShape 4"/>
          <p:cNvSpPr>
            <a:spLocks noChangeArrowheads="1"/>
          </p:cNvSpPr>
          <p:nvPr/>
        </p:nvSpPr>
        <p:spPr bwMode="auto">
          <a:xfrm>
            <a:off x="4419600" y="48148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AutoShape 4"/>
          <p:cNvSpPr>
            <a:spLocks noChangeArrowheads="1"/>
          </p:cNvSpPr>
          <p:nvPr/>
        </p:nvSpPr>
        <p:spPr bwMode="auto">
          <a:xfrm>
            <a:off x="4419600" y="54244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AutoShape 124"/>
          <p:cNvSpPr>
            <a:spLocks noChangeArrowheads="1"/>
          </p:cNvSpPr>
          <p:nvPr/>
        </p:nvSpPr>
        <p:spPr bwMode="auto">
          <a:xfrm rot="16200000">
            <a:off x="6858000" y="35687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2" name="AutoShape 123"/>
          <p:cNvSpPr>
            <a:spLocks noChangeArrowheads="1"/>
          </p:cNvSpPr>
          <p:nvPr/>
        </p:nvSpPr>
        <p:spPr bwMode="auto">
          <a:xfrm rot="16200000">
            <a:off x="6248400" y="35687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3" name="AutoShape 122"/>
          <p:cNvSpPr>
            <a:spLocks noChangeArrowheads="1"/>
          </p:cNvSpPr>
          <p:nvPr/>
        </p:nvSpPr>
        <p:spPr bwMode="auto">
          <a:xfrm rot="16200000">
            <a:off x="5219700" y="31496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74" name="AutoShape 125"/>
          <p:cNvSpPr>
            <a:spLocks noChangeArrowheads="1"/>
          </p:cNvSpPr>
          <p:nvPr/>
        </p:nvSpPr>
        <p:spPr bwMode="auto">
          <a:xfrm rot="16200000">
            <a:off x="6858000" y="4764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5" name="AutoShape 126"/>
          <p:cNvSpPr>
            <a:spLocks noChangeArrowheads="1"/>
          </p:cNvSpPr>
          <p:nvPr/>
        </p:nvSpPr>
        <p:spPr bwMode="auto">
          <a:xfrm rot="16200000">
            <a:off x="5829300" y="4344988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Physics</a:t>
            </a:r>
          </a:p>
        </p:txBody>
      </p:sp>
      <p:sp>
        <p:nvSpPr>
          <p:cNvPr id="76" name="AutoShape 128"/>
          <p:cNvSpPr>
            <a:spLocks noChangeArrowheads="1"/>
          </p:cNvSpPr>
          <p:nvPr/>
        </p:nvSpPr>
        <p:spPr bwMode="auto">
          <a:xfrm rot="16200000">
            <a:off x="4800600" y="4764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7" name="AutoShape 129"/>
          <p:cNvSpPr>
            <a:spLocks noChangeArrowheads="1"/>
          </p:cNvSpPr>
          <p:nvPr/>
        </p:nvSpPr>
        <p:spPr bwMode="auto">
          <a:xfrm rot="16200000">
            <a:off x="72390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78" name="AutoShape 130"/>
          <p:cNvSpPr>
            <a:spLocks noChangeArrowheads="1"/>
          </p:cNvSpPr>
          <p:nvPr/>
        </p:nvSpPr>
        <p:spPr bwMode="auto">
          <a:xfrm rot="16200000">
            <a:off x="66294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24" name="AutoShape 131"/>
          <p:cNvSpPr>
            <a:spLocks noChangeArrowheads="1"/>
          </p:cNvSpPr>
          <p:nvPr/>
        </p:nvSpPr>
        <p:spPr bwMode="auto">
          <a:xfrm rot="16200000">
            <a:off x="60198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25" name="AutoShape 132"/>
          <p:cNvSpPr>
            <a:spLocks noChangeArrowheads="1"/>
          </p:cNvSpPr>
          <p:nvPr/>
        </p:nvSpPr>
        <p:spPr bwMode="auto">
          <a:xfrm rot="16200000">
            <a:off x="54102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26" name="AutoShape 133"/>
          <p:cNvSpPr>
            <a:spLocks noChangeArrowheads="1"/>
          </p:cNvSpPr>
          <p:nvPr/>
        </p:nvSpPr>
        <p:spPr bwMode="auto">
          <a:xfrm rot="16200000">
            <a:off x="4800600" y="5399088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AI</a:t>
            </a:r>
          </a:p>
        </p:txBody>
      </p:sp>
      <p:sp>
        <p:nvSpPr>
          <p:cNvPr id="127" name="Text Box 27"/>
          <p:cNvSpPr txBox="1">
            <a:spLocks noChangeArrowheads="1"/>
          </p:cNvSpPr>
          <p:nvPr/>
        </p:nvSpPr>
        <p:spPr bwMode="auto">
          <a:xfrm>
            <a:off x="4419600" y="3290888"/>
            <a:ext cx="3662363" cy="33813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j-lt"/>
                <a:cs typeface="Arial" charset="0"/>
              </a:rPr>
              <a:t>Worker Threads</a:t>
            </a:r>
          </a:p>
        </p:txBody>
      </p:sp>
      <p:sp>
        <p:nvSpPr>
          <p:cNvPr id="128" name="Rectangle 139"/>
          <p:cNvSpPr>
            <a:spLocks noChangeArrowheads="1"/>
          </p:cNvSpPr>
          <p:nvPr/>
        </p:nvSpPr>
        <p:spPr bwMode="auto">
          <a:xfrm>
            <a:off x="4343400" y="3200400"/>
            <a:ext cx="3792538" cy="297180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+mj-lt"/>
            </a:endParaRPr>
          </a:p>
        </p:txBody>
      </p:sp>
      <p:sp>
        <p:nvSpPr>
          <p:cNvPr id="129" name="AutoShape 4"/>
          <p:cNvSpPr>
            <a:spLocks noChangeArrowheads="1"/>
          </p:cNvSpPr>
          <p:nvPr/>
        </p:nvSpPr>
        <p:spPr bwMode="auto">
          <a:xfrm>
            <a:off x="4419600" y="3581400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+mj-lt"/>
            </a:endParaRPr>
          </a:p>
        </p:txBody>
      </p:sp>
      <p:sp>
        <p:nvSpPr>
          <p:cNvPr id="130" name="AutoShape 66"/>
          <p:cNvSpPr>
            <a:spLocks noChangeArrowheads="1"/>
          </p:cNvSpPr>
          <p:nvPr/>
        </p:nvSpPr>
        <p:spPr bwMode="auto">
          <a:xfrm rot="16200000">
            <a:off x="6057900" y="2914650"/>
            <a:ext cx="381000" cy="3200400"/>
          </a:xfrm>
          <a:prstGeom prst="can">
            <a:avLst>
              <a:gd name="adj" fmla="val 48300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Render</a:t>
            </a:r>
          </a:p>
        </p:txBody>
      </p:sp>
      <p:sp>
        <p:nvSpPr>
          <p:cNvPr id="132" name="AutoShape 4"/>
          <p:cNvSpPr>
            <a:spLocks noChangeArrowheads="1"/>
          </p:cNvSpPr>
          <p:nvPr/>
        </p:nvSpPr>
        <p:spPr bwMode="auto">
          <a:xfrm>
            <a:off x="4224338" y="1316038"/>
            <a:ext cx="1566862" cy="366712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3" name="AutoShape 4"/>
          <p:cNvSpPr>
            <a:spLocks noChangeArrowheads="1"/>
          </p:cNvSpPr>
          <p:nvPr/>
        </p:nvSpPr>
        <p:spPr bwMode="auto">
          <a:xfrm>
            <a:off x="4219575" y="1682750"/>
            <a:ext cx="1566863" cy="366713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4" name="AutoShape 4"/>
          <p:cNvSpPr>
            <a:spLocks noChangeArrowheads="1"/>
          </p:cNvSpPr>
          <p:nvPr/>
        </p:nvSpPr>
        <p:spPr bwMode="auto">
          <a:xfrm>
            <a:off x="4214813" y="2049463"/>
            <a:ext cx="1566862" cy="366712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5" name="AutoShape 4"/>
          <p:cNvSpPr>
            <a:spLocks noChangeArrowheads="1"/>
          </p:cNvSpPr>
          <p:nvPr/>
        </p:nvSpPr>
        <p:spPr bwMode="auto">
          <a:xfrm>
            <a:off x="4224338" y="2416175"/>
            <a:ext cx="1566862" cy="366713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6" name="TextBox 60"/>
          <p:cNvSpPr txBox="1">
            <a:spLocks noChangeArrowheads="1"/>
          </p:cNvSpPr>
          <p:nvPr/>
        </p:nvSpPr>
        <p:spPr bwMode="auto">
          <a:xfrm>
            <a:off x="4205288" y="1368425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C1</a:t>
            </a:r>
          </a:p>
        </p:txBody>
      </p:sp>
      <p:sp>
        <p:nvSpPr>
          <p:cNvPr id="137" name="TextBox 61"/>
          <p:cNvSpPr txBox="1">
            <a:spLocks noChangeArrowheads="1"/>
          </p:cNvSpPr>
          <p:nvPr/>
        </p:nvSpPr>
        <p:spPr bwMode="auto">
          <a:xfrm>
            <a:off x="4214813" y="2106613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C2</a:t>
            </a:r>
          </a:p>
        </p:txBody>
      </p:sp>
      <p:sp>
        <p:nvSpPr>
          <p:cNvPr id="138" name="TextBox 62"/>
          <p:cNvSpPr txBox="1">
            <a:spLocks noChangeArrowheads="1"/>
          </p:cNvSpPr>
          <p:nvPr/>
        </p:nvSpPr>
        <p:spPr bwMode="auto">
          <a:xfrm>
            <a:off x="4624388" y="1358900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C3</a:t>
            </a:r>
          </a:p>
        </p:txBody>
      </p:sp>
      <p:sp>
        <p:nvSpPr>
          <p:cNvPr id="139" name="TextBox 63"/>
          <p:cNvSpPr txBox="1">
            <a:spLocks noChangeArrowheads="1"/>
          </p:cNvSpPr>
          <p:nvPr/>
        </p:nvSpPr>
        <p:spPr bwMode="auto">
          <a:xfrm>
            <a:off x="4224338" y="2473325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C4</a:t>
            </a:r>
          </a:p>
        </p:txBody>
      </p:sp>
      <p:sp>
        <p:nvSpPr>
          <p:cNvPr id="140" name="TextBox 64"/>
          <p:cNvSpPr txBox="1">
            <a:spLocks noChangeArrowheads="1"/>
          </p:cNvSpPr>
          <p:nvPr/>
        </p:nvSpPr>
        <p:spPr bwMode="auto">
          <a:xfrm>
            <a:off x="5048250" y="1368425"/>
            <a:ext cx="557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C5</a:t>
            </a:r>
          </a:p>
        </p:txBody>
      </p:sp>
      <p:sp>
        <p:nvSpPr>
          <p:cNvPr id="141" name="TextBox 65"/>
          <p:cNvSpPr txBox="1">
            <a:spLocks noChangeArrowheads="1"/>
          </p:cNvSpPr>
          <p:nvPr/>
        </p:nvSpPr>
        <p:spPr bwMode="auto">
          <a:xfrm>
            <a:off x="4672013" y="2106613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C6</a:t>
            </a:r>
          </a:p>
        </p:txBody>
      </p:sp>
      <p:sp>
        <p:nvSpPr>
          <p:cNvPr id="142" name="TextBox 66"/>
          <p:cNvSpPr txBox="1">
            <a:spLocks noChangeArrowheads="1"/>
          </p:cNvSpPr>
          <p:nvPr/>
        </p:nvSpPr>
        <p:spPr bwMode="auto">
          <a:xfrm>
            <a:off x="4210050" y="1758950"/>
            <a:ext cx="557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C7</a:t>
            </a:r>
          </a:p>
        </p:txBody>
      </p:sp>
      <p:sp>
        <p:nvSpPr>
          <p:cNvPr id="143" name="Right Arrow 58"/>
          <p:cNvSpPr>
            <a:spLocks noChangeArrowheads="1"/>
          </p:cNvSpPr>
          <p:nvPr/>
        </p:nvSpPr>
        <p:spPr bwMode="auto">
          <a:xfrm rot="10800000">
            <a:off x="5791200" y="1430625"/>
            <a:ext cx="260350" cy="6725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rot="1080000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4" name="AutoShape 16"/>
          <p:cNvSpPr>
            <a:spLocks noChangeArrowheads="1"/>
          </p:cNvSpPr>
          <p:nvPr/>
        </p:nvSpPr>
        <p:spPr bwMode="auto">
          <a:xfrm>
            <a:off x="6013450" y="1219200"/>
            <a:ext cx="2879725" cy="11430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Arial" charset="0"/>
              </a:rPr>
              <a:t>Messaging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Arial" charset="0"/>
              </a:rPr>
              <a:t>(change control)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8077200" cy="2086725"/>
          </a:xfrm>
        </p:spPr>
        <p:txBody>
          <a:bodyPr/>
          <a:lstStyle/>
          <a:p>
            <a:r>
              <a:rPr lang="en-US" dirty="0" smtClean="0"/>
              <a:t>Smoke: Architecture of an N-Way Threaded Scalable Game Framework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8077200" cy="1828800"/>
          </a:xfrm>
        </p:spPr>
        <p:txBody>
          <a:bodyPr/>
          <a:lstStyle/>
          <a:p>
            <a:r>
              <a:rPr lang="en-US" dirty="0" smtClean="0"/>
              <a:t>Orion Granatir</a:t>
            </a:r>
          </a:p>
          <a:p>
            <a:r>
              <a:rPr lang="en-US" dirty="0" smtClean="0"/>
              <a:t>Tech Lead</a:t>
            </a:r>
          </a:p>
          <a:p>
            <a:r>
              <a:rPr lang="en-US" dirty="0" smtClean="0"/>
              <a:t>VCSE</a:t>
            </a:r>
          </a:p>
          <a:p>
            <a:r>
              <a:rPr lang="en-US" dirty="0" smtClean="0"/>
              <a:t>Intel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Physics System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5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5. Changes are sent to observers</a:t>
            </a:r>
          </a:p>
        </p:txBody>
      </p:sp>
      <p:sp>
        <p:nvSpPr>
          <p:cNvPr id="79" name="Right Arrow 58"/>
          <p:cNvSpPr>
            <a:spLocks noChangeArrowheads="1"/>
          </p:cNvSpPr>
          <p:nvPr/>
        </p:nvSpPr>
        <p:spPr bwMode="auto">
          <a:xfrm rot="10800000">
            <a:off x="3733800" y="1781175"/>
            <a:ext cx="609600" cy="581025"/>
          </a:xfrm>
          <a:prstGeom prst="rightArrow">
            <a:avLst>
              <a:gd name="adj1" fmla="val 50000"/>
              <a:gd name="adj2" fmla="val 52459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rot="1080000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</a:endParaRPr>
          </a:p>
        </p:txBody>
      </p:sp>
      <p:sp>
        <p:nvSpPr>
          <p:cNvPr id="84" name="Text Box 10"/>
          <p:cNvSpPr txBox="1">
            <a:spLocks noChangeArrowheads="1"/>
          </p:cNvSpPr>
          <p:nvPr/>
        </p:nvSpPr>
        <p:spPr bwMode="auto">
          <a:xfrm>
            <a:off x="304800" y="2667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AI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85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3429000" cy="758825"/>
          </a:xfrm>
          <a:prstGeom prst="rect">
            <a:avLst/>
          </a:prstGeom>
          <a:noFill/>
          <a:ln w="25400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Graphics System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</p:txBody>
      </p:sp>
      <p:sp>
        <p:nvSpPr>
          <p:cNvPr id="87" name="AutoShape 8"/>
          <p:cNvSpPr>
            <a:spLocks noChangeArrowheads="1"/>
          </p:cNvSpPr>
          <p:nvPr/>
        </p:nvSpPr>
        <p:spPr bwMode="auto">
          <a:xfrm rot="16200000">
            <a:off x="952500" y="1638300"/>
            <a:ext cx="381000" cy="1524000"/>
          </a:xfrm>
          <a:prstGeom prst="can">
            <a:avLst>
              <a:gd name="adj" fmla="val 512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Physics</a:t>
            </a: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 rot="16200000">
            <a:off x="2552700" y="1638300"/>
            <a:ext cx="381000" cy="1524000"/>
          </a:xfrm>
          <a:prstGeom prst="can">
            <a:avLst>
              <a:gd name="adj" fmla="val 48741"/>
            </a:avLst>
          </a:prstGeom>
          <a:solidFill>
            <a:schemeClr val="accent2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Physics</a:t>
            </a:r>
          </a:p>
        </p:txBody>
      </p:sp>
      <p:sp>
        <p:nvSpPr>
          <p:cNvPr id="89" name="AutoShape 14"/>
          <p:cNvSpPr>
            <a:spLocks noChangeArrowheads="1"/>
          </p:cNvSpPr>
          <p:nvPr/>
        </p:nvSpPr>
        <p:spPr bwMode="auto">
          <a:xfrm rot="16200000">
            <a:off x="2971800" y="2819400"/>
            <a:ext cx="381000" cy="685800"/>
          </a:xfrm>
          <a:prstGeom prst="can">
            <a:avLst>
              <a:gd name="adj" fmla="val 51250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</a:t>
            </a:r>
          </a:p>
        </p:txBody>
      </p:sp>
      <p:sp>
        <p:nvSpPr>
          <p:cNvPr id="90" name="AutoShape 106"/>
          <p:cNvSpPr>
            <a:spLocks noChangeArrowheads="1"/>
          </p:cNvSpPr>
          <p:nvPr/>
        </p:nvSpPr>
        <p:spPr bwMode="auto">
          <a:xfrm rot="16200000">
            <a:off x="1790700" y="38100"/>
            <a:ext cx="381000" cy="3200400"/>
          </a:xfrm>
          <a:prstGeom prst="can">
            <a:avLst>
              <a:gd name="adj" fmla="val 47483"/>
            </a:avLst>
          </a:prstGeom>
          <a:solidFill>
            <a:srgbClr val="969696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</a:t>
            </a:r>
          </a:p>
        </p:txBody>
      </p:sp>
      <p:sp>
        <p:nvSpPr>
          <p:cNvPr id="91" name="AutoShape 110"/>
          <p:cNvSpPr>
            <a:spLocks noChangeArrowheads="1"/>
          </p:cNvSpPr>
          <p:nvPr/>
        </p:nvSpPr>
        <p:spPr bwMode="auto">
          <a:xfrm rot="16200000">
            <a:off x="1828800" y="2819400"/>
            <a:ext cx="381000" cy="685800"/>
          </a:xfrm>
          <a:prstGeom prst="can">
            <a:avLst>
              <a:gd name="adj" fmla="val 47917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</a:t>
            </a:r>
          </a:p>
        </p:txBody>
      </p:sp>
      <p:sp>
        <p:nvSpPr>
          <p:cNvPr id="92" name="AutoShape 111"/>
          <p:cNvSpPr>
            <a:spLocks noChangeArrowheads="1"/>
          </p:cNvSpPr>
          <p:nvPr/>
        </p:nvSpPr>
        <p:spPr bwMode="auto">
          <a:xfrm rot="16200000">
            <a:off x="1219200" y="2819400"/>
            <a:ext cx="381000" cy="685800"/>
          </a:xfrm>
          <a:prstGeom prst="can">
            <a:avLst>
              <a:gd name="adj" fmla="val 51242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</a:t>
            </a:r>
          </a:p>
        </p:txBody>
      </p:sp>
      <p:sp>
        <p:nvSpPr>
          <p:cNvPr id="93" name="AutoShape 112"/>
          <p:cNvSpPr>
            <a:spLocks noChangeArrowheads="1"/>
          </p:cNvSpPr>
          <p:nvPr/>
        </p:nvSpPr>
        <p:spPr bwMode="auto">
          <a:xfrm rot="16200000">
            <a:off x="609600" y="2819400"/>
            <a:ext cx="381000" cy="685800"/>
          </a:xfrm>
          <a:prstGeom prst="can">
            <a:avLst>
              <a:gd name="adj" fmla="val 41583"/>
            </a:avLst>
          </a:prstGeom>
          <a:solidFill>
            <a:srgbClr val="006600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</a:t>
            </a:r>
          </a:p>
        </p:txBody>
      </p:sp>
      <p:sp>
        <p:nvSpPr>
          <p:cNvPr id="94" name="Text Box 113"/>
          <p:cNvSpPr txBox="1">
            <a:spLocks noChangeArrowheads="1"/>
          </p:cNvSpPr>
          <p:nvPr/>
        </p:nvSpPr>
        <p:spPr bwMode="auto">
          <a:xfrm>
            <a:off x="2347913" y="3048000"/>
            <a:ext cx="468398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</p:txBody>
      </p:sp>
      <p:sp>
        <p:nvSpPr>
          <p:cNvPr id="95" name="Text Box 18"/>
          <p:cNvSpPr txBox="1">
            <a:spLocks noChangeArrowheads="1"/>
          </p:cNvSpPr>
          <p:nvPr/>
        </p:nvSpPr>
        <p:spPr bwMode="auto">
          <a:xfrm>
            <a:off x="304800" y="3886200"/>
            <a:ext cx="3449638" cy="194945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Job Pool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Arial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         </a:t>
            </a:r>
          </a:p>
        </p:txBody>
      </p:sp>
      <p:sp>
        <p:nvSpPr>
          <p:cNvPr id="96" name="AutoShape 4"/>
          <p:cNvSpPr>
            <a:spLocks noChangeArrowheads="1"/>
          </p:cNvSpPr>
          <p:nvPr/>
        </p:nvSpPr>
        <p:spPr bwMode="auto">
          <a:xfrm>
            <a:off x="4419600" y="42052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7" name="AutoShape 4"/>
          <p:cNvSpPr>
            <a:spLocks noChangeArrowheads="1"/>
          </p:cNvSpPr>
          <p:nvPr/>
        </p:nvSpPr>
        <p:spPr bwMode="auto">
          <a:xfrm>
            <a:off x="4419600" y="48148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8" name="AutoShape 4"/>
          <p:cNvSpPr>
            <a:spLocks noChangeArrowheads="1"/>
          </p:cNvSpPr>
          <p:nvPr/>
        </p:nvSpPr>
        <p:spPr bwMode="auto">
          <a:xfrm>
            <a:off x="4419600" y="5424488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9" name="Text Box 27"/>
          <p:cNvSpPr txBox="1">
            <a:spLocks noChangeArrowheads="1"/>
          </p:cNvSpPr>
          <p:nvPr/>
        </p:nvSpPr>
        <p:spPr bwMode="auto">
          <a:xfrm>
            <a:off x="4419600" y="3290888"/>
            <a:ext cx="3662363" cy="33813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+mn-lt"/>
                <a:cs typeface="Arial" charset="0"/>
              </a:rPr>
              <a:t>Worker Threads</a:t>
            </a:r>
          </a:p>
        </p:txBody>
      </p:sp>
      <p:sp>
        <p:nvSpPr>
          <p:cNvPr id="100" name="Rectangle 139"/>
          <p:cNvSpPr>
            <a:spLocks noChangeArrowheads="1"/>
          </p:cNvSpPr>
          <p:nvPr/>
        </p:nvSpPr>
        <p:spPr bwMode="auto">
          <a:xfrm>
            <a:off x="4343400" y="3200400"/>
            <a:ext cx="3792538" cy="2971800"/>
          </a:xfrm>
          <a:prstGeom prst="rect">
            <a:avLst/>
          </a:prstGeom>
          <a:noFill/>
          <a:ln w="25400" algn="ctr">
            <a:solidFill>
              <a:srgbClr val="F4793A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101" name="AutoShape 4"/>
          <p:cNvSpPr>
            <a:spLocks noChangeArrowheads="1"/>
          </p:cNvSpPr>
          <p:nvPr/>
        </p:nvSpPr>
        <p:spPr bwMode="auto">
          <a:xfrm>
            <a:off x="4419600" y="3581400"/>
            <a:ext cx="3619500" cy="612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4793A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latin typeface="Arial" pitchFamily="34" charset="0"/>
            </a:endParaRPr>
          </a:p>
        </p:txBody>
      </p:sp>
      <p:sp>
        <p:nvSpPr>
          <p:cNvPr id="110" name="AutoShape 4"/>
          <p:cNvSpPr>
            <a:spLocks noChangeArrowheads="1"/>
          </p:cNvSpPr>
          <p:nvPr/>
        </p:nvSpPr>
        <p:spPr bwMode="auto">
          <a:xfrm>
            <a:off x="4224338" y="1316038"/>
            <a:ext cx="1566862" cy="366712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1" name="AutoShape 4"/>
          <p:cNvSpPr>
            <a:spLocks noChangeArrowheads="1"/>
          </p:cNvSpPr>
          <p:nvPr/>
        </p:nvSpPr>
        <p:spPr bwMode="auto">
          <a:xfrm>
            <a:off x="4219575" y="1682750"/>
            <a:ext cx="1566863" cy="366713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2" name="AutoShape 4"/>
          <p:cNvSpPr>
            <a:spLocks noChangeArrowheads="1"/>
          </p:cNvSpPr>
          <p:nvPr/>
        </p:nvSpPr>
        <p:spPr bwMode="auto">
          <a:xfrm>
            <a:off x="4214813" y="2049463"/>
            <a:ext cx="1566862" cy="366712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3" name="AutoShape 4"/>
          <p:cNvSpPr>
            <a:spLocks noChangeArrowheads="1"/>
          </p:cNvSpPr>
          <p:nvPr/>
        </p:nvSpPr>
        <p:spPr bwMode="auto">
          <a:xfrm>
            <a:off x="4224338" y="2416175"/>
            <a:ext cx="1566862" cy="366713"/>
          </a:xfrm>
          <a:prstGeom prst="roundRect">
            <a:avLst>
              <a:gd name="adj" fmla="val 16667"/>
            </a:avLst>
          </a:prstGeom>
          <a:solidFill>
            <a:srgbClr val="2D7CCF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fr-FR" sz="20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4" name="TextBox 60"/>
          <p:cNvSpPr txBox="1">
            <a:spLocks noChangeArrowheads="1"/>
          </p:cNvSpPr>
          <p:nvPr/>
        </p:nvSpPr>
        <p:spPr bwMode="auto">
          <a:xfrm>
            <a:off x="4205288" y="1368425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C1</a:t>
            </a:r>
          </a:p>
        </p:txBody>
      </p:sp>
      <p:sp>
        <p:nvSpPr>
          <p:cNvPr id="115" name="TextBox 61"/>
          <p:cNvSpPr txBox="1">
            <a:spLocks noChangeArrowheads="1"/>
          </p:cNvSpPr>
          <p:nvPr/>
        </p:nvSpPr>
        <p:spPr bwMode="auto">
          <a:xfrm>
            <a:off x="4214813" y="2106613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C2</a:t>
            </a:r>
          </a:p>
        </p:txBody>
      </p:sp>
      <p:sp>
        <p:nvSpPr>
          <p:cNvPr id="116" name="TextBox 62"/>
          <p:cNvSpPr txBox="1">
            <a:spLocks noChangeArrowheads="1"/>
          </p:cNvSpPr>
          <p:nvPr/>
        </p:nvSpPr>
        <p:spPr bwMode="auto">
          <a:xfrm>
            <a:off x="4624388" y="1358900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C3</a:t>
            </a:r>
          </a:p>
        </p:txBody>
      </p:sp>
      <p:sp>
        <p:nvSpPr>
          <p:cNvPr id="117" name="TextBox 63"/>
          <p:cNvSpPr txBox="1">
            <a:spLocks noChangeArrowheads="1"/>
          </p:cNvSpPr>
          <p:nvPr/>
        </p:nvSpPr>
        <p:spPr bwMode="auto">
          <a:xfrm>
            <a:off x="4224338" y="2473325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C4</a:t>
            </a:r>
          </a:p>
        </p:txBody>
      </p:sp>
      <p:sp>
        <p:nvSpPr>
          <p:cNvPr id="118" name="TextBox 64"/>
          <p:cNvSpPr txBox="1">
            <a:spLocks noChangeArrowheads="1"/>
          </p:cNvSpPr>
          <p:nvPr/>
        </p:nvSpPr>
        <p:spPr bwMode="auto">
          <a:xfrm>
            <a:off x="5048250" y="1368425"/>
            <a:ext cx="557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C5</a:t>
            </a:r>
          </a:p>
        </p:txBody>
      </p:sp>
      <p:sp>
        <p:nvSpPr>
          <p:cNvPr id="119" name="TextBox 65"/>
          <p:cNvSpPr txBox="1">
            <a:spLocks noChangeArrowheads="1"/>
          </p:cNvSpPr>
          <p:nvPr/>
        </p:nvSpPr>
        <p:spPr bwMode="auto">
          <a:xfrm>
            <a:off x="4672013" y="2106613"/>
            <a:ext cx="557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C6</a:t>
            </a:r>
          </a:p>
        </p:txBody>
      </p:sp>
      <p:sp>
        <p:nvSpPr>
          <p:cNvPr id="120" name="TextBox 66"/>
          <p:cNvSpPr txBox="1">
            <a:spLocks noChangeArrowheads="1"/>
          </p:cNvSpPr>
          <p:nvPr/>
        </p:nvSpPr>
        <p:spPr bwMode="auto">
          <a:xfrm>
            <a:off x="4210050" y="1758950"/>
            <a:ext cx="557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C7</a:t>
            </a:r>
          </a:p>
        </p:txBody>
      </p:sp>
      <p:sp>
        <p:nvSpPr>
          <p:cNvPr id="122" name="AutoShape 16"/>
          <p:cNvSpPr>
            <a:spLocks noChangeArrowheads="1"/>
          </p:cNvSpPr>
          <p:nvPr/>
        </p:nvSpPr>
        <p:spPr bwMode="auto">
          <a:xfrm>
            <a:off x="6013450" y="1219200"/>
            <a:ext cx="2879725" cy="11430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Arial" charset="0"/>
              </a:rPr>
              <a:t>Messaging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Arial" charset="0"/>
              </a:rPr>
              <a:t>(change control)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 and Settings\palindbe\My Documents\Events\2008 GDC tutorial\Smoke\Smoke 4-way after thread fi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886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Documents and Settings\palindbe\My Documents\Events\2008 GDC tutorial\Smoke\Smoke 4-way before thread fi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962400"/>
            <a:ext cx="396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8"/>
          <p:cNvSpPr>
            <a:spLocks/>
          </p:cNvSpPr>
          <p:nvPr/>
        </p:nvSpPr>
        <p:spPr bwMode="auto">
          <a:xfrm>
            <a:off x="430213" y="1519238"/>
            <a:ext cx="40576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>
              <a:spcBef>
                <a:spcPct val="10000"/>
              </a:spcBef>
              <a:defRPr/>
            </a:pPr>
            <a:r>
              <a:rPr lang="en-US" sz="2000" dirty="0">
                <a:cs typeface="Arial" charset="0"/>
              </a:rPr>
              <a:t>Heavy contention on global sync object within the Change Control Manager</a:t>
            </a:r>
          </a:p>
        </p:txBody>
      </p:sp>
      <p:sp>
        <p:nvSpPr>
          <p:cNvPr id="5" name="Text Placeholder 9"/>
          <p:cNvSpPr>
            <a:spLocks/>
          </p:cNvSpPr>
          <p:nvPr/>
        </p:nvSpPr>
        <p:spPr bwMode="auto">
          <a:xfrm>
            <a:off x="4637088" y="1295400"/>
            <a:ext cx="4059237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>
              <a:spcBef>
                <a:spcPct val="10000"/>
              </a:spcBef>
              <a:defRPr/>
            </a:pPr>
            <a:r>
              <a:rPr lang="en-US" sz="2000" dirty="0">
                <a:cs typeface="Arial" charset="0"/>
              </a:rPr>
              <a:t>Per-thread sync within the Change Control Manager</a:t>
            </a:r>
          </a:p>
        </p:txBody>
      </p:sp>
      <p:sp>
        <p:nvSpPr>
          <p:cNvPr id="6" name="Left Brace 11"/>
          <p:cNvSpPr>
            <a:spLocks/>
          </p:cNvSpPr>
          <p:nvPr/>
        </p:nvSpPr>
        <p:spPr bwMode="auto">
          <a:xfrm rot="5400000">
            <a:off x="20955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7" name="Left Brace 6"/>
          <p:cNvSpPr>
            <a:spLocks/>
          </p:cNvSpPr>
          <p:nvPr/>
        </p:nvSpPr>
        <p:spPr bwMode="auto">
          <a:xfrm rot="5400000">
            <a:off x="11811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8" name="Left Brace 7"/>
          <p:cNvSpPr>
            <a:spLocks/>
          </p:cNvSpPr>
          <p:nvPr/>
        </p:nvSpPr>
        <p:spPr bwMode="auto">
          <a:xfrm rot="5400000">
            <a:off x="28575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9" name="Left Brace 8"/>
          <p:cNvSpPr>
            <a:spLocks/>
          </p:cNvSpPr>
          <p:nvPr/>
        </p:nvSpPr>
        <p:spPr bwMode="auto">
          <a:xfrm rot="5400000">
            <a:off x="36957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19100" y="3009900"/>
            <a:ext cx="21336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838200" y="2971800"/>
            <a:ext cx="21336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257300" y="2552700"/>
            <a:ext cx="21336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1676400" y="2133600"/>
            <a:ext cx="2133600" cy="213360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>
            <a:spLocks/>
          </p:cNvSpPr>
          <p:nvPr/>
        </p:nvSpPr>
        <p:spPr bwMode="auto">
          <a:xfrm rot="5400000">
            <a:off x="56007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15" name="Left Brace 14"/>
          <p:cNvSpPr>
            <a:spLocks/>
          </p:cNvSpPr>
          <p:nvPr/>
        </p:nvSpPr>
        <p:spPr bwMode="auto">
          <a:xfrm rot="5400000">
            <a:off x="66675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16" name="Left Brace 15"/>
          <p:cNvSpPr>
            <a:spLocks/>
          </p:cNvSpPr>
          <p:nvPr/>
        </p:nvSpPr>
        <p:spPr bwMode="auto">
          <a:xfrm rot="5400000">
            <a:off x="78105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17" name="Left Brace 16"/>
          <p:cNvSpPr>
            <a:spLocks/>
          </p:cNvSpPr>
          <p:nvPr/>
        </p:nvSpPr>
        <p:spPr bwMode="auto">
          <a:xfrm rot="5400000">
            <a:off x="8877300" y="43053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+mn-lt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91200" y="2057400"/>
            <a:ext cx="2971800" cy="2133600"/>
          </a:xfrm>
          <a:prstGeom prst="straightConnector1">
            <a:avLst/>
          </a:prstGeom>
          <a:ln w="38100"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686300" y="3086100"/>
            <a:ext cx="2133600" cy="76200"/>
          </a:xfrm>
          <a:prstGeom prst="straightConnector1">
            <a:avLst/>
          </a:prstGeom>
          <a:ln w="38100"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5181600" y="2667000"/>
            <a:ext cx="2133600" cy="914400"/>
          </a:xfrm>
          <a:prstGeom prst="straightConnector1">
            <a:avLst/>
          </a:prstGeom>
          <a:ln w="38100"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753100" y="2095500"/>
            <a:ext cx="2133600" cy="2057400"/>
          </a:xfrm>
          <a:prstGeom prst="straightConnector1">
            <a:avLst/>
          </a:prstGeom>
          <a:ln w="38100"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1004888" y="5486400"/>
            <a:ext cx="21955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Before optimization</a:t>
            </a:r>
          </a:p>
        </p:txBody>
      </p: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5943600" y="5486400"/>
            <a:ext cx="20288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After optimization</a:t>
            </a:r>
          </a:p>
        </p:txBody>
      </p:sp>
      <p:sp>
        <p:nvSpPr>
          <p:cNvPr id="24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Minimizing serialization is a challenge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Lessons learned (so far)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533400" y="1066800"/>
            <a:ext cx="8229600" cy="494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cs typeface="Arial" charset="0"/>
              </a:rPr>
              <a:t>Do: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dirty="0" smtClean="0">
                <a:cs typeface="Arial" charset="0"/>
              </a:rPr>
              <a:t>Keep systems modular to help agile development.  We swapped out three different physic systems with minimal impact to development deadlines.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dirty="0" smtClean="0">
                <a:cs typeface="Arial" charset="0"/>
              </a:rPr>
              <a:t>Evaluate the features of your middleware for integration.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dirty="0" smtClean="0">
                <a:cs typeface="Arial" charset="0"/>
              </a:rPr>
              <a:t>Find the best task granularity for each system.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dirty="0" smtClean="0">
                <a:cs typeface="Arial" charset="0"/>
              </a:rPr>
              <a:t>If possible, support multiple threading subsystem to simplify debugging.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endParaRPr lang="en-US" dirty="0" smtClean="0">
              <a:cs typeface="Arial" charset="0"/>
            </a:endParaRPr>
          </a:p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latin typeface="+mj-lt"/>
                <a:cs typeface="Arial" charset="0"/>
              </a:rPr>
              <a:t>Don’t:</a:t>
            </a:r>
            <a:endParaRPr lang="en-US" sz="2800" dirty="0" smtClean="0">
              <a:latin typeface="+mj-lt"/>
              <a:cs typeface="Arial" charset="0"/>
            </a:endParaRP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dirty="0" smtClean="0">
                <a:solidFill>
                  <a:srgbClr val="FFFFFF"/>
                </a:solidFill>
                <a:latin typeface="+mj-lt"/>
              </a:rPr>
              <a:t>Don’t ignore thread interaction between systems, especially middleware.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dirty="0" smtClean="0">
                <a:solidFill>
                  <a:srgbClr val="FFFFFF"/>
                </a:solidFill>
                <a:latin typeface="+mn-lt"/>
              </a:rPr>
              <a:t>Don’t Panic.  Bring your towel.  No one method works for everybody.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endParaRPr lang="en-US" dirty="0" smtClean="0">
              <a:solidFill>
                <a:srgbClr val="FFFFFF"/>
              </a:solidFill>
              <a:latin typeface="+mj-lt"/>
            </a:endParaRPr>
          </a:p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endParaRPr lang="en-US" sz="2000" b="1" kern="0" dirty="0" smtClean="0">
              <a:latin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54"/>
          <p:cNvSpPr>
            <a:spLocks/>
          </p:cNvSpPr>
          <p:nvPr/>
        </p:nvSpPr>
        <p:spPr bwMode="auto">
          <a:xfrm>
            <a:off x="428625" y="282575"/>
            <a:ext cx="827405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32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Summary/Call to Action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533400" y="1066800"/>
            <a:ext cx="8229600" cy="509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Why Smoke? – There is a lot to do with threading and Intel can help! </a:t>
            </a: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The Framework – Think threading at the start</a:t>
            </a: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What’s next for Smoke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Continuing development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Code will be released later this year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White papers and public showings throughout 2008</a:t>
            </a: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 marL="904875" lvl="1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If you are interested in the Smoke code, please email SmokeCode@Intel.com and we’ll keep you up-to-date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24400"/>
            <a:ext cx="2844800" cy="2133600"/>
          </a:xfrm>
          <a:prstGeom prst="rect">
            <a:avLst/>
          </a:prstGeom>
        </p:spPr>
      </p:pic>
      <p:pic>
        <p:nvPicPr>
          <p:cNvPr id="7" name="Picture 2" descr="white_newIntel_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2550" y="2093913"/>
            <a:ext cx="3895725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ChangeArrowheads="1"/>
          </p:cNvSpPr>
          <p:nvPr/>
        </p:nvSpPr>
        <p:spPr bwMode="auto">
          <a:xfrm>
            <a:off x="9525" y="4135438"/>
            <a:ext cx="9118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4793A"/>
                </a:solidFill>
                <a:hlinkClick r:id="rId3"/>
              </a:rPr>
              <a:t>www.xnagamefest.com</a:t>
            </a:r>
            <a:endParaRPr lang="en-US">
              <a:solidFill>
                <a:srgbClr val="F4793A"/>
              </a:solidFill>
            </a:endParaRPr>
          </a:p>
        </p:txBody>
      </p:sp>
      <p:pic>
        <p:nvPicPr>
          <p:cNvPr id="8195" name="Picture 9" descr="Gamefest2008LogoP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0925" y="2117725"/>
            <a:ext cx="449897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11" descr="XNA 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16813" y="119063"/>
            <a:ext cx="14827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5637213" y="6270625"/>
            <a:ext cx="3387725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900">
                <a:solidFill>
                  <a:srgbClr val="8B9DA7"/>
                </a:solidFill>
                <a:latin typeface="Arial" charset="0"/>
                <a:cs typeface="Arial" charset="0"/>
              </a:rPr>
              <a:t>© 2008 </a:t>
            </a:r>
            <a:r>
              <a:rPr lang="en-US" sz="900">
                <a:solidFill>
                  <a:srgbClr val="8B9DA7"/>
                </a:solidFill>
                <a:cs typeface="Arial" charset="0"/>
              </a:rPr>
              <a:t>Microsoft</a:t>
            </a:r>
            <a:r>
              <a:rPr lang="en-US" sz="900">
                <a:solidFill>
                  <a:srgbClr val="8B9DA7"/>
                </a:solidFill>
                <a:latin typeface="Arial" charset="0"/>
                <a:cs typeface="Arial" charset="0"/>
              </a:rPr>
              <a:t> Corporation. All rights reserved.</a:t>
            </a:r>
          </a:p>
          <a:p>
            <a:pPr algn="r" eaLnBrk="0" hangingPunct="0"/>
            <a:r>
              <a:rPr lang="en-US" sz="800">
                <a:solidFill>
                  <a:srgbClr val="8B9DA7"/>
                </a:solidFill>
                <a:latin typeface="Arial" charset="0"/>
                <a:cs typeface="Arial" charset="0"/>
              </a:rPr>
              <a:t>This presentation is for informational purposes only. </a:t>
            </a:r>
          </a:p>
          <a:p>
            <a:pPr algn="r" eaLnBrk="0" hangingPunct="0"/>
            <a:r>
              <a:rPr lang="en-US" sz="800">
                <a:solidFill>
                  <a:srgbClr val="8B9DA7"/>
                </a:solidFill>
                <a:latin typeface="Arial" charset="0"/>
                <a:cs typeface="Arial" charset="0"/>
              </a:rPr>
              <a:t>Microsoft makes no warranties, express or implied, in this summary.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28600"/>
            <a:ext cx="8515350" cy="75713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14800" y="1327868"/>
            <a:ext cx="50292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r>
              <a:rPr lang="en-US" sz="2400" dirty="0" smtClean="0">
                <a:latin typeface="+mn-lt"/>
              </a:rPr>
              <a:t>What is Smoke?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114800" y="2290870"/>
            <a:ext cx="50292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r>
              <a:rPr lang="en-US" sz="2400" dirty="0" smtClean="0">
                <a:latin typeface="+mn-lt"/>
              </a:rPr>
              <a:t>How is Smoke designed for threading?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14800" y="3586270"/>
            <a:ext cx="50292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r>
              <a:rPr lang="en-US" sz="2400" dirty="0" smtClean="0">
                <a:latin typeface="+mn-lt"/>
              </a:rPr>
              <a:t>Problems and solutions of a highly threaded game engine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114800" y="4805470"/>
            <a:ext cx="50292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</a:pPr>
            <a:r>
              <a:rPr lang="en-US" sz="2400" dirty="0" smtClean="0">
                <a:latin typeface="+mn-lt"/>
              </a:rPr>
              <a:t>Conclusions and future work on Smoke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14325" y="1236663"/>
            <a:ext cx="3800475" cy="535531"/>
          </a:xfrm>
        </p:spPr>
        <p:txBody>
          <a:bodyPr/>
          <a:lstStyle/>
          <a:p>
            <a:r>
              <a:rPr lang="en-US" dirty="0" smtClean="0"/>
              <a:t> Intro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 bwMode="auto">
          <a:xfrm>
            <a:off x="304800" y="2367070"/>
            <a:ext cx="38004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marR="0" lvl="0" indent="-44767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B9DA7"/>
              </a:buClr>
              <a:buSzTx/>
              <a:buFont typeface="Times" pitchFamily="1" charset="0"/>
              <a:buBlip>
                <a:blip r:embed="rId3"/>
              </a:buBlip>
              <a:tabLst/>
              <a:defRPr/>
            </a:pPr>
            <a:r>
              <a:rPr lang="en-US" sz="3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Framework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8"/>
          <p:cNvSpPr txBox="1">
            <a:spLocks/>
          </p:cNvSpPr>
          <p:nvPr/>
        </p:nvSpPr>
        <p:spPr bwMode="auto">
          <a:xfrm>
            <a:off x="304800" y="3657600"/>
            <a:ext cx="38004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marR="0" lvl="0" indent="-44767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B9DA7"/>
              </a:buClr>
              <a:buSzTx/>
              <a:buFont typeface="Times" pitchFamily="1" charset="0"/>
              <a:buBlip>
                <a:blip r:embed="rId3"/>
              </a:buBlip>
              <a:tabLst/>
              <a:defRPr/>
            </a:pPr>
            <a:r>
              <a:rPr lang="en-US" sz="3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Challenges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8"/>
          <p:cNvSpPr txBox="1">
            <a:spLocks/>
          </p:cNvSpPr>
          <p:nvPr/>
        </p:nvSpPr>
        <p:spPr bwMode="auto">
          <a:xfrm>
            <a:off x="304800" y="4881670"/>
            <a:ext cx="38004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marR="0" lvl="0" indent="-44767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B9DA7"/>
              </a:buClr>
              <a:buSzTx/>
              <a:buFont typeface="Times" pitchFamily="1" charset="0"/>
              <a:buBlip>
                <a:blip r:embed="rId3"/>
              </a:buBlip>
              <a:tabLst/>
              <a:defRPr/>
            </a:pPr>
            <a:r>
              <a:rPr lang="en-US" sz="32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Summary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228600"/>
            <a:ext cx="8515350" cy="1421928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</a:rPr>
              <a:t>Smoke, a game framework that maxes the CPU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562600" y="1828800"/>
            <a:ext cx="3581400" cy="3748719"/>
          </a:xfrm>
        </p:spPr>
        <p:txBody>
          <a:bodyPr/>
          <a:lstStyle/>
          <a:p>
            <a:r>
              <a:rPr lang="en-US" sz="2400" dirty="0" smtClean="0"/>
              <a:t>Framework built by Intel for N-threads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Demo uses real game technologies (</a:t>
            </a:r>
            <a:r>
              <a:rPr lang="en-US" sz="2400" dirty="0" err="1" smtClean="0"/>
              <a:t>Havok</a:t>
            </a:r>
            <a:r>
              <a:rPr lang="en-US" sz="2400" dirty="0" smtClean="0"/>
              <a:t>, FMOD, Ogre3D, DX9, etc)</a:t>
            </a:r>
            <a:br>
              <a:rPr lang="en-US" sz="2400" dirty="0" smtClean="0"/>
            </a:br>
            <a:endParaRPr lang="en-US" dirty="0"/>
          </a:p>
          <a:p>
            <a:r>
              <a:rPr lang="en-US" sz="2400" dirty="0" smtClean="0"/>
              <a:t>Well partitioned and configurable</a:t>
            </a:r>
          </a:p>
        </p:txBody>
      </p:sp>
      <p:pic>
        <p:nvPicPr>
          <p:cNvPr id="4" name="Picture 2" descr="C:\Documents and Settings\palindbe\My Documents\Events\2008 GDC tutorial\Smoke\Possible input\Screen Caps\Smoke - Overview (01).JPG"/>
          <p:cNvPicPr>
            <a:picLocks noChangeAspect="1" noChangeArrowheads="1"/>
          </p:cNvPicPr>
          <p:nvPr/>
        </p:nvPicPr>
        <p:blipFill>
          <a:blip r:embed="rId2">
            <a:lum bright="14000" contrast="10000"/>
          </a:blip>
          <a:srcRect/>
          <a:stretch>
            <a:fillRect/>
          </a:stretch>
        </p:blipFill>
        <p:spPr bwMode="auto">
          <a:xfrm>
            <a:off x="228600" y="1752600"/>
            <a:ext cx="50292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228600"/>
            <a:ext cx="8515350" cy="757238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</a:rPr>
              <a:t>Why Smoke?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906463"/>
            <a:ext cx="6477000" cy="5863144"/>
          </a:xfrm>
        </p:spPr>
        <p:txBody>
          <a:bodyPr/>
          <a:lstStyle/>
          <a:p>
            <a:r>
              <a:rPr lang="en-US" sz="2800" dirty="0" smtClean="0">
                <a:effectLst/>
              </a:rPr>
              <a:t>Performance</a:t>
            </a:r>
          </a:p>
          <a:p>
            <a:pPr lvl="1"/>
            <a:r>
              <a:rPr lang="en-US" sz="2000" dirty="0" smtClean="0"/>
              <a:t>Framework was designed to scale to N-threads</a:t>
            </a:r>
          </a:p>
          <a:p>
            <a:pPr lvl="1"/>
            <a:r>
              <a:rPr lang="en-US" sz="2000" dirty="0" smtClean="0"/>
              <a:t>Discover game architectures that run well with 8 or more threads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 smtClean="0"/>
          </a:p>
          <a:p>
            <a:r>
              <a:rPr lang="en-US" sz="2800" dirty="0" smtClean="0">
                <a:effectLst/>
              </a:rPr>
              <a:t>Prototype</a:t>
            </a:r>
          </a:p>
          <a:p>
            <a:pPr lvl="1"/>
            <a:r>
              <a:rPr lang="en-US" sz="2000" dirty="0" smtClean="0"/>
              <a:t>Well partitioned and configurable</a:t>
            </a:r>
          </a:p>
          <a:p>
            <a:pPr lvl="1"/>
            <a:r>
              <a:rPr lang="en-US" sz="2000" dirty="0" smtClean="0"/>
              <a:t>Easy to explore new game tech </a:t>
            </a:r>
            <a:br>
              <a:rPr lang="en-US" sz="2000" dirty="0" smtClean="0"/>
            </a:br>
            <a:r>
              <a:rPr lang="en-US" sz="2000" dirty="0" smtClean="0"/>
              <a:t>(e.g. procedural fire/smoke)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 smtClean="0"/>
          </a:p>
          <a:p>
            <a:r>
              <a:rPr lang="en-US" sz="2800" dirty="0" smtClean="0">
                <a:effectLst/>
              </a:rPr>
              <a:t>Explore</a:t>
            </a:r>
          </a:p>
          <a:p>
            <a:pPr lvl="1"/>
            <a:r>
              <a:rPr lang="en-US" sz="2000" dirty="0" smtClean="0"/>
              <a:t>Examine threading techniques</a:t>
            </a:r>
          </a:p>
          <a:p>
            <a:pPr lvl="1"/>
            <a:r>
              <a:rPr lang="en-US" sz="2000" dirty="0" smtClean="0"/>
              <a:t>Understand interaction between systems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 smtClean="0"/>
          </a:p>
          <a:p>
            <a:r>
              <a:rPr lang="en-US" sz="2800" dirty="0" smtClean="0">
                <a:effectLst/>
              </a:rPr>
              <a:t>Teach</a:t>
            </a:r>
          </a:p>
          <a:p>
            <a:pPr lvl="1"/>
            <a:r>
              <a:rPr lang="en-US" sz="2000" dirty="0" smtClean="0"/>
              <a:t>Share source, demos, samples, workloads, white papers</a:t>
            </a:r>
            <a:endParaRPr 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lum bright="14000" contrast="20000"/>
          </a:blip>
          <a:srcRect/>
          <a:stretch>
            <a:fillRect/>
          </a:stretch>
        </p:blipFill>
        <p:spPr bwMode="auto">
          <a:xfrm>
            <a:off x="6705600" y="1133475"/>
            <a:ext cx="220186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228600"/>
            <a:ext cx="8515350" cy="1255713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</a:rPr>
              <a:t>The Framework</a:t>
            </a:r>
            <a:br>
              <a:rPr lang="en-US" dirty="0" smtClean="0">
                <a:latin typeface="Verdana" pitchFamily="34" charset="0"/>
              </a:rPr>
            </a:br>
            <a:r>
              <a:rPr lang="en-US" sz="3600" dirty="0" smtClean="0">
                <a:solidFill>
                  <a:srgbClr val="8B9DA7"/>
                </a:solidFill>
              </a:rPr>
              <a:t>How is the Smoke highly threaded?</a:t>
            </a:r>
            <a:endParaRPr lang="en-US" sz="3600" dirty="0"/>
          </a:p>
        </p:txBody>
      </p:sp>
      <p:grpSp>
        <p:nvGrpSpPr>
          <p:cNvPr id="4" name="Group 6"/>
          <p:cNvGrpSpPr>
            <a:grpSpLocks noChangeAspect="1"/>
          </p:cNvGrpSpPr>
          <p:nvPr/>
        </p:nvGrpSpPr>
        <p:grpSpPr bwMode="auto">
          <a:xfrm>
            <a:off x="3124200" y="1676400"/>
            <a:ext cx="5943600" cy="5029200"/>
            <a:chOff x="1440" y="2309"/>
            <a:chExt cx="9360" cy="6660"/>
          </a:xfrm>
        </p:grpSpPr>
        <p:sp>
          <p:nvSpPr>
            <p:cNvPr id="5" name="AutoShape 7"/>
            <p:cNvSpPr>
              <a:spLocks noChangeAspect="1" noChangeArrowheads="1"/>
            </p:cNvSpPr>
            <p:nvPr/>
          </p:nvSpPr>
          <p:spPr bwMode="auto">
            <a:xfrm>
              <a:off x="1440" y="2309"/>
              <a:ext cx="9360" cy="66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fr-FR" sz="2400">
                <a:effectLst/>
                <a:latin typeface="Arial" pitchFamily="34" charset="0"/>
              </a:endParaRPr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1440" y="2309"/>
              <a:ext cx="9360" cy="4860"/>
            </a:xfrm>
            <a:prstGeom prst="roundRect">
              <a:avLst>
                <a:gd name="adj" fmla="val 6764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A94400"/>
                </a:gs>
              </a:gsLst>
              <a:lin ang="2700000" scaled="1"/>
            </a:gra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  <a:t>Engine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7740" y="2849"/>
              <a:ext cx="2880" cy="4140"/>
            </a:xfrm>
            <a:prstGeom prst="roundRect">
              <a:avLst>
                <a:gd name="adj" fmla="val 10148"/>
              </a:avLst>
            </a:prstGeom>
            <a:gradFill rotWithShape="1">
              <a:gsLst>
                <a:gs pos="0">
                  <a:srgbClr val="FF9900"/>
                </a:gs>
                <a:gs pos="100000">
                  <a:srgbClr val="A96500"/>
                </a:gs>
              </a:gsLst>
              <a:lin ang="2700000" scaled="1"/>
            </a:gradFill>
            <a:ln w="19050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  <a:t>Managers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620" y="2849"/>
              <a:ext cx="5940" cy="4140"/>
            </a:xfrm>
            <a:prstGeom prst="roundRect">
              <a:avLst>
                <a:gd name="adj" fmla="val 6366"/>
              </a:avLst>
            </a:prstGeom>
            <a:gradFill rotWithShape="1">
              <a:gsLst>
                <a:gs pos="0">
                  <a:srgbClr val="FF9900"/>
                </a:gs>
                <a:gs pos="100000">
                  <a:srgbClr val="A96500"/>
                </a:gs>
              </a:gsLst>
              <a:lin ang="2700000" scaled="1"/>
            </a:gradFill>
            <a:ln w="19050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  <a:t>Framework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1980" y="3389"/>
              <a:ext cx="1860" cy="4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Scheduler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5580" y="3389"/>
              <a:ext cx="16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Parser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7920" y="3318"/>
              <a:ext cx="25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Environment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7920" y="4731"/>
              <a:ext cx="25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Service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7920" y="5437"/>
              <a:ext cx="25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Platform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7920" y="4024"/>
              <a:ext cx="25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Task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cxnSp>
          <p:nvCxnSpPr>
            <p:cNvPr id="15" name="AutoShape 17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 rot="5400000">
              <a:off x="2701" y="5998"/>
              <a:ext cx="1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>
              <a:off x="1800" y="4109"/>
              <a:ext cx="5580" cy="9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fr-FR" sz="2400">
                <a:effectLst/>
                <a:latin typeface="Arial" pitchFamily="34" charset="0"/>
              </a:endParaRPr>
            </a:p>
          </p:txBody>
        </p: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1980" y="4289"/>
              <a:ext cx="234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Scene CC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5040" y="4289"/>
              <a:ext cx="216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Object CC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1800" y="5189"/>
              <a:ext cx="5580" cy="16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endParaRPr lang="fr-FR" sz="2400">
                <a:effectLst/>
                <a:latin typeface="Arial" pitchFamily="34" charset="0"/>
              </a:endParaRPr>
            </a:p>
          </p:txBody>
        </p:sp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1980" y="5369"/>
              <a:ext cx="16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UScene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1980" y="6089"/>
              <a:ext cx="16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UObject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5580" y="6089"/>
              <a:ext cx="1620" cy="5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>
                  <a:effectLst/>
                  <a:latin typeface="Arial" pitchFamily="34" charset="0"/>
                  <a:ea typeface="MS Mincho" pitchFamily="49" charset="-128"/>
                </a:rPr>
                <a:t>UObject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4320" y="6089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  <a:t>…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cxnSp>
          <p:nvCxnSpPr>
            <p:cNvPr id="24" name="AutoShape 26"/>
            <p:cNvCxnSpPr>
              <a:cxnSpLocks noChangeShapeType="1"/>
              <a:stCxn id="20" idx="3"/>
              <a:endCxn id="22" idx="0"/>
            </p:cNvCxnSpPr>
            <p:nvPr/>
          </p:nvCxnSpPr>
          <p:spPr bwMode="auto">
            <a:xfrm>
              <a:off x="3600" y="5639"/>
              <a:ext cx="2790" cy="45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1800" y="7709"/>
              <a:ext cx="8640" cy="540"/>
            </a:xfrm>
            <a:prstGeom prst="roundRect">
              <a:avLst>
                <a:gd name="adj" fmla="val 1014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2700000" scaled="1"/>
            </a:gra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 bIns="0"/>
            <a:lstStyle/>
            <a:p>
              <a:pPr>
                <a:lnSpc>
                  <a:spcPct val="100000"/>
                </a:lnSpc>
              </a:pPr>
              <a:r>
                <a:rPr lang="en-US" altLang="ja-JP" sz="1600" b="1" dirty="0">
                  <a:effectLst/>
                  <a:latin typeface="Arial" pitchFamily="34" charset="0"/>
                  <a:ea typeface="MS Mincho" pitchFamily="49" charset="-128"/>
                </a:rPr>
                <a:t>Systems</a:t>
              </a:r>
              <a:endParaRPr lang="en-US" sz="2400" dirty="0">
                <a:effectLst/>
                <a:latin typeface="Arial" pitchFamily="34" charset="0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1800" y="8429"/>
              <a:ext cx="8640" cy="540"/>
            </a:xfrm>
            <a:prstGeom prst="roundRect">
              <a:avLst>
                <a:gd name="adj" fmla="val 1014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2700000" scaled="1"/>
            </a:gra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 bIns="0"/>
            <a:lstStyle/>
            <a:p>
              <a:pPr>
                <a:lnSpc>
                  <a:spcPct val="100000"/>
                </a:lnSpc>
              </a:pPr>
              <a: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  <a:t>Definition Files</a:t>
              </a:r>
              <a:endParaRPr lang="en-US" sz="2400">
                <a:effectLst/>
                <a:latin typeface="Arial" pitchFamily="34" charset="0"/>
              </a:endParaRPr>
            </a:p>
          </p:txBody>
        </p:sp>
        <p:sp>
          <p:nvSpPr>
            <p:cNvPr id="27" name="AutoShape 29"/>
            <p:cNvSpPr>
              <a:spLocks noChangeArrowheads="1"/>
            </p:cNvSpPr>
            <p:nvPr/>
          </p:nvSpPr>
          <p:spPr bwMode="auto">
            <a:xfrm>
              <a:off x="3420" y="6809"/>
              <a:ext cx="5580" cy="1080"/>
            </a:xfrm>
            <a:prstGeom prst="roundRect">
              <a:avLst>
                <a:gd name="adj" fmla="val 10148"/>
              </a:avLst>
            </a:prstGeom>
            <a:gradFill rotWithShape="1">
              <a:gsLst>
                <a:gs pos="0">
                  <a:srgbClr val="333399">
                    <a:alpha val="50000"/>
                  </a:srgbClr>
                </a:gs>
                <a:gs pos="100000">
                  <a:srgbClr val="181847">
                    <a:alpha val="50000"/>
                  </a:srgbClr>
                </a:gs>
              </a:gsLst>
              <a:lin ang="2700000" scaled="1"/>
            </a:gradFill>
            <a:ln w="25400">
              <a:solidFill>
                <a:srgbClr val="333399"/>
              </a:solidFill>
              <a:prstDash val="dash"/>
              <a:round/>
              <a:headEnd/>
              <a:tailEnd/>
            </a:ln>
          </p:spPr>
          <p:txBody>
            <a:bodyPr l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  <a:t/>
              </a:r>
              <a:b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</a:br>
              <a:r>
                <a:rPr lang="en-US" altLang="ja-JP" sz="1600" b="1">
                  <a:effectLst/>
                  <a:latin typeface="Arial" pitchFamily="34" charset="0"/>
                  <a:ea typeface="MS Mincho" pitchFamily="49" charset="-128"/>
                </a:rPr>
                <a:t>Interfaces</a:t>
              </a:r>
              <a:endParaRPr lang="en-US" sz="2400">
                <a:effectLst/>
                <a:latin typeface="Arial" pitchFamily="34" charset="0"/>
              </a:endParaRPr>
            </a:p>
          </p:txBody>
        </p:sp>
      </p:grp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7239000" y="4572000"/>
            <a:ext cx="1600200" cy="4079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765E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effectLst/>
                <a:latin typeface="Arial" pitchFamily="34" charset="0"/>
                <a:ea typeface="MS Mincho" pitchFamily="49" charset="-128"/>
              </a:rPr>
              <a:t>System</a:t>
            </a:r>
            <a:endParaRPr lang="en-US" sz="2400" dirty="0">
              <a:effectLst/>
              <a:latin typeface="Arial" pitchFamily="34" charset="0"/>
            </a:endParaRPr>
          </a:p>
        </p:txBody>
      </p:sp>
      <p:sp>
        <p:nvSpPr>
          <p:cNvPr id="30" name="Content Placeholder 2"/>
          <p:cNvSpPr>
            <a:spLocks/>
          </p:cNvSpPr>
          <p:nvPr/>
        </p:nvSpPr>
        <p:spPr bwMode="auto">
          <a:xfrm>
            <a:off x="76200" y="1676400"/>
            <a:ext cx="3048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Scheduler manages System jobs</a:t>
            </a:r>
            <a:b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457200" indent="-457200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Change 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Control </a:t>
            </a:r>
            <a:r>
              <a:rPr 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Manager minimizes thread synchronization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/>
            </a:r>
            <a:b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457200" indent="-457200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Data structured to support independent processing </a:t>
            </a:r>
            <a:b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457200" indent="-457200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System modularity (through interfaces)</a:t>
            </a:r>
            <a:b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457200" indent="-457200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Systems are specific to the demo </a:t>
            </a:r>
            <a:r>
              <a:rPr 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(e.g. 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AI, physics, etc)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28600"/>
            <a:ext cx="91440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36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1. Scheduler manages System Jobs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914400"/>
            <a:ext cx="6477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kern="0" dirty="0" smtClean="0"/>
              <a:t>Each System is a DLL</a:t>
            </a:r>
            <a:br>
              <a:rPr lang="en-US" sz="2000" kern="0" dirty="0" smtClean="0"/>
            </a:br>
            <a:endParaRPr lang="en-US" sz="2000" kern="0" baseline="0" dirty="0" smtClean="0">
              <a:latin typeface="+mn-lt"/>
            </a:endParaRPr>
          </a:p>
          <a:p>
            <a:pPr marL="447675" marR="0" lvl="0" indent="-44767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B9DA7"/>
              </a:buClr>
              <a:buSzTx/>
              <a:buFont typeface="Times" pitchFamily="1" charset="0"/>
              <a:buBlip>
                <a:blip r:embed="rId2"/>
              </a:buBlip>
              <a:tabLst/>
              <a:defRPr/>
            </a:pPr>
            <a:r>
              <a:rPr lang="en-US" sz="2000" kern="0" baseline="0" dirty="0" smtClean="0">
                <a:latin typeface="+mn-lt"/>
              </a:rPr>
              <a:t>Each</a:t>
            </a:r>
            <a:r>
              <a:rPr lang="en-US" sz="2000" kern="0" dirty="0" smtClean="0">
                <a:latin typeface="+mn-lt"/>
              </a:rPr>
              <a:t> component implements the proper interfaces to interact with the Framework (interfaces are just pure virtual base classes)</a:t>
            </a:r>
            <a:br>
              <a:rPr lang="en-US" sz="2000" kern="0" dirty="0" smtClean="0">
                <a:latin typeface="+mn-lt"/>
              </a:rPr>
            </a:br>
            <a:endParaRPr lang="en-US" sz="2000" kern="0" dirty="0" smtClean="0">
              <a:latin typeface="+mn-lt"/>
            </a:endParaRPr>
          </a:p>
          <a:p>
            <a:pPr marL="447675" marR="0" lvl="0" indent="-447675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B9DA7"/>
              </a:buClr>
              <a:buSzTx/>
              <a:buFont typeface="Times" pitchFamily="1" charset="0"/>
              <a:buBlip>
                <a:blip r:embed="rId2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Scheduler will invoke the task for each system once a frame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685800" y="3716338"/>
            <a:ext cx="7772400" cy="10668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Framework</a:t>
            </a:r>
            <a:endParaRPr lang="en-US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685800" y="5240338"/>
            <a:ext cx="2438400" cy="1084262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 dirty="0" err="1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SystemGraphic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838200" y="5697538"/>
            <a:ext cx="2057400" cy="457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Task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838200" y="4021138"/>
            <a:ext cx="7467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765E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Scheduler</a:t>
            </a:r>
            <a:endParaRPr lang="en-US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auto">
          <a:xfrm>
            <a:off x="3352800" y="5240338"/>
            <a:ext cx="2438400" cy="1084262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SystemPhysics</a:t>
            </a:r>
            <a:endParaRPr lang="en-US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505200" y="5697538"/>
            <a:ext cx="2057400" cy="457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Task</a:t>
            </a:r>
            <a:endParaRPr lang="en-US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6019800" y="5240338"/>
            <a:ext cx="2438400" cy="1084262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SystemAI</a:t>
            </a:r>
            <a:endParaRPr lang="en-US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172200" y="5697538"/>
            <a:ext cx="2057400" cy="457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Task</a:t>
            </a:r>
            <a:endParaRPr lang="en-US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4" name="AutoShape 29"/>
          <p:cNvSpPr>
            <a:spLocks noChangeArrowheads="1"/>
          </p:cNvSpPr>
          <p:nvPr/>
        </p:nvSpPr>
        <p:spPr bwMode="auto">
          <a:xfrm>
            <a:off x="762000" y="4706938"/>
            <a:ext cx="7543800" cy="6096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333399">
                  <a:alpha val="50000"/>
                </a:srgbClr>
              </a:gs>
              <a:gs pos="100000">
                <a:srgbClr val="181847">
                  <a:alpha val="50000"/>
                </a:srgbClr>
              </a:gs>
            </a:gsLst>
            <a:lin ang="2700000" scaled="1"/>
          </a:gradFill>
          <a:ln w="25400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altLang="ja-JP" sz="1600" b="1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/>
            </a:r>
            <a:br>
              <a:rPr lang="en-US" altLang="ja-JP" sz="1600" b="1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</a:br>
            <a:r>
              <a:rPr lang="en-US" altLang="ja-JP" sz="1600" b="1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Interfaces</a:t>
            </a:r>
            <a:endParaRPr lang="en-US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829594" y="5163344"/>
            <a:ext cx="1524000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496594" y="5163344"/>
            <a:ext cx="1524000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7163594" y="5163344"/>
            <a:ext cx="1524000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28600"/>
            <a:ext cx="91440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2. Change Control Manager minimizes thread synchronization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447800"/>
            <a:ext cx="81534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kern="0" dirty="0" smtClean="0">
                <a:latin typeface="+mn-lt"/>
              </a:rPr>
              <a:t>Data is shared between the Systems with the Change Control Manager.</a:t>
            </a:r>
            <a:br>
              <a:rPr lang="en-US" sz="2000" kern="0" dirty="0" smtClean="0">
                <a:latin typeface="+mn-lt"/>
              </a:rPr>
            </a:br>
            <a:endParaRPr lang="en-US" sz="2000" kern="0" baseline="0" dirty="0" smtClean="0">
              <a:latin typeface="+mn-lt"/>
            </a:endParaRP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kern="0" dirty="0" smtClean="0">
                <a:latin typeface="+mn-lt"/>
              </a:rPr>
              <a:t>If one System changes an Object within a System…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685800" y="3716338"/>
            <a:ext cx="7772400" cy="10668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Framework</a:t>
            </a:r>
            <a:endParaRPr lang="en-US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685800" y="5240338"/>
            <a:ext cx="2438400" cy="1084262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 dirty="0" err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SystemGraphic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838200" y="5697538"/>
            <a:ext cx="2057400" cy="457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sz="1600" b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Object</a:t>
            </a:r>
            <a:endParaRPr lang="en-US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838200" y="4021138"/>
            <a:ext cx="7467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765E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Change Control Manager</a:t>
            </a:r>
            <a:endParaRPr lang="en-US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3352800" y="5240338"/>
            <a:ext cx="2438400" cy="1084262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SystemPhysics</a:t>
            </a:r>
            <a:endParaRPr lang="en-US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505200" y="5697538"/>
            <a:ext cx="2057400" cy="457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Object</a:t>
            </a:r>
            <a:endParaRPr lang="en-US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6019800" y="5240338"/>
            <a:ext cx="2438400" cy="1084262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SystemAI</a:t>
            </a:r>
            <a:endParaRPr lang="en-US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6172200" y="5697538"/>
            <a:ext cx="2057400" cy="457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Object</a:t>
            </a:r>
            <a:endParaRPr lang="en-US" sz="160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endParaRPr lang="en-US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6" name="AutoShape 29"/>
          <p:cNvSpPr>
            <a:spLocks noChangeArrowheads="1"/>
          </p:cNvSpPr>
          <p:nvPr/>
        </p:nvSpPr>
        <p:spPr bwMode="auto">
          <a:xfrm>
            <a:off x="762000" y="4706938"/>
            <a:ext cx="7543800" cy="6096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333399">
                  <a:alpha val="50000"/>
                </a:srgbClr>
              </a:gs>
              <a:gs pos="100000">
                <a:srgbClr val="181847">
                  <a:alpha val="50000"/>
                </a:srgbClr>
              </a:gs>
            </a:gsLst>
            <a:lin ang="2700000" scaled="1"/>
          </a:gradFill>
          <a:ln w="25400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altLang="ja-JP" sz="1600" b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/>
            </a:r>
            <a:br>
              <a:rPr lang="en-US" altLang="ja-JP" sz="1600" b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</a:br>
            <a:r>
              <a:rPr lang="en-US" altLang="ja-JP" sz="1600" b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Interfaces</a:t>
            </a:r>
            <a:endParaRPr lang="en-US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4534694" y="5125244"/>
            <a:ext cx="1447800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28600"/>
            <a:ext cx="91440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36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lang="en-US" sz="3600" kern="0" dirty="0" smtClean="0">
                <a:solidFill>
                  <a:srgbClr val="F4793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Change Control Manager minimizes thread synchronization</a:t>
            </a:r>
            <a:endParaRPr lang="en-US" sz="3600" kern="0" dirty="0" smtClean="0">
              <a:solidFill>
                <a:srgbClr val="F4793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447800"/>
            <a:ext cx="81534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kern="0" dirty="0" smtClean="0"/>
              <a:t>Data is shared between the Systems with the Change Control Manager.</a:t>
            </a:r>
            <a:br>
              <a:rPr lang="en-US" sz="2000" kern="0" dirty="0" smtClean="0"/>
            </a:br>
            <a:endParaRPr lang="en-US" sz="2000" kern="0" dirty="0" smtClean="0"/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kern="0" dirty="0" smtClean="0"/>
              <a:t>If one System changes an Object within a System… </a:t>
            </a:r>
            <a:r>
              <a:rPr lang="en-US" sz="2000" kern="0" dirty="0" smtClean="0">
                <a:latin typeface="+mn-lt"/>
              </a:rPr>
              <a:t>all Systems with a matching Object will be notified about the change.</a:t>
            </a:r>
            <a:br>
              <a:rPr lang="en-US" sz="2000" kern="0" dirty="0" smtClean="0">
                <a:latin typeface="+mn-lt"/>
              </a:rPr>
            </a:br>
            <a:endParaRPr lang="en-US" sz="2000" kern="0" dirty="0" smtClean="0">
              <a:latin typeface="+mn-lt"/>
            </a:endParaRPr>
          </a:p>
          <a:p>
            <a:pPr marL="447675" lvl="0" indent="-447675">
              <a:lnSpc>
                <a:spcPct val="90000"/>
              </a:lnSpc>
              <a:spcBef>
                <a:spcPct val="30000"/>
              </a:spcBef>
              <a:buClr>
                <a:srgbClr val="8B9DA7"/>
              </a:buClr>
              <a:buBlip>
                <a:blip r:embed="rId2"/>
              </a:buBlip>
            </a:pPr>
            <a:r>
              <a:rPr lang="en-US" sz="2000" kern="0" dirty="0" smtClean="0">
                <a:latin typeface="+mn-lt"/>
              </a:rPr>
              <a:t>This allows Systems to work independently.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685800" y="3716338"/>
            <a:ext cx="7772400" cy="10668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Framework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AutoShape 27"/>
          <p:cNvSpPr>
            <a:spLocks noChangeArrowheads="1"/>
          </p:cNvSpPr>
          <p:nvPr/>
        </p:nvSpPr>
        <p:spPr bwMode="auto">
          <a:xfrm>
            <a:off x="685800" y="5240338"/>
            <a:ext cx="2438400" cy="1084262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SystemGraphic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838200" y="5697538"/>
            <a:ext cx="2057400" cy="457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Object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838200" y="4021138"/>
            <a:ext cx="74676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765E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Change Control Manager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3352800" y="5240338"/>
            <a:ext cx="2438400" cy="1084262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SystemPhysics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3505200" y="5697538"/>
            <a:ext cx="2057400" cy="457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Object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6019800" y="5240338"/>
            <a:ext cx="2438400" cy="1084262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C0C0C0"/>
              </a:gs>
              <a:gs pos="100000">
                <a:srgbClr val="595959"/>
              </a:gs>
            </a:gsLst>
            <a:lin ang="27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l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SystemAI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1" name="AutoShape 10"/>
          <p:cNvSpPr>
            <a:spLocks noChangeArrowheads="1"/>
          </p:cNvSpPr>
          <p:nvPr/>
        </p:nvSpPr>
        <p:spPr bwMode="auto">
          <a:xfrm>
            <a:off x="6172200" y="5697538"/>
            <a:ext cx="2057400" cy="457200"/>
          </a:xfrm>
          <a:prstGeom prst="roundRect">
            <a:avLst>
              <a:gd name="adj" fmla="val 6366"/>
            </a:avLst>
          </a:prstGeom>
          <a:gradFill rotWithShape="1">
            <a:gsLst>
              <a:gs pos="0">
                <a:srgbClr val="FF9900"/>
              </a:gs>
              <a:gs pos="100000">
                <a:srgbClr val="A96500"/>
              </a:gs>
            </a:gsLst>
            <a:lin ang="2700000" scaled="1"/>
          </a:gradFill>
          <a:ln w="19050">
            <a:solidFill>
              <a:srgbClr val="FF9900"/>
            </a:solidFill>
            <a:round/>
            <a:headEnd/>
            <a:tailEnd/>
          </a:ln>
        </p:spPr>
        <p:txBody>
          <a:bodyPr lIns="0" tIns="0" rIns="0" bIns="0"/>
          <a:lstStyle/>
          <a:p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Object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2" name="AutoShape 29"/>
          <p:cNvSpPr>
            <a:spLocks noChangeArrowheads="1"/>
          </p:cNvSpPr>
          <p:nvPr/>
        </p:nvSpPr>
        <p:spPr bwMode="auto">
          <a:xfrm>
            <a:off x="762000" y="4706938"/>
            <a:ext cx="7543800" cy="609600"/>
          </a:xfrm>
          <a:prstGeom prst="roundRect">
            <a:avLst>
              <a:gd name="adj" fmla="val 10148"/>
            </a:avLst>
          </a:prstGeom>
          <a:gradFill rotWithShape="1">
            <a:gsLst>
              <a:gs pos="0">
                <a:srgbClr val="333399">
                  <a:alpha val="50000"/>
                </a:srgbClr>
              </a:gs>
              <a:gs pos="100000">
                <a:srgbClr val="181847">
                  <a:alpha val="50000"/>
                </a:srgbClr>
              </a:gs>
            </a:gsLst>
            <a:lin ang="2700000" scaled="1"/>
          </a:gradFill>
          <a:ln w="25400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 lIns="0" rIns="0" bIns="0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/>
            </a:r>
            <a:b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</a:br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Mincho" pitchFamily="49" charset="-128"/>
              </a:rPr>
              <a:t>Interfaces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6706394" y="5163344"/>
            <a:ext cx="1524000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1981994" y="5239544"/>
            <a:ext cx="1524000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GAMEFEST_WIP"/>
</p:tagLst>
</file>

<file path=ppt/theme/theme1.xml><?xml version="1.0" encoding="utf-8"?>
<a:theme xmlns:a="http://schemas.openxmlformats.org/drawingml/2006/main" name="Gamefest PPT Template - Partner">
  <a:themeElements>
    <a:clrScheme name="GameFest_2006_S2_V6 1">
      <a:dk1>
        <a:srgbClr val="000000"/>
      </a:dk1>
      <a:lt1>
        <a:srgbClr val="FFFFFF"/>
      </a:lt1>
      <a:dk2>
        <a:srgbClr val="33C9D1"/>
      </a:dk2>
      <a:lt2>
        <a:srgbClr val="FFB601"/>
      </a:lt2>
      <a:accent1>
        <a:srgbClr val="F7E993"/>
      </a:accent1>
      <a:accent2>
        <a:srgbClr val="66CC66"/>
      </a:accent2>
      <a:accent3>
        <a:srgbClr val="ADE1E5"/>
      </a:accent3>
      <a:accent4>
        <a:srgbClr val="DADADA"/>
      </a:accent4>
      <a:accent5>
        <a:srgbClr val="FAF2C8"/>
      </a:accent5>
      <a:accent6>
        <a:srgbClr val="5CB95C"/>
      </a:accent6>
      <a:hlink>
        <a:srgbClr val="6699FF"/>
      </a:hlink>
      <a:folHlink>
        <a:srgbClr val="F98239"/>
      </a:folHlink>
    </a:clrScheme>
    <a:fontScheme name="GameFest_2006_S2_V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GameFest_2006_S2_V6 1">
        <a:dk1>
          <a:srgbClr val="000000"/>
        </a:dk1>
        <a:lt1>
          <a:srgbClr val="FFFFFF"/>
        </a:lt1>
        <a:dk2>
          <a:srgbClr val="33C9D1"/>
        </a:dk2>
        <a:lt2>
          <a:srgbClr val="FFB601"/>
        </a:lt2>
        <a:accent1>
          <a:srgbClr val="F7E993"/>
        </a:accent1>
        <a:accent2>
          <a:srgbClr val="66CC66"/>
        </a:accent2>
        <a:accent3>
          <a:srgbClr val="ADE1E5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9823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C6038B300574EABA87BBC56B6779E" ma:contentTypeVersion="0" ma:contentTypeDescription="Create a new document." ma:contentTypeScope="" ma:versionID="c6002fb63062e0b5bee875173f8844b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E7563-4BAD-4987-835F-7F1E691418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3A66891-9486-4BDC-8EAA-311AA2F1CB94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B3E5F10-7BD7-47C2-9A06-6E2531190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Gamefest PPT Template - Partner</Template>
  <TotalTime>314</TotalTime>
  <Words>1120</Words>
  <Application>Microsoft PowerPoint</Application>
  <PresentationFormat>On-screen Show (4:3)</PresentationFormat>
  <Paragraphs>451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Gamefest PPT Template - Partner</vt:lpstr>
      <vt:lpstr>Slide 1</vt:lpstr>
      <vt:lpstr>Smoke: Architecture of an N-Way Threaded Scalable Game Framework</vt:lpstr>
      <vt:lpstr>Agenda</vt:lpstr>
      <vt:lpstr>Smoke, a game framework that maxes the CPU</vt:lpstr>
      <vt:lpstr>Why Smoke?</vt:lpstr>
      <vt:lpstr>The Framework How is the Smoke highly threaded?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Gamefest 2008</dc:subject>
  <dc:creator>Granatir, Orion R</dc:creator>
  <cp:lastModifiedBy>Granatir, Orion R</cp:lastModifiedBy>
  <cp:revision>47</cp:revision>
  <dcterms:created xsi:type="dcterms:W3CDTF">2008-06-16T16:40:42Z</dcterms:created>
  <dcterms:modified xsi:type="dcterms:W3CDTF">2008-07-01T17:49:55Z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0x01010077AC6038B300574EABA87BBC56B6779E</vt:lpwstr>
  </property>
</Properties>
</file>