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notesMasterIdLst>
    <p:notesMasterId r:id="rId21"/>
  </p:notesMasterIdLst>
  <p:handoutMasterIdLst>
    <p:handoutMasterId r:id="rId22"/>
  </p:handoutMasterIdLst>
  <p:sldIdLst>
    <p:sldId id="591" r:id="rId5"/>
    <p:sldId id="587" r:id="rId6"/>
    <p:sldId id="588" r:id="rId7"/>
    <p:sldId id="589" r:id="rId8"/>
    <p:sldId id="590" r:id="rId9"/>
    <p:sldId id="610" r:id="rId10"/>
    <p:sldId id="601" r:id="rId11"/>
    <p:sldId id="602" r:id="rId12"/>
    <p:sldId id="603" r:id="rId13"/>
    <p:sldId id="604" r:id="rId14"/>
    <p:sldId id="605" r:id="rId15"/>
    <p:sldId id="606" r:id="rId16"/>
    <p:sldId id="607" r:id="rId17"/>
    <p:sldId id="608" r:id="rId18"/>
    <p:sldId id="609" r:id="rId19"/>
    <p:sldId id="592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1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1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1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1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clrMru>
    <a:srgbClr val="F4793A"/>
    <a:srgbClr val="D06800"/>
    <a:srgbClr val="2D7CCF"/>
    <a:srgbClr val="8B9DA7"/>
    <a:srgbClr val="777777"/>
    <a:srgbClr val="DDDDDD"/>
    <a:srgbClr val="FFFFFF"/>
    <a:srgbClr val="66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27" autoAdjust="0"/>
    <p:restoredTop sz="91698" autoAdjust="0"/>
  </p:normalViewPr>
  <p:slideViewPr>
    <p:cSldViewPr>
      <p:cViewPr varScale="1">
        <p:scale>
          <a:sx n="97" d="100"/>
          <a:sy n="97" d="100"/>
        </p:scale>
        <p:origin x="-36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latin typeface="Segoe Semibold" pitchFamily="34" charset="0"/>
              </a:defRPr>
            </a:lvl1pPr>
          </a:lstStyle>
          <a:p>
            <a:pPr>
              <a:defRPr/>
            </a:pPr>
            <a:r>
              <a:rPr lang="en-US"/>
              <a:t>MGB 2005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Segoe" pitchFamily="34" charset="0"/>
              </a:defRPr>
            </a:lvl1pPr>
          </a:lstStyle>
          <a:p>
            <a:pPr>
              <a:defRPr/>
            </a:pPr>
            <a:fld id="{07DCEBE7-73AF-4ED8-BCFE-29FD56FB35C3}" type="datetime8">
              <a:rPr lang="en-US"/>
              <a:pPr>
                <a:defRPr/>
              </a:pPr>
              <a:t>7/9/2008 4:54 PM</a:t>
            </a:fld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latin typeface="Segoe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246813" y="8686800"/>
            <a:ext cx="611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Segoe Semibold" pitchFamily="34" charset="0"/>
              </a:defRPr>
            </a:lvl1pPr>
          </a:lstStyle>
          <a:p>
            <a:pPr>
              <a:defRPr/>
            </a:pPr>
            <a:fld id="{49BD22C4-D1A8-41ED-928E-915AA736E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9D910E3-464B-4DE1-A233-EBF743715C91}" type="datetime8">
              <a:rPr lang="en-US"/>
              <a:pPr>
                <a:defRPr/>
              </a:pPr>
              <a:t>7/9/2008 4:54 PM</a:t>
            </a:fld>
            <a:endParaRPr lang="en-US"/>
          </a:p>
        </p:txBody>
      </p:sp>
      <p:sp>
        <p:nvSpPr>
          <p:cNvPr id="1024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98600" y="266700"/>
            <a:ext cx="4203700" cy="3152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42900" y="3556000"/>
            <a:ext cx="61976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3163"/>
            <a:ext cx="56673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latin typeface="Segoe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3238" y="8799513"/>
            <a:ext cx="12731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8A8F651-D492-4DEE-8697-AA64A41EE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9D910E3-464B-4DE1-A233-EBF743715C91}" type="datetime8">
              <a:rPr lang="en-US" smtClean="0"/>
              <a:pPr>
                <a:defRPr/>
              </a:pPr>
              <a:t>7/9/2008 4:54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F651-D492-4DEE-8697-AA64A41EEA4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9D910E3-464B-4DE1-A233-EBF743715C91}" type="datetime8">
              <a:rPr lang="en-US" smtClean="0"/>
              <a:pPr>
                <a:defRPr/>
              </a:pPr>
              <a:t>7/9/2008 4:54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F651-D492-4DEE-8697-AA64A41EEA4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7B231F0-B11B-407F-BBE4-2A255741BC3F}" type="datetime8">
              <a:rPr lang="en-US" smtClean="0">
                <a:latin typeface="Times New Roman" pitchFamily="1" charset="0"/>
              </a:rPr>
              <a:pPr/>
              <a:t>7/9/2008 4:54 PM</a:t>
            </a:fld>
            <a:endParaRPr lang="en-US" smtClean="0">
              <a:latin typeface="Times New Roman" pitchFamily="1" charset="0"/>
            </a:endParaRP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1AEA96-5D51-465D-B1A3-C312807C2B88}" type="slidenum">
              <a:rPr lang="en-US" smtClean="0">
                <a:latin typeface="Times New Roman" pitchFamily="1" charset="0"/>
              </a:rPr>
              <a:pPr/>
              <a:t>16</a:t>
            </a:fld>
            <a:endParaRPr lang="en-US" smtClean="0">
              <a:latin typeface="Times New Roman" pitchFamily="1" charset="0"/>
            </a:endParaRPr>
          </a:p>
        </p:txBody>
      </p:sp>
      <p:sp>
        <p:nvSpPr>
          <p:cNvPr id="14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100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8077200" cy="1409700"/>
          </a:xfrm>
          <a:ln algn="ctr"/>
        </p:spPr>
        <p:txBody>
          <a:bodyPr anchor="ctr"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384675"/>
            <a:ext cx="8077200" cy="530225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 2" pitchFamily="18" charset="2"/>
              <a:buNone/>
              <a:defRPr>
                <a:latin typeface="Segoe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14325" y="1084263"/>
            <a:ext cx="8524875" cy="54151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ubTitle" idx="4294967295"/>
          </p:nvPr>
        </p:nvSpPr>
        <p:spPr>
          <a:xfrm>
            <a:off x="1085850" y="3421063"/>
            <a:ext cx="5389563" cy="1421928"/>
          </a:xfrm>
          <a:noFill/>
        </p:spPr>
        <p:txBody>
          <a:bodyPr/>
          <a:lstStyle>
            <a:lvl1pPr marL="0" indent="0" eaLnBrk="1" hangingPunct="1">
              <a:spcBef>
                <a:spcPct val="0"/>
              </a:spcBef>
              <a:buClr>
                <a:schemeClr val="tx2"/>
              </a:buClr>
              <a:buFont typeface="Wingdings 2" pitchFamily="1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0318" y="1076979"/>
            <a:ext cx="4280647" cy="5153492"/>
          </a:xfrm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539" y="1068013"/>
            <a:ext cx="4214626" cy="51445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ture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ubTitle" idx="4294967295"/>
          </p:nvPr>
        </p:nvSpPr>
        <p:spPr>
          <a:xfrm>
            <a:off x="1085850" y="3421063"/>
            <a:ext cx="5389563" cy="1421928"/>
          </a:xfrm>
          <a:noFill/>
        </p:spPr>
        <p:txBody>
          <a:bodyPr/>
          <a:lstStyle>
            <a:lvl1pPr marL="0" indent="0" eaLnBrk="1" hangingPunct="1">
              <a:spcBef>
                <a:spcPct val="0"/>
              </a:spcBef>
              <a:buClr>
                <a:schemeClr val="tx2"/>
              </a:buClr>
              <a:buFont typeface="Wingdings 2" pitchFamily="1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634" y="1794828"/>
            <a:ext cx="7212966" cy="1421928"/>
          </a:xfrm>
        </p:spPr>
        <p:txBody>
          <a:bodyPr/>
          <a:lstStyle>
            <a:lvl1pPr>
              <a:buNone/>
              <a:defRPr lang="en-US" sz="9600" i="1" dirty="0" smtClean="0">
                <a:effectLst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cture1.png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28600"/>
            <a:ext cx="8515350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47380"/>
            <a:ext cx="8443913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6" r:id="rId1"/>
    <p:sldLayoutId id="2147483720" r:id="rId2"/>
    <p:sldLayoutId id="2147483722" r:id="rId3"/>
    <p:sldLayoutId id="2147483717" r:id="rId4"/>
    <p:sldLayoutId id="2147483721" r:id="rId5"/>
    <p:sldLayoutId id="2147483719" r:id="rId6"/>
    <p:sldLayoutId id="2147483724" r:id="rId7"/>
    <p:sldLayoutId id="2147483718" r:id="rId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F4793A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F4793A"/>
          </a:solidFill>
          <a:effectLst>
            <a:outerShdw blurRad="38100" dist="38100" dir="2700000" algn="tl">
              <a:srgbClr val="000000"/>
            </a:outerShdw>
          </a:effectLst>
          <a:latin typeface="Trebuchet M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F4793A"/>
          </a:solidFill>
          <a:effectLst>
            <a:outerShdw blurRad="38100" dist="38100" dir="2700000" algn="tl">
              <a:srgbClr val="000000"/>
            </a:outerShdw>
          </a:effectLst>
          <a:latin typeface="Trebuchet M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F4793A"/>
          </a:solidFill>
          <a:effectLst>
            <a:outerShdw blurRad="38100" dist="38100" dir="2700000" algn="tl">
              <a:srgbClr val="000000"/>
            </a:outerShdw>
          </a:effectLst>
          <a:latin typeface="Trebuchet M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F4793A"/>
          </a:solidFill>
          <a:effectLst>
            <a:outerShdw blurRad="38100" dist="38100" dir="2700000" algn="tl">
              <a:srgbClr val="000000"/>
            </a:outerShdw>
          </a:effectLst>
          <a:latin typeface="Trebuchet MS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rebuchet MS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rebuchet MS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rebuchet MS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rebuchet MS" pitchFamily="34" charset="0"/>
        </a:defRPr>
      </a:lvl9pPr>
    </p:titleStyle>
    <p:bodyStyle>
      <a:lvl1pPr marL="447675" indent="-4476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B9DA7"/>
        </a:buClr>
        <a:buFont typeface="Times" pitchFamily="1" charset="0"/>
        <a:buBlip>
          <a:blip r:embed="rId12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8838" indent="-4095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B9DA7"/>
        </a:buClr>
        <a:buFont typeface="Times" pitchFamily="1" charset="0"/>
        <a:buBlip>
          <a:blip r:embed="rId12"/>
        </a:buBlip>
        <a:defRPr sz="2800">
          <a:solidFill>
            <a:schemeClr val="tx1"/>
          </a:solidFill>
          <a:latin typeface="+mn-lt"/>
        </a:defRPr>
      </a:lvl2pPr>
      <a:lvl3pPr marL="1262063" indent="-40163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B9DA7"/>
        </a:buClr>
        <a:buFont typeface="Times" pitchFamily="1" charset="0"/>
        <a:buBlip>
          <a:blip r:embed="rId12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336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B9DA7"/>
        </a:buClr>
        <a:buFont typeface="Times" pitchFamily="1" charset="0"/>
        <a:buBlip>
          <a:blip r:embed="rId12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947863" indent="-3460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B9DA7"/>
        </a:buClr>
        <a:buFont typeface="Times" pitchFamily="1" charset="0"/>
        <a:buBlip>
          <a:blip r:embed="rId12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405063" indent="-3460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862263" indent="-3460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319463" indent="-3460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776663" indent="-3460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457200" y="1066800"/>
            <a:ext cx="8077200" cy="2085975"/>
          </a:xfrm>
        </p:spPr>
        <p:txBody>
          <a:bodyPr/>
          <a:lstStyle/>
          <a:p>
            <a:r>
              <a:rPr lang="en-US" dirty="0" smtClean="0"/>
              <a:t>Smoke: Architecture of an N-Way Threaded Scalable Game Framework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457200" y="3886200"/>
            <a:ext cx="8077200" cy="171739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Orion Granatir</a:t>
            </a:r>
          </a:p>
          <a:p>
            <a:pPr>
              <a:buNone/>
            </a:pPr>
            <a:r>
              <a:rPr lang="en-US" dirty="0" smtClean="0"/>
              <a:t>Tech Lead</a:t>
            </a:r>
          </a:p>
          <a:p>
            <a:pPr>
              <a:buNone/>
            </a:pPr>
            <a:r>
              <a:rPr lang="en-US" dirty="0" smtClean="0"/>
              <a:t>VCSE</a:t>
            </a:r>
          </a:p>
        </p:txBody>
      </p:sp>
      <p:pic>
        <p:nvPicPr>
          <p:cNvPr id="6" name="Picture 2" descr="white_newIntel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4876800"/>
            <a:ext cx="266501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4"/>
          <p:cNvSpPr>
            <a:spLocks/>
          </p:cNvSpPr>
          <p:nvPr/>
        </p:nvSpPr>
        <p:spPr bwMode="auto">
          <a:xfrm>
            <a:off x="428625" y="282575"/>
            <a:ext cx="827405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hangingPunct="0">
              <a:defRPr/>
            </a:pPr>
            <a:r>
              <a:rPr lang="en-US" sz="3200" kern="0" dirty="0" smtClean="0">
                <a:solidFill>
                  <a:srgbClr val="F4793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4. Tasks post changes</a:t>
            </a:r>
            <a:endParaRPr lang="en-US" sz="32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79" name="Text Box 10"/>
          <p:cNvSpPr txBox="1">
            <a:spLocks noChangeArrowheads="1"/>
          </p:cNvSpPr>
          <p:nvPr/>
        </p:nvSpPr>
        <p:spPr bwMode="auto">
          <a:xfrm>
            <a:off x="304800" y="2667000"/>
            <a:ext cx="3429000" cy="758825"/>
          </a:xfrm>
          <a:prstGeom prst="rect">
            <a:avLst/>
          </a:prstGeom>
          <a:noFill/>
          <a:ln w="25400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j-lt"/>
                <a:cs typeface="Arial" charset="0"/>
              </a:rPr>
              <a:t>AI System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j-lt"/>
              <a:cs typeface="Arial" charset="0"/>
            </a:endParaRPr>
          </a:p>
        </p:txBody>
      </p:sp>
      <p:sp>
        <p:nvSpPr>
          <p:cNvPr id="80" name="Text Box 5"/>
          <p:cNvSpPr txBox="1">
            <a:spLocks noChangeArrowheads="1"/>
          </p:cNvSpPr>
          <p:nvPr/>
        </p:nvSpPr>
        <p:spPr bwMode="auto">
          <a:xfrm>
            <a:off x="304800" y="1143000"/>
            <a:ext cx="3429000" cy="758825"/>
          </a:xfrm>
          <a:prstGeom prst="rect">
            <a:avLst/>
          </a:prstGeom>
          <a:noFill/>
          <a:ln w="25400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j-lt"/>
                <a:cs typeface="Arial" charset="0"/>
              </a:rPr>
              <a:t>Graphics System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j-lt"/>
              <a:cs typeface="Arial" charset="0"/>
            </a:endParaRPr>
          </a:p>
        </p:txBody>
      </p:sp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304800" y="1905000"/>
            <a:ext cx="3429000" cy="758825"/>
          </a:xfrm>
          <a:prstGeom prst="rect">
            <a:avLst/>
          </a:prstGeom>
          <a:noFill/>
          <a:ln w="25400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j-lt"/>
                <a:cs typeface="Arial" charset="0"/>
              </a:rPr>
              <a:t>Physics System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j-lt"/>
              <a:cs typeface="Arial" charset="0"/>
            </a:endParaRPr>
          </a:p>
        </p:txBody>
      </p:sp>
      <p:sp>
        <p:nvSpPr>
          <p:cNvPr id="82" name="AutoShape 8"/>
          <p:cNvSpPr>
            <a:spLocks noChangeArrowheads="1"/>
          </p:cNvSpPr>
          <p:nvPr/>
        </p:nvSpPr>
        <p:spPr bwMode="auto">
          <a:xfrm rot="16200000">
            <a:off x="952500" y="1638300"/>
            <a:ext cx="381000" cy="1524000"/>
          </a:xfrm>
          <a:prstGeom prst="can">
            <a:avLst>
              <a:gd name="adj" fmla="val 512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Physics</a:t>
            </a:r>
          </a:p>
        </p:txBody>
      </p:sp>
      <p:sp>
        <p:nvSpPr>
          <p:cNvPr id="83" name="AutoShape 9"/>
          <p:cNvSpPr>
            <a:spLocks noChangeArrowheads="1"/>
          </p:cNvSpPr>
          <p:nvPr/>
        </p:nvSpPr>
        <p:spPr bwMode="auto">
          <a:xfrm rot="16200000">
            <a:off x="2552700" y="1638300"/>
            <a:ext cx="381000" cy="1524000"/>
          </a:xfrm>
          <a:prstGeom prst="can">
            <a:avLst>
              <a:gd name="adj" fmla="val 487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Physics</a:t>
            </a:r>
          </a:p>
        </p:txBody>
      </p:sp>
      <p:sp>
        <p:nvSpPr>
          <p:cNvPr id="84" name="AutoShape 14"/>
          <p:cNvSpPr>
            <a:spLocks noChangeArrowheads="1"/>
          </p:cNvSpPr>
          <p:nvPr/>
        </p:nvSpPr>
        <p:spPr bwMode="auto">
          <a:xfrm rot="16200000">
            <a:off x="2971800" y="2819400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85" name="AutoShape 106"/>
          <p:cNvSpPr>
            <a:spLocks noChangeArrowheads="1"/>
          </p:cNvSpPr>
          <p:nvPr/>
        </p:nvSpPr>
        <p:spPr bwMode="auto">
          <a:xfrm rot="16200000">
            <a:off x="1790700" y="38100"/>
            <a:ext cx="381000" cy="3200400"/>
          </a:xfrm>
          <a:prstGeom prst="can">
            <a:avLst>
              <a:gd name="adj" fmla="val 47483"/>
            </a:avLst>
          </a:prstGeom>
          <a:solidFill>
            <a:srgbClr val="969696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Render</a:t>
            </a:r>
          </a:p>
        </p:txBody>
      </p:sp>
      <p:sp>
        <p:nvSpPr>
          <p:cNvPr id="86" name="AutoShape 110"/>
          <p:cNvSpPr>
            <a:spLocks noChangeArrowheads="1"/>
          </p:cNvSpPr>
          <p:nvPr/>
        </p:nvSpPr>
        <p:spPr bwMode="auto">
          <a:xfrm rot="16200000">
            <a:off x="1828800" y="2819400"/>
            <a:ext cx="381000" cy="685800"/>
          </a:xfrm>
          <a:prstGeom prst="can">
            <a:avLst>
              <a:gd name="adj" fmla="val 47917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87" name="AutoShape 111"/>
          <p:cNvSpPr>
            <a:spLocks noChangeArrowheads="1"/>
          </p:cNvSpPr>
          <p:nvPr/>
        </p:nvSpPr>
        <p:spPr bwMode="auto">
          <a:xfrm rot="16200000">
            <a:off x="1219200" y="2819400"/>
            <a:ext cx="381000" cy="685800"/>
          </a:xfrm>
          <a:prstGeom prst="can">
            <a:avLst>
              <a:gd name="adj" fmla="val 51242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88" name="AutoShape 112"/>
          <p:cNvSpPr>
            <a:spLocks noChangeArrowheads="1"/>
          </p:cNvSpPr>
          <p:nvPr/>
        </p:nvSpPr>
        <p:spPr bwMode="auto">
          <a:xfrm rot="16200000">
            <a:off x="609600" y="2819400"/>
            <a:ext cx="381000" cy="685800"/>
          </a:xfrm>
          <a:prstGeom prst="can">
            <a:avLst>
              <a:gd name="adj" fmla="val 41583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89" name="Text Box 113"/>
          <p:cNvSpPr txBox="1">
            <a:spLocks noChangeArrowheads="1"/>
          </p:cNvSpPr>
          <p:nvPr/>
        </p:nvSpPr>
        <p:spPr bwMode="auto">
          <a:xfrm>
            <a:off x="2347913" y="3048000"/>
            <a:ext cx="468398" cy="338554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...</a:t>
            </a:r>
          </a:p>
        </p:txBody>
      </p:sp>
      <p:sp>
        <p:nvSpPr>
          <p:cNvPr id="90" name="Text Box 18"/>
          <p:cNvSpPr txBox="1">
            <a:spLocks noChangeArrowheads="1"/>
          </p:cNvSpPr>
          <p:nvPr/>
        </p:nvSpPr>
        <p:spPr bwMode="auto">
          <a:xfrm>
            <a:off x="304800" y="3886200"/>
            <a:ext cx="3449638" cy="1949450"/>
          </a:xfrm>
          <a:prstGeom prst="rect">
            <a:avLst/>
          </a:prstGeom>
          <a:noFill/>
          <a:ln w="25400" algn="ctr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j-lt"/>
                <a:cs typeface="Arial" charset="0"/>
              </a:rPr>
              <a:t>Job Pool</a:t>
            </a: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j-lt"/>
              <a:cs typeface="Arial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j-lt"/>
              <a:cs typeface="Arial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j-lt"/>
              <a:cs typeface="Arial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j-lt"/>
                <a:cs typeface="Arial" charset="0"/>
              </a:rPr>
              <a:t>         </a:t>
            </a:r>
          </a:p>
        </p:txBody>
      </p:sp>
      <p:sp>
        <p:nvSpPr>
          <p:cNvPr id="91" name="AutoShape 114"/>
          <p:cNvSpPr>
            <a:spLocks noChangeArrowheads="1"/>
          </p:cNvSpPr>
          <p:nvPr/>
        </p:nvSpPr>
        <p:spPr bwMode="auto">
          <a:xfrm rot="16200000">
            <a:off x="1790700" y="2825750"/>
            <a:ext cx="381000" cy="3200400"/>
          </a:xfrm>
          <a:prstGeom prst="can">
            <a:avLst>
              <a:gd name="adj" fmla="val 47483"/>
            </a:avLst>
          </a:prstGeom>
          <a:solidFill>
            <a:srgbClr val="969696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Render</a:t>
            </a:r>
          </a:p>
        </p:txBody>
      </p:sp>
      <p:sp>
        <p:nvSpPr>
          <p:cNvPr id="92" name="AutoShape 115"/>
          <p:cNvSpPr>
            <a:spLocks noChangeArrowheads="1"/>
          </p:cNvSpPr>
          <p:nvPr/>
        </p:nvSpPr>
        <p:spPr bwMode="auto">
          <a:xfrm rot="16200000">
            <a:off x="952500" y="4229100"/>
            <a:ext cx="381000" cy="1524000"/>
          </a:xfrm>
          <a:prstGeom prst="can">
            <a:avLst>
              <a:gd name="adj" fmla="val 512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Physics</a:t>
            </a:r>
          </a:p>
        </p:txBody>
      </p:sp>
      <p:sp>
        <p:nvSpPr>
          <p:cNvPr id="93" name="AutoShape 116"/>
          <p:cNvSpPr>
            <a:spLocks noChangeArrowheads="1"/>
          </p:cNvSpPr>
          <p:nvPr/>
        </p:nvSpPr>
        <p:spPr bwMode="auto">
          <a:xfrm rot="16200000">
            <a:off x="2552700" y="4229100"/>
            <a:ext cx="381000" cy="1524000"/>
          </a:xfrm>
          <a:prstGeom prst="can">
            <a:avLst>
              <a:gd name="adj" fmla="val 487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Physics</a:t>
            </a:r>
          </a:p>
        </p:txBody>
      </p:sp>
      <p:sp>
        <p:nvSpPr>
          <p:cNvPr id="94" name="AutoShape 117"/>
          <p:cNvSpPr>
            <a:spLocks noChangeArrowheads="1"/>
          </p:cNvSpPr>
          <p:nvPr/>
        </p:nvSpPr>
        <p:spPr bwMode="auto">
          <a:xfrm rot="16200000">
            <a:off x="2971800" y="5226050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95" name="AutoShape 118"/>
          <p:cNvSpPr>
            <a:spLocks noChangeArrowheads="1"/>
          </p:cNvSpPr>
          <p:nvPr/>
        </p:nvSpPr>
        <p:spPr bwMode="auto">
          <a:xfrm rot="16200000">
            <a:off x="1752600" y="5226050"/>
            <a:ext cx="381000" cy="685800"/>
          </a:xfrm>
          <a:prstGeom prst="can">
            <a:avLst>
              <a:gd name="adj" fmla="val 47917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96" name="AutoShape 119"/>
          <p:cNvSpPr>
            <a:spLocks noChangeArrowheads="1"/>
          </p:cNvSpPr>
          <p:nvPr/>
        </p:nvSpPr>
        <p:spPr bwMode="auto">
          <a:xfrm rot="16200000">
            <a:off x="1143000" y="5226050"/>
            <a:ext cx="381000" cy="685800"/>
          </a:xfrm>
          <a:prstGeom prst="can">
            <a:avLst>
              <a:gd name="adj" fmla="val 51242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97" name="AutoShape 120"/>
          <p:cNvSpPr>
            <a:spLocks noChangeArrowheads="1"/>
          </p:cNvSpPr>
          <p:nvPr/>
        </p:nvSpPr>
        <p:spPr bwMode="auto">
          <a:xfrm rot="16200000">
            <a:off x="533400" y="5226050"/>
            <a:ext cx="381000" cy="685800"/>
          </a:xfrm>
          <a:prstGeom prst="can">
            <a:avLst>
              <a:gd name="adj" fmla="val 41583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98" name="Text Box 121"/>
          <p:cNvSpPr txBox="1">
            <a:spLocks noChangeArrowheads="1"/>
          </p:cNvSpPr>
          <p:nvPr/>
        </p:nvSpPr>
        <p:spPr bwMode="auto">
          <a:xfrm>
            <a:off x="2286000" y="5454650"/>
            <a:ext cx="468398" cy="338554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...</a:t>
            </a:r>
          </a:p>
        </p:txBody>
      </p:sp>
      <p:sp>
        <p:nvSpPr>
          <p:cNvPr id="99" name="AutoShape 4"/>
          <p:cNvSpPr>
            <a:spLocks noChangeArrowheads="1"/>
          </p:cNvSpPr>
          <p:nvPr/>
        </p:nvSpPr>
        <p:spPr bwMode="auto">
          <a:xfrm>
            <a:off x="4419600" y="4205288"/>
            <a:ext cx="3619500" cy="6127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4793A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0" name="AutoShape 4"/>
          <p:cNvSpPr>
            <a:spLocks noChangeArrowheads="1"/>
          </p:cNvSpPr>
          <p:nvPr/>
        </p:nvSpPr>
        <p:spPr bwMode="auto">
          <a:xfrm>
            <a:off x="4419600" y="4814888"/>
            <a:ext cx="3619500" cy="6127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4793A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1" name="AutoShape 4"/>
          <p:cNvSpPr>
            <a:spLocks noChangeArrowheads="1"/>
          </p:cNvSpPr>
          <p:nvPr/>
        </p:nvSpPr>
        <p:spPr bwMode="auto">
          <a:xfrm>
            <a:off x="4419600" y="5424488"/>
            <a:ext cx="3619500" cy="6127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4793A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2" name="AutoShape 124"/>
          <p:cNvSpPr>
            <a:spLocks noChangeArrowheads="1"/>
          </p:cNvSpPr>
          <p:nvPr/>
        </p:nvSpPr>
        <p:spPr bwMode="auto">
          <a:xfrm rot="16200000">
            <a:off x="6858000" y="3568700"/>
            <a:ext cx="381000" cy="685800"/>
          </a:xfrm>
          <a:prstGeom prst="can">
            <a:avLst>
              <a:gd name="adj" fmla="val 47917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103" name="AutoShape 123"/>
          <p:cNvSpPr>
            <a:spLocks noChangeArrowheads="1"/>
          </p:cNvSpPr>
          <p:nvPr/>
        </p:nvSpPr>
        <p:spPr bwMode="auto">
          <a:xfrm rot="16200000">
            <a:off x="6248400" y="3568700"/>
            <a:ext cx="381000" cy="685800"/>
          </a:xfrm>
          <a:prstGeom prst="can">
            <a:avLst>
              <a:gd name="adj" fmla="val 47917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104" name="AutoShape 122"/>
          <p:cNvSpPr>
            <a:spLocks noChangeArrowheads="1"/>
          </p:cNvSpPr>
          <p:nvPr/>
        </p:nvSpPr>
        <p:spPr bwMode="auto">
          <a:xfrm rot="16200000">
            <a:off x="5219700" y="3149600"/>
            <a:ext cx="381000" cy="1524000"/>
          </a:xfrm>
          <a:prstGeom prst="can">
            <a:avLst>
              <a:gd name="adj" fmla="val 512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Physics</a:t>
            </a:r>
          </a:p>
        </p:txBody>
      </p:sp>
      <p:sp>
        <p:nvSpPr>
          <p:cNvPr id="105" name="AutoShape 125"/>
          <p:cNvSpPr>
            <a:spLocks noChangeArrowheads="1"/>
          </p:cNvSpPr>
          <p:nvPr/>
        </p:nvSpPr>
        <p:spPr bwMode="auto">
          <a:xfrm rot="16200000">
            <a:off x="6858000" y="4764088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106" name="AutoShape 126"/>
          <p:cNvSpPr>
            <a:spLocks noChangeArrowheads="1"/>
          </p:cNvSpPr>
          <p:nvPr/>
        </p:nvSpPr>
        <p:spPr bwMode="auto">
          <a:xfrm rot="16200000">
            <a:off x="5829300" y="4344988"/>
            <a:ext cx="381000" cy="1524000"/>
          </a:xfrm>
          <a:prstGeom prst="can">
            <a:avLst>
              <a:gd name="adj" fmla="val 487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Physics</a:t>
            </a:r>
          </a:p>
        </p:txBody>
      </p:sp>
      <p:sp>
        <p:nvSpPr>
          <p:cNvPr id="107" name="AutoShape 128"/>
          <p:cNvSpPr>
            <a:spLocks noChangeArrowheads="1"/>
          </p:cNvSpPr>
          <p:nvPr/>
        </p:nvSpPr>
        <p:spPr bwMode="auto">
          <a:xfrm rot="16200000">
            <a:off x="4800600" y="4764088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108" name="AutoShape 129"/>
          <p:cNvSpPr>
            <a:spLocks noChangeArrowheads="1"/>
          </p:cNvSpPr>
          <p:nvPr/>
        </p:nvSpPr>
        <p:spPr bwMode="auto">
          <a:xfrm rot="16200000">
            <a:off x="7239000" y="5399088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109" name="AutoShape 130"/>
          <p:cNvSpPr>
            <a:spLocks noChangeArrowheads="1"/>
          </p:cNvSpPr>
          <p:nvPr/>
        </p:nvSpPr>
        <p:spPr bwMode="auto">
          <a:xfrm rot="16200000">
            <a:off x="6629400" y="5399088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  <a:latin typeface="+mj-lt"/>
              </a:rPr>
              <a:t> AI</a:t>
            </a:r>
          </a:p>
        </p:txBody>
      </p:sp>
      <p:sp>
        <p:nvSpPr>
          <p:cNvPr id="110" name="AutoShape 131"/>
          <p:cNvSpPr>
            <a:spLocks noChangeArrowheads="1"/>
          </p:cNvSpPr>
          <p:nvPr/>
        </p:nvSpPr>
        <p:spPr bwMode="auto">
          <a:xfrm rot="16200000">
            <a:off x="6019800" y="5399088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111" name="AutoShape 132"/>
          <p:cNvSpPr>
            <a:spLocks noChangeArrowheads="1"/>
          </p:cNvSpPr>
          <p:nvPr/>
        </p:nvSpPr>
        <p:spPr bwMode="auto">
          <a:xfrm rot="16200000">
            <a:off x="5410200" y="5399088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112" name="AutoShape 133"/>
          <p:cNvSpPr>
            <a:spLocks noChangeArrowheads="1"/>
          </p:cNvSpPr>
          <p:nvPr/>
        </p:nvSpPr>
        <p:spPr bwMode="auto">
          <a:xfrm rot="16200000">
            <a:off x="4800600" y="5399088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113" name="Text Box 27"/>
          <p:cNvSpPr txBox="1">
            <a:spLocks noChangeArrowheads="1"/>
          </p:cNvSpPr>
          <p:nvPr/>
        </p:nvSpPr>
        <p:spPr bwMode="auto">
          <a:xfrm>
            <a:off x="4419600" y="3290888"/>
            <a:ext cx="3662363" cy="338137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j-lt"/>
                <a:cs typeface="Arial" charset="0"/>
              </a:rPr>
              <a:t>Worker Threads</a:t>
            </a:r>
          </a:p>
        </p:txBody>
      </p:sp>
      <p:sp>
        <p:nvSpPr>
          <p:cNvPr id="114" name="Rectangle 139"/>
          <p:cNvSpPr>
            <a:spLocks noChangeArrowheads="1"/>
          </p:cNvSpPr>
          <p:nvPr/>
        </p:nvSpPr>
        <p:spPr bwMode="auto">
          <a:xfrm>
            <a:off x="4343400" y="3200400"/>
            <a:ext cx="3792538" cy="2971800"/>
          </a:xfrm>
          <a:prstGeom prst="rect">
            <a:avLst/>
          </a:prstGeom>
          <a:noFill/>
          <a:ln w="25400" algn="ctr">
            <a:solidFill>
              <a:srgbClr val="F4793A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endParaRPr lang="fr-FR" sz="2000">
              <a:latin typeface="+mj-lt"/>
            </a:endParaRPr>
          </a:p>
        </p:txBody>
      </p:sp>
      <p:sp>
        <p:nvSpPr>
          <p:cNvPr id="115" name="AutoShape 4"/>
          <p:cNvSpPr>
            <a:spLocks noChangeArrowheads="1"/>
          </p:cNvSpPr>
          <p:nvPr/>
        </p:nvSpPr>
        <p:spPr bwMode="auto">
          <a:xfrm>
            <a:off x="4419600" y="3581400"/>
            <a:ext cx="3619500" cy="6127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4793A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latin typeface="+mj-lt"/>
            </a:endParaRPr>
          </a:p>
        </p:txBody>
      </p:sp>
      <p:sp>
        <p:nvSpPr>
          <p:cNvPr id="116" name="AutoShape 66"/>
          <p:cNvSpPr>
            <a:spLocks noChangeArrowheads="1"/>
          </p:cNvSpPr>
          <p:nvPr/>
        </p:nvSpPr>
        <p:spPr bwMode="auto">
          <a:xfrm rot="16200000">
            <a:off x="6057900" y="2914650"/>
            <a:ext cx="381000" cy="3200400"/>
          </a:xfrm>
          <a:prstGeom prst="can">
            <a:avLst>
              <a:gd name="adj" fmla="val 48300"/>
            </a:avLst>
          </a:prstGeom>
          <a:solidFill>
            <a:srgbClr val="969696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Render</a:t>
            </a:r>
          </a:p>
        </p:txBody>
      </p:sp>
      <p:sp>
        <p:nvSpPr>
          <p:cNvPr id="117" name="Line 26"/>
          <p:cNvSpPr>
            <a:spLocks noChangeShapeType="1"/>
          </p:cNvSpPr>
          <p:nvPr/>
        </p:nvSpPr>
        <p:spPr bwMode="auto">
          <a:xfrm flipV="1">
            <a:off x="5005388" y="2408238"/>
            <a:ext cx="1528762" cy="1485900"/>
          </a:xfrm>
          <a:prstGeom prst="line">
            <a:avLst/>
          </a:prstGeom>
          <a:noFill/>
          <a:ln w="38100">
            <a:solidFill>
              <a:srgbClr val="F4793A"/>
            </a:solidFill>
            <a:round/>
            <a:headEnd/>
            <a:tailEnd type="stealth" w="lg" len="lg"/>
          </a:ln>
        </p:spPr>
        <p:txBody>
          <a:bodyPr vert="eaVert"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18" name="Line 26"/>
          <p:cNvSpPr>
            <a:spLocks noChangeShapeType="1"/>
          </p:cNvSpPr>
          <p:nvPr/>
        </p:nvSpPr>
        <p:spPr bwMode="auto">
          <a:xfrm flipV="1">
            <a:off x="5634038" y="2408238"/>
            <a:ext cx="1057275" cy="2143125"/>
          </a:xfrm>
          <a:prstGeom prst="line">
            <a:avLst/>
          </a:prstGeom>
          <a:noFill/>
          <a:ln w="38100">
            <a:solidFill>
              <a:srgbClr val="F4793A"/>
            </a:solidFill>
            <a:round/>
            <a:headEnd/>
            <a:tailEnd type="stealth" w="lg" len="lg"/>
          </a:ln>
        </p:spPr>
        <p:txBody>
          <a:bodyPr vert="eaVert"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19" name="Line 26"/>
          <p:cNvSpPr>
            <a:spLocks noChangeShapeType="1"/>
          </p:cNvSpPr>
          <p:nvPr/>
        </p:nvSpPr>
        <p:spPr bwMode="auto">
          <a:xfrm flipH="1" flipV="1">
            <a:off x="7134225" y="2408238"/>
            <a:ext cx="257175" cy="2143125"/>
          </a:xfrm>
          <a:prstGeom prst="line">
            <a:avLst/>
          </a:prstGeom>
          <a:noFill/>
          <a:ln w="38100">
            <a:solidFill>
              <a:srgbClr val="F4793A"/>
            </a:solidFill>
            <a:round/>
            <a:headEnd/>
            <a:tailEnd type="stealth" w="lg" len="lg"/>
          </a:ln>
        </p:spPr>
        <p:txBody>
          <a:bodyPr vert="eaVert"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20" name="Line 26"/>
          <p:cNvSpPr>
            <a:spLocks noChangeShapeType="1"/>
          </p:cNvSpPr>
          <p:nvPr/>
        </p:nvSpPr>
        <p:spPr bwMode="auto">
          <a:xfrm flipV="1">
            <a:off x="6519863" y="2408238"/>
            <a:ext cx="300037" cy="2686050"/>
          </a:xfrm>
          <a:prstGeom prst="line">
            <a:avLst/>
          </a:prstGeom>
          <a:noFill/>
          <a:ln w="38100">
            <a:solidFill>
              <a:srgbClr val="F4793A"/>
            </a:solidFill>
            <a:round/>
            <a:headEnd/>
            <a:tailEnd type="stealth" w="lg" len="lg"/>
          </a:ln>
        </p:spPr>
        <p:txBody>
          <a:bodyPr vert="eaVert"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21" name="Line 26"/>
          <p:cNvSpPr>
            <a:spLocks noChangeShapeType="1"/>
          </p:cNvSpPr>
          <p:nvPr/>
        </p:nvSpPr>
        <p:spPr bwMode="auto">
          <a:xfrm flipV="1">
            <a:off x="6734175" y="2422525"/>
            <a:ext cx="228600" cy="3357563"/>
          </a:xfrm>
          <a:prstGeom prst="line">
            <a:avLst/>
          </a:prstGeom>
          <a:noFill/>
          <a:ln w="38100">
            <a:solidFill>
              <a:srgbClr val="F4793A"/>
            </a:solidFill>
            <a:round/>
            <a:headEnd/>
            <a:tailEnd type="stealth" w="lg" len="lg"/>
          </a:ln>
        </p:spPr>
        <p:txBody>
          <a:bodyPr vert="eaVert"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22" name="Text Box 138"/>
          <p:cNvSpPr txBox="1">
            <a:spLocks noChangeArrowheads="1"/>
          </p:cNvSpPr>
          <p:nvPr/>
        </p:nvSpPr>
        <p:spPr bwMode="auto">
          <a:xfrm>
            <a:off x="4114800" y="2559050"/>
            <a:ext cx="1647374" cy="338554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latin typeface="+mj-lt"/>
                <a:cs typeface="Arial" charset="0"/>
              </a:rPr>
              <a:t>Post changes</a:t>
            </a:r>
          </a:p>
        </p:txBody>
      </p:sp>
      <p:sp>
        <p:nvSpPr>
          <p:cNvPr id="123" name="AutoShape 16"/>
          <p:cNvSpPr>
            <a:spLocks noChangeArrowheads="1"/>
          </p:cNvSpPr>
          <p:nvPr/>
        </p:nvSpPr>
        <p:spPr bwMode="auto">
          <a:xfrm>
            <a:off x="6013450" y="1219200"/>
            <a:ext cx="2879725" cy="114300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cs typeface="Arial" charset="0"/>
              </a:rPr>
              <a:t>Messaging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cs typeface="Arial" charset="0"/>
              </a:rPr>
              <a:t>(change control)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4"/>
          <p:cNvSpPr>
            <a:spLocks/>
          </p:cNvSpPr>
          <p:nvPr/>
        </p:nvSpPr>
        <p:spPr bwMode="auto">
          <a:xfrm>
            <a:off x="428625" y="282575"/>
            <a:ext cx="827405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hangingPunct="0">
              <a:defRPr/>
            </a:pPr>
            <a:r>
              <a:rPr lang="en-US" sz="3200" kern="0" dirty="0" smtClean="0">
                <a:solidFill>
                  <a:srgbClr val="F4793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Worker threads have unique changes queues</a:t>
            </a:r>
          </a:p>
        </p:txBody>
      </p:sp>
      <p:sp>
        <p:nvSpPr>
          <p:cNvPr id="48" name="Text Box 10"/>
          <p:cNvSpPr txBox="1">
            <a:spLocks noChangeArrowheads="1"/>
          </p:cNvSpPr>
          <p:nvPr/>
        </p:nvSpPr>
        <p:spPr bwMode="auto">
          <a:xfrm>
            <a:off x="304800" y="2667000"/>
            <a:ext cx="3429000" cy="758825"/>
          </a:xfrm>
          <a:prstGeom prst="rect">
            <a:avLst/>
          </a:prstGeom>
          <a:noFill/>
          <a:ln w="25400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j-lt"/>
                <a:cs typeface="Arial" charset="0"/>
              </a:rPr>
              <a:t>AI System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j-lt"/>
              <a:cs typeface="Arial" charset="0"/>
            </a:endParaRPr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304800" y="1143000"/>
            <a:ext cx="3429000" cy="758825"/>
          </a:xfrm>
          <a:prstGeom prst="rect">
            <a:avLst/>
          </a:prstGeom>
          <a:noFill/>
          <a:ln w="25400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j-lt"/>
                <a:cs typeface="Arial" charset="0"/>
              </a:rPr>
              <a:t>Graphics System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j-lt"/>
              <a:cs typeface="Arial" charset="0"/>
            </a:endParaRP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304800" y="1905000"/>
            <a:ext cx="3429000" cy="758825"/>
          </a:xfrm>
          <a:prstGeom prst="rect">
            <a:avLst/>
          </a:prstGeom>
          <a:noFill/>
          <a:ln w="25400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j-lt"/>
                <a:cs typeface="Arial" charset="0"/>
              </a:rPr>
              <a:t>Physics System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j-lt"/>
              <a:cs typeface="Arial" charset="0"/>
            </a:endParaRPr>
          </a:p>
        </p:txBody>
      </p:sp>
      <p:sp>
        <p:nvSpPr>
          <p:cNvPr id="51" name="AutoShape 8"/>
          <p:cNvSpPr>
            <a:spLocks noChangeArrowheads="1"/>
          </p:cNvSpPr>
          <p:nvPr/>
        </p:nvSpPr>
        <p:spPr bwMode="auto">
          <a:xfrm rot="16200000">
            <a:off x="952500" y="1638300"/>
            <a:ext cx="381000" cy="1524000"/>
          </a:xfrm>
          <a:prstGeom prst="can">
            <a:avLst>
              <a:gd name="adj" fmla="val 512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Physics</a:t>
            </a: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 rot="16200000">
            <a:off x="2552700" y="1638300"/>
            <a:ext cx="381000" cy="1524000"/>
          </a:xfrm>
          <a:prstGeom prst="can">
            <a:avLst>
              <a:gd name="adj" fmla="val 487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Physics</a:t>
            </a:r>
          </a:p>
        </p:txBody>
      </p:sp>
      <p:sp>
        <p:nvSpPr>
          <p:cNvPr id="53" name="AutoShape 14"/>
          <p:cNvSpPr>
            <a:spLocks noChangeArrowheads="1"/>
          </p:cNvSpPr>
          <p:nvPr/>
        </p:nvSpPr>
        <p:spPr bwMode="auto">
          <a:xfrm rot="16200000">
            <a:off x="2971800" y="2819400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54" name="AutoShape 106"/>
          <p:cNvSpPr>
            <a:spLocks noChangeArrowheads="1"/>
          </p:cNvSpPr>
          <p:nvPr/>
        </p:nvSpPr>
        <p:spPr bwMode="auto">
          <a:xfrm rot="16200000">
            <a:off x="1790700" y="38100"/>
            <a:ext cx="381000" cy="3200400"/>
          </a:xfrm>
          <a:prstGeom prst="can">
            <a:avLst>
              <a:gd name="adj" fmla="val 47483"/>
            </a:avLst>
          </a:prstGeom>
          <a:solidFill>
            <a:srgbClr val="969696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Render</a:t>
            </a:r>
          </a:p>
        </p:txBody>
      </p:sp>
      <p:sp>
        <p:nvSpPr>
          <p:cNvPr id="55" name="AutoShape 110"/>
          <p:cNvSpPr>
            <a:spLocks noChangeArrowheads="1"/>
          </p:cNvSpPr>
          <p:nvPr/>
        </p:nvSpPr>
        <p:spPr bwMode="auto">
          <a:xfrm rot="16200000">
            <a:off x="1828800" y="2819400"/>
            <a:ext cx="381000" cy="685800"/>
          </a:xfrm>
          <a:prstGeom prst="can">
            <a:avLst>
              <a:gd name="adj" fmla="val 47917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56" name="AutoShape 111"/>
          <p:cNvSpPr>
            <a:spLocks noChangeArrowheads="1"/>
          </p:cNvSpPr>
          <p:nvPr/>
        </p:nvSpPr>
        <p:spPr bwMode="auto">
          <a:xfrm rot="16200000">
            <a:off x="1219200" y="2819400"/>
            <a:ext cx="381000" cy="685800"/>
          </a:xfrm>
          <a:prstGeom prst="can">
            <a:avLst>
              <a:gd name="adj" fmla="val 51242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57" name="AutoShape 112"/>
          <p:cNvSpPr>
            <a:spLocks noChangeArrowheads="1"/>
          </p:cNvSpPr>
          <p:nvPr/>
        </p:nvSpPr>
        <p:spPr bwMode="auto">
          <a:xfrm rot="16200000">
            <a:off x="609600" y="2819400"/>
            <a:ext cx="381000" cy="685800"/>
          </a:xfrm>
          <a:prstGeom prst="can">
            <a:avLst>
              <a:gd name="adj" fmla="val 41583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58" name="Text Box 113"/>
          <p:cNvSpPr txBox="1">
            <a:spLocks noChangeArrowheads="1"/>
          </p:cNvSpPr>
          <p:nvPr/>
        </p:nvSpPr>
        <p:spPr bwMode="auto">
          <a:xfrm>
            <a:off x="2347913" y="3048000"/>
            <a:ext cx="468398" cy="338554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...</a:t>
            </a:r>
          </a:p>
        </p:txBody>
      </p:sp>
      <p:sp>
        <p:nvSpPr>
          <p:cNvPr id="59" name="Text Box 18"/>
          <p:cNvSpPr txBox="1">
            <a:spLocks noChangeArrowheads="1"/>
          </p:cNvSpPr>
          <p:nvPr/>
        </p:nvSpPr>
        <p:spPr bwMode="auto">
          <a:xfrm>
            <a:off x="304800" y="3886200"/>
            <a:ext cx="3449638" cy="1949450"/>
          </a:xfrm>
          <a:prstGeom prst="rect">
            <a:avLst/>
          </a:prstGeom>
          <a:noFill/>
          <a:ln w="25400" algn="ctr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j-lt"/>
                <a:cs typeface="Arial" charset="0"/>
              </a:rPr>
              <a:t>Job Pool</a:t>
            </a: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j-lt"/>
              <a:cs typeface="Arial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j-lt"/>
              <a:cs typeface="Arial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j-lt"/>
              <a:cs typeface="Arial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j-lt"/>
                <a:cs typeface="Arial" charset="0"/>
              </a:rPr>
              <a:t>         </a:t>
            </a:r>
          </a:p>
        </p:txBody>
      </p:sp>
      <p:sp>
        <p:nvSpPr>
          <p:cNvPr id="60" name="AutoShape 114"/>
          <p:cNvSpPr>
            <a:spLocks noChangeArrowheads="1"/>
          </p:cNvSpPr>
          <p:nvPr/>
        </p:nvSpPr>
        <p:spPr bwMode="auto">
          <a:xfrm rot="16200000">
            <a:off x="1790700" y="2825750"/>
            <a:ext cx="381000" cy="3200400"/>
          </a:xfrm>
          <a:prstGeom prst="can">
            <a:avLst>
              <a:gd name="adj" fmla="val 47483"/>
            </a:avLst>
          </a:prstGeom>
          <a:solidFill>
            <a:srgbClr val="969696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Render</a:t>
            </a:r>
          </a:p>
        </p:txBody>
      </p:sp>
      <p:sp>
        <p:nvSpPr>
          <p:cNvPr id="61" name="AutoShape 115"/>
          <p:cNvSpPr>
            <a:spLocks noChangeArrowheads="1"/>
          </p:cNvSpPr>
          <p:nvPr/>
        </p:nvSpPr>
        <p:spPr bwMode="auto">
          <a:xfrm rot="16200000">
            <a:off x="952500" y="4229100"/>
            <a:ext cx="381000" cy="1524000"/>
          </a:xfrm>
          <a:prstGeom prst="can">
            <a:avLst>
              <a:gd name="adj" fmla="val 512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Physics</a:t>
            </a:r>
          </a:p>
        </p:txBody>
      </p:sp>
      <p:sp>
        <p:nvSpPr>
          <p:cNvPr id="62" name="AutoShape 116"/>
          <p:cNvSpPr>
            <a:spLocks noChangeArrowheads="1"/>
          </p:cNvSpPr>
          <p:nvPr/>
        </p:nvSpPr>
        <p:spPr bwMode="auto">
          <a:xfrm rot="16200000">
            <a:off x="2552700" y="4229100"/>
            <a:ext cx="381000" cy="1524000"/>
          </a:xfrm>
          <a:prstGeom prst="can">
            <a:avLst>
              <a:gd name="adj" fmla="val 487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Physics</a:t>
            </a:r>
          </a:p>
        </p:txBody>
      </p:sp>
      <p:sp>
        <p:nvSpPr>
          <p:cNvPr id="63" name="AutoShape 117"/>
          <p:cNvSpPr>
            <a:spLocks noChangeArrowheads="1"/>
          </p:cNvSpPr>
          <p:nvPr/>
        </p:nvSpPr>
        <p:spPr bwMode="auto">
          <a:xfrm rot="16200000">
            <a:off x="2971800" y="5226050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64" name="AutoShape 118"/>
          <p:cNvSpPr>
            <a:spLocks noChangeArrowheads="1"/>
          </p:cNvSpPr>
          <p:nvPr/>
        </p:nvSpPr>
        <p:spPr bwMode="auto">
          <a:xfrm rot="16200000">
            <a:off x="1752600" y="5226050"/>
            <a:ext cx="381000" cy="685800"/>
          </a:xfrm>
          <a:prstGeom prst="can">
            <a:avLst>
              <a:gd name="adj" fmla="val 47917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65" name="AutoShape 119"/>
          <p:cNvSpPr>
            <a:spLocks noChangeArrowheads="1"/>
          </p:cNvSpPr>
          <p:nvPr/>
        </p:nvSpPr>
        <p:spPr bwMode="auto">
          <a:xfrm rot="16200000">
            <a:off x="1143000" y="5226050"/>
            <a:ext cx="381000" cy="685800"/>
          </a:xfrm>
          <a:prstGeom prst="can">
            <a:avLst>
              <a:gd name="adj" fmla="val 51242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66" name="AutoShape 120"/>
          <p:cNvSpPr>
            <a:spLocks noChangeArrowheads="1"/>
          </p:cNvSpPr>
          <p:nvPr/>
        </p:nvSpPr>
        <p:spPr bwMode="auto">
          <a:xfrm rot="16200000">
            <a:off x="533400" y="5226050"/>
            <a:ext cx="381000" cy="685800"/>
          </a:xfrm>
          <a:prstGeom prst="can">
            <a:avLst>
              <a:gd name="adj" fmla="val 41583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67" name="Text Box 121"/>
          <p:cNvSpPr txBox="1">
            <a:spLocks noChangeArrowheads="1"/>
          </p:cNvSpPr>
          <p:nvPr/>
        </p:nvSpPr>
        <p:spPr bwMode="auto">
          <a:xfrm>
            <a:off x="2286000" y="5454650"/>
            <a:ext cx="468398" cy="338554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...</a:t>
            </a:r>
          </a:p>
        </p:txBody>
      </p:sp>
      <p:sp>
        <p:nvSpPr>
          <p:cNvPr id="68" name="AutoShape 4"/>
          <p:cNvSpPr>
            <a:spLocks noChangeArrowheads="1"/>
          </p:cNvSpPr>
          <p:nvPr/>
        </p:nvSpPr>
        <p:spPr bwMode="auto">
          <a:xfrm>
            <a:off x="4419600" y="4205288"/>
            <a:ext cx="3619500" cy="6127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4793A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AutoShape 4"/>
          <p:cNvSpPr>
            <a:spLocks noChangeArrowheads="1"/>
          </p:cNvSpPr>
          <p:nvPr/>
        </p:nvSpPr>
        <p:spPr bwMode="auto">
          <a:xfrm>
            <a:off x="4419600" y="4814888"/>
            <a:ext cx="3619500" cy="6127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4793A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AutoShape 4"/>
          <p:cNvSpPr>
            <a:spLocks noChangeArrowheads="1"/>
          </p:cNvSpPr>
          <p:nvPr/>
        </p:nvSpPr>
        <p:spPr bwMode="auto">
          <a:xfrm>
            <a:off x="4419600" y="5424488"/>
            <a:ext cx="3619500" cy="6127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4793A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AutoShape 124"/>
          <p:cNvSpPr>
            <a:spLocks noChangeArrowheads="1"/>
          </p:cNvSpPr>
          <p:nvPr/>
        </p:nvSpPr>
        <p:spPr bwMode="auto">
          <a:xfrm rot="16200000">
            <a:off x="6858000" y="3568700"/>
            <a:ext cx="381000" cy="685800"/>
          </a:xfrm>
          <a:prstGeom prst="can">
            <a:avLst>
              <a:gd name="adj" fmla="val 47917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72" name="AutoShape 123"/>
          <p:cNvSpPr>
            <a:spLocks noChangeArrowheads="1"/>
          </p:cNvSpPr>
          <p:nvPr/>
        </p:nvSpPr>
        <p:spPr bwMode="auto">
          <a:xfrm rot="16200000">
            <a:off x="6248400" y="3568700"/>
            <a:ext cx="381000" cy="685800"/>
          </a:xfrm>
          <a:prstGeom prst="can">
            <a:avLst>
              <a:gd name="adj" fmla="val 47917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73" name="AutoShape 122"/>
          <p:cNvSpPr>
            <a:spLocks noChangeArrowheads="1"/>
          </p:cNvSpPr>
          <p:nvPr/>
        </p:nvSpPr>
        <p:spPr bwMode="auto">
          <a:xfrm rot="16200000">
            <a:off x="5219700" y="3149600"/>
            <a:ext cx="381000" cy="1524000"/>
          </a:xfrm>
          <a:prstGeom prst="can">
            <a:avLst>
              <a:gd name="adj" fmla="val 512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Physics</a:t>
            </a:r>
          </a:p>
        </p:txBody>
      </p:sp>
      <p:sp>
        <p:nvSpPr>
          <p:cNvPr id="74" name="AutoShape 125"/>
          <p:cNvSpPr>
            <a:spLocks noChangeArrowheads="1"/>
          </p:cNvSpPr>
          <p:nvPr/>
        </p:nvSpPr>
        <p:spPr bwMode="auto">
          <a:xfrm rot="16200000">
            <a:off x="6858000" y="4764088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75" name="AutoShape 126"/>
          <p:cNvSpPr>
            <a:spLocks noChangeArrowheads="1"/>
          </p:cNvSpPr>
          <p:nvPr/>
        </p:nvSpPr>
        <p:spPr bwMode="auto">
          <a:xfrm rot="16200000">
            <a:off x="5829300" y="4344988"/>
            <a:ext cx="381000" cy="1524000"/>
          </a:xfrm>
          <a:prstGeom prst="can">
            <a:avLst>
              <a:gd name="adj" fmla="val 487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Physics</a:t>
            </a:r>
          </a:p>
        </p:txBody>
      </p:sp>
      <p:sp>
        <p:nvSpPr>
          <p:cNvPr id="76" name="AutoShape 128"/>
          <p:cNvSpPr>
            <a:spLocks noChangeArrowheads="1"/>
          </p:cNvSpPr>
          <p:nvPr/>
        </p:nvSpPr>
        <p:spPr bwMode="auto">
          <a:xfrm rot="16200000">
            <a:off x="4800600" y="4764088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77" name="AutoShape 129"/>
          <p:cNvSpPr>
            <a:spLocks noChangeArrowheads="1"/>
          </p:cNvSpPr>
          <p:nvPr/>
        </p:nvSpPr>
        <p:spPr bwMode="auto">
          <a:xfrm rot="16200000">
            <a:off x="7239000" y="5399088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78" name="AutoShape 130"/>
          <p:cNvSpPr>
            <a:spLocks noChangeArrowheads="1"/>
          </p:cNvSpPr>
          <p:nvPr/>
        </p:nvSpPr>
        <p:spPr bwMode="auto">
          <a:xfrm rot="16200000">
            <a:off x="6629400" y="5399088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124" name="AutoShape 131"/>
          <p:cNvSpPr>
            <a:spLocks noChangeArrowheads="1"/>
          </p:cNvSpPr>
          <p:nvPr/>
        </p:nvSpPr>
        <p:spPr bwMode="auto">
          <a:xfrm rot="16200000">
            <a:off x="6019800" y="5399088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125" name="AutoShape 132"/>
          <p:cNvSpPr>
            <a:spLocks noChangeArrowheads="1"/>
          </p:cNvSpPr>
          <p:nvPr/>
        </p:nvSpPr>
        <p:spPr bwMode="auto">
          <a:xfrm rot="16200000">
            <a:off x="5410200" y="5399088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126" name="AutoShape 133"/>
          <p:cNvSpPr>
            <a:spLocks noChangeArrowheads="1"/>
          </p:cNvSpPr>
          <p:nvPr/>
        </p:nvSpPr>
        <p:spPr bwMode="auto">
          <a:xfrm rot="16200000">
            <a:off x="4800600" y="5399088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127" name="Text Box 27"/>
          <p:cNvSpPr txBox="1">
            <a:spLocks noChangeArrowheads="1"/>
          </p:cNvSpPr>
          <p:nvPr/>
        </p:nvSpPr>
        <p:spPr bwMode="auto">
          <a:xfrm>
            <a:off x="4419600" y="3290888"/>
            <a:ext cx="3662363" cy="338137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j-lt"/>
                <a:cs typeface="Arial" charset="0"/>
              </a:rPr>
              <a:t>Worker Threads</a:t>
            </a:r>
          </a:p>
        </p:txBody>
      </p:sp>
      <p:sp>
        <p:nvSpPr>
          <p:cNvPr id="128" name="Rectangle 139"/>
          <p:cNvSpPr>
            <a:spLocks noChangeArrowheads="1"/>
          </p:cNvSpPr>
          <p:nvPr/>
        </p:nvSpPr>
        <p:spPr bwMode="auto">
          <a:xfrm>
            <a:off x="4343400" y="3200400"/>
            <a:ext cx="3792538" cy="2971800"/>
          </a:xfrm>
          <a:prstGeom prst="rect">
            <a:avLst/>
          </a:prstGeom>
          <a:noFill/>
          <a:ln w="25400" algn="ctr">
            <a:solidFill>
              <a:srgbClr val="F4793A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endParaRPr lang="fr-FR" sz="2000">
              <a:latin typeface="+mj-lt"/>
            </a:endParaRPr>
          </a:p>
        </p:txBody>
      </p:sp>
      <p:sp>
        <p:nvSpPr>
          <p:cNvPr id="129" name="AutoShape 4"/>
          <p:cNvSpPr>
            <a:spLocks noChangeArrowheads="1"/>
          </p:cNvSpPr>
          <p:nvPr/>
        </p:nvSpPr>
        <p:spPr bwMode="auto">
          <a:xfrm>
            <a:off x="4419600" y="3581400"/>
            <a:ext cx="3619500" cy="6127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4793A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latin typeface="+mj-lt"/>
            </a:endParaRPr>
          </a:p>
        </p:txBody>
      </p:sp>
      <p:sp>
        <p:nvSpPr>
          <p:cNvPr id="130" name="AutoShape 66"/>
          <p:cNvSpPr>
            <a:spLocks noChangeArrowheads="1"/>
          </p:cNvSpPr>
          <p:nvPr/>
        </p:nvSpPr>
        <p:spPr bwMode="auto">
          <a:xfrm rot="16200000">
            <a:off x="6057900" y="2914650"/>
            <a:ext cx="381000" cy="3200400"/>
          </a:xfrm>
          <a:prstGeom prst="can">
            <a:avLst>
              <a:gd name="adj" fmla="val 48300"/>
            </a:avLst>
          </a:prstGeom>
          <a:solidFill>
            <a:srgbClr val="969696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Render</a:t>
            </a:r>
          </a:p>
        </p:txBody>
      </p:sp>
      <p:sp>
        <p:nvSpPr>
          <p:cNvPr id="132" name="AutoShape 4"/>
          <p:cNvSpPr>
            <a:spLocks noChangeArrowheads="1"/>
          </p:cNvSpPr>
          <p:nvPr/>
        </p:nvSpPr>
        <p:spPr bwMode="auto">
          <a:xfrm>
            <a:off x="4224338" y="1316038"/>
            <a:ext cx="1566862" cy="366712"/>
          </a:xfrm>
          <a:prstGeom prst="roundRect">
            <a:avLst>
              <a:gd name="adj" fmla="val 16667"/>
            </a:avLst>
          </a:prstGeom>
          <a:solidFill>
            <a:srgbClr val="2D7CCF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33" name="AutoShape 4"/>
          <p:cNvSpPr>
            <a:spLocks noChangeArrowheads="1"/>
          </p:cNvSpPr>
          <p:nvPr/>
        </p:nvSpPr>
        <p:spPr bwMode="auto">
          <a:xfrm>
            <a:off x="4219575" y="1682750"/>
            <a:ext cx="1566863" cy="366713"/>
          </a:xfrm>
          <a:prstGeom prst="roundRect">
            <a:avLst>
              <a:gd name="adj" fmla="val 16667"/>
            </a:avLst>
          </a:prstGeom>
          <a:solidFill>
            <a:srgbClr val="2D7CCF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34" name="AutoShape 4"/>
          <p:cNvSpPr>
            <a:spLocks noChangeArrowheads="1"/>
          </p:cNvSpPr>
          <p:nvPr/>
        </p:nvSpPr>
        <p:spPr bwMode="auto">
          <a:xfrm>
            <a:off x="4214813" y="2049463"/>
            <a:ext cx="1566862" cy="366712"/>
          </a:xfrm>
          <a:prstGeom prst="roundRect">
            <a:avLst>
              <a:gd name="adj" fmla="val 16667"/>
            </a:avLst>
          </a:prstGeom>
          <a:solidFill>
            <a:srgbClr val="2D7CCF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35" name="AutoShape 4"/>
          <p:cNvSpPr>
            <a:spLocks noChangeArrowheads="1"/>
          </p:cNvSpPr>
          <p:nvPr/>
        </p:nvSpPr>
        <p:spPr bwMode="auto">
          <a:xfrm>
            <a:off x="4224338" y="2416175"/>
            <a:ext cx="1566862" cy="366713"/>
          </a:xfrm>
          <a:prstGeom prst="roundRect">
            <a:avLst>
              <a:gd name="adj" fmla="val 16667"/>
            </a:avLst>
          </a:prstGeom>
          <a:solidFill>
            <a:srgbClr val="2D7CCF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36" name="TextBox 60"/>
          <p:cNvSpPr txBox="1">
            <a:spLocks noChangeArrowheads="1"/>
          </p:cNvSpPr>
          <p:nvPr/>
        </p:nvSpPr>
        <p:spPr bwMode="auto">
          <a:xfrm>
            <a:off x="4205288" y="1368425"/>
            <a:ext cx="557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C1</a:t>
            </a:r>
          </a:p>
        </p:txBody>
      </p:sp>
      <p:sp>
        <p:nvSpPr>
          <p:cNvPr id="137" name="TextBox 61"/>
          <p:cNvSpPr txBox="1">
            <a:spLocks noChangeArrowheads="1"/>
          </p:cNvSpPr>
          <p:nvPr/>
        </p:nvSpPr>
        <p:spPr bwMode="auto">
          <a:xfrm>
            <a:off x="4214813" y="2106613"/>
            <a:ext cx="557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C2</a:t>
            </a:r>
          </a:p>
        </p:txBody>
      </p:sp>
      <p:sp>
        <p:nvSpPr>
          <p:cNvPr id="138" name="TextBox 62"/>
          <p:cNvSpPr txBox="1">
            <a:spLocks noChangeArrowheads="1"/>
          </p:cNvSpPr>
          <p:nvPr/>
        </p:nvSpPr>
        <p:spPr bwMode="auto">
          <a:xfrm>
            <a:off x="4624388" y="1358900"/>
            <a:ext cx="557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C3</a:t>
            </a:r>
          </a:p>
        </p:txBody>
      </p:sp>
      <p:sp>
        <p:nvSpPr>
          <p:cNvPr id="139" name="TextBox 63"/>
          <p:cNvSpPr txBox="1">
            <a:spLocks noChangeArrowheads="1"/>
          </p:cNvSpPr>
          <p:nvPr/>
        </p:nvSpPr>
        <p:spPr bwMode="auto">
          <a:xfrm>
            <a:off x="4224338" y="2473325"/>
            <a:ext cx="557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C4</a:t>
            </a:r>
          </a:p>
        </p:txBody>
      </p:sp>
      <p:sp>
        <p:nvSpPr>
          <p:cNvPr id="140" name="TextBox 64"/>
          <p:cNvSpPr txBox="1">
            <a:spLocks noChangeArrowheads="1"/>
          </p:cNvSpPr>
          <p:nvPr/>
        </p:nvSpPr>
        <p:spPr bwMode="auto">
          <a:xfrm>
            <a:off x="5048250" y="1368425"/>
            <a:ext cx="557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C5</a:t>
            </a:r>
          </a:p>
        </p:txBody>
      </p:sp>
      <p:sp>
        <p:nvSpPr>
          <p:cNvPr id="141" name="TextBox 65"/>
          <p:cNvSpPr txBox="1">
            <a:spLocks noChangeArrowheads="1"/>
          </p:cNvSpPr>
          <p:nvPr/>
        </p:nvSpPr>
        <p:spPr bwMode="auto">
          <a:xfrm>
            <a:off x="4672013" y="2106613"/>
            <a:ext cx="557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C6</a:t>
            </a:r>
          </a:p>
        </p:txBody>
      </p:sp>
      <p:sp>
        <p:nvSpPr>
          <p:cNvPr id="142" name="TextBox 66"/>
          <p:cNvSpPr txBox="1">
            <a:spLocks noChangeArrowheads="1"/>
          </p:cNvSpPr>
          <p:nvPr/>
        </p:nvSpPr>
        <p:spPr bwMode="auto">
          <a:xfrm>
            <a:off x="4210050" y="1758950"/>
            <a:ext cx="557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C7</a:t>
            </a:r>
          </a:p>
        </p:txBody>
      </p:sp>
      <p:sp>
        <p:nvSpPr>
          <p:cNvPr id="143" name="Right Arrow 58"/>
          <p:cNvSpPr>
            <a:spLocks noChangeArrowheads="1"/>
          </p:cNvSpPr>
          <p:nvPr/>
        </p:nvSpPr>
        <p:spPr bwMode="auto">
          <a:xfrm rot="10800000">
            <a:off x="5791200" y="1430625"/>
            <a:ext cx="260350" cy="6725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9050" algn="ctr">
            <a:noFill/>
            <a:round/>
            <a:headEnd/>
            <a:tailEnd/>
          </a:ln>
        </p:spPr>
        <p:txBody>
          <a:bodyPr rot="10800000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44" name="AutoShape 16"/>
          <p:cNvSpPr>
            <a:spLocks noChangeArrowheads="1"/>
          </p:cNvSpPr>
          <p:nvPr/>
        </p:nvSpPr>
        <p:spPr bwMode="auto">
          <a:xfrm>
            <a:off x="6013450" y="1219200"/>
            <a:ext cx="2879725" cy="114300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cs typeface="Arial" charset="0"/>
              </a:rPr>
              <a:t>Messaging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cs typeface="Arial" charset="0"/>
              </a:rPr>
              <a:t>(change control)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Box 7"/>
          <p:cNvSpPr txBox="1">
            <a:spLocks noChangeArrowheads="1"/>
          </p:cNvSpPr>
          <p:nvPr/>
        </p:nvSpPr>
        <p:spPr bwMode="auto">
          <a:xfrm>
            <a:off x="304800" y="1905000"/>
            <a:ext cx="3429000" cy="758825"/>
          </a:xfrm>
          <a:prstGeom prst="rect">
            <a:avLst/>
          </a:prstGeom>
          <a:noFill/>
          <a:ln w="25400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n-lt"/>
                <a:cs typeface="Arial" charset="0"/>
              </a:rPr>
              <a:t>Physics System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n-lt"/>
              <a:cs typeface="Arial" charset="0"/>
            </a:endParaRPr>
          </a:p>
        </p:txBody>
      </p:sp>
      <p:sp>
        <p:nvSpPr>
          <p:cNvPr id="5" name="Title 54"/>
          <p:cNvSpPr>
            <a:spLocks/>
          </p:cNvSpPr>
          <p:nvPr/>
        </p:nvSpPr>
        <p:spPr bwMode="auto">
          <a:xfrm>
            <a:off x="428625" y="282575"/>
            <a:ext cx="827405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hangingPunct="0">
              <a:defRPr/>
            </a:pPr>
            <a:r>
              <a:rPr lang="en-US" sz="3200" kern="0" dirty="0" smtClean="0">
                <a:solidFill>
                  <a:srgbClr val="F4793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5. Changes are sent to observers</a:t>
            </a:r>
          </a:p>
        </p:txBody>
      </p:sp>
      <p:sp>
        <p:nvSpPr>
          <p:cNvPr id="79" name="Right Arrow 58"/>
          <p:cNvSpPr>
            <a:spLocks noChangeArrowheads="1"/>
          </p:cNvSpPr>
          <p:nvPr/>
        </p:nvSpPr>
        <p:spPr bwMode="auto">
          <a:xfrm rot="10800000">
            <a:off x="3733800" y="1781175"/>
            <a:ext cx="609600" cy="581025"/>
          </a:xfrm>
          <a:prstGeom prst="rightArrow">
            <a:avLst>
              <a:gd name="adj1" fmla="val 50000"/>
              <a:gd name="adj2" fmla="val 52459"/>
            </a:avLst>
          </a:prstGeom>
          <a:solidFill>
            <a:schemeClr val="tx1"/>
          </a:solidFill>
          <a:ln w="19050" algn="ctr">
            <a:noFill/>
            <a:round/>
            <a:headEnd/>
            <a:tailEnd/>
          </a:ln>
        </p:spPr>
        <p:txBody>
          <a:bodyPr rot="10800000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rgbClr val="000000"/>
              </a:solidFill>
            </a:endParaRPr>
          </a:p>
        </p:txBody>
      </p:sp>
      <p:sp>
        <p:nvSpPr>
          <p:cNvPr id="84" name="Text Box 10"/>
          <p:cNvSpPr txBox="1">
            <a:spLocks noChangeArrowheads="1"/>
          </p:cNvSpPr>
          <p:nvPr/>
        </p:nvSpPr>
        <p:spPr bwMode="auto">
          <a:xfrm>
            <a:off x="304800" y="2667000"/>
            <a:ext cx="3429000" cy="758825"/>
          </a:xfrm>
          <a:prstGeom prst="rect">
            <a:avLst/>
          </a:prstGeom>
          <a:noFill/>
          <a:ln w="25400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n-lt"/>
                <a:cs typeface="Arial" charset="0"/>
              </a:rPr>
              <a:t>AI System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n-lt"/>
              <a:cs typeface="Arial" charset="0"/>
            </a:endParaRPr>
          </a:p>
        </p:txBody>
      </p:sp>
      <p:sp>
        <p:nvSpPr>
          <p:cNvPr id="85" name="Text Box 5"/>
          <p:cNvSpPr txBox="1">
            <a:spLocks noChangeArrowheads="1"/>
          </p:cNvSpPr>
          <p:nvPr/>
        </p:nvSpPr>
        <p:spPr bwMode="auto">
          <a:xfrm>
            <a:off x="304800" y="1143000"/>
            <a:ext cx="3429000" cy="758825"/>
          </a:xfrm>
          <a:prstGeom prst="rect">
            <a:avLst/>
          </a:prstGeom>
          <a:noFill/>
          <a:ln w="25400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n-lt"/>
                <a:cs typeface="Arial" charset="0"/>
              </a:rPr>
              <a:t>Graphics System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n-lt"/>
              <a:cs typeface="Arial" charset="0"/>
            </a:endParaRPr>
          </a:p>
        </p:txBody>
      </p:sp>
      <p:sp>
        <p:nvSpPr>
          <p:cNvPr id="87" name="AutoShape 8"/>
          <p:cNvSpPr>
            <a:spLocks noChangeArrowheads="1"/>
          </p:cNvSpPr>
          <p:nvPr/>
        </p:nvSpPr>
        <p:spPr bwMode="auto">
          <a:xfrm rot="16200000">
            <a:off x="952500" y="1638300"/>
            <a:ext cx="381000" cy="1524000"/>
          </a:xfrm>
          <a:prstGeom prst="can">
            <a:avLst>
              <a:gd name="adj" fmla="val 512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Physics</a:t>
            </a:r>
          </a:p>
        </p:txBody>
      </p:sp>
      <p:sp>
        <p:nvSpPr>
          <p:cNvPr id="88" name="AutoShape 9"/>
          <p:cNvSpPr>
            <a:spLocks noChangeArrowheads="1"/>
          </p:cNvSpPr>
          <p:nvPr/>
        </p:nvSpPr>
        <p:spPr bwMode="auto">
          <a:xfrm rot="16200000">
            <a:off x="2552700" y="1638300"/>
            <a:ext cx="381000" cy="1524000"/>
          </a:xfrm>
          <a:prstGeom prst="can">
            <a:avLst>
              <a:gd name="adj" fmla="val 487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Physics</a:t>
            </a:r>
          </a:p>
        </p:txBody>
      </p:sp>
      <p:sp>
        <p:nvSpPr>
          <p:cNvPr id="89" name="AutoShape 14"/>
          <p:cNvSpPr>
            <a:spLocks noChangeArrowheads="1"/>
          </p:cNvSpPr>
          <p:nvPr/>
        </p:nvSpPr>
        <p:spPr bwMode="auto">
          <a:xfrm rot="16200000">
            <a:off x="2971800" y="2819400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AI</a:t>
            </a:r>
          </a:p>
        </p:txBody>
      </p:sp>
      <p:sp>
        <p:nvSpPr>
          <p:cNvPr id="90" name="AutoShape 106"/>
          <p:cNvSpPr>
            <a:spLocks noChangeArrowheads="1"/>
          </p:cNvSpPr>
          <p:nvPr/>
        </p:nvSpPr>
        <p:spPr bwMode="auto">
          <a:xfrm rot="16200000">
            <a:off x="1790700" y="38100"/>
            <a:ext cx="381000" cy="3200400"/>
          </a:xfrm>
          <a:prstGeom prst="can">
            <a:avLst>
              <a:gd name="adj" fmla="val 47483"/>
            </a:avLst>
          </a:prstGeom>
          <a:solidFill>
            <a:srgbClr val="969696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</a:t>
            </a:r>
          </a:p>
        </p:txBody>
      </p:sp>
      <p:sp>
        <p:nvSpPr>
          <p:cNvPr id="91" name="AutoShape 110"/>
          <p:cNvSpPr>
            <a:spLocks noChangeArrowheads="1"/>
          </p:cNvSpPr>
          <p:nvPr/>
        </p:nvSpPr>
        <p:spPr bwMode="auto">
          <a:xfrm rot="16200000">
            <a:off x="1828800" y="2819400"/>
            <a:ext cx="381000" cy="685800"/>
          </a:xfrm>
          <a:prstGeom prst="can">
            <a:avLst>
              <a:gd name="adj" fmla="val 47917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AI</a:t>
            </a:r>
          </a:p>
        </p:txBody>
      </p:sp>
      <p:sp>
        <p:nvSpPr>
          <p:cNvPr id="92" name="AutoShape 111"/>
          <p:cNvSpPr>
            <a:spLocks noChangeArrowheads="1"/>
          </p:cNvSpPr>
          <p:nvPr/>
        </p:nvSpPr>
        <p:spPr bwMode="auto">
          <a:xfrm rot="16200000">
            <a:off x="1219200" y="2819400"/>
            <a:ext cx="381000" cy="685800"/>
          </a:xfrm>
          <a:prstGeom prst="can">
            <a:avLst>
              <a:gd name="adj" fmla="val 51242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AI</a:t>
            </a:r>
          </a:p>
        </p:txBody>
      </p:sp>
      <p:sp>
        <p:nvSpPr>
          <p:cNvPr id="93" name="AutoShape 112"/>
          <p:cNvSpPr>
            <a:spLocks noChangeArrowheads="1"/>
          </p:cNvSpPr>
          <p:nvPr/>
        </p:nvSpPr>
        <p:spPr bwMode="auto">
          <a:xfrm rot="16200000">
            <a:off x="609600" y="2819400"/>
            <a:ext cx="381000" cy="685800"/>
          </a:xfrm>
          <a:prstGeom prst="can">
            <a:avLst>
              <a:gd name="adj" fmla="val 41583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AI</a:t>
            </a:r>
          </a:p>
        </p:txBody>
      </p:sp>
      <p:sp>
        <p:nvSpPr>
          <p:cNvPr id="94" name="Text Box 113"/>
          <p:cNvSpPr txBox="1">
            <a:spLocks noChangeArrowheads="1"/>
          </p:cNvSpPr>
          <p:nvPr/>
        </p:nvSpPr>
        <p:spPr bwMode="auto">
          <a:xfrm>
            <a:off x="2347913" y="3048000"/>
            <a:ext cx="468398" cy="338554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</a:p>
        </p:txBody>
      </p:sp>
      <p:sp>
        <p:nvSpPr>
          <p:cNvPr id="95" name="Text Box 18"/>
          <p:cNvSpPr txBox="1">
            <a:spLocks noChangeArrowheads="1"/>
          </p:cNvSpPr>
          <p:nvPr/>
        </p:nvSpPr>
        <p:spPr bwMode="auto">
          <a:xfrm>
            <a:off x="304800" y="3886200"/>
            <a:ext cx="3449638" cy="1949450"/>
          </a:xfrm>
          <a:prstGeom prst="rect">
            <a:avLst/>
          </a:prstGeom>
          <a:noFill/>
          <a:ln w="25400" algn="ctr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n-lt"/>
                <a:cs typeface="Arial" charset="0"/>
              </a:rPr>
              <a:t>Job Pool</a:t>
            </a: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n-lt"/>
              <a:cs typeface="Arial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n-lt"/>
              <a:cs typeface="Arial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n-lt"/>
              <a:cs typeface="Arial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n-lt"/>
                <a:cs typeface="Arial" charset="0"/>
              </a:rPr>
              <a:t>         </a:t>
            </a:r>
          </a:p>
        </p:txBody>
      </p:sp>
      <p:sp>
        <p:nvSpPr>
          <p:cNvPr id="96" name="AutoShape 4"/>
          <p:cNvSpPr>
            <a:spLocks noChangeArrowheads="1"/>
          </p:cNvSpPr>
          <p:nvPr/>
        </p:nvSpPr>
        <p:spPr bwMode="auto">
          <a:xfrm>
            <a:off x="4419600" y="4205288"/>
            <a:ext cx="3619500" cy="6127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4793A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7" name="AutoShape 4"/>
          <p:cNvSpPr>
            <a:spLocks noChangeArrowheads="1"/>
          </p:cNvSpPr>
          <p:nvPr/>
        </p:nvSpPr>
        <p:spPr bwMode="auto">
          <a:xfrm>
            <a:off x="4419600" y="4814888"/>
            <a:ext cx="3619500" cy="6127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4793A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8" name="AutoShape 4"/>
          <p:cNvSpPr>
            <a:spLocks noChangeArrowheads="1"/>
          </p:cNvSpPr>
          <p:nvPr/>
        </p:nvSpPr>
        <p:spPr bwMode="auto">
          <a:xfrm>
            <a:off x="4419600" y="5424488"/>
            <a:ext cx="3619500" cy="6127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4793A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9" name="Text Box 27"/>
          <p:cNvSpPr txBox="1">
            <a:spLocks noChangeArrowheads="1"/>
          </p:cNvSpPr>
          <p:nvPr/>
        </p:nvSpPr>
        <p:spPr bwMode="auto">
          <a:xfrm>
            <a:off x="4419600" y="3290888"/>
            <a:ext cx="3662363" cy="338137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n-lt"/>
                <a:cs typeface="Arial" charset="0"/>
              </a:rPr>
              <a:t>Worker Threads</a:t>
            </a:r>
          </a:p>
        </p:txBody>
      </p:sp>
      <p:sp>
        <p:nvSpPr>
          <p:cNvPr id="100" name="Rectangle 139"/>
          <p:cNvSpPr>
            <a:spLocks noChangeArrowheads="1"/>
          </p:cNvSpPr>
          <p:nvPr/>
        </p:nvSpPr>
        <p:spPr bwMode="auto">
          <a:xfrm>
            <a:off x="4343400" y="3200400"/>
            <a:ext cx="3792538" cy="2971800"/>
          </a:xfrm>
          <a:prstGeom prst="rect">
            <a:avLst/>
          </a:prstGeom>
          <a:noFill/>
          <a:ln w="25400" algn="ctr">
            <a:solidFill>
              <a:srgbClr val="F4793A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chemeClr val="bg1"/>
              </a:solidFill>
            </a:endParaRPr>
          </a:p>
        </p:txBody>
      </p:sp>
      <p:sp>
        <p:nvSpPr>
          <p:cNvPr id="101" name="AutoShape 4"/>
          <p:cNvSpPr>
            <a:spLocks noChangeArrowheads="1"/>
          </p:cNvSpPr>
          <p:nvPr/>
        </p:nvSpPr>
        <p:spPr bwMode="auto">
          <a:xfrm>
            <a:off x="4419600" y="3581400"/>
            <a:ext cx="3619500" cy="6127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4793A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latin typeface="Arial" pitchFamily="34" charset="0"/>
            </a:endParaRPr>
          </a:p>
        </p:txBody>
      </p:sp>
      <p:sp>
        <p:nvSpPr>
          <p:cNvPr id="110" name="AutoShape 4"/>
          <p:cNvSpPr>
            <a:spLocks noChangeArrowheads="1"/>
          </p:cNvSpPr>
          <p:nvPr/>
        </p:nvSpPr>
        <p:spPr bwMode="auto">
          <a:xfrm>
            <a:off x="4224338" y="1316038"/>
            <a:ext cx="1566862" cy="366712"/>
          </a:xfrm>
          <a:prstGeom prst="roundRect">
            <a:avLst>
              <a:gd name="adj" fmla="val 16667"/>
            </a:avLst>
          </a:prstGeom>
          <a:solidFill>
            <a:srgbClr val="2D7CCF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11" name="AutoShape 4"/>
          <p:cNvSpPr>
            <a:spLocks noChangeArrowheads="1"/>
          </p:cNvSpPr>
          <p:nvPr/>
        </p:nvSpPr>
        <p:spPr bwMode="auto">
          <a:xfrm>
            <a:off x="4219575" y="1682750"/>
            <a:ext cx="1566863" cy="366713"/>
          </a:xfrm>
          <a:prstGeom prst="roundRect">
            <a:avLst>
              <a:gd name="adj" fmla="val 16667"/>
            </a:avLst>
          </a:prstGeom>
          <a:solidFill>
            <a:srgbClr val="2D7CCF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12" name="AutoShape 4"/>
          <p:cNvSpPr>
            <a:spLocks noChangeArrowheads="1"/>
          </p:cNvSpPr>
          <p:nvPr/>
        </p:nvSpPr>
        <p:spPr bwMode="auto">
          <a:xfrm>
            <a:off x="4214813" y="2049463"/>
            <a:ext cx="1566862" cy="366712"/>
          </a:xfrm>
          <a:prstGeom prst="roundRect">
            <a:avLst>
              <a:gd name="adj" fmla="val 16667"/>
            </a:avLst>
          </a:prstGeom>
          <a:solidFill>
            <a:srgbClr val="2D7CCF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13" name="AutoShape 4"/>
          <p:cNvSpPr>
            <a:spLocks noChangeArrowheads="1"/>
          </p:cNvSpPr>
          <p:nvPr/>
        </p:nvSpPr>
        <p:spPr bwMode="auto">
          <a:xfrm>
            <a:off x="4224338" y="2416175"/>
            <a:ext cx="1566862" cy="366713"/>
          </a:xfrm>
          <a:prstGeom prst="roundRect">
            <a:avLst>
              <a:gd name="adj" fmla="val 16667"/>
            </a:avLst>
          </a:prstGeom>
          <a:solidFill>
            <a:srgbClr val="2D7CCF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14" name="TextBox 60"/>
          <p:cNvSpPr txBox="1">
            <a:spLocks noChangeArrowheads="1"/>
          </p:cNvSpPr>
          <p:nvPr/>
        </p:nvSpPr>
        <p:spPr bwMode="auto">
          <a:xfrm>
            <a:off x="4205288" y="1368425"/>
            <a:ext cx="557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C1</a:t>
            </a:r>
          </a:p>
        </p:txBody>
      </p:sp>
      <p:sp>
        <p:nvSpPr>
          <p:cNvPr id="115" name="TextBox 61"/>
          <p:cNvSpPr txBox="1">
            <a:spLocks noChangeArrowheads="1"/>
          </p:cNvSpPr>
          <p:nvPr/>
        </p:nvSpPr>
        <p:spPr bwMode="auto">
          <a:xfrm>
            <a:off x="4214813" y="2106613"/>
            <a:ext cx="557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C2</a:t>
            </a:r>
          </a:p>
        </p:txBody>
      </p:sp>
      <p:sp>
        <p:nvSpPr>
          <p:cNvPr id="116" name="TextBox 62"/>
          <p:cNvSpPr txBox="1">
            <a:spLocks noChangeArrowheads="1"/>
          </p:cNvSpPr>
          <p:nvPr/>
        </p:nvSpPr>
        <p:spPr bwMode="auto">
          <a:xfrm>
            <a:off x="4624388" y="1358900"/>
            <a:ext cx="557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C3</a:t>
            </a:r>
          </a:p>
        </p:txBody>
      </p:sp>
      <p:sp>
        <p:nvSpPr>
          <p:cNvPr id="117" name="TextBox 63"/>
          <p:cNvSpPr txBox="1">
            <a:spLocks noChangeArrowheads="1"/>
          </p:cNvSpPr>
          <p:nvPr/>
        </p:nvSpPr>
        <p:spPr bwMode="auto">
          <a:xfrm>
            <a:off x="4224338" y="2473325"/>
            <a:ext cx="557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C4</a:t>
            </a:r>
          </a:p>
        </p:txBody>
      </p:sp>
      <p:sp>
        <p:nvSpPr>
          <p:cNvPr id="118" name="TextBox 64"/>
          <p:cNvSpPr txBox="1">
            <a:spLocks noChangeArrowheads="1"/>
          </p:cNvSpPr>
          <p:nvPr/>
        </p:nvSpPr>
        <p:spPr bwMode="auto">
          <a:xfrm>
            <a:off x="5048250" y="1368425"/>
            <a:ext cx="557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C5</a:t>
            </a:r>
          </a:p>
        </p:txBody>
      </p:sp>
      <p:sp>
        <p:nvSpPr>
          <p:cNvPr id="119" name="TextBox 65"/>
          <p:cNvSpPr txBox="1">
            <a:spLocks noChangeArrowheads="1"/>
          </p:cNvSpPr>
          <p:nvPr/>
        </p:nvSpPr>
        <p:spPr bwMode="auto">
          <a:xfrm>
            <a:off x="4672013" y="2106613"/>
            <a:ext cx="557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C6</a:t>
            </a:r>
          </a:p>
        </p:txBody>
      </p:sp>
      <p:sp>
        <p:nvSpPr>
          <p:cNvPr id="120" name="TextBox 66"/>
          <p:cNvSpPr txBox="1">
            <a:spLocks noChangeArrowheads="1"/>
          </p:cNvSpPr>
          <p:nvPr/>
        </p:nvSpPr>
        <p:spPr bwMode="auto">
          <a:xfrm>
            <a:off x="4210050" y="1758950"/>
            <a:ext cx="557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C7</a:t>
            </a:r>
          </a:p>
        </p:txBody>
      </p:sp>
      <p:sp>
        <p:nvSpPr>
          <p:cNvPr id="122" name="AutoShape 16"/>
          <p:cNvSpPr>
            <a:spLocks noChangeArrowheads="1"/>
          </p:cNvSpPr>
          <p:nvPr/>
        </p:nvSpPr>
        <p:spPr bwMode="auto">
          <a:xfrm>
            <a:off x="6013450" y="1219200"/>
            <a:ext cx="2879725" cy="114300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cs typeface="Arial" charset="0"/>
              </a:rPr>
              <a:t>Messaging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cs typeface="Arial" charset="0"/>
              </a:rPr>
              <a:t>(change control)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Documents and Settings\palindbe\My Documents\Events\2008 GDC tutorial\Smoke\Smoke 4-way after thread fi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3886200"/>
            <a:ext cx="4724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Documents and Settings\palindbe\My Documents\Events\2008 GDC tutorial\Smoke\Smoke 4-way before thread fix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3962400"/>
            <a:ext cx="3962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Placeholder 8"/>
          <p:cNvSpPr>
            <a:spLocks/>
          </p:cNvSpPr>
          <p:nvPr/>
        </p:nvSpPr>
        <p:spPr bwMode="auto">
          <a:xfrm>
            <a:off x="430213" y="1519238"/>
            <a:ext cx="405765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eaLnBrk="0" hangingPunct="0">
              <a:spcBef>
                <a:spcPct val="10000"/>
              </a:spcBef>
              <a:defRPr/>
            </a:pPr>
            <a:r>
              <a:rPr lang="en-US" sz="2000" dirty="0">
                <a:cs typeface="Arial" charset="0"/>
              </a:rPr>
              <a:t>Heavy contention on global sync object within the Change Control Manager</a:t>
            </a:r>
          </a:p>
        </p:txBody>
      </p:sp>
      <p:sp>
        <p:nvSpPr>
          <p:cNvPr id="5" name="Text Placeholder 9"/>
          <p:cNvSpPr>
            <a:spLocks/>
          </p:cNvSpPr>
          <p:nvPr/>
        </p:nvSpPr>
        <p:spPr bwMode="auto">
          <a:xfrm>
            <a:off x="4637088" y="1295400"/>
            <a:ext cx="4059237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eaLnBrk="0" hangingPunct="0">
              <a:spcBef>
                <a:spcPct val="10000"/>
              </a:spcBef>
              <a:defRPr/>
            </a:pPr>
            <a:r>
              <a:rPr lang="en-US" sz="2000" dirty="0">
                <a:cs typeface="Arial" charset="0"/>
              </a:rPr>
              <a:t>Per-thread sync within the Change Control Manager</a:t>
            </a:r>
          </a:p>
        </p:txBody>
      </p:sp>
      <p:sp>
        <p:nvSpPr>
          <p:cNvPr id="6" name="Left Brace 11"/>
          <p:cNvSpPr>
            <a:spLocks/>
          </p:cNvSpPr>
          <p:nvPr/>
        </p:nvSpPr>
        <p:spPr bwMode="auto">
          <a:xfrm rot="5400000">
            <a:off x="2095500" y="4305300"/>
            <a:ext cx="152400" cy="2286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rot="10800000" vert="eaVert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n-lt"/>
              <a:cs typeface="+mn-cs"/>
            </a:endParaRPr>
          </a:p>
        </p:txBody>
      </p:sp>
      <p:sp>
        <p:nvSpPr>
          <p:cNvPr id="7" name="Left Brace 6"/>
          <p:cNvSpPr>
            <a:spLocks/>
          </p:cNvSpPr>
          <p:nvPr/>
        </p:nvSpPr>
        <p:spPr bwMode="auto">
          <a:xfrm rot="5400000">
            <a:off x="1181100" y="4305300"/>
            <a:ext cx="152400" cy="2286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rot="10800000" vert="eaVert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n-lt"/>
              <a:cs typeface="+mn-cs"/>
            </a:endParaRPr>
          </a:p>
        </p:txBody>
      </p:sp>
      <p:sp>
        <p:nvSpPr>
          <p:cNvPr id="8" name="Left Brace 7"/>
          <p:cNvSpPr>
            <a:spLocks/>
          </p:cNvSpPr>
          <p:nvPr/>
        </p:nvSpPr>
        <p:spPr bwMode="auto">
          <a:xfrm rot="5400000">
            <a:off x="2857500" y="4305300"/>
            <a:ext cx="152400" cy="2286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rot="10800000" vert="eaVert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n-lt"/>
              <a:cs typeface="+mn-cs"/>
            </a:endParaRPr>
          </a:p>
        </p:txBody>
      </p:sp>
      <p:sp>
        <p:nvSpPr>
          <p:cNvPr id="9" name="Left Brace 8"/>
          <p:cNvSpPr>
            <a:spLocks/>
          </p:cNvSpPr>
          <p:nvPr/>
        </p:nvSpPr>
        <p:spPr bwMode="auto">
          <a:xfrm rot="5400000">
            <a:off x="3695700" y="4305300"/>
            <a:ext cx="152400" cy="2286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rot="10800000" vert="eaVert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n-lt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419100" y="3009900"/>
            <a:ext cx="21336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838200" y="2971800"/>
            <a:ext cx="213360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1257300" y="2552700"/>
            <a:ext cx="2133600" cy="129540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1676400" y="2133600"/>
            <a:ext cx="2133600" cy="213360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/>
          <p:cNvSpPr>
            <a:spLocks/>
          </p:cNvSpPr>
          <p:nvPr/>
        </p:nvSpPr>
        <p:spPr bwMode="auto">
          <a:xfrm rot="5400000">
            <a:off x="5600700" y="4305300"/>
            <a:ext cx="152400" cy="2286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algn="ctr">
            <a:solidFill>
              <a:srgbClr val="FF6600"/>
            </a:solidFill>
            <a:round/>
            <a:headEnd/>
            <a:tailEnd/>
          </a:ln>
        </p:spPr>
        <p:txBody>
          <a:bodyPr rot="10800000" vert="eaVert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n-lt"/>
              <a:cs typeface="+mn-cs"/>
            </a:endParaRPr>
          </a:p>
        </p:txBody>
      </p:sp>
      <p:sp>
        <p:nvSpPr>
          <p:cNvPr id="15" name="Left Brace 14"/>
          <p:cNvSpPr>
            <a:spLocks/>
          </p:cNvSpPr>
          <p:nvPr/>
        </p:nvSpPr>
        <p:spPr bwMode="auto">
          <a:xfrm rot="5400000">
            <a:off x="6667500" y="4305300"/>
            <a:ext cx="152400" cy="2286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algn="ctr">
            <a:solidFill>
              <a:srgbClr val="FF6600"/>
            </a:solidFill>
            <a:round/>
            <a:headEnd/>
            <a:tailEnd/>
          </a:ln>
        </p:spPr>
        <p:txBody>
          <a:bodyPr rot="10800000" vert="eaVert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n-lt"/>
              <a:cs typeface="+mn-cs"/>
            </a:endParaRPr>
          </a:p>
        </p:txBody>
      </p:sp>
      <p:sp>
        <p:nvSpPr>
          <p:cNvPr id="16" name="Left Brace 15"/>
          <p:cNvSpPr>
            <a:spLocks/>
          </p:cNvSpPr>
          <p:nvPr/>
        </p:nvSpPr>
        <p:spPr bwMode="auto">
          <a:xfrm rot="5400000">
            <a:off x="7810500" y="4305300"/>
            <a:ext cx="152400" cy="2286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algn="ctr">
            <a:solidFill>
              <a:srgbClr val="FF6600"/>
            </a:solidFill>
            <a:round/>
            <a:headEnd/>
            <a:tailEnd/>
          </a:ln>
        </p:spPr>
        <p:txBody>
          <a:bodyPr rot="10800000" vert="eaVert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n-lt"/>
              <a:cs typeface="+mn-cs"/>
            </a:endParaRPr>
          </a:p>
        </p:txBody>
      </p:sp>
      <p:sp>
        <p:nvSpPr>
          <p:cNvPr id="17" name="Left Brace 16"/>
          <p:cNvSpPr>
            <a:spLocks/>
          </p:cNvSpPr>
          <p:nvPr/>
        </p:nvSpPr>
        <p:spPr bwMode="auto">
          <a:xfrm rot="5400000">
            <a:off x="8877300" y="4305300"/>
            <a:ext cx="152400" cy="2286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algn="ctr">
            <a:solidFill>
              <a:srgbClr val="FF6600"/>
            </a:solidFill>
            <a:round/>
            <a:headEnd/>
            <a:tailEnd/>
          </a:ln>
        </p:spPr>
        <p:txBody>
          <a:bodyPr rot="10800000" vert="eaVert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n-lt"/>
              <a:cs typeface="+mn-c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91200" y="2057400"/>
            <a:ext cx="2971800" cy="2133600"/>
          </a:xfrm>
          <a:prstGeom prst="straightConnector1">
            <a:avLst/>
          </a:prstGeom>
          <a:ln w="38100">
            <a:solidFill>
              <a:srgbClr val="FF66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4686300" y="3086100"/>
            <a:ext cx="2133600" cy="76200"/>
          </a:xfrm>
          <a:prstGeom prst="straightConnector1">
            <a:avLst/>
          </a:prstGeom>
          <a:ln w="38100">
            <a:solidFill>
              <a:srgbClr val="FF66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H="1">
            <a:off x="5181600" y="2667000"/>
            <a:ext cx="2133600" cy="914400"/>
          </a:xfrm>
          <a:prstGeom prst="straightConnector1">
            <a:avLst/>
          </a:prstGeom>
          <a:ln w="38100">
            <a:solidFill>
              <a:srgbClr val="FF66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5753100" y="2095500"/>
            <a:ext cx="2133600" cy="2057400"/>
          </a:xfrm>
          <a:prstGeom prst="straightConnector1">
            <a:avLst/>
          </a:prstGeom>
          <a:ln w="38100">
            <a:solidFill>
              <a:srgbClr val="FF66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4"/>
          <p:cNvSpPr txBox="1">
            <a:spLocks noChangeArrowheads="1"/>
          </p:cNvSpPr>
          <p:nvPr/>
        </p:nvSpPr>
        <p:spPr bwMode="auto">
          <a:xfrm>
            <a:off x="1004888" y="5486400"/>
            <a:ext cx="21955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Before optimization</a:t>
            </a:r>
          </a:p>
        </p:txBody>
      </p:sp>
      <p:sp>
        <p:nvSpPr>
          <p:cNvPr id="23" name="TextBox 26"/>
          <p:cNvSpPr txBox="1">
            <a:spLocks noChangeArrowheads="1"/>
          </p:cNvSpPr>
          <p:nvPr/>
        </p:nvSpPr>
        <p:spPr bwMode="auto">
          <a:xfrm>
            <a:off x="5943600" y="5486400"/>
            <a:ext cx="20288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After optimization</a:t>
            </a:r>
          </a:p>
        </p:txBody>
      </p:sp>
      <p:sp>
        <p:nvSpPr>
          <p:cNvPr id="24" name="Title 54"/>
          <p:cNvSpPr>
            <a:spLocks/>
          </p:cNvSpPr>
          <p:nvPr/>
        </p:nvSpPr>
        <p:spPr bwMode="auto">
          <a:xfrm>
            <a:off x="428625" y="282575"/>
            <a:ext cx="827405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hangingPunct="0">
              <a:defRPr/>
            </a:pPr>
            <a:r>
              <a:rPr lang="en-US" sz="3200" kern="0" dirty="0" smtClean="0">
                <a:solidFill>
                  <a:srgbClr val="F4793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Minimizing serialization is a challenge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54"/>
          <p:cNvSpPr>
            <a:spLocks/>
          </p:cNvSpPr>
          <p:nvPr/>
        </p:nvSpPr>
        <p:spPr bwMode="auto">
          <a:xfrm>
            <a:off x="428625" y="282575"/>
            <a:ext cx="827405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hangingPunct="0">
              <a:defRPr/>
            </a:pPr>
            <a:r>
              <a:rPr lang="en-US" sz="3200" kern="0" dirty="0" smtClean="0">
                <a:solidFill>
                  <a:srgbClr val="F4793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Lessons learned (so far)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533400" y="1066800"/>
            <a:ext cx="8229600" cy="4945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47675" lvl="0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400" dirty="0" smtClean="0">
                <a:cs typeface="Arial" charset="0"/>
              </a:rPr>
              <a:t>Do:</a:t>
            </a:r>
          </a:p>
          <a:p>
            <a:pPr marL="904875" lvl="1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dirty="0" smtClean="0">
                <a:cs typeface="Arial" charset="0"/>
              </a:rPr>
              <a:t>Keep systems modular to help agile development.  We swapped out three different physic systems with minimal impact to development deadlines.</a:t>
            </a:r>
          </a:p>
          <a:p>
            <a:pPr marL="904875" lvl="1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dirty="0" smtClean="0">
                <a:cs typeface="Arial" charset="0"/>
              </a:rPr>
              <a:t>Evaluate the features of your middleware for integration.</a:t>
            </a:r>
          </a:p>
          <a:p>
            <a:pPr marL="904875" lvl="1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dirty="0" smtClean="0">
                <a:cs typeface="Arial" charset="0"/>
              </a:rPr>
              <a:t>Find the best task granularity for each system.</a:t>
            </a:r>
          </a:p>
          <a:p>
            <a:pPr marL="904875" lvl="1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dirty="0" smtClean="0">
                <a:cs typeface="Arial" charset="0"/>
              </a:rPr>
              <a:t>If possible, support multiple threading subsystem to simplify debugging.</a:t>
            </a:r>
          </a:p>
          <a:p>
            <a:pPr marL="904875" lvl="1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endParaRPr lang="en-US" dirty="0" smtClean="0">
              <a:cs typeface="Arial" charset="0"/>
            </a:endParaRPr>
          </a:p>
          <a:p>
            <a:pPr marL="447675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400" dirty="0" smtClean="0">
                <a:latin typeface="+mj-lt"/>
                <a:cs typeface="Arial" charset="0"/>
              </a:rPr>
              <a:t>Don’t:</a:t>
            </a:r>
            <a:endParaRPr lang="en-US" sz="2800" dirty="0" smtClean="0">
              <a:latin typeface="+mj-lt"/>
              <a:cs typeface="Arial" charset="0"/>
            </a:endParaRPr>
          </a:p>
          <a:p>
            <a:pPr marL="904875" lvl="1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dirty="0" smtClean="0">
                <a:solidFill>
                  <a:srgbClr val="FFFFFF"/>
                </a:solidFill>
                <a:latin typeface="+mj-lt"/>
              </a:rPr>
              <a:t>Don’t ignore thread interaction between systems, especially middleware.</a:t>
            </a:r>
          </a:p>
          <a:p>
            <a:pPr marL="904875" lvl="1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dirty="0" smtClean="0">
                <a:solidFill>
                  <a:srgbClr val="FFFFFF"/>
                </a:solidFill>
                <a:latin typeface="+mn-lt"/>
              </a:rPr>
              <a:t>Don’t Panic.  Bring your towel.  No one method works for everybody.</a:t>
            </a:r>
          </a:p>
          <a:p>
            <a:pPr marL="904875" lvl="1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endParaRPr lang="en-US" dirty="0" smtClean="0">
              <a:solidFill>
                <a:srgbClr val="FFFFFF"/>
              </a:solidFill>
              <a:latin typeface="+mj-lt"/>
            </a:endParaRPr>
          </a:p>
          <a:p>
            <a:pPr marL="447675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endParaRPr lang="en-US" sz="2000" b="1" kern="0" dirty="0" smtClean="0">
              <a:latin typeface="+mn-lt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54"/>
          <p:cNvSpPr>
            <a:spLocks/>
          </p:cNvSpPr>
          <p:nvPr/>
        </p:nvSpPr>
        <p:spPr bwMode="auto">
          <a:xfrm>
            <a:off x="428625" y="282575"/>
            <a:ext cx="827405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hangingPunct="0">
              <a:defRPr/>
            </a:pPr>
            <a:r>
              <a:rPr lang="en-US" sz="3200" kern="0" dirty="0" smtClean="0">
                <a:solidFill>
                  <a:srgbClr val="F4793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Summary/Call to Action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533400" y="1066800"/>
            <a:ext cx="8229600" cy="509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47675" lvl="0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Why Smoke? – There is a lot to do with threading and Intel can help! </a:t>
            </a:r>
          </a:p>
          <a:p>
            <a:pPr marL="447675" lvl="0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The Framework – Think threading at the start</a:t>
            </a:r>
          </a:p>
          <a:p>
            <a:pPr marL="447675" lvl="0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What’s next for Smoke</a:t>
            </a:r>
          </a:p>
          <a:p>
            <a:pPr marL="904875" lvl="1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Continuing development</a:t>
            </a:r>
          </a:p>
          <a:p>
            <a:pPr marL="904875" lvl="1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Code will be released later this year</a:t>
            </a:r>
          </a:p>
          <a:p>
            <a:pPr marL="904875" lvl="1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White papers and public showings throughout 2008</a:t>
            </a:r>
          </a:p>
          <a:p>
            <a:pPr marL="904875" lvl="1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endParaRPr lang="en-US" sz="20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  <a:p>
            <a:pPr marL="904875" lvl="1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</a:pPr>
            <a:endParaRPr lang="en-US" sz="20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  <a:p>
            <a:pPr marL="904875" lvl="1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</a:pPr>
            <a:endParaRPr lang="en-US" sz="20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  <a:p>
            <a:pPr marL="904875" lvl="1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</a:pPr>
            <a:endParaRPr lang="en-US" sz="20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  <a:p>
            <a:pPr marL="904875" lvl="1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</a:pP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If you are interested in the Smoke code, please email SmokeCode@Intel.com and we’ll keep you up-to-date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c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724400"/>
            <a:ext cx="2844800" cy="2133600"/>
          </a:xfrm>
          <a:prstGeom prst="rect">
            <a:avLst/>
          </a:prstGeom>
        </p:spPr>
      </p:pic>
      <p:pic>
        <p:nvPicPr>
          <p:cNvPr id="7" name="Picture 2" descr="white_newIntel_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22550" y="2093913"/>
            <a:ext cx="3895725" cy="267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28650" y="228600"/>
            <a:ext cx="8515350" cy="757238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304800" y="1219200"/>
            <a:ext cx="3800475" cy="534987"/>
          </a:xfrm>
        </p:spPr>
        <p:txBody>
          <a:bodyPr/>
          <a:lstStyle/>
          <a:p>
            <a:r>
              <a:rPr lang="en-US" dirty="0" smtClean="0"/>
              <a:t> Intro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114800" y="1327868"/>
            <a:ext cx="502920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47675" lvl="0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</a:pPr>
            <a:r>
              <a:rPr lang="en-US" sz="2400" dirty="0" smtClean="0">
                <a:latin typeface="+mn-lt"/>
              </a:rPr>
              <a:t>What is Smoke?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114800" y="2290870"/>
            <a:ext cx="502920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47675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</a:pPr>
            <a:r>
              <a:rPr lang="en-US" sz="2400" dirty="0" smtClean="0">
                <a:latin typeface="+mn-lt"/>
              </a:rPr>
              <a:t>How is Smoke designed for threading?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114800" y="3586270"/>
            <a:ext cx="502920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47675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</a:pPr>
            <a:r>
              <a:rPr lang="en-US" sz="2400" dirty="0" smtClean="0">
                <a:latin typeface="+mn-lt"/>
              </a:rPr>
              <a:t>Problems and solutions of a highly threaded game engine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114800" y="4805470"/>
            <a:ext cx="502920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47675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</a:pPr>
            <a:r>
              <a:rPr lang="en-US" sz="2400" dirty="0" smtClean="0">
                <a:latin typeface="+mn-lt"/>
              </a:rPr>
              <a:t>Conclusions and future work on Smoke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8"/>
          <p:cNvSpPr txBox="1">
            <a:spLocks/>
          </p:cNvSpPr>
          <p:nvPr/>
        </p:nvSpPr>
        <p:spPr bwMode="auto">
          <a:xfrm>
            <a:off x="304800" y="2367070"/>
            <a:ext cx="380047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47675" marR="0" lvl="0" indent="-447675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B9DA7"/>
              </a:buClr>
              <a:buSzTx/>
              <a:buFont typeface="Times" pitchFamily="1" charset="0"/>
              <a:buBlip>
                <a:blip r:embed="rId3"/>
              </a:buBlip>
              <a:tabLst/>
              <a:defRPr/>
            </a:pPr>
            <a:r>
              <a:rPr lang="en-US" sz="32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Framework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8"/>
          <p:cNvSpPr txBox="1">
            <a:spLocks/>
          </p:cNvSpPr>
          <p:nvPr/>
        </p:nvSpPr>
        <p:spPr bwMode="auto">
          <a:xfrm>
            <a:off x="304800" y="3657600"/>
            <a:ext cx="380047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47675" marR="0" lvl="0" indent="-447675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B9DA7"/>
              </a:buClr>
              <a:buSzTx/>
              <a:buFont typeface="Times" pitchFamily="1" charset="0"/>
              <a:buBlip>
                <a:blip r:embed="rId3"/>
              </a:buBlip>
              <a:tabLst/>
              <a:defRPr/>
            </a:pPr>
            <a:r>
              <a:rPr lang="en-US" sz="32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Challenges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8"/>
          <p:cNvSpPr txBox="1">
            <a:spLocks/>
          </p:cNvSpPr>
          <p:nvPr/>
        </p:nvSpPr>
        <p:spPr bwMode="auto">
          <a:xfrm>
            <a:off x="304800" y="4881670"/>
            <a:ext cx="380047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47675" marR="0" lvl="0" indent="-447675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B9DA7"/>
              </a:buClr>
              <a:buSzTx/>
              <a:buFont typeface="Times" pitchFamily="1" charset="0"/>
              <a:buBlip>
                <a:blip r:embed="rId3"/>
              </a:buBlip>
              <a:tabLst/>
              <a:defRPr/>
            </a:pPr>
            <a:r>
              <a:rPr lang="en-US" sz="32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Summary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28650" y="228600"/>
            <a:ext cx="8515350" cy="1421928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</a:rPr>
              <a:t>Smoke, a game framework that maxes the CPU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562600" y="1828800"/>
            <a:ext cx="3581400" cy="3748719"/>
          </a:xfrm>
        </p:spPr>
        <p:txBody>
          <a:bodyPr/>
          <a:lstStyle/>
          <a:p>
            <a:r>
              <a:rPr lang="en-US" sz="2400" dirty="0" smtClean="0"/>
              <a:t>Framework built by Intel for N-threads 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Demo uses real game technologies (</a:t>
            </a:r>
            <a:r>
              <a:rPr lang="en-US" sz="2400" dirty="0" err="1" smtClean="0"/>
              <a:t>Havok</a:t>
            </a:r>
            <a:r>
              <a:rPr lang="en-US" sz="2400" dirty="0" smtClean="0"/>
              <a:t>, FMOD, Ogre3D, DX9, etc)</a:t>
            </a:r>
            <a:br>
              <a:rPr lang="en-US" sz="2400" dirty="0" smtClean="0"/>
            </a:br>
            <a:endParaRPr lang="en-US" dirty="0"/>
          </a:p>
          <a:p>
            <a:r>
              <a:rPr lang="en-US" sz="2400" dirty="0" smtClean="0"/>
              <a:t>Well partitioned and configurable</a:t>
            </a:r>
          </a:p>
        </p:txBody>
      </p:sp>
      <p:pic>
        <p:nvPicPr>
          <p:cNvPr id="4" name="Picture 2" descr="C:\Documents and Settings\palindbe\My Documents\Events\2008 GDC tutorial\Smoke\Possible input\Screen Caps\Smoke - Overview (01).JPG"/>
          <p:cNvPicPr>
            <a:picLocks noChangeAspect="1" noChangeArrowheads="1"/>
          </p:cNvPicPr>
          <p:nvPr/>
        </p:nvPicPr>
        <p:blipFill>
          <a:blip r:embed="rId2">
            <a:lum bright="14000" contrast="10000"/>
          </a:blip>
          <a:srcRect/>
          <a:stretch>
            <a:fillRect/>
          </a:stretch>
        </p:blipFill>
        <p:spPr bwMode="auto">
          <a:xfrm>
            <a:off x="228600" y="1752600"/>
            <a:ext cx="5029200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28650" y="228600"/>
            <a:ext cx="8515350" cy="757238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</a:rPr>
              <a:t>Why Smoke?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6200" y="906463"/>
            <a:ext cx="6477000" cy="5863144"/>
          </a:xfrm>
        </p:spPr>
        <p:txBody>
          <a:bodyPr/>
          <a:lstStyle/>
          <a:p>
            <a:r>
              <a:rPr lang="en-US" sz="2800" dirty="0" smtClean="0">
                <a:effectLst/>
              </a:rPr>
              <a:t>Performance</a:t>
            </a:r>
          </a:p>
          <a:p>
            <a:pPr lvl="1"/>
            <a:r>
              <a:rPr lang="en-US" sz="2000" dirty="0" smtClean="0"/>
              <a:t>Framework was designed to scale to N-threads</a:t>
            </a:r>
          </a:p>
          <a:p>
            <a:pPr lvl="1"/>
            <a:r>
              <a:rPr lang="en-US" sz="2000" dirty="0" smtClean="0"/>
              <a:t>Discover game architectures that run well with 8 or more threads</a:t>
            </a:r>
            <a:r>
              <a:rPr lang="en-US" sz="1000" dirty="0" smtClean="0"/>
              <a:t/>
            </a:r>
            <a:br>
              <a:rPr lang="en-US" sz="1000" dirty="0" smtClean="0"/>
            </a:br>
            <a:endParaRPr lang="en-US" sz="1000" dirty="0" smtClean="0"/>
          </a:p>
          <a:p>
            <a:r>
              <a:rPr lang="en-US" sz="2800" dirty="0" smtClean="0">
                <a:effectLst/>
              </a:rPr>
              <a:t>Prototype</a:t>
            </a:r>
          </a:p>
          <a:p>
            <a:pPr lvl="1"/>
            <a:r>
              <a:rPr lang="en-US" sz="2000" dirty="0" smtClean="0"/>
              <a:t>Well partitioned and configurable</a:t>
            </a:r>
          </a:p>
          <a:p>
            <a:pPr lvl="1"/>
            <a:r>
              <a:rPr lang="en-US" sz="2000" dirty="0" smtClean="0"/>
              <a:t>Easy to explore new game tech </a:t>
            </a:r>
            <a:br>
              <a:rPr lang="en-US" sz="2000" dirty="0" smtClean="0"/>
            </a:br>
            <a:r>
              <a:rPr lang="en-US" sz="2000" dirty="0" smtClean="0"/>
              <a:t>(e.g. procedural fire/smoke)</a:t>
            </a:r>
            <a:r>
              <a:rPr lang="en-US" sz="1000" dirty="0" smtClean="0"/>
              <a:t/>
            </a:r>
            <a:br>
              <a:rPr lang="en-US" sz="1000" dirty="0" smtClean="0"/>
            </a:br>
            <a:endParaRPr lang="en-US" sz="1000" dirty="0" smtClean="0"/>
          </a:p>
          <a:p>
            <a:r>
              <a:rPr lang="en-US" sz="2800" dirty="0" smtClean="0">
                <a:effectLst/>
              </a:rPr>
              <a:t>Explore</a:t>
            </a:r>
          </a:p>
          <a:p>
            <a:pPr lvl="1"/>
            <a:r>
              <a:rPr lang="en-US" sz="2000" dirty="0" smtClean="0"/>
              <a:t>Examine threading techniques</a:t>
            </a:r>
          </a:p>
          <a:p>
            <a:pPr lvl="1"/>
            <a:r>
              <a:rPr lang="en-US" sz="2000" dirty="0" smtClean="0"/>
              <a:t>Understand interaction between systems</a:t>
            </a:r>
            <a:r>
              <a:rPr lang="en-US" sz="1000" dirty="0" smtClean="0"/>
              <a:t/>
            </a:r>
            <a:br>
              <a:rPr lang="en-US" sz="1000" dirty="0" smtClean="0"/>
            </a:br>
            <a:endParaRPr lang="en-US" sz="1000" dirty="0" smtClean="0"/>
          </a:p>
          <a:p>
            <a:r>
              <a:rPr lang="en-US" sz="2800" dirty="0" smtClean="0">
                <a:effectLst/>
              </a:rPr>
              <a:t>Teach</a:t>
            </a:r>
          </a:p>
          <a:p>
            <a:pPr lvl="1"/>
            <a:r>
              <a:rPr lang="en-US" sz="2000" dirty="0" smtClean="0"/>
              <a:t>Share source, demos, samples, workloads, white papers</a:t>
            </a:r>
            <a:endParaRPr lang="en-US" sz="20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lum bright="14000" contrast="20000"/>
          </a:blip>
          <a:srcRect/>
          <a:stretch>
            <a:fillRect/>
          </a:stretch>
        </p:blipFill>
        <p:spPr bwMode="auto">
          <a:xfrm>
            <a:off x="6705600" y="1133475"/>
            <a:ext cx="2201863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28650" y="228600"/>
            <a:ext cx="8515350" cy="1255713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</a:rPr>
              <a:t>The Framework</a:t>
            </a:r>
            <a:br>
              <a:rPr lang="en-US" dirty="0" smtClean="0">
                <a:latin typeface="Verdana" pitchFamily="34" charset="0"/>
              </a:rPr>
            </a:br>
            <a:r>
              <a:rPr lang="en-US" sz="3600" dirty="0" smtClean="0">
                <a:solidFill>
                  <a:srgbClr val="8B9DA7"/>
                </a:solidFill>
              </a:rPr>
              <a:t>How is the Smoke highly threaded?</a:t>
            </a:r>
            <a:endParaRPr lang="en-US" sz="3600" dirty="0"/>
          </a:p>
        </p:txBody>
      </p:sp>
      <p:grpSp>
        <p:nvGrpSpPr>
          <p:cNvPr id="4" name="Group 6"/>
          <p:cNvGrpSpPr>
            <a:grpSpLocks noChangeAspect="1"/>
          </p:cNvGrpSpPr>
          <p:nvPr/>
        </p:nvGrpSpPr>
        <p:grpSpPr bwMode="auto">
          <a:xfrm>
            <a:off x="3124200" y="1676400"/>
            <a:ext cx="5943600" cy="5029200"/>
            <a:chOff x="1440" y="2309"/>
            <a:chExt cx="9360" cy="6660"/>
          </a:xfrm>
        </p:grpSpPr>
        <p:sp>
          <p:nvSpPr>
            <p:cNvPr id="5" name="AutoShape 7"/>
            <p:cNvSpPr>
              <a:spLocks noChangeAspect="1" noChangeArrowheads="1"/>
            </p:cNvSpPr>
            <p:nvPr/>
          </p:nvSpPr>
          <p:spPr bwMode="auto">
            <a:xfrm>
              <a:off x="1440" y="2309"/>
              <a:ext cx="9360" cy="66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fr-FR" sz="2400">
                <a:effectLst/>
                <a:latin typeface="Arial" pitchFamily="34" charset="0"/>
              </a:endParaRPr>
            </a:p>
          </p:txBody>
        </p:sp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>
              <a:off x="1440" y="2309"/>
              <a:ext cx="9360" cy="4860"/>
            </a:xfrm>
            <a:prstGeom prst="roundRect">
              <a:avLst>
                <a:gd name="adj" fmla="val 6764"/>
              </a:avLst>
            </a:prstGeom>
            <a:gradFill rotWithShape="1">
              <a:gsLst>
                <a:gs pos="0">
                  <a:srgbClr val="FF6600"/>
                </a:gs>
                <a:gs pos="100000">
                  <a:srgbClr val="A94400"/>
                </a:gs>
              </a:gsLst>
              <a:lin ang="2700000" scaled="1"/>
            </a:gra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r>
                <a:rPr lang="en-US" altLang="ja-JP" sz="1600" b="1">
                  <a:effectLst/>
                  <a:latin typeface="Arial" pitchFamily="34" charset="0"/>
                  <a:ea typeface="MS Mincho" pitchFamily="49" charset="-128"/>
                </a:rPr>
                <a:t>Engine</a:t>
              </a:r>
              <a:endParaRPr lang="en-US" sz="2400">
                <a:effectLst/>
                <a:latin typeface="Arial" pitchFamily="34" charset="0"/>
              </a:endParaRPr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auto">
            <a:xfrm>
              <a:off x="7740" y="2849"/>
              <a:ext cx="2880" cy="4140"/>
            </a:xfrm>
            <a:prstGeom prst="roundRect">
              <a:avLst>
                <a:gd name="adj" fmla="val 10148"/>
              </a:avLst>
            </a:prstGeom>
            <a:gradFill rotWithShape="1">
              <a:gsLst>
                <a:gs pos="0">
                  <a:srgbClr val="FF9900"/>
                </a:gs>
                <a:gs pos="100000">
                  <a:srgbClr val="A96500"/>
                </a:gs>
              </a:gsLst>
              <a:lin ang="2700000" scaled="1"/>
            </a:gradFill>
            <a:ln w="19050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r>
                <a:rPr lang="en-US" altLang="ja-JP" sz="1600" b="1">
                  <a:effectLst/>
                  <a:latin typeface="Arial" pitchFamily="34" charset="0"/>
                  <a:ea typeface="MS Mincho" pitchFamily="49" charset="-128"/>
                </a:rPr>
                <a:t>Managers</a:t>
              </a:r>
              <a:endParaRPr lang="en-US" sz="2400">
                <a:effectLst/>
                <a:latin typeface="Arial" pitchFamily="34" charset="0"/>
              </a:endParaRP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1620" y="2849"/>
              <a:ext cx="5940" cy="4140"/>
            </a:xfrm>
            <a:prstGeom prst="roundRect">
              <a:avLst>
                <a:gd name="adj" fmla="val 6366"/>
              </a:avLst>
            </a:prstGeom>
            <a:gradFill rotWithShape="1">
              <a:gsLst>
                <a:gs pos="0">
                  <a:srgbClr val="FF9900"/>
                </a:gs>
                <a:gs pos="100000">
                  <a:srgbClr val="A96500"/>
                </a:gs>
              </a:gsLst>
              <a:lin ang="2700000" scaled="1"/>
            </a:gradFill>
            <a:ln w="19050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r>
                <a:rPr lang="en-US" altLang="ja-JP" sz="1600" b="1">
                  <a:effectLst/>
                  <a:latin typeface="Arial" pitchFamily="34" charset="0"/>
                  <a:ea typeface="MS Mincho" pitchFamily="49" charset="-128"/>
                </a:rPr>
                <a:t>Framework</a:t>
              </a:r>
              <a:endParaRPr lang="en-US" sz="2400">
                <a:effectLst/>
                <a:latin typeface="Arial" pitchFamily="34" charset="0"/>
              </a:endParaRPr>
            </a:p>
          </p:txBody>
        </p: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1980" y="3389"/>
              <a:ext cx="1860" cy="48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765E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altLang="ja-JP" sz="1600">
                  <a:effectLst/>
                  <a:latin typeface="Arial" pitchFamily="34" charset="0"/>
                  <a:ea typeface="MS Mincho" pitchFamily="49" charset="-128"/>
                </a:rPr>
                <a:t>Scheduler</a:t>
              </a:r>
              <a:endParaRPr lang="en-US" sz="2400">
                <a:effectLst/>
                <a:latin typeface="Arial" pitchFamily="34" charset="0"/>
              </a:endParaRPr>
            </a:p>
          </p:txBody>
        </p:sp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>
              <a:off x="5580" y="3389"/>
              <a:ext cx="1620" cy="5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765E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altLang="ja-JP" sz="1600">
                  <a:effectLst/>
                  <a:latin typeface="Arial" pitchFamily="34" charset="0"/>
                  <a:ea typeface="MS Mincho" pitchFamily="49" charset="-128"/>
                </a:rPr>
                <a:t>Parser</a:t>
              </a:r>
              <a:endParaRPr lang="en-US" sz="2400">
                <a:effectLst/>
                <a:latin typeface="Arial" pitchFamily="34" charset="0"/>
              </a:endParaRPr>
            </a:p>
          </p:txBody>
        </p:sp>
        <p:sp>
          <p:nvSpPr>
            <p:cNvPr id="11" name="AutoShape 13"/>
            <p:cNvSpPr>
              <a:spLocks noChangeArrowheads="1"/>
            </p:cNvSpPr>
            <p:nvPr/>
          </p:nvSpPr>
          <p:spPr bwMode="auto">
            <a:xfrm>
              <a:off x="7920" y="3318"/>
              <a:ext cx="2520" cy="5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765E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altLang="ja-JP" sz="1600">
                  <a:effectLst/>
                  <a:latin typeface="Arial" pitchFamily="34" charset="0"/>
                  <a:ea typeface="MS Mincho" pitchFamily="49" charset="-128"/>
                </a:rPr>
                <a:t>Environment</a:t>
              </a:r>
              <a:endParaRPr lang="en-US" sz="2400">
                <a:effectLst/>
                <a:latin typeface="Arial" pitchFamily="34" charset="0"/>
              </a:endParaRPr>
            </a:p>
          </p:txBody>
        </p:sp>
        <p:sp>
          <p:nvSpPr>
            <p:cNvPr id="12" name="AutoShape 14"/>
            <p:cNvSpPr>
              <a:spLocks noChangeArrowheads="1"/>
            </p:cNvSpPr>
            <p:nvPr/>
          </p:nvSpPr>
          <p:spPr bwMode="auto">
            <a:xfrm>
              <a:off x="7920" y="4731"/>
              <a:ext cx="2520" cy="5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765E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altLang="ja-JP" sz="1600">
                  <a:effectLst/>
                  <a:latin typeface="Arial" pitchFamily="34" charset="0"/>
                  <a:ea typeface="MS Mincho" pitchFamily="49" charset="-128"/>
                </a:rPr>
                <a:t>Service</a:t>
              </a:r>
              <a:endParaRPr lang="en-US" sz="2400">
                <a:effectLst/>
                <a:latin typeface="Arial" pitchFamily="34" charset="0"/>
              </a:endParaRPr>
            </a:p>
          </p:txBody>
        </p:sp>
        <p:sp>
          <p:nvSpPr>
            <p:cNvPr id="13" name="AutoShape 15"/>
            <p:cNvSpPr>
              <a:spLocks noChangeArrowheads="1"/>
            </p:cNvSpPr>
            <p:nvPr/>
          </p:nvSpPr>
          <p:spPr bwMode="auto">
            <a:xfrm>
              <a:off x="7920" y="5437"/>
              <a:ext cx="2520" cy="5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765E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altLang="ja-JP" sz="1600">
                  <a:effectLst/>
                  <a:latin typeface="Arial" pitchFamily="34" charset="0"/>
                  <a:ea typeface="MS Mincho" pitchFamily="49" charset="-128"/>
                </a:rPr>
                <a:t>Platform</a:t>
              </a:r>
              <a:endParaRPr lang="en-US" sz="2400">
                <a:effectLst/>
                <a:latin typeface="Arial" pitchFamily="34" charset="0"/>
              </a:endParaRPr>
            </a:p>
          </p:txBody>
        </p:sp>
        <p:sp>
          <p:nvSpPr>
            <p:cNvPr id="14" name="AutoShape 16"/>
            <p:cNvSpPr>
              <a:spLocks noChangeArrowheads="1"/>
            </p:cNvSpPr>
            <p:nvPr/>
          </p:nvSpPr>
          <p:spPr bwMode="auto">
            <a:xfrm>
              <a:off x="7920" y="4024"/>
              <a:ext cx="2520" cy="5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765E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altLang="ja-JP" sz="1600">
                  <a:effectLst/>
                  <a:latin typeface="Arial" pitchFamily="34" charset="0"/>
                  <a:ea typeface="MS Mincho" pitchFamily="49" charset="-128"/>
                </a:rPr>
                <a:t>Task</a:t>
              </a:r>
              <a:endParaRPr lang="en-US" sz="2400">
                <a:effectLst/>
                <a:latin typeface="Arial" pitchFamily="34" charset="0"/>
              </a:endParaRPr>
            </a:p>
          </p:txBody>
        </p:sp>
        <p:cxnSp>
          <p:nvCxnSpPr>
            <p:cNvPr id="15" name="AutoShape 17"/>
            <p:cNvCxnSpPr>
              <a:cxnSpLocks noChangeShapeType="1"/>
              <a:stCxn id="20" idx="2"/>
              <a:endCxn id="21" idx="0"/>
            </p:cNvCxnSpPr>
            <p:nvPr/>
          </p:nvCxnSpPr>
          <p:spPr bwMode="auto">
            <a:xfrm rot="5400000">
              <a:off x="2701" y="5998"/>
              <a:ext cx="18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6" name="AutoShape 18"/>
            <p:cNvSpPr>
              <a:spLocks noChangeArrowheads="1"/>
            </p:cNvSpPr>
            <p:nvPr/>
          </p:nvSpPr>
          <p:spPr bwMode="auto">
            <a:xfrm>
              <a:off x="1800" y="4109"/>
              <a:ext cx="5580" cy="9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fr-FR" sz="2400">
                <a:effectLst/>
                <a:latin typeface="Arial" pitchFamily="34" charset="0"/>
              </a:endParaRPr>
            </a:p>
          </p:txBody>
        </p:sp>
        <p:sp>
          <p:nvSpPr>
            <p:cNvPr id="17" name="AutoShape 19"/>
            <p:cNvSpPr>
              <a:spLocks noChangeArrowheads="1"/>
            </p:cNvSpPr>
            <p:nvPr/>
          </p:nvSpPr>
          <p:spPr bwMode="auto">
            <a:xfrm>
              <a:off x="1980" y="4289"/>
              <a:ext cx="2340" cy="5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765E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altLang="ja-JP" sz="1600">
                  <a:effectLst/>
                  <a:latin typeface="Arial" pitchFamily="34" charset="0"/>
                  <a:ea typeface="MS Mincho" pitchFamily="49" charset="-128"/>
                </a:rPr>
                <a:t>Scene CC</a:t>
              </a:r>
              <a:endParaRPr lang="en-US" sz="2400">
                <a:effectLst/>
                <a:latin typeface="Arial" pitchFamily="34" charset="0"/>
              </a:endParaRPr>
            </a:p>
          </p:txBody>
        </p:sp>
        <p:sp>
          <p:nvSpPr>
            <p:cNvPr id="18" name="AutoShape 20"/>
            <p:cNvSpPr>
              <a:spLocks noChangeArrowheads="1"/>
            </p:cNvSpPr>
            <p:nvPr/>
          </p:nvSpPr>
          <p:spPr bwMode="auto">
            <a:xfrm>
              <a:off x="5040" y="4289"/>
              <a:ext cx="2160" cy="5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765E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altLang="ja-JP" sz="1600">
                  <a:effectLst/>
                  <a:latin typeface="Arial" pitchFamily="34" charset="0"/>
                  <a:ea typeface="MS Mincho" pitchFamily="49" charset="-128"/>
                </a:rPr>
                <a:t>Object CC</a:t>
              </a:r>
              <a:endParaRPr lang="en-US" sz="2400">
                <a:effectLst/>
                <a:latin typeface="Arial" pitchFamily="34" charset="0"/>
              </a:endParaRPr>
            </a:p>
          </p:txBody>
        </p:sp>
        <p:sp>
          <p:nvSpPr>
            <p:cNvPr id="19" name="AutoShape 21"/>
            <p:cNvSpPr>
              <a:spLocks noChangeArrowheads="1"/>
            </p:cNvSpPr>
            <p:nvPr/>
          </p:nvSpPr>
          <p:spPr bwMode="auto">
            <a:xfrm>
              <a:off x="1800" y="5189"/>
              <a:ext cx="5580" cy="162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fr-FR" sz="2400">
                <a:effectLst/>
                <a:latin typeface="Arial" pitchFamily="34" charset="0"/>
              </a:endParaRPr>
            </a:p>
          </p:txBody>
        </p:sp>
        <p:sp>
          <p:nvSpPr>
            <p:cNvPr id="20" name="AutoShape 22"/>
            <p:cNvSpPr>
              <a:spLocks noChangeArrowheads="1"/>
            </p:cNvSpPr>
            <p:nvPr/>
          </p:nvSpPr>
          <p:spPr bwMode="auto">
            <a:xfrm>
              <a:off x="1980" y="5369"/>
              <a:ext cx="1620" cy="5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765E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altLang="ja-JP" sz="1600">
                  <a:effectLst/>
                  <a:latin typeface="Arial" pitchFamily="34" charset="0"/>
                  <a:ea typeface="MS Mincho" pitchFamily="49" charset="-128"/>
                </a:rPr>
                <a:t>UScene</a:t>
              </a:r>
              <a:endParaRPr lang="en-US" sz="2400">
                <a:effectLst/>
                <a:latin typeface="Arial" pitchFamily="34" charset="0"/>
              </a:endParaRPr>
            </a:p>
          </p:txBody>
        </p:sp>
        <p:sp>
          <p:nvSpPr>
            <p:cNvPr id="21" name="AutoShape 23"/>
            <p:cNvSpPr>
              <a:spLocks noChangeArrowheads="1"/>
            </p:cNvSpPr>
            <p:nvPr/>
          </p:nvSpPr>
          <p:spPr bwMode="auto">
            <a:xfrm>
              <a:off x="1980" y="6089"/>
              <a:ext cx="1620" cy="5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765E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altLang="ja-JP" sz="1600">
                  <a:effectLst/>
                  <a:latin typeface="Arial" pitchFamily="34" charset="0"/>
                  <a:ea typeface="MS Mincho" pitchFamily="49" charset="-128"/>
                </a:rPr>
                <a:t>UObject</a:t>
              </a:r>
              <a:endParaRPr lang="en-US" sz="2400">
                <a:effectLst/>
                <a:latin typeface="Arial" pitchFamily="34" charset="0"/>
              </a:endParaRPr>
            </a:p>
          </p:txBody>
        </p:sp>
        <p:sp>
          <p:nvSpPr>
            <p:cNvPr id="22" name="AutoShape 24"/>
            <p:cNvSpPr>
              <a:spLocks noChangeArrowheads="1"/>
            </p:cNvSpPr>
            <p:nvPr/>
          </p:nvSpPr>
          <p:spPr bwMode="auto">
            <a:xfrm>
              <a:off x="5580" y="6089"/>
              <a:ext cx="1620" cy="5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765E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altLang="ja-JP" sz="1600">
                  <a:effectLst/>
                  <a:latin typeface="Arial" pitchFamily="34" charset="0"/>
                  <a:ea typeface="MS Mincho" pitchFamily="49" charset="-128"/>
                </a:rPr>
                <a:t>UObject</a:t>
              </a:r>
              <a:endParaRPr lang="en-US" sz="2400">
                <a:effectLst/>
                <a:latin typeface="Arial" pitchFamily="34" charset="0"/>
              </a:endParaRP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4320" y="6089"/>
              <a:ext cx="54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altLang="ja-JP" sz="1600" b="1">
                  <a:effectLst/>
                  <a:latin typeface="Arial" pitchFamily="34" charset="0"/>
                  <a:ea typeface="MS Mincho" pitchFamily="49" charset="-128"/>
                </a:rPr>
                <a:t>…</a:t>
              </a:r>
              <a:endParaRPr lang="en-US" sz="2400">
                <a:effectLst/>
                <a:latin typeface="Arial" pitchFamily="34" charset="0"/>
              </a:endParaRPr>
            </a:p>
          </p:txBody>
        </p:sp>
        <p:cxnSp>
          <p:nvCxnSpPr>
            <p:cNvPr id="24" name="AutoShape 26"/>
            <p:cNvCxnSpPr>
              <a:cxnSpLocks noChangeShapeType="1"/>
              <a:stCxn id="20" idx="3"/>
              <a:endCxn id="22" idx="0"/>
            </p:cNvCxnSpPr>
            <p:nvPr/>
          </p:nvCxnSpPr>
          <p:spPr bwMode="auto">
            <a:xfrm>
              <a:off x="3600" y="5639"/>
              <a:ext cx="2790" cy="45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5" name="AutoShape 27"/>
            <p:cNvSpPr>
              <a:spLocks noChangeArrowheads="1"/>
            </p:cNvSpPr>
            <p:nvPr/>
          </p:nvSpPr>
          <p:spPr bwMode="auto">
            <a:xfrm>
              <a:off x="1800" y="7709"/>
              <a:ext cx="8640" cy="540"/>
            </a:xfrm>
            <a:prstGeom prst="roundRect">
              <a:avLst>
                <a:gd name="adj" fmla="val 1014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595959"/>
                </a:gs>
              </a:gsLst>
              <a:lin ang="2700000" scaled="1"/>
            </a:gra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rIns="0" bIns="0"/>
            <a:lstStyle/>
            <a:p>
              <a:pPr>
                <a:lnSpc>
                  <a:spcPct val="100000"/>
                </a:lnSpc>
              </a:pPr>
              <a:r>
                <a:rPr lang="en-US" altLang="ja-JP" sz="1600" b="1" dirty="0">
                  <a:effectLst/>
                  <a:latin typeface="Arial" pitchFamily="34" charset="0"/>
                  <a:ea typeface="MS Mincho" pitchFamily="49" charset="-128"/>
                </a:rPr>
                <a:t>Systems</a:t>
              </a:r>
              <a:endParaRPr lang="en-US" sz="2400" dirty="0">
                <a:effectLst/>
                <a:latin typeface="Arial" pitchFamily="34" charset="0"/>
              </a:endParaRPr>
            </a:p>
          </p:txBody>
        </p:sp>
        <p:sp>
          <p:nvSpPr>
            <p:cNvPr id="26" name="AutoShape 28"/>
            <p:cNvSpPr>
              <a:spLocks noChangeArrowheads="1"/>
            </p:cNvSpPr>
            <p:nvPr/>
          </p:nvSpPr>
          <p:spPr bwMode="auto">
            <a:xfrm>
              <a:off x="1800" y="8429"/>
              <a:ext cx="8640" cy="540"/>
            </a:xfrm>
            <a:prstGeom prst="roundRect">
              <a:avLst>
                <a:gd name="adj" fmla="val 1014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595959"/>
                </a:gs>
              </a:gsLst>
              <a:lin ang="2700000" scaled="1"/>
            </a:gra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rIns="0" bIns="0"/>
            <a:lstStyle/>
            <a:p>
              <a:pPr>
                <a:lnSpc>
                  <a:spcPct val="100000"/>
                </a:lnSpc>
              </a:pPr>
              <a:r>
                <a:rPr lang="en-US" altLang="ja-JP" sz="1600" b="1">
                  <a:effectLst/>
                  <a:latin typeface="Arial" pitchFamily="34" charset="0"/>
                  <a:ea typeface="MS Mincho" pitchFamily="49" charset="-128"/>
                </a:rPr>
                <a:t>Definition Files</a:t>
              </a:r>
              <a:endParaRPr lang="en-US" sz="2400">
                <a:effectLst/>
                <a:latin typeface="Arial" pitchFamily="34" charset="0"/>
              </a:endParaRPr>
            </a:p>
          </p:txBody>
        </p:sp>
        <p:sp>
          <p:nvSpPr>
            <p:cNvPr id="27" name="AutoShape 29"/>
            <p:cNvSpPr>
              <a:spLocks noChangeArrowheads="1"/>
            </p:cNvSpPr>
            <p:nvPr/>
          </p:nvSpPr>
          <p:spPr bwMode="auto">
            <a:xfrm>
              <a:off x="3420" y="6809"/>
              <a:ext cx="5580" cy="1080"/>
            </a:xfrm>
            <a:prstGeom prst="roundRect">
              <a:avLst>
                <a:gd name="adj" fmla="val 10148"/>
              </a:avLst>
            </a:prstGeom>
            <a:gradFill rotWithShape="1">
              <a:gsLst>
                <a:gs pos="0">
                  <a:srgbClr val="333399">
                    <a:alpha val="50000"/>
                  </a:srgbClr>
                </a:gs>
                <a:gs pos="100000">
                  <a:srgbClr val="181847">
                    <a:alpha val="50000"/>
                  </a:srgbClr>
                </a:gs>
              </a:gsLst>
              <a:lin ang="2700000" scaled="1"/>
            </a:gradFill>
            <a:ln w="25400">
              <a:solidFill>
                <a:srgbClr val="333399"/>
              </a:solidFill>
              <a:prstDash val="dash"/>
              <a:round/>
              <a:headEnd/>
              <a:tailEnd/>
            </a:ln>
          </p:spPr>
          <p:txBody>
            <a:bodyPr lIns="0" rIns="0" bIns="0"/>
            <a:lstStyle/>
            <a:p>
              <a:pPr algn="ctr">
                <a:lnSpc>
                  <a:spcPct val="100000"/>
                </a:lnSpc>
              </a:pPr>
              <a:r>
                <a:rPr lang="en-US" altLang="ja-JP" sz="1600" b="1">
                  <a:effectLst/>
                  <a:latin typeface="Arial" pitchFamily="34" charset="0"/>
                  <a:ea typeface="MS Mincho" pitchFamily="49" charset="-128"/>
                </a:rPr>
                <a:t/>
              </a:r>
              <a:br>
                <a:rPr lang="en-US" altLang="ja-JP" sz="1600" b="1">
                  <a:effectLst/>
                  <a:latin typeface="Arial" pitchFamily="34" charset="0"/>
                  <a:ea typeface="MS Mincho" pitchFamily="49" charset="-128"/>
                </a:rPr>
              </a:br>
              <a:r>
                <a:rPr lang="en-US" altLang="ja-JP" sz="1600" b="1">
                  <a:effectLst/>
                  <a:latin typeface="Arial" pitchFamily="34" charset="0"/>
                  <a:ea typeface="MS Mincho" pitchFamily="49" charset="-128"/>
                </a:rPr>
                <a:t>Interfaces</a:t>
              </a:r>
              <a:endParaRPr lang="en-US" sz="2400">
                <a:effectLst/>
                <a:latin typeface="Arial" pitchFamily="34" charset="0"/>
              </a:endParaRPr>
            </a:p>
          </p:txBody>
        </p:sp>
      </p:grpSp>
      <p:sp>
        <p:nvSpPr>
          <p:cNvPr id="28" name="AutoShape 15"/>
          <p:cNvSpPr>
            <a:spLocks noChangeArrowheads="1"/>
          </p:cNvSpPr>
          <p:nvPr/>
        </p:nvSpPr>
        <p:spPr bwMode="auto">
          <a:xfrm>
            <a:off x="7239000" y="4572000"/>
            <a:ext cx="1600200" cy="4079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00"/>
              </a:gs>
              <a:gs pos="100000">
                <a:srgbClr val="765E00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>
                <a:effectLst/>
                <a:latin typeface="Arial" pitchFamily="34" charset="0"/>
                <a:ea typeface="MS Mincho" pitchFamily="49" charset="-128"/>
              </a:rPr>
              <a:t>System</a:t>
            </a:r>
            <a:endParaRPr lang="en-US" sz="2400" dirty="0">
              <a:effectLst/>
              <a:latin typeface="Arial" pitchFamily="34" charset="0"/>
            </a:endParaRPr>
          </a:p>
        </p:txBody>
      </p:sp>
      <p:sp>
        <p:nvSpPr>
          <p:cNvPr id="30" name="Content Placeholder 2"/>
          <p:cNvSpPr>
            <a:spLocks/>
          </p:cNvSpPr>
          <p:nvPr/>
        </p:nvSpPr>
        <p:spPr bwMode="auto">
          <a:xfrm>
            <a:off x="76200" y="1676400"/>
            <a:ext cx="3048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eaLnBrk="0" hangingPunct="0">
              <a:lnSpc>
                <a:spcPct val="95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Scheduler manages System jobs</a:t>
            </a:r>
            <a:b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</a:br>
            <a:endParaRPr lang="en-US" sz="16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457200" indent="-457200" eaLnBrk="0" hangingPunct="0">
              <a:lnSpc>
                <a:spcPct val="95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16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Change </a:t>
            </a: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Control </a:t>
            </a:r>
            <a:r>
              <a:rPr lang="en-US" sz="16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Manager minimizes thread synchronization</a:t>
            </a: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/>
            </a:r>
            <a:b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</a:br>
            <a:endParaRPr lang="en-US" sz="16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457200" indent="-457200" eaLnBrk="0" hangingPunct="0">
              <a:lnSpc>
                <a:spcPct val="95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Data structured to support independent processing </a:t>
            </a:r>
            <a:b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</a:br>
            <a:endParaRPr lang="en-US" sz="16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457200" indent="-457200" eaLnBrk="0" hangingPunct="0">
              <a:lnSpc>
                <a:spcPct val="95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System modularity (through interfaces)</a:t>
            </a:r>
            <a:b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</a:br>
            <a:endParaRPr lang="en-US" sz="16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457200" indent="-457200" eaLnBrk="0" hangingPunct="0">
              <a:lnSpc>
                <a:spcPct val="95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Systems are specific to the demo </a:t>
            </a:r>
            <a:r>
              <a:rPr lang="en-US" sz="16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(e.g. </a:t>
            </a: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AI, physics, etc)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2533650" y="2686050"/>
            <a:ext cx="3429000" cy="758825"/>
          </a:xfrm>
          <a:prstGeom prst="rect">
            <a:avLst/>
          </a:prstGeom>
          <a:noFill/>
          <a:ln w="25400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AI System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endParaRPr lang="en-US" sz="20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533650" y="1162050"/>
            <a:ext cx="3429000" cy="758825"/>
          </a:xfrm>
          <a:prstGeom prst="rect">
            <a:avLst/>
          </a:prstGeom>
          <a:noFill/>
          <a:ln w="25400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Graphics System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sz="20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533650" y="1924050"/>
            <a:ext cx="3429000" cy="758825"/>
          </a:xfrm>
          <a:prstGeom prst="rect">
            <a:avLst/>
          </a:prstGeom>
          <a:noFill/>
          <a:ln w="25400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Physics System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endParaRPr lang="en-US" sz="20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7" name="Line 142"/>
          <p:cNvSpPr>
            <a:spLocks noChangeShapeType="1"/>
          </p:cNvSpPr>
          <p:nvPr/>
        </p:nvSpPr>
        <p:spPr bwMode="auto">
          <a:xfrm flipH="1" flipV="1">
            <a:off x="5962650" y="3195638"/>
            <a:ext cx="757238" cy="4762"/>
          </a:xfrm>
          <a:prstGeom prst="line">
            <a:avLst/>
          </a:prstGeom>
          <a:noFill/>
          <a:ln w="38100">
            <a:solidFill>
              <a:srgbClr val="F4793A"/>
            </a:solidFill>
            <a:round/>
            <a:headEnd/>
            <a:tailEnd type="stealth" w="lg" len="lg"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" name="Text Box 138"/>
          <p:cNvSpPr txBox="1">
            <a:spLocks noChangeArrowheads="1"/>
          </p:cNvSpPr>
          <p:nvPr/>
        </p:nvSpPr>
        <p:spPr bwMode="auto">
          <a:xfrm>
            <a:off x="6781800" y="2819400"/>
            <a:ext cx="1966913" cy="8255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 to Velocity changes 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533650" y="3448050"/>
            <a:ext cx="3429000" cy="338554"/>
          </a:xfrm>
          <a:prstGeom prst="rect">
            <a:avLst/>
          </a:prstGeom>
          <a:noFill/>
          <a:ln w="25400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…</a:t>
            </a:r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>
            <a:off x="5957888" y="2133600"/>
            <a:ext cx="1905000" cy="1588"/>
          </a:xfrm>
          <a:prstGeom prst="line">
            <a:avLst/>
          </a:prstGeom>
          <a:noFill/>
          <a:ln w="38100">
            <a:solidFill>
              <a:srgbClr val="F4793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7862888" y="2133600"/>
            <a:ext cx="0" cy="685800"/>
          </a:xfrm>
          <a:prstGeom prst="line">
            <a:avLst/>
          </a:prstGeom>
          <a:noFill/>
          <a:ln w="38100">
            <a:solidFill>
              <a:srgbClr val="F4793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2" name="Text Box 138"/>
          <p:cNvSpPr txBox="1">
            <a:spLocks noChangeArrowheads="1"/>
          </p:cNvSpPr>
          <p:nvPr/>
        </p:nvSpPr>
        <p:spPr bwMode="auto">
          <a:xfrm>
            <a:off x="228600" y="1219200"/>
            <a:ext cx="1966913" cy="8255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 to Position changes </a:t>
            </a:r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>
            <a:off x="990600" y="3048000"/>
            <a:ext cx="1524000" cy="1588"/>
          </a:xfrm>
          <a:prstGeom prst="line">
            <a:avLst/>
          </a:prstGeom>
          <a:noFill/>
          <a:ln w="38100">
            <a:solidFill>
              <a:srgbClr val="F4793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990600" y="2057400"/>
            <a:ext cx="0" cy="990600"/>
          </a:xfrm>
          <a:prstGeom prst="line">
            <a:avLst/>
          </a:prstGeom>
          <a:noFill/>
          <a:ln w="38100">
            <a:solidFill>
              <a:srgbClr val="F4793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5" name="Line 142"/>
          <p:cNvSpPr>
            <a:spLocks noChangeShapeType="1"/>
          </p:cNvSpPr>
          <p:nvPr/>
        </p:nvSpPr>
        <p:spPr bwMode="auto">
          <a:xfrm flipV="1">
            <a:off x="1828800" y="1600200"/>
            <a:ext cx="690563" cy="4763"/>
          </a:xfrm>
          <a:prstGeom prst="line">
            <a:avLst/>
          </a:prstGeom>
          <a:noFill/>
          <a:ln w="38100">
            <a:solidFill>
              <a:srgbClr val="F4793A"/>
            </a:solidFill>
            <a:round/>
            <a:headEnd/>
            <a:tailEnd type="stealth" w="lg" len="lg"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533400" y="228600"/>
            <a:ext cx="8515350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4800" kern="0" dirty="0" smtClean="0">
                <a:solidFill>
                  <a:srgbClr val="F4793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+mj-ea"/>
                <a:cs typeface="+mj-cs"/>
              </a:rPr>
              <a:t>Control data exchange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304800" y="4038600"/>
            <a:ext cx="8686800" cy="241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47675" lvl="0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Each system subscribes to desired changes during initialization</a:t>
            </a:r>
          </a:p>
          <a:p>
            <a:pPr marL="447675" lvl="0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Decoupled communication reduces dependencies</a:t>
            </a:r>
          </a:p>
          <a:p>
            <a:pPr marL="904875" lvl="1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Subject/Observer</a:t>
            </a:r>
          </a:p>
          <a:p>
            <a:pPr marL="447675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Minimize data flow and lower memory bandwidth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42"/>
          <p:cNvSpPr>
            <a:spLocks noChangeShapeType="1"/>
          </p:cNvSpPr>
          <p:nvPr/>
        </p:nvSpPr>
        <p:spPr bwMode="auto">
          <a:xfrm>
            <a:off x="0" y="1524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" name="Line 143"/>
          <p:cNvSpPr>
            <a:spLocks noChangeShapeType="1"/>
          </p:cNvSpPr>
          <p:nvPr/>
        </p:nvSpPr>
        <p:spPr bwMode="auto">
          <a:xfrm>
            <a:off x="0" y="2286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4" name="Line 144"/>
          <p:cNvSpPr>
            <a:spLocks noChangeShapeType="1"/>
          </p:cNvSpPr>
          <p:nvPr/>
        </p:nvSpPr>
        <p:spPr bwMode="auto">
          <a:xfrm>
            <a:off x="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" name="Title 54"/>
          <p:cNvSpPr>
            <a:spLocks/>
          </p:cNvSpPr>
          <p:nvPr/>
        </p:nvSpPr>
        <p:spPr bwMode="auto">
          <a:xfrm>
            <a:off x="428625" y="282575"/>
            <a:ext cx="827405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hangingPunct="0">
              <a:defRPr/>
            </a:pPr>
            <a:r>
              <a:rPr lang="en-US" sz="3200" kern="0" dirty="0" smtClean="0">
                <a:solidFill>
                  <a:srgbClr val="F4793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1. Systems subdivide</a:t>
            </a:r>
            <a:endParaRPr lang="en-US" sz="32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04800" y="2667000"/>
            <a:ext cx="3429000" cy="758825"/>
          </a:xfrm>
          <a:prstGeom prst="rect">
            <a:avLst/>
          </a:prstGeom>
          <a:noFill/>
          <a:ln w="25400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latin typeface="+mn-lt"/>
                <a:cs typeface="Arial" charset="0"/>
              </a:rPr>
              <a:t>AI System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endParaRPr lang="en-US" sz="2000" dirty="0">
              <a:latin typeface="+mn-lt"/>
              <a:cs typeface="Arial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04800" y="1143000"/>
            <a:ext cx="3429000" cy="758825"/>
          </a:xfrm>
          <a:prstGeom prst="rect">
            <a:avLst/>
          </a:prstGeom>
          <a:noFill/>
          <a:ln w="25400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latin typeface="+mn-lt"/>
                <a:cs typeface="Arial" charset="0"/>
              </a:rPr>
              <a:t>Graphics System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endParaRPr lang="en-US" sz="2000" dirty="0">
              <a:latin typeface="+mn-lt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04800" y="1905000"/>
            <a:ext cx="3429000" cy="758825"/>
          </a:xfrm>
          <a:prstGeom prst="rect">
            <a:avLst/>
          </a:prstGeom>
          <a:noFill/>
          <a:ln w="25400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latin typeface="+mn-lt"/>
                <a:cs typeface="Arial" charset="0"/>
              </a:rPr>
              <a:t>Physics System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endParaRPr lang="en-US" sz="2000" dirty="0">
              <a:latin typeface="+mn-lt"/>
              <a:cs typeface="Arial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16200000">
            <a:off x="952500" y="1638300"/>
            <a:ext cx="381000" cy="1524000"/>
          </a:xfrm>
          <a:prstGeom prst="can">
            <a:avLst>
              <a:gd name="adj" fmla="val 512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Physics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 rot="16200000">
            <a:off x="2552700" y="1638300"/>
            <a:ext cx="381000" cy="1524000"/>
          </a:xfrm>
          <a:prstGeom prst="can">
            <a:avLst>
              <a:gd name="adj" fmla="val 487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Physics</a:t>
            </a: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 rot="16200000">
            <a:off x="2971800" y="2819400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AI</a:t>
            </a:r>
          </a:p>
        </p:txBody>
      </p:sp>
      <p:sp>
        <p:nvSpPr>
          <p:cNvPr id="13" name="AutoShape 106"/>
          <p:cNvSpPr>
            <a:spLocks noChangeArrowheads="1"/>
          </p:cNvSpPr>
          <p:nvPr/>
        </p:nvSpPr>
        <p:spPr bwMode="auto">
          <a:xfrm rot="16200000">
            <a:off x="1790700" y="38100"/>
            <a:ext cx="381000" cy="3200400"/>
          </a:xfrm>
          <a:prstGeom prst="can">
            <a:avLst>
              <a:gd name="adj" fmla="val 47483"/>
            </a:avLst>
          </a:prstGeom>
          <a:solidFill>
            <a:srgbClr val="969696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Render</a:t>
            </a:r>
          </a:p>
        </p:txBody>
      </p:sp>
      <p:sp>
        <p:nvSpPr>
          <p:cNvPr id="14" name="AutoShape 110"/>
          <p:cNvSpPr>
            <a:spLocks noChangeArrowheads="1"/>
          </p:cNvSpPr>
          <p:nvPr/>
        </p:nvSpPr>
        <p:spPr bwMode="auto">
          <a:xfrm rot="16200000">
            <a:off x="1828800" y="2819400"/>
            <a:ext cx="381000" cy="685800"/>
          </a:xfrm>
          <a:prstGeom prst="can">
            <a:avLst>
              <a:gd name="adj" fmla="val 47917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AI</a:t>
            </a:r>
          </a:p>
        </p:txBody>
      </p:sp>
      <p:sp>
        <p:nvSpPr>
          <p:cNvPr id="15" name="AutoShape 111"/>
          <p:cNvSpPr>
            <a:spLocks noChangeArrowheads="1"/>
          </p:cNvSpPr>
          <p:nvPr/>
        </p:nvSpPr>
        <p:spPr bwMode="auto">
          <a:xfrm rot="16200000">
            <a:off x="1219200" y="2819400"/>
            <a:ext cx="381000" cy="685800"/>
          </a:xfrm>
          <a:prstGeom prst="can">
            <a:avLst>
              <a:gd name="adj" fmla="val 51242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AI</a:t>
            </a:r>
          </a:p>
        </p:txBody>
      </p:sp>
      <p:sp>
        <p:nvSpPr>
          <p:cNvPr id="16" name="AutoShape 112"/>
          <p:cNvSpPr>
            <a:spLocks noChangeArrowheads="1"/>
          </p:cNvSpPr>
          <p:nvPr/>
        </p:nvSpPr>
        <p:spPr bwMode="auto">
          <a:xfrm rot="16200000">
            <a:off x="609600" y="2819400"/>
            <a:ext cx="381000" cy="685800"/>
          </a:xfrm>
          <a:prstGeom prst="can">
            <a:avLst>
              <a:gd name="adj" fmla="val 41583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AI</a:t>
            </a:r>
          </a:p>
        </p:txBody>
      </p:sp>
      <p:sp>
        <p:nvSpPr>
          <p:cNvPr id="17" name="Text Box 113"/>
          <p:cNvSpPr txBox="1">
            <a:spLocks noChangeArrowheads="1"/>
          </p:cNvSpPr>
          <p:nvPr/>
        </p:nvSpPr>
        <p:spPr bwMode="auto">
          <a:xfrm>
            <a:off x="2347913" y="3048000"/>
            <a:ext cx="468398" cy="338554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...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4267200" y="1066800"/>
            <a:ext cx="4495800" cy="5503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47675" lvl="0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800" dirty="0" smtClean="0">
                <a:cs typeface="Arial" charset="0"/>
              </a:rPr>
              <a:t>Scheduler invokes each system per frame</a:t>
            </a:r>
            <a:br>
              <a:rPr lang="en-US" sz="2800" dirty="0" smtClean="0">
                <a:cs typeface="Arial" charset="0"/>
              </a:rPr>
            </a:br>
            <a:endParaRPr lang="en-US" sz="2800" dirty="0" smtClean="0">
              <a:cs typeface="Arial" charset="0"/>
            </a:endParaRPr>
          </a:p>
          <a:p>
            <a:pPr marL="447675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800" dirty="0" smtClean="0">
                <a:cs typeface="Arial" charset="0"/>
              </a:rPr>
              <a:t>Systems subdivide work into sub-tasks</a:t>
            </a:r>
            <a:br>
              <a:rPr lang="en-US" sz="2800" dirty="0" smtClean="0">
                <a:cs typeface="Arial" charset="0"/>
              </a:rPr>
            </a:br>
            <a:endParaRPr lang="en-US" sz="2800" dirty="0" smtClean="0">
              <a:cs typeface="Arial" charset="0"/>
            </a:endParaRPr>
          </a:p>
          <a:p>
            <a:pPr marL="447675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800" dirty="0" smtClean="0">
                <a:cs typeface="Arial" charset="0"/>
              </a:rPr>
              <a:t>Systems can subdivide work based on a “natural” granularity</a:t>
            </a:r>
            <a:br>
              <a:rPr lang="en-US" sz="2800" dirty="0" smtClean="0">
                <a:cs typeface="Arial" charset="0"/>
              </a:rPr>
            </a:br>
            <a:endParaRPr lang="en-US" sz="2800" dirty="0" smtClean="0">
              <a:cs typeface="Arial" charset="0"/>
            </a:endParaRPr>
          </a:p>
          <a:p>
            <a:pPr marL="447675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800" dirty="0" smtClean="0">
                <a:cs typeface="Arial" charset="0"/>
              </a:rPr>
              <a:t>Good middleware makes this easy</a:t>
            </a:r>
          </a:p>
          <a:p>
            <a:pPr marL="447675" lvl="0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endParaRPr lang="en-US" sz="2000" b="1" kern="0" dirty="0" smtClean="0">
              <a:latin typeface="+mn-lt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4"/>
          <p:cNvSpPr>
            <a:spLocks/>
          </p:cNvSpPr>
          <p:nvPr/>
        </p:nvSpPr>
        <p:spPr bwMode="auto">
          <a:xfrm>
            <a:off x="428625" y="282575"/>
            <a:ext cx="827405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hangingPunct="0">
              <a:defRPr/>
            </a:pPr>
            <a:r>
              <a:rPr lang="en-US" sz="3200" kern="0" dirty="0" smtClean="0">
                <a:solidFill>
                  <a:srgbClr val="F4793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 Add sub-tasks to a pool</a:t>
            </a:r>
            <a:endParaRPr lang="en-US" sz="32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4267200" y="1066800"/>
            <a:ext cx="4495800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47675" lvl="0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800" dirty="0" smtClean="0">
                <a:cs typeface="Arial" charset="0"/>
              </a:rPr>
              <a:t>All sub-tasks in single job pool</a:t>
            </a:r>
          </a:p>
          <a:p>
            <a:pPr marL="447675" lvl="0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endParaRPr lang="en-US" sz="2000" b="1" kern="0" dirty="0" smtClean="0">
              <a:latin typeface="+mn-lt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304800" y="2667000"/>
            <a:ext cx="3429000" cy="758825"/>
          </a:xfrm>
          <a:prstGeom prst="rect">
            <a:avLst/>
          </a:prstGeom>
          <a:noFill/>
          <a:ln w="25400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n-lt"/>
                <a:cs typeface="Arial" charset="0"/>
              </a:rPr>
              <a:t>AI System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n-lt"/>
              <a:cs typeface="Arial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304800" y="1143000"/>
            <a:ext cx="3429000" cy="758825"/>
          </a:xfrm>
          <a:prstGeom prst="rect">
            <a:avLst/>
          </a:prstGeom>
          <a:noFill/>
          <a:ln w="25400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n-lt"/>
                <a:cs typeface="Arial" charset="0"/>
              </a:rPr>
              <a:t>Graphics System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n-lt"/>
              <a:cs typeface="Arial" charset="0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304800" y="1905000"/>
            <a:ext cx="3429000" cy="758825"/>
          </a:xfrm>
          <a:prstGeom prst="rect">
            <a:avLst/>
          </a:prstGeom>
          <a:noFill/>
          <a:ln w="25400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n-lt"/>
                <a:cs typeface="Arial" charset="0"/>
              </a:rPr>
              <a:t>Physics System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n-lt"/>
              <a:cs typeface="Arial" charset="0"/>
            </a:endParaRPr>
          </a:p>
        </p:txBody>
      </p:sp>
      <p:sp>
        <p:nvSpPr>
          <p:cNvPr id="22" name="AutoShape 8"/>
          <p:cNvSpPr>
            <a:spLocks noChangeArrowheads="1"/>
          </p:cNvSpPr>
          <p:nvPr/>
        </p:nvSpPr>
        <p:spPr bwMode="auto">
          <a:xfrm rot="16200000">
            <a:off x="952500" y="1638300"/>
            <a:ext cx="381000" cy="1524000"/>
          </a:xfrm>
          <a:prstGeom prst="can">
            <a:avLst>
              <a:gd name="adj" fmla="val 512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Physics</a:t>
            </a:r>
          </a:p>
        </p:txBody>
      </p:sp>
      <p:sp>
        <p:nvSpPr>
          <p:cNvPr id="23" name="AutoShape 9"/>
          <p:cNvSpPr>
            <a:spLocks noChangeArrowheads="1"/>
          </p:cNvSpPr>
          <p:nvPr/>
        </p:nvSpPr>
        <p:spPr bwMode="auto">
          <a:xfrm rot="16200000">
            <a:off x="2552700" y="1638300"/>
            <a:ext cx="381000" cy="1524000"/>
          </a:xfrm>
          <a:prstGeom prst="can">
            <a:avLst>
              <a:gd name="adj" fmla="val 487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Physics</a:t>
            </a:r>
          </a:p>
        </p:txBody>
      </p:sp>
      <p:sp>
        <p:nvSpPr>
          <p:cNvPr id="24" name="AutoShape 14"/>
          <p:cNvSpPr>
            <a:spLocks noChangeArrowheads="1"/>
          </p:cNvSpPr>
          <p:nvPr/>
        </p:nvSpPr>
        <p:spPr bwMode="auto">
          <a:xfrm rot="16200000">
            <a:off x="2971800" y="2819400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AI</a:t>
            </a:r>
          </a:p>
        </p:txBody>
      </p:sp>
      <p:sp>
        <p:nvSpPr>
          <p:cNvPr id="25" name="AutoShape 106"/>
          <p:cNvSpPr>
            <a:spLocks noChangeArrowheads="1"/>
          </p:cNvSpPr>
          <p:nvPr/>
        </p:nvSpPr>
        <p:spPr bwMode="auto">
          <a:xfrm rot="16200000">
            <a:off x="1790700" y="38100"/>
            <a:ext cx="381000" cy="3200400"/>
          </a:xfrm>
          <a:prstGeom prst="can">
            <a:avLst>
              <a:gd name="adj" fmla="val 47483"/>
            </a:avLst>
          </a:prstGeom>
          <a:solidFill>
            <a:srgbClr val="969696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Render</a:t>
            </a:r>
          </a:p>
        </p:txBody>
      </p:sp>
      <p:sp>
        <p:nvSpPr>
          <p:cNvPr id="26" name="AutoShape 110"/>
          <p:cNvSpPr>
            <a:spLocks noChangeArrowheads="1"/>
          </p:cNvSpPr>
          <p:nvPr/>
        </p:nvSpPr>
        <p:spPr bwMode="auto">
          <a:xfrm rot="16200000">
            <a:off x="1828800" y="2819400"/>
            <a:ext cx="381000" cy="685800"/>
          </a:xfrm>
          <a:prstGeom prst="can">
            <a:avLst>
              <a:gd name="adj" fmla="val 47917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AI</a:t>
            </a:r>
          </a:p>
        </p:txBody>
      </p:sp>
      <p:sp>
        <p:nvSpPr>
          <p:cNvPr id="27" name="AutoShape 111"/>
          <p:cNvSpPr>
            <a:spLocks noChangeArrowheads="1"/>
          </p:cNvSpPr>
          <p:nvPr/>
        </p:nvSpPr>
        <p:spPr bwMode="auto">
          <a:xfrm rot="16200000">
            <a:off x="1219200" y="2819400"/>
            <a:ext cx="381000" cy="685800"/>
          </a:xfrm>
          <a:prstGeom prst="can">
            <a:avLst>
              <a:gd name="adj" fmla="val 51242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AI</a:t>
            </a:r>
          </a:p>
        </p:txBody>
      </p:sp>
      <p:sp>
        <p:nvSpPr>
          <p:cNvPr id="28" name="AutoShape 112"/>
          <p:cNvSpPr>
            <a:spLocks noChangeArrowheads="1"/>
          </p:cNvSpPr>
          <p:nvPr/>
        </p:nvSpPr>
        <p:spPr bwMode="auto">
          <a:xfrm rot="16200000">
            <a:off x="609600" y="2819400"/>
            <a:ext cx="381000" cy="685800"/>
          </a:xfrm>
          <a:prstGeom prst="can">
            <a:avLst>
              <a:gd name="adj" fmla="val 41583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AI</a:t>
            </a:r>
          </a:p>
        </p:txBody>
      </p:sp>
      <p:sp>
        <p:nvSpPr>
          <p:cNvPr id="29" name="Text Box 113"/>
          <p:cNvSpPr txBox="1">
            <a:spLocks noChangeArrowheads="1"/>
          </p:cNvSpPr>
          <p:nvPr/>
        </p:nvSpPr>
        <p:spPr bwMode="auto">
          <a:xfrm>
            <a:off x="2347913" y="3048000"/>
            <a:ext cx="468398" cy="338554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latin typeface="+mn-lt"/>
              </a:rPr>
              <a:t>...</a:t>
            </a:r>
          </a:p>
        </p:txBody>
      </p:sp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304800" y="3886200"/>
            <a:ext cx="3449638" cy="1949450"/>
          </a:xfrm>
          <a:prstGeom prst="rect">
            <a:avLst/>
          </a:prstGeom>
          <a:noFill/>
          <a:ln w="25400" algn="ctr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latin typeface="+mn-lt"/>
                <a:cs typeface="Arial" charset="0"/>
              </a:rPr>
              <a:t>Job Pool</a:t>
            </a: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 dirty="0">
              <a:latin typeface="+mn-lt"/>
              <a:cs typeface="Arial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 dirty="0">
              <a:latin typeface="+mn-lt"/>
              <a:cs typeface="Arial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 dirty="0">
              <a:latin typeface="+mn-lt"/>
              <a:cs typeface="Arial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latin typeface="+mn-lt"/>
                <a:cs typeface="Arial" charset="0"/>
              </a:rPr>
              <a:t>         </a:t>
            </a:r>
          </a:p>
        </p:txBody>
      </p:sp>
      <p:sp>
        <p:nvSpPr>
          <p:cNvPr id="31" name="AutoShape 114"/>
          <p:cNvSpPr>
            <a:spLocks noChangeArrowheads="1"/>
          </p:cNvSpPr>
          <p:nvPr/>
        </p:nvSpPr>
        <p:spPr bwMode="auto">
          <a:xfrm rot="16200000">
            <a:off x="1790700" y="2825750"/>
            <a:ext cx="381000" cy="3200400"/>
          </a:xfrm>
          <a:prstGeom prst="can">
            <a:avLst>
              <a:gd name="adj" fmla="val 47483"/>
            </a:avLst>
          </a:prstGeom>
          <a:solidFill>
            <a:srgbClr val="969696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Render</a:t>
            </a:r>
          </a:p>
        </p:txBody>
      </p:sp>
      <p:sp>
        <p:nvSpPr>
          <p:cNvPr id="32" name="AutoShape 115"/>
          <p:cNvSpPr>
            <a:spLocks noChangeArrowheads="1"/>
          </p:cNvSpPr>
          <p:nvPr/>
        </p:nvSpPr>
        <p:spPr bwMode="auto">
          <a:xfrm rot="16200000">
            <a:off x="952500" y="4229100"/>
            <a:ext cx="381000" cy="1524000"/>
          </a:xfrm>
          <a:prstGeom prst="can">
            <a:avLst>
              <a:gd name="adj" fmla="val 512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Physics</a:t>
            </a:r>
          </a:p>
        </p:txBody>
      </p:sp>
      <p:sp>
        <p:nvSpPr>
          <p:cNvPr id="33" name="AutoShape 116"/>
          <p:cNvSpPr>
            <a:spLocks noChangeArrowheads="1"/>
          </p:cNvSpPr>
          <p:nvPr/>
        </p:nvSpPr>
        <p:spPr bwMode="auto">
          <a:xfrm rot="16200000">
            <a:off x="2552700" y="4229100"/>
            <a:ext cx="381000" cy="1524000"/>
          </a:xfrm>
          <a:prstGeom prst="can">
            <a:avLst>
              <a:gd name="adj" fmla="val 487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Physics</a:t>
            </a:r>
          </a:p>
        </p:txBody>
      </p:sp>
      <p:sp>
        <p:nvSpPr>
          <p:cNvPr id="34" name="AutoShape 117"/>
          <p:cNvSpPr>
            <a:spLocks noChangeArrowheads="1"/>
          </p:cNvSpPr>
          <p:nvPr/>
        </p:nvSpPr>
        <p:spPr bwMode="auto">
          <a:xfrm rot="16200000">
            <a:off x="2971800" y="5226050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AI</a:t>
            </a:r>
          </a:p>
        </p:txBody>
      </p:sp>
      <p:sp>
        <p:nvSpPr>
          <p:cNvPr id="35" name="AutoShape 118"/>
          <p:cNvSpPr>
            <a:spLocks noChangeArrowheads="1"/>
          </p:cNvSpPr>
          <p:nvPr/>
        </p:nvSpPr>
        <p:spPr bwMode="auto">
          <a:xfrm rot="16200000">
            <a:off x="1752600" y="5226050"/>
            <a:ext cx="381000" cy="685800"/>
          </a:xfrm>
          <a:prstGeom prst="can">
            <a:avLst>
              <a:gd name="adj" fmla="val 47917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AI</a:t>
            </a:r>
          </a:p>
        </p:txBody>
      </p:sp>
      <p:sp>
        <p:nvSpPr>
          <p:cNvPr id="36" name="AutoShape 119"/>
          <p:cNvSpPr>
            <a:spLocks noChangeArrowheads="1"/>
          </p:cNvSpPr>
          <p:nvPr/>
        </p:nvSpPr>
        <p:spPr bwMode="auto">
          <a:xfrm rot="16200000">
            <a:off x="1143000" y="5226050"/>
            <a:ext cx="381000" cy="685800"/>
          </a:xfrm>
          <a:prstGeom prst="can">
            <a:avLst>
              <a:gd name="adj" fmla="val 51242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AI</a:t>
            </a:r>
          </a:p>
        </p:txBody>
      </p:sp>
      <p:sp>
        <p:nvSpPr>
          <p:cNvPr id="37" name="AutoShape 120"/>
          <p:cNvSpPr>
            <a:spLocks noChangeArrowheads="1"/>
          </p:cNvSpPr>
          <p:nvPr/>
        </p:nvSpPr>
        <p:spPr bwMode="auto">
          <a:xfrm rot="16200000">
            <a:off x="533400" y="5226050"/>
            <a:ext cx="381000" cy="685800"/>
          </a:xfrm>
          <a:prstGeom prst="can">
            <a:avLst>
              <a:gd name="adj" fmla="val 41583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AI</a:t>
            </a:r>
          </a:p>
        </p:txBody>
      </p:sp>
      <p:sp>
        <p:nvSpPr>
          <p:cNvPr id="38" name="Text Box 121"/>
          <p:cNvSpPr txBox="1">
            <a:spLocks noChangeArrowheads="1"/>
          </p:cNvSpPr>
          <p:nvPr/>
        </p:nvSpPr>
        <p:spPr bwMode="auto">
          <a:xfrm>
            <a:off x="2286000" y="5454650"/>
            <a:ext cx="468398" cy="338554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latin typeface="+mn-lt"/>
              </a:rPr>
              <a:t>...</a:t>
            </a:r>
          </a:p>
        </p:txBody>
      </p:sp>
      <p:sp>
        <p:nvSpPr>
          <p:cNvPr id="39" name="Right Arrow 58"/>
          <p:cNvSpPr>
            <a:spLocks noChangeArrowheads="1"/>
          </p:cNvSpPr>
          <p:nvPr/>
        </p:nvSpPr>
        <p:spPr bwMode="auto">
          <a:xfrm rot="5400000">
            <a:off x="1694914" y="3378994"/>
            <a:ext cx="572572" cy="60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95000"/>
            </a:schemeClr>
          </a:solidFill>
          <a:ln w="19050" algn="ctr">
            <a:noFill/>
            <a:round/>
            <a:headEnd/>
            <a:tailEnd/>
          </a:ln>
        </p:spPr>
        <p:txBody>
          <a:bodyPr rot="10800000" vert="eaVert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endParaRPr lang="fr-FR" sz="2000">
              <a:latin typeface="+mn-lt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4"/>
          <p:cNvSpPr>
            <a:spLocks/>
          </p:cNvSpPr>
          <p:nvPr/>
        </p:nvSpPr>
        <p:spPr bwMode="auto">
          <a:xfrm>
            <a:off x="428625" y="282575"/>
            <a:ext cx="827405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hangingPunct="0">
              <a:defRPr/>
            </a:pPr>
            <a:r>
              <a:rPr lang="en-US" sz="3200" kern="0" dirty="0" smtClean="0">
                <a:solidFill>
                  <a:srgbClr val="F4793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3. Worker threads process sub-tasks</a:t>
            </a:r>
            <a:endParaRPr lang="en-US" sz="32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4267200" y="1066800"/>
            <a:ext cx="4495800" cy="252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47675" lvl="0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800" dirty="0" smtClean="0">
                <a:cs typeface="Arial" charset="0"/>
              </a:rPr>
              <a:t>N worker threads, 1 per core</a:t>
            </a:r>
            <a:br>
              <a:rPr lang="en-US" sz="2800" dirty="0" smtClean="0">
                <a:cs typeface="Arial" charset="0"/>
              </a:rPr>
            </a:br>
            <a:endParaRPr lang="en-US" sz="2800" dirty="0" smtClean="0">
              <a:cs typeface="Arial" charset="0"/>
            </a:endParaRPr>
          </a:p>
          <a:p>
            <a:pPr marL="447675" lvl="0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800" kern="0" dirty="0" smtClean="0">
                <a:latin typeface="+mn-lt"/>
              </a:rPr>
              <a:t>Sub-tasks spread out as needed</a:t>
            </a:r>
          </a:p>
          <a:p>
            <a:pPr marL="447675" lvl="0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endParaRPr lang="en-US" sz="2000" b="1" kern="0" dirty="0" smtClean="0">
              <a:latin typeface="+mn-lt"/>
            </a:endParaRP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304800" y="2667000"/>
            <a:ext cx="3429000" cy="758825"/>
          </a:xfrm>
          <a:prstGeom prst="rect">
            <a:avLst/>
          </a:prstGeom>
          <a:noFill/>
          <a:ln w="25400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j-lt"/>
                <a:cs typeface="Arial" charset="0"/>
              </a:rPr>
              <a:t>AI System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j-lt"/>
              <a:cs typeface="Arial" charset="0"/>
            </a:endParaRP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304800" y="1143000"/>
            <a:ext cx="3429000" cy="758825"/>
          </a:xfrm>
          <a:prstGeom prst="rect">
            <a:avLst/>
          </a:prstGeom>
          <a:noFill/>
          <a:ln w="25400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j-lt"/>
                <a:cs typeface="Arial" charset="0"/>
              </a:rPr>
              <a:t>Graphics System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j-lt"/>
              <a:cs typeface="Arial" charset="0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304800" y="1905000"/>
            <a:ext cx="3429000" cy="758825"/>
          </a:xfrm>
          <a:prstGeom prst="rect">
            <a:avLst/>
          </a:prstGeom>
          <a:noFill/>
          <a:ln w="25400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j-lt"/>
                <a:cs typeface="Arial" charset="0"/>
              </a:rPr>
              <a:t>Physics System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j-lt"/>
              <a:cs typeface="Arial" charset="0"/>
            </a:endParaRPr>
          </a:p>
        </p:txBody>
      </p:sp>
      <p:sp>
        <p:nvSpPr>
          <p:cNvPr id="43" name="AutoShape 8"/>
          <p:cNvSpPr>
            <a:spLocks noChangeArrowheads="1"/>
          </p:cNvSpPr>
          <p:nvPr/>
        </p:nvSpPr>
        <p:spPr bwMode="auto">
          <a:xfrm rot="16200000">
            <a:off x="952500" y="1638300"/>
            <a:ext cx="381000" cy="1524000"/>
          </a:xfrm>
          <a:prstGeom prst="can">
            <a:avLst>
              <a:gd name="adj" fmla="val 512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Physics</a:t>
            </a:r>
          </a:p>
        </p:txBody>
      </p:sp>
      <p:sp>
        <p:nvSpPr>
          <p:cNvPr id="44" name="AutoShape 9"/>
          <p:cNvSpPr>
            <a:spLocks noChangeArrowheads="1"/>
          </p:cNvSpPr>
          <p:nvPr/>
        </p:nvSpPr>
        <p:spPr bwMode="auto">
          <a:xfrm rot="16200000">
            <a:off x="2552700" y="1638300"/>
            <a:ext cx="381000" cy="1524000"/>
          </a:xfrm>
          <a:prstGeom prst="can">
            <a:avLst>
              <a:gd name="adj" fmla="val 487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Physics</a:t>
            </a:r>
          </a:p>
        </p:txBody>
      </p:sp>
      <p:sp>
        <p:nvSpPr>
          <p:cNvPr id="45" name="AutoShape 14"/>
          <p:cNvSpPr>
            <a:spLocks noChangeArrowheads="1"/>
          </p:cNvSpPr>
          <p:nvPr/>
        </p:nvSpPr>
        <p:spPr bwMode="auto">
          <a:xfrm rot="16200000">
            <a:off x="2971800" y="2819400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46" name="AutoShape 106"/>
          <p:cNvSpPr>
            <a:spLocks noChangeArrowheads="1"/>
          </p:cNvSpPr>
          <p:nvPr/>
        </p:nvSpPr>
        <p:spPr bwMode="auto">
          <a:xfrm rot="16200000">
            <a:off x="1790700" y="38100"/>
            <a:ext cx="381000" cy="3200400"/>
          </a:xfrm>
          <a:prstGeom prst="can">
            <a:avLst>
              <a:gd name="adj" fmla="val 47483"/>
            </a:avLst>
          </a:prstGeom>
          <a:solidFill>
            <a:srgbClr val="969696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Render</a:t>
            </a:r>
          </a:p>
        </p:txBody>
      </p:sp>
      <p:sp>
        <p:nvSpPr>
          <p:cNvPr id="47" name="AutoShape 110"/>
          <p:cNvSpPr>
            <a:spLocks noChangeArrowheads="1"/>
          </p:cNvSpPr>
          <p:nvPr/>
        </p:nvSpPr>
        <p:spPr bwMode="auto">
          <a:xfrm rot="16200000">
            <a:off x="1828800" y="2819400"/>
            <a:ext cx="381000" cy="685800"/>
          </a:xfrm>
          <a:prstGeom prst="can">
            <a:avLst>
              <a:gd name="adj" fmla="val 47917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48" name="AutoShape 111"/>
          <p:cNvSpPr>
            <a:spLocks noChangeArrowheads="1"/>
          </p:cNvSpPr>
          <p:nvPr/>
        </p:nvSpPr>
        <p:spPr bwMode="auto">
          <a:xfrm rot="16200000">
            <a:off x="1219200" y="2819400"/>
            <a:ext cx="381000" cy="685800"/>
          </a:xfrm>
          <a:prstGeom prst="can">
            <a:avLst>
              <a:gd name="adj" fmla="val 51242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49" name="AutoShape 112"/>
          <p:cNvSpPr>
            <a:spLocks noChangeArrowheads="1"/>
          </p:cNvSpPr>
          <p:nvPr/>
        </p:nvSpPr>
        <p:spPr bwMode="auto">
          <a:xfrm rot="16200000">
            <a:off x="609600" y="2819400"/>
            <a:ext cx="381000" cy="685800"/>
          </a:xfrm>
          <a:prstGeom prst="can">
            <a:avLst>
              <a:gd name="adj" fmla="val 41583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50" name="Text Box 113"/>
          <p:cNvSpPr txBox="1">
            <a:spLocks noChangeArrowheads="1"/>
          </p:cNvSpPr>
          <p:nvPr/>
        </p:nvSpPr>
        <p:spPr bwMode="auto">
          <a:xfrm>
            <a:off x="2347913" y="3048000"/>
            <a:ext cx="468398" cy="338554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...</a:t>
            </a:r>
          </a:p>
        </p:txBody>
      </p:sp>
      <p:sp>
        <p:nvSpPr>
          <p:cNvPr id="51" name="Text Box 18"/>
          <p:cNvSpPr txBox="1">
            <a:spLocks noChangeArrowheads="1"/>
          </p:cNvSpPr>
          <p:nvPr/>
        </p:nvSpPr>
        <p:spPr bwMode="auto">
          <a:xfrm>
            <a:off x="304800" y="3886200"/>
            <a:ext cx="3449638" cy="1949450"/>
          </a:xfrm>
          <a:prstGeom prst="rect">
            <a:avLst/>
          </a:prstGeom>
          <a:noFill/>
          <a:ln w="25400" algn="ctr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j-lt"/>
                <a:cs typeface="Arial" charset="0"/>
              </a:rPr>
              <a:t>Job Pool</a:t>
            </a: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j-lt"/>
              <a:cs typeface="Arial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solidFill>
                <a:srgbClr val="000000"/>
              </a:solidFill>
              <a:latin typeface="+mj-lt"/>
              <a:cs typeface="Arial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solidFill>
                <a:srgbClr val="000000"/>
              </a:solidFill>
              <a:latin typeface="+mj-lt"/>
              <a:cs typeface="Arial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solidFill>
                  <a:srgbClr val="000000"/>
                </a:solidFill>
                <a:latin typeface="+mj-lt"/>
                <a:cs typeface="Arial" charset="0"/>
              </a:rPr>
              <a:t>         </a:t>
            </a:r>
          </a:p>
        </p:txBody>
      </p:sp>
      <p:sp>
        <p:nvSpPr>
          <p:cNvPr id="52" name="AutoShape 114"/>
          <p:cNvSpPr>
            <a:spLocks noChangeArrowheads="1"/>
          </p:cNvSpPr>
          <p:nvPr/>
        </p:nvSpPr>
        <p:spPr bwMode="auto">
          <a:xfrm rot="16200000">
            <a:off x="1790700" y="2825750"/>
            <a:ext cx="381000" cy="3200400"/>
          </a:xfrm>
          <a:prstGeom prst="can">
            <a:avLst>
              <a:gd name="adj" fmla="val 47483"/>
            </a:avLst>
          </a:prstGeom>
          <a:solidFill>
            <a:srgbClr val="969696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Render</a:t>
            </a:r>
          </a:p>
        </p:txBody>
      </p:sp>
      <p:sp>
        <p:nvSpPr>
          <p:cNvPr id="53" name="AutoShape 115"/>
          <p:cNvSpPr>
            <a:spLocks noChangeArrowheads="1"/>
          </p:cNvSpPr>
          <p:nvPr/>
        </p:nvSpPr>
        <p:spPr bwMode="auto">
          <a:xfrm rot="16200000">
            <a:off x="952500" y="4229100"/>
            <a:ext cx="381000" cy="1524000"/>
          </a:xfrm>
          <a:prstGeom prst="can">
            <a:avLst>
              <a:gd name="adj" fmla="val 512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Physics</a:t>
            </a:r>
          </a:p>
        </p:txBody>
      </p:sp>
      <p:sp>
        <p:nvSpPr>
          <p:cNvPr id="54" name="AutoShape 116"/>
          <p:cNvSpPr>
            <a:spLocks noChangeArrowheads="1"/>
          </p:cNvSpPr>
          <p:nvPr/>
        </p:nvSpPr>
        <p:spPr bwMode="auto">
          <a:xfrm rot="16200000">
            <a:off x="2552700" y="4229100"/>
            <a:ext cx="381000" cy="1524000"/>
          </a:xfrm>
          <a:prstGeom prst="can">
            <a:avLst>
              <a:gd name="adj" fmla="val 487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Physics</a:t>
            </a:r>
          </a:p>
        </p:txBody>
      </p:sp>
      <p:sp>
        <p:nvSpPr>
          <p:cNvPr id="55" name="AutoShape 117"/>
          <p:cNvSpPr>
            <a:spLocks noChangeArrowheads="1"/>
          </p:cNvSpPr>
          <p:nvPr/>
        </p:nvSpPr>
        <p:spPr bwMode="auto">
          <a:xfrm rot="16200000">
            <a:off x="2971800" y="5226050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56" name="AutoShape 118"/>
          <p:cNvSpPr>
            <a:spLocks noChangeArrowheads="1"/>
          </p:cNvSpPr>
          <p:nvPr/>
        </p:nvSpPr>
        <p:spPr bwMode="auto">
          <a:xfrm rot="16200000">
            <a:off x="1752600" y="5226050"/>
            <a:ext cx="381000" cy="685800"/>
          </a:xfrm>
          <a:prstGeom prst="can">
            <a:avLst>
              <a:gd name="adj" fmla="val 47917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57" name="AutoShape 119"/>
          <p:cNvSpPr>
            <a:spLocks noChangeArrowheads="1"/>
          </p:cNvSpPr>
          <p:nvPr/>
        </p:nvSpPr>
        <p:spPr bwMode="auto">
          <a:xfrm rot="16200000">
            <a:off x="1143000" y="5226050"/>
            <a:ext cx="381000" cy="685800"/>
          </a:xfrm>
          <a:prstGeom prst="can">
            <a:avLst>
              <a:gd name="adj" fmla="val 51242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58" name="AutoShape 120"/>
          <p:cNvSpPr>
            <a:spLocks noChangeArrowheads="1"/>
          </p:cNvSpPr>
          <p:nvPr/>
        </p:nvSpPr>
        <p:spPr bwMode="auto">
          <a:xfrm rot="16200000">
            <a:off x="533400" y="5226050"/>
            <a:ext cx="381000" cy="685800"/>
          </a:xfrm>
          <a:prstGeom prst="can">
            <a:avLst>
              <a:gd name="adj" fmla="val 41583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59" name="Text Box 121"/>
          <p:cNvSpPr txBox="1">
            <a:spLocks noChangeArrowheads="1"/>
          </p:cNvSpPr>
          <p:nvPr/>
        </p:nvSpPr>
        <p:spPr bwMode="auto">
          <a:xfrm>
            <a:off x="2286000" y="5454650"/>
            <a:ext cx="468398" cy="338554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...</a:t>
            </a:r>
          </a:p>
        </p:txBody>
      </p:sp>
      <p:sp>
        <p:nvSpPr>
          <p:cNvPr id="61" name="AutoShape 4"/>
          <p:cNvSpPr>
            <a:spLocks noChangeArrowheads="1"/>
          </p:cNvSpPr>
          <p:nvPr/>
        </p:nvSpPr>
        <p:spPr bwMode="auto">
          <a:xfrm>
            <a:off x="4419600" y="4205288"/>
            <a:ext cx="3619500" cy="6127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4793A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2" name="AutoShape 4"/>
          <p:cNvSpPr>
            <a:spLocks noChangeArrowheads="1"/>
          </p:cNvSpPr>
          <p:nvPr/>
        </p:nvSpPr>
        <p:spPr bwMode="auto">
          <a:xfrm>
            <a:off x="4419600" y="4814888"/>
            <a:ext cx="3619500" cy="6127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4793A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" name="AutoShape 4"/>
          <p:cNvSpPr>
            <a:spLocks noChangeArrowheads="1"/>
          </p:cNvSpPr>
          <p:nvPr/>
        </p:nvSpPr>
        <p:spPr bwMode="auto">
          <a:xfrm>
            <a:off x="4419600" y="5424488"/>
            <a:ext cx="3619500" cy="6127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4793A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AutoShape 124"/>
          <p:cNvSpPr>
            <a:spLocks noChangeArrowheads="1"/>
          </p:cNvSpPr>
          <p:nvPr/>
        </p:nvSpPr>
        <p:spPr bwMode="auto">
          <a:xfrm rot="16200000">
            <a:off x="6858000" y="3568700"/>
            <a:ext cx="381000" cy="685800"/>
          </a:xfrm>
          <a:prstGeom prst="can">
            <a:avLst>
              <a:gd name="adj" fmla="val 47917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65" name="AutoShape 123"/>
          <p:cNvSpPr>
            <a:spLocks noChangeArrowheads="1"/>
          </p:cNvSpPr>
          <p:nvPr/>
        </p:nvSpPr>
        <p:spPr bwMode="auto">
          <a:xfrm rot="16200000">
            <a:off x="6248400" y="3568700"/>
            <a:ext cx="381000" cy="685800"/>
          </a:xfrm>
          <a:prstGeom prst="can">
            <a:avLst>
              <a:gd name="adj" fmla="val 47917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66" name="AutoShape 122"/>
          <p:cNvSpPr>
            <a:spLocks noChangeArrowheads="1"/>
          </p:cNvSpPr>
          <p:nvPr/>
        </p:nvSpPr>
        <p:spPr bwMode="auto">
          <a:xfrm rot="16200000">
            <a:off x="5219700" y="3149600"/>
            <a:ext cx="381000" cy="1524000"/>
          </a:xfrm>
          <a:prstGeom prst="can">
            <a:avLst>
              <a:gd name="adj" fmla="val 512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Physics</a:t>
            </a:r>
          </a:p>
        </p:txBody>
      </p:sp>
      <p:sp>
        <p:nvSpPr>
          <p:cNvPr id="67" name="AutoShape 125"/>
          <p:cNvSpPr>
            <a:spLocks noChangeArrowheads="1"/>
          </p:cNvSpPr>
          <p:nvPr/>
        </p:nvSpPr>
        <p:spPr bwMode="auto">
          <a:xfrm rot="16200000">
            <a:off x="6858000" y="4764088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68" name="AutoShape 126"/>
          <p:cNvSpPr>
            <a:spLocks noChangeArrowheads="1"/>
          </p:cNvSpPr>
          <p:nvPr/>
        </p:nvSpPr>
        <p:spPr bwMode="auto">
          <a:xfrm rot="16200000">
            <a:off x="5829300" y="4344988"/>
            <a:ext cx="381000" cy="1524000"/>
          </a:xfrm>
          <a:prstGeom prst="can">
            <a:avLst>
              <a:gd name="adj" fmla="val 487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Physics</a:t>
            </a:r>
          </a:p>
        </p:txBody>
      </p:sp>
      <p:sp>
        <p:nvSpPr>
          <p:cNvPr id="69" name="AutoShape 128"/>
          <p:cNvSpPr>
            <a:spLocks noChangeArrowheads="1"/>
          </p:cNvSpPr>
          <p:nvPr/>
        </p:nvSpPr>
        <p:spPr bwMode="auto">
          <a:xfrm rot="16200000">
            <a:off x="4800600" y="4764088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70" name="AutoShape 129"/>
          <p:cNvSpPr>
            <a:spLocks noChangeArrowheads="1"/>
          </p:cNvSpPr>
          <p:nvPr/>
        </p:nvSpPr>
        <p:spPr bwMode="auto">
          <a:xfrm rot="16200000">
            <a:off x="7239000" y="5399088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71" name="AutoShape 130"/>
          <p:cNvSpPr>
            <a:spLocks noChangeArrowheads="1"/>
          </p:cNvSpPr>
          <p:nvPr/>
        </p:nvSpPr>
        <p:spPr bwMode="auto">
          <a:xfrm rot="16200000">
            <a:off x="6629400" y="5399088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72" name="AutoShape 131"/>
          <p:cNvSpPr>
            <a:spLocks noChangeArrowheads="1"/>
          </p:cNvSpPr>
          <p:nvPr/>
        </p:nvSpPr>
        <p:spPr bwMode="auto">
          <a:xfrm rot="16200000">
            <a:off x="6019800" y="5399088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73" name="AutoShape 132"/>
          <p:cNvSpPr>
            <a:spLocks noChangeArrowheads="1"/>
          </p:cNvSpPr>
          <p:nvPr/>
        </p:nvSpPr>
        <p:spPr bwMode="auto">
          <a:xfrm rot="16200000">
            <a:off x="5410200" y="5399088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74" name="AutoShape 133"/>
          <p:cNvSpPr>
            <a:spLocks noChangeArrowheads="1"/>
          </p:cNvSpPr>
          <p:nvPr/>
        </p:nvSpPr>
        <p:spPr bwMode="auto">
          <a:xfrm rot="16200000">
            <a:off x="4800600" y="5399088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75" name="Text Box 27"/>
          <p:cNvSpPr txBox="1">
            <a:spLocks noChangeArrowheads="1"/>
          </p:cNvSpPr>
          <p:nvPr/>
        </p:nvSpPr>
        <p:spPr bwMode="auto">
          <a:xfrm>
            <a:off x="4419600" y="3290888"/>
            <a:ext cx="3662363" cy="338137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latin typeface="+mj-lt"/>
                <a:cs typeface="Arial" charset="0"/>
              </a:rPr>
              <a:t>Worker Threads</a:t>
            </a:r>
          </a:p>
        </p:txBody>
      </p:sp>
      <p:sp>
        <p:nvSpPr>
          <p:cNvPr id="76" name="Rectangle 139"/>
          <p:cNvSpPr>
            <a:spLocks noChangeArrowheads="1"/>
          </p:cNvSpPr>
          <p:nvPr/>
        </p:nvSpPr>
        <p:spPr bwMode="auto">
          <a:xfrm>
            <a:off x="4343400" y="3200400"/>
            <a:ext cx="3792538" cy="2971800"/>
          </a:xfrm>
          <a:prstGeom prst="rect">
            <a:avLst/>
          </a:prstGeom>
          <a:noFill/>
          <a:ln w="25400" algn="ctr">
            <a:solidFill>
              <a:srgbClr val="F4793A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AutoShape 4"/>
          <p:cNvSpPr>
            <a:spLocks noChangeArrowheads="1"/>
          </p:cNvSpPr>
          <p:nvPr/>
        </p:nvSpPr>
        <p:spPr bwMode="auto">
          <a:xfrm>
            <a:off x="4419600" y="3581400"/>
            <a:ext cx="3619500" cy="6127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4793A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latin typeface="+mj-lt"/>
            </a:endParaRPr>
          </a:p>
        </p:txBody>
      </p:sp>
      <p:sp>
        <p:nvSpPr>
          <p:cNvPr id="78" name="AutoShape 66"/>
          <p:cNvSpPr>
            <a:spLocks noChangeArrowheads="1"/>
          </p:cNvSpPr>
          <p:nvPr/>
        </p:nvSpPr>
        <p:spPr bwMode="auto">
          <a:xfrm rot="16200000">
            <a:off x="6057900" y="2914650"/>
            <a:ext cx="381000" cy="3200400"/>
          </a:xfrm>
          <a:prstGeom prst="can">
            <a:avLst>
              <a:gd name="adj" fmla="val 48300"/>
            </a:avLst>
          </a:prstGeom>
          <a:solidFill>
            <a:srgbClr val="969696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Render</a:t>
            </a:r>
          </a:p>
        </p:txBody>
      </p:sp>
      <p:sp>
        <p:nvSpPr>
          <p:cNvPr id="60" name="Right Arrow 58"/>
          <p:cNvSpPr>
            <a:spLocks noChangeArrowheads="1"/>
          </p:cNvSpPr>
          <p:nvPr/>
        </p:nvSpPr>
        <p:spPr bwMode="auto">
          <a:xfrm>
            <a:off x="3733800" y="4572000"/>
            <a:ext cx="609600" cy="672525"/>
          </a:xfrm>
          <a:prstGeom prst="rightArrow">
            <a:avLst>
              <a:gd name="adj1" fmla="val 50000"/>
              <a:gd name="adj2" fmla="val 52459"/>
            </a:avLst>
          </a:prstGeom>
          <a:solidFill>
            <a:schemeClr val="tx1"/>
          </a:solidFill>
          <a:ln w="19050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endParaRPr lang="fr-FR" sz="2000">
              <a:latin typeface="+mj-lt"/>
            </a:endParaRP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GAMEFEST_WIP"/>
</p:tagLst>
</file>

<file path=ppt/theme/theme1.xml><?xml version="1.0" encoding="utf-8"?>
<a:theme xmlns:a="http://schemas.openxmlformats.org/drawingml/2006/main" name="Gamefest PPT Template - Partner">
  <a:themeElements>
    <a:clrScheme name="GameFest_2006_S2_V6 1">
      <a:dk1>
        <a:srgbClr val="000000"/>
      </a:dk1>
      <a:lt1>
        <a:srgbClr val="FFFFFF"/>
      </a:lt1>
      <a:dk2>
        <a:srgbClr val="33C9D1"/>
      </a:dk2>
      <a:lt2>
        <a:srgbClr val="FFB601"/>
      </a:lt2>
      <a:accent1>
        <a:srgbClr val="F7E993"/>
      </a:accent1>
      <a:accent2>
        <a:srgbClr val="66CC66"/>
      </a:accent2>
      <a:accent3>
        <a:srgbClr val="ADE1E5"/>
      </a:accent3>
      <a:accent4>
        <a:srgbClr val="DADADA"/>
      </a:accent4>
      <a:accent5>
        <a:srgbClr val="FAF2C8"/>
      </a:accent5>
      <a:accent6>
        <a:srgbClr val="5CB95C"/>
      </a:accent6>
      <a:hlink>
        <a:srgbClr val="6699FF"/>
      </a:hlink>
      <a:folHlink>
        <a:srgbClr val="F98239"/>
      </a:folHlink>
    </a:clrScheme>
    <a:fontScheme name="GameFest_2006_S2_V6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GameFest_2006_S2_V6 1">
        <a:dk1>
          <a:srgbClr val="000000"/>
        </a:dk1>
        <a:lt1>
          <a:srgbClr val="FFFFFF"/>
        </a:lt1>
        <a:dk2>
          <a:srgbClr val="33C9D1"/>
        </a:dk2>
        <a:lt2>
          <a:srgbClr val="FFB601"/>
        </a:lt2>
        <a:accent1>
          <a:srgbClr val="F7E993"/>
        </a:accent1>
        <a:accent2>
          <a:srgbClr val="66CC66"/>
        </a:accent2>
        <a:accent3>
          <a:srgbClr val="ADE1E5"/>
        </a:accent3>
        <a:accent4>
          <a:srgbClr val="DADADA"/>
        </a:accent4>
        <a:accent5>
          <a:srgbClr val="FAF2C8"/>
        </a:accent5>
        <a:accent6>
          <a:srgbClr val="5CB95C"/>
        </a:accent6>
        <a:hlink>
          <a:srgbClr val="6699FF"/>
        </a:hlink>
        <a:folHlink>
          <a:srgbClr val="F9823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AC6038B300574EABA87BBC56B6779E" ma:contentTypeVersion="0" ma:contentTypeDescription="Create a new document." ma:contentTypeScope="" ma:versionID="c6002fb63062e0b5bee875173f8844b0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6E7563-4BAD-4987-835F-7F1E691418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E3A66891-9486-4BDC-8EAA-311AA2F1CB94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B3E5F10-7BD7-47C2-9A06-6E2531190A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Gamefest PPT Template - Partner</Template>
  <TotalTime>323</TotalTime>
  <Words>688</Words>
  <Application>Microsoft PowerPoint</Application>
  <PresentationFormat>On-screen Show (4:3)</PresentationFormat>
  <Paragraphs>295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Gamefest PPT Template - Partner</vt:lpstr>
      <vt:lpstr>Smoke: Architecture of an N-Way Threaded Scalable Game Framework</vt:lpstr>
      <vt:lpstr>Agenda</vt:lpstr>
      <vt:lpstr>Smoke, a game framework that maxes the CPU</vt:lpstr>
      <vt:lpstr>Why Smoke?</vt:lpstr>
      <vt:lpstr>The Framework How is the Smoke highly threaded?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Gamefest 2008</dc:subject>
  <dc:creator>Granatir, Orion R</dc:creator>
  <cp:lastModifiedBy>Granatir, Orion R</cp:lastModifiedBy>
  <cp:revision>49</cp:revision>
  <dcterms:created xsi:type="dcterms:W3CDTF">2008-06-16T16:40:42Z</dcterms:created>
  <dcterms:modified xsi:type="dcterms:W3CDTF">2008-07-09T23:55:12Z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0x01010077AC6038B300574EABA87BBC56B6779E</vt:lpwstr>
  </property>
</Properties>
</file>