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5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83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6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7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5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2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6CD189-E039-4A51-BC88-4927E4923AA0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CS4710: Artificial Intelligence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this course about? How much homework is there? How hard will I have to work? Will I pass if I am drunk while doing the homework? Other important questions!</a:t>
            </a:r>
          </a:p>
        </p:txBody>
      </p:sp>
    </p:spTree>
    <p:extLst>
      <p:ext uri="{BB962C8B-B14F-4D97-AF65-F5344CB8AC3E}">
        <p14:creationId xmlns:p14="http://schemas.microsoft.com/office/powerpoint/2010/main" val="1786165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Homework Groups</a:t>
            </a:r>
          </a:p>
          <a:p>
            <a:endParaRPr lang="en-US" dirty="0"/>
          </a:p>
          <a:p>
            <a:r>
              <a:rPr lang="en-US" dirty="0"/>
              <a:t>You may work in groups of 2 on the homework. NO MORE!</a:t>
            </a:r>
          </a:p>
          <a:p>
            <a:endParaRPr lang="en-US" dirty="0"/>
          </a:p>
          <a:p>
            <a:r>
              <a:rPr lang="en-US" dirty="0"/>
              <a:t>Only one submission necessary, but must let us know who your partner was.</a:t>
            </a:r>
          </a:p>
          <a:p>
            <a:endParaRPr lang="en-US" dirty="0"/>
          </a:p>
          <a:p>
            <a:r>
              <a:rPr lang="en-US" dirty="0"/>
              <a:t>Can have different partners on different assignments if you want.</a:t>
            </a:r>
          </a:p>
          <a:p>
            <a:endParaRPr lang="en-US" dirty="0"/>
          </a:p>
          <a:p>
            <a:r>
              <a:rPr lang="en-US" dirty="0"/>
              <a:t>Collaboration outside of your group, in any way, is an honor violation unless otherwise stated.</a:t>
            </a:r>
          </a:p>
        </p:txBody>
      </p:sp>
      <p:pic>
        <p:nvPicPr>
          <p:cNvPr id="7170" name="Picture 2" descr="http://www.dumpaday.com/wp-content/uploads/2013/01/doing-your-homework-funny-quot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9" t="9604" r="275" b="5236"/>
          <a:stretch/>
        </p:blipFill>
        <p:spPr bwMode="auto">
          <a:xfrm>
            <a:off x="91440" y="1648872"/>
            <a:ext cx="59436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err="1"/>
              <a:t>Homeworks</a:t>
            </a:r>
            <a:r>
              <a:rPr lang="en-US" sz="2400" b="1" dirty="0"/>
              <a:t>:</a:t>
            </a:r>
          </a:p>
          <a:p>
            <a:endParaRPr lang="en-US" dirty="0"/>
          </a:p>
          <a:p>
            <a:r>
              <a:rPr lang="en-US" dirty="0"/>
              <a:t>HW 1: Automatic Theorem Prover</a:t>
            </a:r>
          </a:p>
          <a:p>
            <a:endParaRPr lang="en-US" dirty="0"/>
          </a:p>
          <a:p>
            <a:r>
              <a:rPr lang="en-US" dirty="0"/>
              <a:t>HW 2: Pathfinding (with a  probabilistic twist!)</a:t>
            </a:r>
          </a:p>
          <a:p>
            <a:endParaRPr lang="en-US" dirty="0"/>
          </a:p>
          <a:p>
            <a:r>
              <a:rPr lang="en-US" dirty="0"/>
              <a:t>HW 3: Ticket To Ride AI</a:t>
            </a:r>
          </a:p>
          <a:p>
            <a:endParaRPr lang="en-US" dirty="0"/>
          </a:p>
          <a:p>
            <a:r>
              <a:rPr lang="en-US" dirty="0"/>
              <a:t>HW 4: Negotiation</a:t>
            </a:r>
          </a:p>
          <a:p>
            <a:endParaRPr lang="en-US" dirty="0"/>
          </a:p>
          <a:p>
            <a:r>
              <a:rPr lang="en-US" dirty="0"/>
              <a:t>HW 5: Machine Learning</a:t>
            </a:r>
          </a:p>
        </p:txBody>
      </p:sp>
      <p:pic>
        <p:nvPicPr>
          <p:cNvPr id="7170" name="Picture 2" descr="http://www.dumpaday.com/wp-content/uploads/2013/01/doing-your-homework-funny-quot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9" t="9604" r="275" b="5236"/>
          <a:stretch/>
        </p:blipFill>
        <p:spPr bwMode="auto">
          <a:xfrm>
            <a:off x="91440" y="1648872"/>
            <a:ext cx="59436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63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Homework: Late Policy</a:t>
            </a:r>
          </a:p>
          <a:p>
            <a:endParaRPr lang="en-US" dirty="0"/>
          </a:p>
          <a:p>
            <a:r>
              <a:rPr lang="en-US" dirty="0"/>
              <a:t>You may use up to two late days throughout the semester</a:t>
            </a:r>
          </a:p>
          <a:p>
            <a:endParaRPr lang="en-US" dirty="0"/>
          </a:p>
          <a:p>
            <a:r>
              <a:rPr lang="en-US" dirty="0"/>
              <a:t>This means you cannot complain about various things that happen to you</a:t>
            </a:r>
          </a:p>
          <a:p>
            <a:pPr lvl="1"/>
            <a:r>
              <a:rPr lang="en-US" dirty="0"/>
              <a:t>Interviews</a:t>
            </a:r>
          </a:p>
          <a:p>
            <a:pPr lvl="1"/>
            <a:r>
              <a:rPr lang="en-US" dirty="0"/>
              <a:t>Emergencies</a:t>
            </a:r>
          </a:p>
          <a:p>
            <a:pPr lvl="1"/>
            <a:r>
              <a:rPr lang="en-US" dirty="0"/>
              <a:t>Etc.</a:t>
            </a:r>
          </a:p>
          <a:p>
            <a:pPr lvl="1"/>
            <a:r>
              <a:rPr lang="en-US" dirty="0"/>
              <a:t>…this is what the late days are for</a:t>
            </a:r>
          </a:p>
          <a:p>
            <a:pPr lvl="1"/>
            <a:endParaRPr lang="en-US" dirty="0"/>
          </a:p>
          <a:p>
            <a:r>
              <a:rPr lang="en-US" dirty="0"/>
              <a:t>Of course, happy to discuss truly extraordinary circumstances</a:t>
            </a:r>
          </a:p>
        </p:txBody>
      </p:sp>
      <p:pic>
        <p:nvPicPr>
          <p:cNvPr id="7170" name="Picture 2" descr="http://www.dumpaday.com/wp-content/uploads/2013/01/doing-your-homework-funny-quot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9" t="9604" r="275" b="5236"/>
          <a:stretch/>
        </p:blipFill>
        <p:spPr bwMode="auto">
          <a:xfrm>
            <a:off x="91440" y="1648872"/>
            <a:ext cx="59436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43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Grading</a:t>
            </a:r>
          </a:p>
          <a:p>
            <a:endParaRPr lang="en-US" dirty="0"/>
          </a:p>
          <a:p>
            <a:r>
              <a:rPr lang="en-US" dirty="0"/>
              <a:t>25% Midterms</a:t>
            </a:r>
          </a:p>
          <a:p>
            <a:r>
              <a:rPr lang="en-US" dirty="0"/>
              <a:t>20% Final Exam</a:t>
            </a:r>
          </a:p>
          <a:p>
            <a:r>
              <a:rPr lang="en-US" dirty="0"/>
              <a:t>50% </a:t>
            </a:r>
            <a:r>
              <a:rPr lang="en-US" dirty="0" err="1"/>
              <a:t>Homeworks</a:t>
            </a:r>
            <a:endParaRPr lang="en-US" dirty="0"/>
          </a:p>
          <a:p>
            <a:r>
              <a:rPr lang="en-US" dirty="0"/>
              <a:t>5% Attendance / Participation</a:t>
            </a:r>
          </a:p>
          <a:p>
            <a:endParaRPr lang="en-US" dirty="0"/>
          </a:p>
          <a:p>
            <a:r>
              <a:rPr lang="en-US" dirty="0"/>
              <a:t>Keeping it simple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194" name="Picture 2" descr="Memes and gra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99" y="1487207"/>
            <a:ext cx="5193173" cy="470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12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Cheating</a:t>
            </a:r>
          </a:p>
          <a:p>
            <a:endParaRPr lang="en-US" dirty="0"/>
          </a:p>
          <a:p>
            <a:r>
              <a:rPr lang="en-US" dirty="0"/>
              <a:t>Let’s define cheating:</a:t>
            </a:r>
          </a:p>
          <a:p>
            <a:pPr lvl="1"/>
            <a:r>
              <a:rPr lang="en-US" dirty="0"/>
              <a:t>Looking at someone else’s code (online or elsewhere)</a:t>
            </a:r>
          </a:p>
          <a:p>
            <a:pPr lvl="1"/>
            <a:r>
              <a:rPr lang="en-US" dirty="0"/>
              <a:t>Someone outside your group writing your code</a:t>
            </a:r>
          </a:p>
          <a:p>
            <a:pPr lvl="1"/>
            <a:endParaRPr lang="en-US" dirty="0"/>
          </a:p>
          <a:p>
            <a:r>
              <a:rPr lang="en-US" dirty="0"/>
              <a:t>Not cheating:</a:t>
            </a:r>
          </a:p>
          <a:p>
            <a:pPr lvl="1"/>
            <a:r>
              <a:rPr lang="en-US" dirty="0"/>
              <a:t>Discussing the HW at a high level</a:t>
            </a:r>
          </a:p>
          <a:p>
            <a:pPr lvl="1"/>
            <a:r>
              <a:rPr lang="en-US" dirty="0"/>
              <a:t>Looking at pseudo-code or instructional videos online (as long as there is no code)</a:t>
            </a:r>
          </a:p>
          <a:p>
            <a:pPr lvl="1"/>
            <a:endParaRPr lang="en-US" dirty="0"/>
          </a:p>
        </p:txBody>
      </p:sp>
      <p:pic>
        <p:nvPicPr>
          <p:cNvPr id="12290" name="Picture 2" descr="http://funny-lover.com/wp-content/uploads/2014/03/cheating-it-hurts-every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24" y="1571831"/>
            <a:ext cx="5851955" cy="469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417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Ok…I think that is all</a:t>
            </a:r>
          </a:p>
          <a:p>
            <a:endParaRPr lang="en-US" dirty="0"/>
          </a:p>
          <a:p>
            <a:r>
              <a:rPr lang="en-US" dirty="0"/>
              <a:t>You have an assigned reading tonight: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“Computer Science as Empirical Inquiry: Symbols and Search”</a:t>
            </a:r>
          </a:p>
          <a:p>
            <a:pPr marL="36900" indent="0">
              <a:buNone/>
            </a:pPr>
            <a:r>
              <a:rPr lang="en-US" dirty="0"/>
              <a:t>	-Allen Newell and Herbert Simon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This is due tomorrow. You must have read this, I will check somehow…</a:t>
            </a:r>
            <a:r>
              <a:rPr lang="en-US" dirty="0" err="1"/>
              <a:t>hmmmmmm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74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r>
              <a:rPr lang="en-US" dirty="0"/>
              <a:t>Course Info:</a:t>
            </a:r>
          </a:p>
          <a:p>
            <a:pPr lvl="1"/>
            <a:r>
              <a:rPr lang="en-US" dirty="0"/>
              <a:t>MTWRF @ 10:30-12:45</a:t>
            </a:r>
          </a:p>
          <a:p>
            <a:pPr lvl="2"/>
            <a:r>
              <a:rPr lang="en-US" dirty="0"/>
              <a:t>With breaks…of course!</a:t>
            </a:r>
          </a:p>
          <a:p>
            <a:pPr lvl="1"/>
            <a:endParaRPr lang="en-US" dirty="0"/>
          </a:p>
          <a:p>
            <a:r>
              <a:rPr lang="en-US" dirty="0"/>
              <a:t>Instructor:</a:t>
            </a:r>
          </a:p>
          <a:p>
            <a:pPr lvl="1"/>
            <a:r>
              <a:rPr lang="en-US" dirty="0"/>
              <a:t>Dr. Mark Floryan</a:t>
            </a:r>
          </a:p>
          <a:p>
            <a:pPr lvl="1"/>
            <a:r>
              <a:rPr lang="en-US" dirty="0"/>
              <a:t>Office: Rice 203</a:t>
            </a:r>
          </a:p>
          <a:p>
            <a:pPr lvl="1"/>
            <a:endParaRPr lang="en-US" dirty="0"/>
          </a:p>
          <a:p>
            <a:r>
              <a:rPr lang="en-US" dirty="0"/>
              <a:t>TAs:</a:t>
            </a:r>
          </a:p>
          <a:p>
            <a:pPr lvl="1"/>
            <a:r>
              <a:rPr lang="en-US" dirty="0"/>
              <a:t>Yuchi Tian (yt8mn@virginia.edu)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15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Pre-requisites</a:t>
            </a:r>
          </a:p>
          <a:p>
            <a:endParaRPr lang="en-US" dirty="0"/>
          </a:p>
          <a:p>
            <a:r>
              <a:rPr lang="en-US" dirty="0"/>
              <a:t>Absolutely Required:</a:t>
            </a:r>
          </a:p>
          <a:p>
            <a:pPr lvl="1"/>
            <a:r>
              <a:rPr lang="en-US" dirty="0"/>
              <a:t>CS2150 (</a:t>
            </a:r>
            <a:r>
              <a:rPr lang="en-US" dirty="0" err="1"/>
              <a:t>Prog</a:t>
            </a:r>
            <a:r>
              <a:rPr lang="en-US" dirty="0"/>
              <a:t>. and Data Rep.)</a:t>
            </a:r>
          </a:p>
          <a:p>
            <a:pPr lvl="1"/>
            <a:r>
              <a:rPr lang="en-US" dirty="0"/>
              <a:t>CS2102 (Discrete Math)</a:t>
            </a:r>
          </a:p>
          <a:p>
            <a:pPr lvl="1"/>
            <a:endParaRPr lang="en-US" dirty="0"/>
          </a:p>
          <a:p>
            <a:r>
              <a:rPr lang="en-US" dirty="0"/>
              <a:t>Helpful, but not (technically) required:</a:t>
            </a:r>
          </a:p>
          <a:p>
            <a:pPr lvl="1"/>
            <a:r>
              <a:rPr lang="en-US" dirty="0"/>
              <a:t>CS4102 (Algorithms)</a:t>
            </a:r>
          </a:p>
          <a:p>
            <a:pPr lvl="1"/>
            <a:r>
              <a:rPr lang="en-US" dirty="0"/>
              <a:t>Probability</a:t>
            </a:r>
          </a:p>
          <a:p>
            <a:pPr lvl="2"/>
            <a:r>
              <a:rPr lang="en-US" dirty="0"/>
              <a:t>We’ll review some of this when necessary</a:t>
            </a:r>
          </a:p>
          <a:p>
            <a:pPr lvl="1"/>
            <a:r>
              <a:rPr lang="en-US" dirty="0"/>
              <a:t>Statistics</a:t>
            </a:r>
          </a:p>
          <a:p>
            <a:pPr lvl="2"/>
            <a:r>
              <a:rPr lang="en-US" dirty="0"/>
              <a:t>Not much, but a little stat is helpful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4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I Expect You to Know</a:t>
            </a:r>
          </a:p>
          <a:p>
            <a:r>
              <a:rPr lang="en-US" dirty="0"/>
              <a:t>Graphs</a:t>
            </a:r>
          </a:p>
          <a:p>
            <a:pPr lvl="1"/>
            <a:r>
              <a:rPr lang="en-US" dirty="0"/>
              <a:t>Comfortable implementing a graph</a:t>
            </a:r>
          </a:p>
          <a:p>
            <a:pPr lvl="2"/>
            <a:r>
              <a:rPr lang="en-US" dirty="0"/>
              <a:t>Adj. List or Adj. Matrix</a:t>
            </a:r>
          </a:p>
          <a:p>
            <a:pPr lvl="1"/>
            <a:r>
              <a:rPr lang="en-US" dirty="0"/>
              <a:t>If you aren’t comfortable with graphs, review them NOW!</a:t>
            </a:r>
          </a:p>
          <a:p>
            <a:pPr lvl="1"/>
            <a:r>
              <a:rPr lang="en-US" dirty="0"/>
              <a:t>At some point, we will do a VERY short review of this</a:t>
            </a:r>
          </a:p>
          <a:p>
            <a:endParaRPr lang="en-US" dirty="0"/>
          </a:p>
          <a:p>
            <a:r>
              <a:rPr lang="en-US" dirty="0"/>
              <a:t>Basic Discrete Math Material</a:t>
            </a:r>
          </a:p>
          <a:p>
            <a:pPr lvl="1"/>
            <a:r>
              <a:rPr lang="en-US" dirty="0"/>
              <a:t>Propositional Logic</a:t>
            </a:r>
          </a:p>
          <a:p>
            <a:pPr lvl="1"/>
            <a:r>
              <a:rPr lang="en-US" dirty="0"/>
              <a:t>Basic logic and inference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2050" name="Picture 2" descr="http://www1.pcmag.com/media/images/347846-artificial-intellig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1" y="1456166"/>
            <a:ext cx="5645442" cy="317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04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Textbook (Required)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Artificial Intelligence: A Modern Approach</a:t>
            </a:r>
          </a:p>
          <a:p>
            <a:pPr lvl="1"/>
            <a:r>
              <a:rPr lang="en-US" dirty="0"/>
              <a:t>Third Edition</a:t>
            </a:r>
          </a:p>
          <a:p>
            <a:pPr lvl="1"/>
            <a:r>
              <a:rPr lang="en-US" dirty="0"/>
              <a:t>Stuart </a:t>
            </a:r>
            <a:r>
              <a:rPr lang="en-US" dirty="0" err="1"/>
              <a:t>Russel</a:t>
            </a:r>
            <a:r>
              <a:rPr lang="en-US" dirty="0"/>
              <a:t> &amp; Peter </a:t>
            </a:r>
            <a:r>
              <a:rPr lang="en-US" dirty="0" err="1"/>
              <a:t>Norvig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ISBN: 978-0136042594</a:t>
            </a:r>
          </a:p>
          <a:p>
            <a:endParaRPr lang="en-US" dirty="0"/>
          </a:p>
          <a:p>
            <a:r>
              <a:rPr lang="en-US" dirty="0"/>
              <a:t>We will be following the book loosely</a:t>
            </a:r>
          </a:p>
          <a:p>
            <a:pPr lvl="1"/>
            <a:r>
              <a:rPr lang="en-US" dirty="0"/>
              <a:t>So you can probably survive without it, but I recommend having it.</a:t>
            </a:r>
          </a:p>
        </p:txBody>
      </p:sp>
      <p:pic>
        <p:nvPicPr>
          <p:cNvPr id="4098" name="Picture 2" descr="http://imt.xmu.edu.cn/Rongrong%20Ji%20@%20XMU_files/a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49" y="414747"/>
            <a:ext cx="4705350" cy="594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3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fontScale="92500" lnSpcReduction="10000"/>
          </a:bodyPr>
          <a:lstStyle/>
          <a:p>
            <a:pPr marL="36900" indent="0" algn="ctr">
              <a:buNone/>
            </a:pPr>
            <a:r>
              <a:rPr lang="en-US" sz="2400" b="1" dirty="0"/>
              <a:t>Topics (As of right now)</a:t>
            </a:r>
          </a:p>
          <a:p>
            <a:r>
              <a:rPr lang="en-US" dirty="0"/>
              <a:t>Introduction to AI</a:t>
            </a:r>
          </a:p>
          <a:p>
            <a:r>
              <a:rPr lang="en-US" dirty="0"/>
              <a:t>Knowledge Representation</a:t>
            </a:r>
          </a:p>
          <a:p>
            <a:r>
              <a:rPr lang="en-US" dirty="0"/>
              <a:t>Expert Systems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Reasoning Under Uncertainty</a:t>
            </a:r>
          </a:p>
          <a:p>
            <a:r>
              <a:rPr lang="en-US" dirty="0"/>
              <a:t>Multi-Agent Systems</a:t>
            </a:r>
          </a:p>
          <a:p>
            <a:r>
              <a:rPr lang="en-US" dirty="0"/>
              <a:t>Machine Learning</a:t>
            </a:r>
          </a:p>
          <a:p>
            <a:endParaRPr lang="en-US" dirty="0"/>
          </a:p>
          <a:p>
            <a:r>
              <a:rPr lang="en-US" dirty="0"/>
              <a:t>Course is meant to be an overview of AI, so won’t go completely into any one topic.</a:t>
            </a:r>
          </a:p>
          <a:p>
            <a:endParaRPr lang="en-US" dirty="0"/>
          </a:p>
          <a:p>
            <a:r>
              <a:rPr lang="en-US" dirty="0"/>
              <a:t>* Might add some natural language processing, computer vision, etc. if time allows.</a:t>
            </a:r>
          </a:p>
        </p:txBody>
      </p:sp>
      <p:pic>
        <p:nvPicPr>
          <p:cNvPr id="4" name="Picture 2" descr="http://www1.pcmag.com/media/images/347846-artificial-intellig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1" y="1456166"/>
            <a:ext cx="5645442" cy="317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31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Midterms</a:t>
            </a:r>
          </a:p>
          <a:p>
            <a:endParaRPr lang="en-US" dirty="0"/>
          </a:p>
          <a:p>
            <a:r>
              <a:rPr lang="en-US" dirty="0"/>
              <a:t>Three midterms and one final:</a:t>
            </a:r>
          </a:p>
          <a:p>
            <a:pPr lvl="1"/>
            <a:r>
              <a:rPr lang="en-US" dirty="0"/>
              <a:t>We will have a test every Friday</a:t>
            </a:r>
          </a:p>
          <a:p>
            <a:pPr lvl="1"/>
            <a:r>
              <a:rPr lang="en-US" dirty="0"/>
              <a:t>First one is just an essay</a:t>
            </a:r>
          </a:p>
          <a:p>
            <a:pPr lvl="1"/>
            <a:r>
              <a:rPr lang="en-US" dirty="0"/>
              <a:t>Other ones are traditional technical exams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Exams designed to take ~1.5 hours at most</a:t>
            </a:r>
          </a:p>
          <a:p>
            <a:pPr lvl="1"/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122" name="Picture 2" descr="http://actionbash.com/wp-content/uploads/2012/06/4454827_460s_v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97" y="808894"/>
            <a:ext cx="39243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94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400" b="1" dirty="0"/>
              <a:t>Homework: The Meat of the Course</a:t>
            </a:r>
          </a:p>
          <a:p>
            <a:endParaRPr lang="en-US" dirty="0"/>
          </a:p>
          <a:p>
            <a:r>
              <a:rPr lang="en-US" dirty="0"/>
              <a:t>5 of these (small chance we remove or add one, but most likely 5)</a:t>
            </a:r>
          </a:p>
          <a:p>
            <a:r>
              <a:rPr lang="en-US" dirty="0"/>
              <a:t>50% of your grade</a:t>
            </a:r>
          </a:p>
          <a:p>
            <a:endParaRPr lang="en-US" dirty="0"/>
          </a:p>
          <a:p>
            <a:r>
              <a:rPr lang="en-US" dirty="0"/>
              <a:t>Programming problems</a:t>
            </a:r>
          </a:p>
          <a:p>
            <a:r>
              <a:rPr lang="en-US" dirty="0"/>
              <a:t>Problems will be well-defined, but many solutions possible</a:t>
            </a:r>
          </a:p>
          <a:p>
            <a:endParaRPr lang="en-US" dirty="0"/>
          </a:p>
          <a:p>
            <a:r>
              <a:rPr lang="en-US" dirty="0"/>
              <a:t>For each you will:</a:t>
            </a:r>
          </a:p>
          <a:p>
            <a:pPr lvl="1"/>
            <a:r>
              <a:rPr lang="en-US" dirty="0"/>
              <a:t>Turn in your code</a:t>
            </a:r>
          </a:p>
          <a:p>
            <a:pPr lvl="1"/>
            <a:r>
              <a:rPr lang="en-US" dirty="0"/>
              <a:t>Usually some kind of write-up regarding your solution</a:t>
            </a:r>
          </a:p>
        </p:txBody>
      </p:sp>
      <p:pic>
        <p:nvPicPr>
          <p:cNvPr id="7170" name="Picture 2" descr="http://www.dumpaday.com/wp-content/uploads/2013/01/doing-your-homework-funny-quot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9" t="9604" r="275" b="5236"/>
          <a:stretch/>
        </p:blipFill>
        <p:spPr bwMode="auto">
          <a:xfrm>
            <a:off x="91440" y="1648872"/>
            <a:ext cx="59436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74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Homework: The Meat of the Course</a:t>
            </a:r>
          </a:p>
          <a:p>
            <a:endParaRPr lang="en-US" dirty="0"/>
          </a:p>
          <a:p>
            <a:r>
              <a:rPr lang="en-US" dirty="0"/>
              <a:t>Recommendations:</a:t>
            </a:r>
          </a:p>
          <a:p>
            <a:pPr lvl="1"/>
            <a:r>
              <a:rPr lang="en-US" dirty="0"/>
              <a:t>Start Early!! These HWs generally are not of the “just implement something” form.</a:t>
            </a:r>
          </a:p>
          <a:p>
            <a:pPr lvl="1"/>
            <a:r>
              <a:rPr lang="en-US" dirty="0"/>
              <a:t>You will need to:</a:t>
            </a:r>
          </a:p>
          <a:p>
            <a:pPr lvl="2"/>
            <a:r>
              <a:rPr lang="en-US" dirty="0"/>
              <a:t>Implement an algorithm</a:t>
            </a:r>
          </a:p>
          <a:p>
            <a:pPr lvl="2"/>
            <a:r>
              <a:rPr lang="en-US" dirty="0"/>
              <a:t>Test it, see where it does well and fails</a:t>
            </a:r>
          </a:p>
          <a:p>
            <a:pPr lvl="2"/>
            <a:r>
              <a:rPr lang="en-US" dirty="0"/>
              <a:t>Tweak it and see how performance changes</a:t>
            </a:r>
          </a:p>
          <a:p>
            <a:pPr lvl="2"/>
            <a:r>
              <a:rPr lang="en-US" dirty="0"/>
              <a:t>Test on MANY different types of inputs</a:t>
            </a:r>
          </a:p>
          <a:p>
            <a:pPr lvl="2"/>
            <a:r>
              <a:rPr lang="en-US" dirty="0"/>
              <a:t>Analyze the differences</a:t>
            </a:r>
          </a:p>
          <a:p>
            <a:pPr lvl="2"/>
            <a:r>
              <a:rPr lang="en-US" dirty="0"/>
              <a:t>Write an analytical paper about it</a:t>
            </a:r>
          </a:p>
          <a:p>
            <a:pPr lvl="1"/>
            <a:endParaRPr lang="en-US" dirty="0"/>
          </a:p>
        </p:txBody>
      </p:sp>
      <p:pic>
        <p:nvPicPr>
          <p:cNvPr id="7170" name="Picture 2" descr="http://www.dumpaday.com/wp-content/uploads/2013/01/doing-your-homework-funny-quot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9" t="9604" r="275" b="5236"/>
          <a:stretch/>
        </p:blipFill>
        <p:spPr bwMode="auto">
          <a:xfrm>
            <a:off x="91440" y="1648872"/>
            <a:ext cx="59436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366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179</TotalTime>
  <Words>657</Words>
  <Application>Microsoft Office PowerPoint</Application>
  <PresentationFormat>Widescreen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Calisto MT</vt:lpstr>
      <vt:lpstr>Trebuchet MS</vt:lpstr>
      <vt:lpstr>Wingdings 2</vt:lpstr>
      <vt:lpstr>Slate</vt:lpstr>
      <vt:lpstr>CS4710: Artificial Intelligence Course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CS4710: Artificial Intelligence Course Introduction</dc:title>
  <dc:creator>Maya Kumazawa</dc:creator>
  <cp:lastModifiedBy>Maya Kumazawa</cp:lastModifiedBy>
  <cp:revision>49</cp:revision>
  <dcterms:created xsi:type="dcterms:W3CDTF">2014-12-16T15:21:56Z</dcterms:created>
  <dcterms:modified xsi:type="dcterms:W3CDTF">2016-06-13T12:12:36Z</dcterms:modified>
</cp:coreProperties>
</file>