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1" r:id="rId9"/>
    <p:sldId id="285" r:id="rId10"/>
    <p:sldId id="286" r:id="rId11"/>
    <p:sldId id="287" r:id="rId12"/>
    <p:sldId id="288" r:id="rId13"/>
    <p:sldId id="290" r:id="rId14"/>
    <p:sldId id="272" r:id="rId15"/>
    <p:sldId id="273" r:id="rId16"/>
    <p:sldId id="269" r:id="rId17"/>
    <p:sldId id="270" r:id="rId18"/>
    <p:sldId id="274" r:id="rId19"/>
    <p:sldId id="292" r:id="rId20"/>
    <p:sldId id="276" r:id="rId21"/>
    <p:sldId id="261" r:id="rId22"/>
    <p:sldId id="263" r:id="rId23"/>
    <p:sldId id="264" r:id="rId24"/>
    <p:sldId id="279" r:id="rId25"/>
    <p:sldId id="280" r:id="rId26"/>
    <p:sldId id="266" r:id="rId27"/>
    <p:sldId id="281" r:id="rId28"/>
    <p:sldId id="289" r:id="rId29"/>
    <p:sldId id="291" r:id="rId30"/>
    <p:sldId id="283" r:id="rId31"/>
    <p:sldId id="284" r:id="rId32"/>
    <p:sldId id="282" r:id="rId33"/>
    <p:sldId id="27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eld_of_study" TargetMode="External"/><Relationship Id="rId2" Type="http://schemas.openxmlformats.org/officeDocument/2006/relationships/hyperlink" Target="http://en.wikipedia.org/wiki/Intelligenc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Intelligent_ag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Intro to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some typical AI problems? How do we approach them? What are the different sub-fields of AI? Is true AI really achievable?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Vision</a:t>
            </a:r>
          </a:p>
          <a:p>
            <a:r>
              <a:rPr lang="en-US" dirty="0" smtClean="0"/>
              <a:t>Making sense of the world around us that we see.</a:t>
            </a:r>
          </a:p>
          <a:p>
            <a:r>
              <a:rPr lang="en-US" dirty="0" smtClean="0"/>
              <a:t>Can’t plan a path if I have no information, might have to look around.</a:t>
            </a:r>
          </a:p>
          <a:p>
            <a:endParaRPr lang="en-US" dirty="0"/>
          </a:p>
          <a:p>
            <a:r>
              <a:rPr lang="en-US" dirty="0" smtClean="0"/>
              <a:t>Problems in this area:</a:t>
            </a:r>
          </a:p>
          <a:p>
            <a:pPr lvl="1"/>
            <a:r>
              <a:rPr lang="en-US" dirty="0" smtClean="0"/>
              <a:t>Recognizing objects in a scene</a:t>
            </a:r>
          </a:p>
          <a:p>
            <a:pPr lvl="1"/>
            <a:r>
              <a:rPr lang="en-US" dirty="0" smtClean="0"/>
              <a:t>Scene reconstruction</a:t>
            </a:r>
          </a:p>
          <a:p>
            <a:pPr lvl="1"/>
            <a:r>
              <a:rPr lang="en-US" dirty="0" smtClean="0"/>
              <a:t>Motion Analysis</a:t>
            </a:r>
          </a:p>
          <a:p>
            <a:pPr lvl="1"/>
            <a:endParaRPr lang="en-US" dirty="0"/>
          </a:p>
          <a:p>
            <a:r>
              <a:rPr lang="en-US" dirty="0" smtClean="0"/>
              <a:t>Some other vision systems that you might use include…?</a:t>
            </a:r>
          </a:p>
        </p:txBody>
      </p:sp>
      <p:pic>
        <p:nvPicPr>
          <p:cNvPr id="2050" name="Picture 2" descr="http://staffingstream.wpengine.netdna-cdn.com/wp-content/uploads/2013/02/vi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" y="1693251"/>
            <a:ext cx="58674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Natural Language</a:t>
            </a:r>
          </a:p>
          <a:p>
            <a:r>
              <a:rPr lang="en-US" dirty="0" smtClean="0"/>
              <a:t>Let’s think for a second about how AMAZING natural language is.</a:t>
            </a:r>
          </a:p>
          <a:p>
            <a:endParaRPr lang="en-US" dirty="0" smtClean="0"/>
          </a:p>
          <a:p>
            <a:r>
              <a:rPr lang="en-US" dirty="0" smtClean="0"/>
              <a:t>We are able to:</a:t>
            </a:r>
          </a:p>
          <a:p>
            <a:pPr lvl="1"/>
            <a:r>
              <a:rPr lang="en-US" dirty="0" smtClean="0"/>
              <a:t>Listen to sounds, understand words, interpret meaning.</a:t>
            </a:r>
          </a:p>
          <a:p>
            <a:pPr lvl="1"/>
            <a:r>
              <a:rPr lang="en-US" dirty="0" smtClean="0"/>
              <a:t>Create and construct new sentences on the fly.</a:t>
            </a:r>
          </a:p>
          <a:p>
            <a:pPr lvl="1"/>
            <a:r>
              <a:rPr lang="en-US" dirty="0" smtClean="0"/>
              <a:t>I’m doing this right now.</a:t>
            </a:r>
          </a:p>
          <a:p>
            <a:pPr lvl="1"/>
            <a:r>
              <a:rPr lang="en-US" dirty="0" smtClean="0"/>
              <a:t>This is literally incredible!</a:t>
            </a:r>
          </a:p>
          <a:p>
            <a:pPr lvl="1"/>
            <a:endParaRPr lang="en-US" dirty="0"/>
          </a:p>
          <a:p>
            <a:r>
              <a:rPr lang="en-US" dirty="0" smtClean="0"/>
              <a:t>Other NLP systems we use?</a:t>
            </a:r>
          </a:p>
        </p:txBody>
      </p:sp>
      <p:pic>
        <p:nvPicPr>
          <p:cNvPr id="3074" name="Picture 2" descr="https://class.stanford.edu/c4x/Engineering/CS224N/asset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8" y="2055595"/>
            <a:ext cx="5648877" cy="31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Learning</a:t>
            </a:r>
          </a:p>
          <a:p>
            <a:r>
              <a:rPr lang="en-US" dirty="0" smtClean="0"/>
              <a:t>What are some different ways in which we learn?</a:t>
            </a:r>
          </a:p>
          <a:p>
            <a:endParaRPr lang="en-US" dirty="0"/>
          </a:p>
          <a:p>
            <a:r>
              <a:rPr lang="en-US" dirty="0" smtClean="0"/>
              <a:t>What are some ways in which computers learn?</a:t>
            </a:r>
          </a:p>
          <a:p>
            <a:endParaRPr lang="en-US" dirty="0"/>
          </a:p>
          <a:p>
            <a:r>
              <a:rPr lang="en-US" dirty="0" smtClean="0"/>
              <a:t>What are some systems we use today that learn?</a:t>
            </a:r>
          </a:p>
        </p:txBody>
      </p:sp>
      <p:pic>
        <p:nvPicPr>
          <p:cNvPr id="4098" name="Picture 2" descr="https://studyenglishincanada.files.wordpress.com/2012/11/brain_resized-dialouge-onli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6" y="221712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Defining Intelligence</a:t>
            </a:r>
          </a:p>
          <a:p>
            <a:endParaRPr lang="en-US" sz="2400" b="1" dirty="0"/>
          </a:p>
          <a:p>
            <a:r>
              <a:rPr lang="en-US" sz="2400" b="1" dirty="0" smtClean="0"/>
              <a:t>What are some of the running themes we are seeing so far?</a:t>
            </a:r>
            <a:endParaRPr lang="en-US" dirty="0" smtClean="0"/>
          </a:p>
        </p:txBody>
      </p:sp>
      <p:pic>
        <p:nvPicPr>
          <p:cNvPr id="4098" name="Picture 2" descr="https://studyenglishincanada.files.wordpress.com/2012/11/brain_resized-dialouge-onli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6" y="221712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Some tasks require experts</a:t>
            </a:r>
          </a:p>
          <a:p>
            <a:endParaRPr lang="en-US" sz="2400" b="1" dirty="0"/>
          </a:p>
          <a:p>
            <a:r>
              <a:rPr lang="en-US" sz="2400" b="1" dirty="0" smtClean="0"/>
              <a:t>Medical Diagnosis</a:t>
            </a:r>
          </a:p>
          <a:p>
            <a:r>
              <a:rPr lang="en-US" sz="2400" b="1" dirty="0" smtClean="0"/>
              <a:t>Equipment Repair</a:t>
            </a:r>
          </a:p>
          <a:p>
            <a:r>
              <a:rPr lang="en-US" sz="2400" b="1" dirty="0" smtClean="0"/>
              <a:t>Computer Configuration</a:t>
            </a:r>
          </a:p>
          <a:p>
            <a:r>
              <a:rPr lang="en-US" sz="2400" b="1" dirty="0" smtClean="0"/>
              <a:t>Financial Planning</a:t>
            </a:r>
          </a:p>
          <a:p>
            <a:endParaRPr lang="en-US" sz="2400" b="1" dirty="0"/>
          </a:p>
          <a:p>
            <a:r>
              <a:rPr lang="en-US" sz="2400" b="1" dirty="0" smtClean="0"/>
              <a:t>We can develop systems that do these things to!</a:t>
            </a:r>
            <a:endParaRPr lang="en-US" dirty="0" smtClean="0"/>
          </a:p>
        </p:txBody>
      </p:sp>
      <p:pic>
        <p:nvPicPr>
          <p:cNvPr id="2050" name="Picture 2" descr="http://images.clipartpanda.com/doctor-clip-art-docto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37" y="935281"/>
            <a:ext cx="368617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Expert Systems</a:t>
            </a:r>
          </a:p>
          <a:p>
            <a:endParaRPr lang="en-US" sz="2400" b="1" dirty="0"/>
          </a:p>
          <a:p>
            <a:r>
              <a:rPr lang="en-US" sz="2400" b="1" dirty="0" smtClean="0"/>
              <a:t>Expert Systems attempt to simulate how an expert human goes about accomplishing a task.</a:t>
            </a:r>
          </a:p>
          <a:p>
            <a:endParaRPr lang="en-US" sz="2400" b="1" dirty="0"/>
          </a:p>
          <a:p>
            <a:r>
              <a:rPr lang="en-US" sz="2400" b="1" dirty="0" smtClean="0"/>
              <a:t>Why might development of these systems be difficult / different from other systems?</a:t>
            </a:r>
            <a:endParaRPr lang="en-US" dirty="0" smtClean="0"/>
          </a:p>
        </p:txBody>
      </p:sp>
      <p:pic>
        <p:nvPicPr>
          <p:cNvPr id="2050" name="Picture 2" descr="http://images.clipartpanda.com/doctor-clip-art-docto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37" y="935281"/>
            <a:ext cx="368617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Overview</a:t>
            </a:r>
          </a:p>
          <a:p>
            <a:r>
              <a:rPr lang="en-US" dirty="0" smtClean="0"/>
              <a:t>Most “intelligence” requires a lot of information.</a:t>
            </a:r>
          </a:p>
          <a:p>
            <a:endParaRPr lang="en-US" dirty="0"/>
          </a:p>
          <a:p>
            <a:r>
              <a:rPr lang="en-US" dirty="0" smtClean="0"/>
              <a:t>Need to represent this information somehow.</a:t>
            </a:r>
          </a:p>
          <a:p>
            <a:endParaRPr lang="en-US" dirty="0"/>
          </a:p>
          <a:p>
            <a:r>
              <a:rPr lang="en-US" dirty="0" smtClean="0"/>
              <a:t>Several different general approaches</a:t>
            </a:r>
          </a:p>
          <a:p>
            <a:endParaRPr lang="en-US" dirty="0"/>
          </a:p>
          <a:p>
            <a:r>
              <a:rPr lang="en-US" dirty="0" smtClean="0"/>
              <a:t>Required reading on Collab for this. Due </a:t>
            </a:r>
            <a:r>
              <a:rPr lang="en-US" dirty="0" smtClean="0"/>
              <a:t>next time!!</a:t>
            </a:r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Formal Systems</a:t>
            </a:r>
          </a:p>
          <a:p>
            <a:r>
              <a:rPr lang="en-US" dirty="0" smtClean="0"/>
              <a:t>Use axioms and formal logic</a:t>
            </a:r>
          </a:p>
          <a:p>
            <a:endParaRPr lang="en-US" dirty="0"/>
          </a:p>
          <a:p>
            <a:r>
              <a:rPr lang="en-US" dirty="0" smtClean="0"/>
              <a:t>Logical statements evaluated to determine the systems output</a:t>
            </a:r>
          </a:p>
          <a:p>
            <a:endParaRPr lang="en-US" dirty="0"/>
          </a:p>
          <a:p>
            <a:r>
              <a:rPr lang="en-US" dirty="0" smtClean="0"/>
              <a:t>Usually perceives the world directly to evaluate truth value of certain inputs</a:t>
            </a:r>
          </a:p>
          <a:p>
            <a:endParaRPr lang="en-US" dirty="0"/>
          </a:p>
          <a:p>
            <a:r>
              <a:rPr lang="en-US" dirty="0" smtClean="0"/>
              <a:t>What are some uses of this type of system?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Ontologies</a:t>
            </a:r>
          </a:p>
          <a:p>
            <a:endParaRPr lang="en-US" dirty="0" smtClean="0"/>
          </a:p>
          <a:p>
            <a:r>
              <a:rPr lang="en-US" dirty="0" smtClean="0"/>
              <a:t>Structuring knowledge in graph form</a:t>
            </a:r>
          </a:p>
          <a:p>
            <a:endParaRPr lang="en-US" dirty="0"/>
          </a:p>
          <a:p>
            <a:r>
              <a:rPr lang="en-US" dirty="0" smtClean="0"/>
              <a:t>Usually consists of nodes, interconnections, etc.</a:t>
            </a:r>
          </a:p>
          <a:p>
            <a:pPr lvl="1"/>
            <a:r>
              <a:rPr lang="en-US" dirty="0" smtClean="0"/>
              <a:t>Many variations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Topics</a:t>
            </a:r>
          </a:p>
          <a:p>
            <a:r>
              <a:rPr lang="en-US" dirty="0" smtClean="0"/>
              <a:t>What is AI?</a:t>
            </a:r>
          </a:p>
          <a:p>
            <a:endParaRPr lang="en-US" dirty="0" smtClean="0"/>
          </a:p>
          <a:p>
            <a:r>
              <a:rPr lang="en-US" dirty="0" smtClean="0"/>
              <a:t>Summary of typical AI problems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Knowledge Representation Overview</a:t>
            </a:r>
          </a:p>
          <a:p>
            <a:endParaRPr lang="en-US" dirty="0"/>
          </a:p>
          <a:p>
            <a:r>
              <a:rPr lang="en-US" dirty="0" smtClean="0"/>
              <a:t>Is AI achievable?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Statistical Methods</a:t>
            </a:r>
          </a:p>
          <a:p>
            <a:r>
              <a:rPr lang="en-US" dirty="0" smtClean="0"/>
              <a:t>Some AI systems use statistics to make “educated guesses” about what action to take.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Learning systems can be shown pictures of 1000 faces and build a statistical model of how people look.</a:t>
            </a:r>
          </a:p>
          <a:p>
            <a:pPr lvl="1"/>
            <a:r>
              <a:rPr lang="en-US" dirty="0" smtClean="0"/>
              <a:t>The system will then be able to probabilistically guess when it sees a face (or even detect who the person is)</a:t>
            </a:r>
          </a:p>
          <a:p>
            <a:pPr lvl="1"/>
            <a:endParaRPr lang="en-US" dirty="0"/>
          </a:p>
          <a:p>
            <a:r>
              <a:rPr lang="en-US" dirty="0" smtClean="0"/>
              <a:t>Some uses of this?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2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True AI Achievable?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thought experiments on whether AI is even possible. The Turing Test and other philosophical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Is “true” AI Possible?</a:t>
            </a:r>
          </a:p>
          <a:p>
            <a:endParaRPr lang="en-US" dirty="0" smtClean="0"/>
          </a:p>
          <a:p>
            <a:r>
              <a:rPr lang="en-US" dirty="0" smtClean="0"/>
              <a:t>Guess we have to define “true”</a:t>
            </a:r>
          </a:p>
          <a:p>
            <a:endParaRPr lang="en-US" dirty="0"/>
          </a:p>
          <a:p>
            <a:r>
              <a:rPr lang="en-US" dirty="0" smtClean="0"/>
              <a:t>Let’s start with a preliminary definition:</a:t>
            </a:r>
          </a:p>
          <a:p>
            <a:pPr lvl="1"/>
            <a:r>
              <a:rPr lang="en-US" dirty="0" smtClean="0"/>
              <a:t>An AI is intelligent if it acts like a human</a:t>
            </a:r>
          </a:p>
          <a:p>
            <a:pPr lvl="1"/>
            <a:r>
              <a:rPr lang="en-US" dirty="0" smtClean="0"/>
              <a:t>Is this good enough?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The Turing Test</a:t>
            </a:r>
          </a:p>
          <a:p>
            <a:endParaRPr lang="en-US" dirty="0" smtClean="0"/>
          </a:p>
          <a:p>
            <a:r>
              <a:rPr lang="en-US" dirty="0" smtClean="0"/>
              <a:t>Introduced by Alan Turing in 1950</a:t>
            </a:r>
          </a:p>
          <a:p>
            <a:endParaRPr lang="en-US" dirty="0" smtClean="0"/>
          </a:p>
          <a:p>
            <a:r>
              <a:rPr lang="en-US" dirty="0" smtClean="0"/>
              <a:t>He called it “The Imitation Game”</a:t>
            </a:r>
          </a:p>
          <a:p>
            <a:pPr lvl="1"/>
            <a:r>
              <a:rPr lang="en-US" dirty="0" smtClean="0"/>
              <a:t>WOAH! Like the movie!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Simple Test</a:t>
            </a:r>
          </a:p>
          <a:p>
            <a:pPr lvl="1"/>
            <a:r>
              <a:rPr lang="en-US" dirty="0" smtClean="0"/>
              <a:t>Examiner chats with an agent on a computer (via chat console)</a:t>
            </a:r>
          </a:p>
          <a:p>
            <a:pPr lvl="1"/>
            <a:r>
              <a:rPr lang="en-US" dirty="0" smtClean="0"/>
              <a:t>Examiner must determine if the agent is a computer or a real human</a:t>
            </a:r>
          </a:p>
          <a:p>
            <a:pPr lvl="1"/>
            <a:r>
              <a:rPr lang="en-US" dirty="0" smtClean="0"/>
              <a:t>The machine passes the test if it convinces examiner that it is a human</a:t>
            </a:r>
          </a:p>
        </p:txBody>
      </p:sp>
      <p:pic>
        <p:nvPicPr>
          <p:cNvPr id="1026" name="Picture 2" descr="http://www.flicksandbits.com/wp-content/uploads/2013/09/The_Imitation_Game_Set_benedict_cumberbatc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9" y="539260"/>
            <a:ext cx="449580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The Turing Test</a:t>
            </a:r>
          </a:p>
          <a:p>
            <a:endParaRPr lang="en-US" dirty="0" smtClean="0"/>
          </a:p>
          <a:p>
            <a:r>
              <a:rPr lang="en-US" dirty="0" smtClean="0"/>
              <a:t>Corollary:</a:t>
            </a:r>
          </a:p>
          <a:p>
            <a:pPr lvl="1"/>
            <a:r>
              <a:rPr lang="en-US" dirty="0" smtClean="0"/>
              <a:t>If a system acts as intelligently as a human being, then it is as intelligent as a human being</a:t>
            </a:r>
          </a:p>
          <a:p>
            <a:pPr lvl="1"/>
            <a:endParaRPr lang="en-US" dirty="0"/>
          </a:p>
          <a:p>
            <a:r>
              <a:rPr lang="en-US" dirty="0" smtClean="0"/>
              <a:t>Do you agree?</a:t>
            </a:r>
          </a:p>
        </p:txBody>
      </p:sp>
      <p:pic>
        <p:nvPicPr>
          <p:cNvPr id="4" name="Picture 2" descr="http://www.flicksandbits.com/wp-content/uploads/2013/09/The_Imitation_Game_Set_benedict_cumberbatc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9" y="539260"/>
            <a:ext cx="449580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Determinism</a:t>
            </a:r>
          </a:p>
          <a:p>
            <a:endParaRPr lang="en-US" dirty="0" smtClean="0"/>
          </a:p>
          <a:p>
            <a:r>
              <a:rPr lang="en-US" dirty="0" smtClean="0"/>
              <a:t>Is the human mind deterministic?</a:t>
            </a:r>
          </a:p>
          <a:p>
            <a:endParaRPr lang="en-US" dirty="0"/>
          </a:p>
          <a:p>
            <a:r>
              <a:rPr lang="en-US" dirty="0" smtClean="0"/>
              <a:t>If so, then it seems we should be able to simulate it</a:t>
            </a:r>
          </a:p>
          <a:p>
            <a:endParaRPr lang="en-US" dirty="0"/>
          </a:p>
          <a:p>
            <a:r>
              <a:rPr lang="en-US" dirty="0" smtClean="0"/>
              <a:t>This starts to make us, as human beings, feel a bit insignificant</a:t>
            </a:r>
          </a:p>
        </p:txBody>
      </p:sp>
      <p:pic>
        <p:nvPicPr>
          <p:cNvPr id="6146" name="Picture 2" descr="http://static.tvtropes.org/pmwiki/pub/images/turing_test_8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8" y="1730375"/>
            <a:ext cx="5446373" cy="32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The Chinese Room Argument</a:t>
            </a:r>
          </a:p>
          <a:p>
            <a:endParaRPr lang="en-US" dirty="0" smtClean="0"/>
          </a:p>
          <a:p>
            <a:r>
              <a:rPr lang="en-US" dirty="0" smtClean="0"/>
              <a:t>Introduced by John Searle</a:t>
            </a:r>
          </a:p>
          <a:p>
            <a:endParaRPr lang="en-US" dirty="0"/>
          </a:p>
          <a:p>
            <a:r>
              <a:rPr lang="en-US" dirty="0" smtClean="0"/>
              <a:t>Meant as a rebuttal to the Turing Test and to claims that intelligence is deterministic</a:t>
            </a:r>
          </a:p>
          <a:p>
            <a:endParaRPr lang="en-US" dirty="0" smtClean="0"/>
          </a:p>
          <a:p>
            <a:r>
              <a:rPr lang="en-US" dirty="0" smtClean="0"/>
              <a:t>Formally, Searle was refuting this claim:</a:t>
            </a:r>
          </a:p>
          <a:p>
            <a:pPr lvl="1"/>
            <a:r>
              <a:rPr lang="en-US" dirty="0"/>
              <a:t>"The appropriately programmed computer with the right inputs and outputs would thereby have a mind in exactly the same sense human beings have minds."</a:t>
            </a:r>
          </a:p>
          <a:p>
            <a:endParaRPr lang="en-US" dirty="0" smtClean="0"/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The Chinese Room Argument</a:t>
            </a:r>
          </a:p>
          <a:p>
            <a:endParaRPr lang="en-US" dirty="0" smtClean="0"/>
          </a:p>
          <a:p>
            <a:r>
              <a:rPr lang="en-US" dirty="0" smtClean="0"/>
              <a:t>Imagine you are in a room</a:t>
            </a:r>
          </a:p>
          <a:p>
            <a:r>
              <a:rPr lang="en-US" dirty="0" smtClean="0"/>
              <a:t>You have a book which:</a:t>
            </a:r>
          </a:p>
          <a:p>
            <a:pPr lvl="1"/>
            <a:r>
              <a:rPr lang="en-US" dirty="0" smtClean="0"/>
              <a:t>Given series of Chinese symbols (which you can’t read)</a:t>
            </a:r>
          </a:p>
          <a:p>
            <a:pPr lvl="1"/>
            <a:r>
              <a:rPr lang="en-US" dirty="0" smtClean="0"/>
              <a:t>Maps to a new set of symbols</a:t>
            </a:r>
          </a:p>
          <a:p>
            <a:r>
              <a:rPr lang="en-US" dirty="0" smtClean="0"/>
              <a:t>There is a hole on each end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The Chinese Room Argument</a:t>
            </a:r>
          </a:p>
          <a:p>
            <a:endParaRPr lang="en-US" dirty="0" smtClean="0"/>
          </a:p>
          <a:p>
            <a:r>
              <a:rPr lang="en-US" dirty="0" smtClean="0"/>
              <a:t>What are the results of this experiment?</a:t>
            </a:r>
          </a:p>
          <a:p>
            <a:endParaRPr lang="en-US" dirty="0"/>
          </a:p>
          <a:p>
            <a:r>
              <a:rPr lang="en-US" dirty="0" smtClean="0"/>
              <a:t>What are the implications?</a:t>
            </a:r>
          </a:p>
          <a:p>
            <a:endParaRPr lang="en-US" dirty="0"/>
          </a:p>
          <a:p>
            <a:r>
              <a:rPr lang="en-US" dirty="0" smtClean="0"/>
              <a:t>Is the Turing Test a valid test for intelligence?</a:t>
            </a:r>
          </a:p>
          <a:p>
            <a:endParaRPr lang="en-US" dirty="0"/>
          </a:p>
          <a:p>
            <a:r>
              <a:rPr lang="en-US" dirty="0" smtClean="0"/>
              <a:t>What would be a better test for intelligence?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Emotions</a:t>
            </a:r>
          </a:p>
          <a:p>
            <a:endParaRPr lang="en-US" dirty="0" smtClean="0"/>
          </a:p>
          <a:p>
            <a:r>
              <a:rPr lang="en-US" dirty="0" smtClean="0"/>
              <a:t>Can a system, then, feel emotions such as love?</a:t>
            </a:r>
          </a:p>
          <a:p>
            <a:endParaRPr lang="en-US" dirty="0"/>
          </a:p>
          <a:p>
            <a:r>
              <a:rPr lang="en-US" dirty="0" smtClean="0"/>
              <a:t>The determinist would still say yes…why?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China Brain</a:t>
            </a:r>
          </a:p>
          <a:p>
            <a:endParaRPr lang="en-US" dirty="0" smtClean="0"/>
          </a:p>
          <a:p>
            <a:r>
              <a:rPr lang="en-US" dirty="0" smtClean="0"/>
              <a:t>Another thought experiment</a:t>
            </a:r>
          </a:p>
          <a:p>
            <a:pPr lvl="1"/>
            <a:r>
              <a:rPr lang="en-US" dirty="0" smtClean="0"/>
              <a:t>Lawrence Davis (1974)</a:t>
            </a:r>
          </a:p>
          <a:p>
            <a:pPr lvl="1"/>
            <a:r>
              <a:rPr lang="en-US" dirty="0" smtClean="0"/>
              <a:t>Ned Block (1978)</a:t>
            </a:r>
          </a:p>
          <a:p>
            <a:pPr lvl="1"/>
            <a:endParaRPr lang="en-US" dirty="0"/>
          </a:p>
          <a:p>
            <a:r>
              <a:rPr lang="en-US" dirty="0" smtClean="0"/>
              <a:t>Assume our brain is intelligent (seems fine)</a:t>
            </a:r>
          </a:p>
          <a:p>
            <a:r>
              <a:rPr lang="en-US" dirty="0" smtClean="0"/>
              <a:t>Now assume someone is tasked with hitting a button to manually fire one neuron (because that neuron is otherwise broken)</a:t>
            </a:r>
          </a:p>
          <a:p>
            <a:r>
              <a:rPr lang="en-US" dirty="0" smtClean="0"/>
              <a:t>Take this to the extreme (all neurons)</a:t>
            </a:r>
          </a:p>
          <a:p>
            <a:r>
              <a:rPr lang="en-US" dirty="0" smtClean="0"/>
              <a:t>Are you still a human being? Intelligent?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9218" name="Picture 2" descr="http://www.darpa.mil/uploadedImages/Content/NewsEvents/Releases/2014/SUBNET_Final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6" y="1228358"/>
            <a:ext cx="57721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The core philosophical question is whether intelligence is purely deterministic (and thus programmable)…</a:t>
            </a:r>
          </a:p>
          <a:p>
            <a:r>
              <a:rPr lang="en-US" dirty="0" smtClean="0"/>
              <a:t>…Or if humans have something innately human that cannot be represented (consciousness, a soul, etc.)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9218" name="Picture 2" descr="http://www.darpa.mil/uploadedImages/Content/NewsEvents/Releases/2014/SUBNET_Final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6" y="1228358"/>
            <a:ext cx="57721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5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AI in Practice</a:t>
            </a:r>
            <a:endParaRPr lang="en-US" dirty="0" smtClean="0"/>
          </a:p>
          <a:p>
            <a:r>
              <a:rPr lang="en-US" dirty="0" smtClean="0"/>
              <a:t>Isn’t really mystifying</a:t>
            </a:r>
          </a:p>
          <a:p>
            <a:endParaRPr lang="en-US" dirty="0" smtClean="0"/>
          </a:p>
          <a:p>
            <a:r>
              <a:rPr lang="en-US" dirty="0" smtClean="0"/>
              <a:t>We don’t have the “secret” to human intelligence, and certainly haven’t shown we can program it.</a:t>
            </a:r>
          </a:p>
          <a:p>
            <a:endParaRPr lang="en-US" dirty="0"/>
          </a:p>
          <a:p>
            <a:r>
              <a:rPr lang="en-US" dirty="0" smtClean="0"/>
              <a:t>However! We can use techniques to simulate human intelligence in various ways.</a:t>
            </a:r>
          </a:p>
          <a:p>
            <a:endParaRPr lang="en-US" dirty="0"/>
          </a:p>
          <a:p>
            <a:r>
              <a:rPr lang="en-US" dirty="0" smtClean="0"/>
              <a:t>No technique currently exists that gives a system a sense of “consciousness”</a:t>
            </a:r>
          </a:p>
          <a:p>
            <a:pPr lvl="1"/>
            <a:r>
              <a:rPr lang="en-US" dirty="0" smtClean="0"/>
              <a:t>A very philosophical concept as we’ve seen</a:t>
            </a:r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AI in Practice</a:t>
            </a:r>
            <a:endParaRPr lang="en-US" dirty="0" smtClean="0"/>
          </a:p>
          <a:p>
            <a:r>
              <a:rPr lang="en-US" dirty="0" smtClean="0"/>
              <a:t>So…AI is building systems that</a:t>
            </a:r>
          </a:p>
          <a:p>
            <a:pPr lvl="1"/>
            <a:r>
              <a:rPr lang="en-US" dirty="0" smtClean="0"/>
              <a:t>Perceive their environment directly</a:t>
            </a:r>
          </a:p>
          <a:p>
            <a:pPr lvl="1"/>
            <a:r>
              <a:rPr lang="en-US" dirty="0" smtClean="0"/>
              <a:t>Represent knowledge in a useful way</a:t>
            </a:r>
          </a:p>
          <a:p>
            <a:pPr lvl="1"/>
            <a:r>
              <a:rPr lang="en-US" dirty="0" smtClean="0"/>
              <a:t>Execute algorithms</a:t>
            </a:r>
          </a:p>
          <a:p>
            <a:pPr lvl="1"/>
            <a:r>
              <a:rPr lang="en-US" dirty="0" smtClean="0"/>
              <a:t>Produce an action (output) in the physical world (speech, robotics,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Which means much of AI is about how to represent knowledge (2150 is useful here) and how to construct algorithms that do something useful (“intelligent”)</a:t>
            </a:r>
          </a:p>
        </p:txBody>
      </p:sp>
      <p:pic>
        <p:nvPicPr>
          <p:cNvPr id="4098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8" y="1320067"/>
            <a:ext cx="5772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all think it 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…is </a:t>
            </a:r>
            <a:r>
              <a:rPr lang="en-US" dirty="0"/>
              <a:t>the </a:t>
            </a:r>
            <a:r>
              <a:rPr lang="en-US" dirty="0">
                <a:hlinkClick r:id="rId2" tooltip="Intelligence"/>
              </a:rPr>
              <a:t>intelligence</a:t>
            </a:r>
            <a:r>
              <a:rPr lang="en-US" dirty="0"/>
              <a:t> exhibited by machines or software. It is an academic </a:t>
            </a:r>
            <a:r>
              <a:rPr lang="en-US" dirty="0">
                <a:hlinkClick r:id="rId3" tooltip="Field of study"/>
              </a:rPr>
              <a:t>field of study</a:t>
            </a:r>
            <a:r>
              <a:rPr lang="en-US" dirty="0"/>
              <a:t> which studies the goal of creating intelligence. Major AI researchers and textbooks define this field as "the study and design of intelligent agents</a:t>
            </a:r>
            <a:r>
              <a:rPr lang="en-US" dirty="0" smtClean="0"/>
              <a:t>", </a:t>
            </a:r>
            <a:r>
              <a:rPr lang="en-US" dirty="0"/>
              <a:t>where an </a:t>
            </a:r>
            <a:r>
              <a:rPr lang="en-US" dirty="0">
                <a:hlinkClick r:id="rId4" tooltip="Intelligent agent"/>
              </a:rPr>
              <a:t>intelligent agent</a:t>
            </a:r>
            <a:r>
              <a:rPr lang="en-US" dirty="0"/>
              <a:t> is a system that perceives its environment and takes actions that maximize its chances of success.</a:t>
            </a:r>
          </a:p>
        </p:txBody>
      </p:sp>
    </p:spTree>
    <p:extLst>
      <p:ext uri="{BB962C8B-B14F-4D97-AF65-F5344CB8AC3E}">
        <p14:creationId xmlns:p14="http://schemas.microsoft.com/office/powerpoint/2010/main" val="27810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AI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7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 Simple Task</a:t>
            </a:r>
          </a:p>
          <a:p>
            <a:r>
              <a:rPr lang="en-US" dirty="0" smtClean="0"/>
              <a:t>Imagine you simply need to go shopping.</a:t>
            </a:r>
          </a:p>
          <a:p>
            <a:endParaRPr lang="en-US" dirty="0" smtClean="0"/>
          </a:p>
          <a:p>
            <a:r>
              <a:rPr lang="en-US" dirty="0" smtClean="0"/>
              <a:t>What are some of the complex things you have to accomplish?</a:t>
            </a:r>
          </a:p>
          <a:p>
            <a:pPr lvl="1"/>
            <a:r>
              <a:rPr lang="en-US" dirty="0" smtClean="0"/>
              <a:t>This is the part where we congratulate ourselves for simple tasks and realize how AMAZING humans are</a:t>
            </a:r>
          </a:p>
        </p:txBody>
      </p:sp>
      <p:pic>
        <p:nvPicPr>
          <p:cNvPr id="2" name="Picture 2" descr="http://thecripplegate.com/wp-content/uploads/2012/03/Shoppers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2" y="1721826"/>
            <a:ext cx="577215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 Simple Task</a:t>
            </a:r>
          </a:p>
          <a:p>
            <a:r>
              <a:rPr lang="en-US" dirty="0" smtClean="0"/>
              <a:t>Planning: </a:t>
            </a:r>
          </a:p>
          <a:p>
            <a:pPr lvl="1"/>
            <a:r>
              <a:rPr lang="en-US" dirty="0" smtClean="0"/>
              <a:t>Formulating a sequence of actions</a:t>
            </a:r>
          </a:p>
          <a:p>
            <a:pPr lvl="1"/>
            <a:r>
              <a:rPr lang="en-US" dirty="0" smtClean="0"/>
              <a:t>What directions to use, order of shops to visit</a:t>
            </a:r>
          </a:p>
          <a:p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Making sense of the world we see</a:t>
            </a:r>
          </a:p>
          <a:p>
            <a:pPr lvl="1"/>
            <a:r>
              <a:rPr lang="en-US" dirty="0" smtClean="0"/>
              <a:t>Recognizing faces, etc.</a:t>
            </a:r>
            <a:endParaRPr lang="en-US" dirty="0"/>
          </a:p>
          <a:p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Acting in the world and perceiving our environment directly</a:t>
            </a:r>
            <a:endParaRPr lang="en-US" dirty="0"/>
          </a:p>
          <a:p>
            <a:r>
              <a:rPr lang="en-US" dirty="0" smtClean="0"/>
              <a:t>Natural Language</a:t>
            </a:r>
          </a:p>
          <a:p>
            <a:pPr lvl="1"/>
            <a:r>
              <a:rPr lang="en-US" dirty="0" smtClean="0"/>
              <a:t>Speaking and understanding others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Adapting from our experiences</a:t>
            </a:r>
          </a:p>
        </p:txBody>
      </p:sp>
      <p:pic>
        <p:nvPicPr>
          <p:cNvPr id="2" name="Picture 2" descr="http://thecripplegate.com/wp-content/uploads/2012/03/Shoppers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2" y="1721826"/>
            <a:ext cx="577215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Planning</a:t>
            </a:r>
          </a:p>
          <a:p>
            <a:r>
              <a:rPr lang="en-US" dirty="0" smtClean="0"/>
              <a:t>Discovering a set of actions to take.</a:t>
            </a:r>
          </a:p>
          <a:p>
            <a:r>
              <a:rPr lang="en-US" dirty="0" smtClean="0"/>
              <a:t>Think of a robot that isn’t moving yet, but is standing around planning out what it will do.</a:t>
            </a:r>
          </a:p>
          <a:p>
            <a:endParaRPr lang="en-US" dirty="0"/>
          </a:p>
          <a:p>
            <a:r>
              <a:rPr lang="en-US" dirty="0" smtClean="0"/>
              <a:t>This is very common if agent has a lot of information about it’s environment.</a:t>
            </a:r>
          </a:p>
          <a:p>
            <a:pPr lvl="1"/>
            <a:r>
              <a:rPr lang="en-US" dirty="0" smtClean="0"/>
              <a:t>E.g., If I now all the information about roads, intersections, etc. I can write a GPS system that finds paths for me.</a:t>
            </a:r>
          </a:p>
          <a:p>
            <a:pPr lvl="1"/>
            <a:r>
              <a:rPr lang="en-US" dirty="0" smtClean="0"/>
              <a:t>But what if I don’t have that information?</a:t>
            </a:r>
          </a:p>
          <a:p>
            <a:pPr lvl="1"/>
            <a:r>
              <a:rPr lang="en-US" dirty="0" smtClean="0"/>
              <a:t>What if that information is uncertain?</a:t>
            </a:r>
          </a:p>
        </p:txBody>
      </p:sp>
      <p:pic>
        <p:nvPicPr>
          <p:cNvPr id="1026" name="Picture 2" descr="http://2regularguys.com/wp-content/uploads/2014/12/shutterstock_1317677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7" y="1688489"/>
            <a:ext cx="58674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503</TotalTime>
  <Words>1251</Words>
  <Application>Microsoft Office PowerPoint</Application>
  <PresentationFormat>Widescreen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Calisto MT</vt:lpstr>
      <vt:lpstr>Trebuchet MS</vt:lpstr>
      <vt:lpstr>Wingdings 2</vt:lpstr>
      <vt:lpstr>Slate</vt:lpstr>
      <vt:lpstr>CS4710: Artificial Intelligence Intro to AI</vt:lpstr>
      <vt:lpstr>PowerPoint Presentation</vt:lpstr>
      <vt:lpstr>What is AI?</vt:lpstr>
      <vt:lpstr>Artificial Intelligence:</vt:lpstr>
      <vt:lpstr>Artificial Intelligence:</vt:lpstr>
      <vt:lpstr>Typical AI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Representation</vt:lpstr>
      <vt:lpstr>PowerPoint Presentation</vt:lpstr>
      <vt:lpstr>PowerPoint Presentation</vt:lpstr>
      <vt:lpstr>PowerPoint Presentation</vt:lpstr>
      <vt:lpstr>PowerPoint Presentation</vt:lpstr>
      <vt:lpstr>Is True AI Achievable?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55</cp:revision>
  <dcterms:created xsi:type="dcterms:W3CDTF">2014-12-16T15:21:56Z</dcterms:created>
  <dcterms:modified xsi:type="dcterms:W3CDTF">2015-08-27T12:37:10Z</dcterms:modified>
</cp:coreProperties>
</file>