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93" r:id="rId2"/>
    <p:sldId id="294" r:id="rId3"/>
    <p:sldId id="396" r:id="rId4"/>
    <p:sldId id="397" r:id="rId5"/>
    <p:sldId id="398" r:id="rId6"/>
    <p:sldId id="425" r:id="rId7"/>
    <p:sldId id="426" r:id="rId8"/>
    <p:sldId id="257" r:id="rId9"/>
    <p:sldId id="295" r:id="rId10"/>
    <p:sldId id="259" r:id="rId11"/>
    <p:sldId id="297" r:id="rId12"/>
    <p:sldId id="349" r:id="rId13"/>
    <p:sldId id="350" r:id="rId14"/>
    <p:sldId id="351" r:id="rId15"/>
    <p:sldId id="352" r:id="rId16"/>
    <p:sldId id="353" r:id="rId17"/>
    <p:sldId id="365" r:id="rId18"/>
    <p:sldId id="388" r:id="rId19"/>
    <p:sldId id="428" r:id="rId20"/>
    <p:sldId id="429" r:id="rId21"/>
    <p:sldId id="430" r:id="rId22"/>
    <p:sldId id="431" r:id="rId23"/>
    <p:sldId id="432" r:id="rId24"/>
    <p:sldId id="433" r:id="rId25"/>
    <p:sldId id="446" r:id="rId26"/>
    <p:sldId id="434" r:id="rId27"/>
    <p:sldId id="438" r:id="rId28"/>
    <p:sldId id="435" r:id="rId29"/>
    <p:sldId id="447" r:id="rId30"/>
    <p:sldId id="448" r:id="rId31"/>
    <p:sldId id="436" r:id="rId32"/>
    <p:sldId id="437" r:id="rId33"/>
    <p:sldId id="389" r:id="rId34"/>
    <p:sldId id="390" r:id="rId35"/>
    <p:sldId id="391" r:id="rId36"/>
    <p:sldId id="393" r:id="rId37"/>
    <p:sldId id="394" r:id="rId38"/>
    <p:sldId id="452" r:id="rId39"/>
    <p:sldId id="395" r:id="rId40"/>
    <p:sldId id="445" r:id="rId41"/>
    <p:sldId id="439" r:id="rId42"/>
    <p:sldId id="441" r:id="rId43"/>
    <p:sldId id="442" r:id="rId44"/>
    <p:sldId id="443" r:id="rId45"/>
    <p:sldId id="444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109" d="100"/>
          <a:sy n="109" d="100"/>
        </p:scale>
        <p:origin x="2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3F64-4F76-4113-9476-27352AF9D4DA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EAEA-EAF1-44B2-9979-C5111CA2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EAEA-EAF1-44B2-9979-C5111CA2CC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989F3-6337-4AB5-B0C2-35AE7A402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12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89CAF-FB8E-4322-9BE5-97615D0160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5443C-6FF6-47B1-A784-9036F0EED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9D17D-AD75-4DE9-A622-F9B0FA519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6F288-3CE6-471D-95D3-FCB33C4158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150C-0977-4EDD-93DA-75913EF626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33F15-0EF2-44F5-AAEA-BC9C8132BF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E0037-803B-4ECE-A514-7DC46077C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39DF8-2E31-4101-A482-12ECC18CC5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BBBD5-8908-4860-AA8F-51CBF7B1D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1FA7-BEFC-4B47-BACD-9AF83DE576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most AI problems, we must represent complex information. What are some techniques for doing this? What are the pros and cons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Thus in solving problems in AI we must represent knowledge and there are two entities to deal with: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Facts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-- truths about the real world and what we represent. This can be regarded as the </a:t>
            </a:r>
            <a:r>
              <a:rPr lang="en-US" i="1" dirty="0" smtClean="0"/>
              <a:t>knowledge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 smtClean="0"/>
              <a:t>E.g</a:t>
            </a:r>
            <a:r>
              <a:rPr lang="en-US" i="1" dirty="0" smtClean="0"/>
              <a:t>, Floryan loves ice cream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Representation of the facts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which we manipulate. This can be regarded as the </a:t>
            </a:r>
            <a:r>
              <a:rPr lang="en-US" i="1" dirty="0" smtClean="0"/>
              <a:t>symbol level</a:t>
            </a:r>
            <a:r>
              <a:rPr lang="en-US" dirty="0" smtClean="0"/>
              <a:t> since we usually define the representation in terms of symbols that can be manipulated by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Two Levels of Knowledge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Knowledge Level:</a:t>
            </a:r>
          </a:p>
          <a:p>
            <a:pPr lvl="1"/>
            <a:r>
              <a:rPr lang="en-US" sz="2000" dirty="0" smtClean="0"/>
              <a:t>At which facts are described</a:t>
            </a:r>
          </a:p>
          <a:p>
            <a:pPr lvl="1"/>
            <a:r>
              <a:rPr lang="en-US" sz="2000" i="1" dirty="0" smtClean="0"/>
              <a:t>All dogs have tails</a:t>
            </a:r>
          </a:p>
          <a:p>
            <a:pPr lvl="1"/>
            <a:r>
              <a:rPr lang="en-US" sz="2000" i="1" dirty="0" smtClean="0"/>
              <a:t>Fido is a dog</a:t>
            </a:r>
          </a:p>
          <a:p>
            <a:pPr lvl="1"/>
            <a:r>
              <a:rPr lang="en-US" sz="2000" i="1" dirty="0" smtClean="0"/>
              <a:t>Etc…</a:t>
            </a:r>
            <a:endParaRPr lang="en-US" sz="2000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Symbol Level: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asatail</a:t>
            </a:r>
            <a:r>
              <a:rPr lang="en-US" i="1" dirty="0" smtClean="0"/>
              <a:t>(x) means ‘x’ has a tail</a:t>
            </a:r>
          </a:p>
          <a:p>
            <a:pPr lvl="1"/>
            <a:r>
              <a:rPr lang="en-US" i="1" dirty="0" smtClean="0"/>
              <a:t>D </a:t>
            </a:r>
            <a:r>
              <a:rPr lang="en-US" i="1" dirty="0"/>
              <a:t>is a dog</a:t>
            </a:r>
            <a:r>
              <a:rPr lang="en-US" dirty="0"/>
              <a:t> as </a:t>
            </a:r>
            <a:r>
              <a:rPr lang="en-US" i="1" dirty="0" smtClean="0"/>
              <a:t>dog(D)</a:t>
            </a:r>
            <a:r>
              <a:rPr lang="en-US" i="1" dirty="0"/>
              <a:t> </a:t>
            </a:r>
            <a:r>
              <a:rPr lang="en-US" dirty="0"/>
              <a:t>We could then infer that all dogs have tails </a:t>
            </a:r>
            <a:r>
              <a:rPr lang="en-US" dirty="0" smtClean="0"/>
              <a:t>with:</a:t>
            </a:r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og(Spot)</a:t>
            </a:r>
          </a:p>
          <a:p>
            <a:pPr lvl="1"/>
            <a:r>
              <a:rPr lang="en-US" dirty="0" err="1" smtClean="0"/>
              <a:t>Vx</a:t>
            </a:r>
            <a:r>
              <a:rPr lang="en-US" dirty="0" smtClean="0"/>
              <a:t> </a:t>
            </a:r>
            <a:r>
              <a:rPr lang="en-US" dirty="0"/>
              <a:t>: </a:t>
            </a:r>
            <a:r>
              <a:rPr lang="en-US" i="1" dirty="0"/>
              <a:t>dog(x)</a:t>
            </a:r>
            <a:r>
              <a:rPr lang="en-US" i="1" dirty="0">
                <a:sym typeface="Wingdings" pitchFamily="2" charset="2"/>
              </a:rPr>
              <a:t></a:t>
            </a:r>
            <a:r>
              <a:rPr lang="en-US" dirty="0"/>
              <a:t>  </a:t>
            </a:r>
            <a:r>
              <a:rPr lang="en-US" i="1" dirty="0" err="1"/>
              <a:t>hasatail</a:t>
            </a:r>
            <a:r>
              <a:rPr lang="en-US" i="1" dirty="0"/>
              <a:t>(x)</a:t>
            </a:r>
            <a:r>
              <a:rPr lang="en-US" dirty="0"/>
              <a:t> We can then </a:t>
            </a:r>
            <a:r>
              <a:rPr lang="en-US" dirty="0" smtClean="0"/>
              <a:t>deduce:</a:t>
            </a:r>
          </a:p>
          <a:p>
            <a:pPr lvl="2"/>
            <a:r>
              <a:rPr lang="en-US" i="1" dirty="0" err="1" smtClean="0"/>
              <a:t>hasatail</a:t>
            </a:r>
            <a:r>
              <a:rPr lang="en-US" i="1" dirty="0" smtClean="0"/>
              <a:t>(Spot)</a:t>
            </a:r>
          </a:p>
          <a:p>
            <a:pPr lvl="2"/>
            <a:endParaRPr lang="en-US" i="1" dirty="0"/>
          </a:p>
          <a:p>
            <a:pPr lvl="1"/>
            <a:r>
              <a:rPr lang="en-US" i="1" dirty="0" smtClean="0"/>
              <a:t>* Doesn’t have to be first-order logic as above. This is just an example</a:t>
            </a:r>
            <a:endParaRPr lang="en-US" i="1" dirty="0"/>
          </a:p>
          <a:p>
            <a:pPr lvl="1" fontAlgn="auto"/>
            <a:endParaRPr lang="en-US" sz="1800" dirty="0" smtClean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8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Properties for Knowledge Representation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3837"/>
            <a:ext cx="8229600" cy="4906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Representational </a:t>
            </a:r>
            <a:r>
              <a:rPr lang="en-US" sz="2400" b="1" dirty="0"/>
              <a:t>Adequacy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-- the ability to represent the required knowledge;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Inferential Adequacy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manipulate the knowledge represented to produce new knowledge corresponding to that inferred from the original;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Inferential Efficiency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direct the inferential mechanisms into the most productive directions by storing appropriate guides;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Acquisitional</a:t>
            </a:r>
            <a:r>
              <a:rPr lang="en-US" sz="2400" b="1" dirty="0"/>
              <a:t> Efficiency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acquire new knowledge using automatic methods wherever possible rather than reliance on human intervention.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To date no single system </a:t>
            </a:r>
            <a:r>
              <a:rPr lang="en-US" sz="2400" dirty="0" smtClean="0"/>
              <a:t>optimizes </a:t>
            </a:r>
            <a:r>
              <a:rPr lang="en-US" sz="2400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850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Representational Adequacy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-- the ability to represent the required knowledge</a:t>
            </a:r>
            <a:r>
              <a:rPr lang="en-US" sz="2000" dirty="0" smtClean="0"/>
              <a:t>;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Need a way to represent ALL types of knowledge.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Easy: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Spot is a dog, all dogs have tails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Medium: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Spot does not have a tail (apparent contradiction)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Little Harder: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I must go grocery shopping between 8 and 2 on Tuesdays.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Inferential Adequacy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manipulate the knowledge represented to produce new knowledge corresponding to that inferred from the original;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formal logic, this means applying logical reasoning to infer new things.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Spot is a dog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All dogs have tails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Thus, Spot has a tail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If we can represent knowledge, but can’t use it to infer anything interesting, then our representation is quite poor.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Inferential Efficiency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direct the inferential mechanisms into the most productive directions by storing appropriate guides</a:t>
            </a:r>
            <a:r>
              <a:rPr lang="en-US" sz="2000" dirty="0" smtClean="0"/>
              <a:t>;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When making complex inferences, system should do so in the most efficient manner possible.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Basically an algorithms problem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System should be able to choose, if many inferential paths possible, the most important or productive path!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err="1"/>
              <a:t>Acquisitional</a:t>
            </a:r>
            <a:r>
              <a:rPr lang="en-US" sz="2400" b="1" dirty="0"/>
              <a:t> Efficiency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acquire new knowledge using automatic methods wherever possible rather than reliance on human intervention.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Humans should not have to manually teach the system everything. It needs to learn on it’s own as much as possible.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Basic Approaches </a:t>
            </a:r>
            <a:r>
              <a:rPr lang="en-US" sz="3200" b="1" dirty="0"/>
              <a:t>to Knowledge Representation</a:t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981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Two Schools of Thought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Knowledge as Logic:</a:t>
            </a:r>
          </a:p>
          <a:p>
            <a:pPr lvl="1"/>
            <a:r>
              <a:rPr lang="en-US" sz="2000" dirty="0" smtClean="0"/>
              <a:t>E.g., Propositional Logic:</a:t>
            </a:r>
          </a:p>
          <a:p>
            <a:pPr lvl="1"/>
            <a:r>
              <a:rPr lang="en-US" sz="2000" i="1" dirty="0" smtClean="0"/>
              <a:t>“If x is a cardinal, then x is red”</a:t>
            </a:r>
          </a:p>
          <a:p>
            <a:pPr lvl="1"/>
            <a:r>
              <a:rPr lang="en-US" sz="2000" i="1" dirty="0" smtClean="0"/>
              <a:t>∀x(cardinal(x) </a:t>
            </a:r>
            <a:r>
              <a:rPr lang="en-US" sz="2000" i="1" dirty="0" smtClean="0">
                <a:sym typeface="Wingdings" panose="05000000000000000000" pitchFamily="2" charset="2"/>
              </a:rPr>
              <a:t> red(x))</a:t>
            </a:r>
            <a:endParaRPr lang="en-US" sz="2000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1905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err="1" smtClean="0"/>
              <a:t>Associationist</a:t>
            </a:r>
            <a:r>
              <a:rPr lang="en-US" b="1" dirty="0" smtClean="0"/>
              <a:t>:</a:t>
            </a:r>
          </a:p>
          <a:p>
            <a:pPr lvl="1" fontAlgn="auto"/>
            <a:r>
              <a:rPr lang="en-US" i="1" dirty="0" smtClean="0"/>
              <a:t>Idea that knowledge is built via observations and their associations with other observations</a:t>
            </a:r>
          </a:p>
          <a:p>
            <a:pPr lvl="1" fontAlgn="auto"/>
            <a:r>
              <a:rPr lang="en-US" i="1" dirty="0" smtClean="0"/>
              <a:t>First cited by Plato and Aristotle</a:t>
            </a:r>
          </a:p>
          <a:p>
            <a:pPr lvl="1" fontAlgn="auto"/>
            <a:r>
              <a:rPr lang="en-US" i="1" dirty="0" smtClean="0"/>
              <a:t>Believe that humans don’t actually think logically only</a:t>
            </a:r>
            <a:endParaRPr lang="en-US" i="1" dirty="0"/>
          </a:p>
          <a:p>
            <a:pPr lvl="1" fontAlgn="auto"/>
            <a:endParaRPr lang="en-US" sz="1800" dirty="0" smtClean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  <p:pic>
        <p:nvPicPr>
          <p:cNvPr id="38914" name="Picture 2" descr="https://morethansweetpotatoes.files.wordpress.com/2014/10/simple-logic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6" y="3496235"/>
            <a:ext cx="3303494" cy="3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s://cdn.shopify.com/s/files/1/0211/4926/files/P-MegaBeer_Zoom1001_192c6a82-7682-4102-affc-d5dc08ca4bef.jpg?84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81" y="3496235"/>
            <a:ext cx="5001638" cy="329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0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What </a:t>
            </a:r>
            <a:r>
              <a:rPr lang="en-GB" altLang="en-US" dirty="0"/>
              <a:t>is a Logic?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75250"/>
            <a:ext cx="8305800" cy="543035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 </a:t>
            </a:r>
            <a:r>
              <a:rPr lang="en-GB" altLang="en-US" sz="2400" b="1" u="sng" dirty="0"/>
              <a:t>language</a:t>
            </a:r>
            <a:r>
              <a:rPr lang="en-GB" altLang="en-US" sz="2400" dirty="0"/>
              <a:t> with concrete rules</a:t>
            </a:r>
          </a:p>
          <a:p>
            <a:pPr lvl="1"/>
            <a:r>
              <a:rPr lang="en-GB" altLang="en-US" sz="2000" b="1" i="1" dirty="0"/>
              <a:t>No ambiguity</a:t>
            </a:r>
            <a:r>
              <a:rPr lang="en-GB" altLang="en-US" sz="2000" dirty="0"/>
              <a:t> in representation (may be other errors!)</a:t>
            </a:r>
          </a:p>
          <a:p>
            <a:pPr lvl="1"/>
            <a:r>
              <a:rPr lang="en-GB" altLang="en-US" sz="2000" dirty="0"/>
              <a:t>Allows unambiguous communication and processing</a:t>
            </a:r>
          </a:p>
          <a:p>
            <a:pPr lvl="1"/>
            <a:r>
              <a:rPr lang="en-GB" altLang="en-US" sz="2000" dirty="0"/>
              <a:t>Very unlike natural languages e.g. English</a:t>
            </a:r>
          </a:p>
          <a:p>
            <a:r>
              <a:rPr lang="en-GB" altLang="en-US" sz="2400" dirty="0"/>
              <a:t>Many ways to translate between languages</a:t>
            </a:r>
          </a:p>
          <a:p>
            <a:pPr lvl="1"/>
            <a:r>
              <a:rPr lang="en-GB" altLang="en-US" sz="2000" dirty="0"/>
              <a:t>A statement can be represented in different logics</a:t>
            </a:r>
          </a:p>
          <a:p>
            <a:pPr lvl="1"/>
            <a:r>
              <a:rPr lang="en-GB" altLang="en-US" sz="2000" dirty="0"/>
              <a:t>And perhaps differently in same logic</a:t>
            </a:r>
          </a:p>
          <a:p>
            <a:r>
              <a:rPr lang="en-GB" altLang="en-US" sz="2400" b="1" dirty="0"/>
              <a:t>Expressiveness</a:t>
            </a:r>
            <a:r>
              <a:rPr lang="en-GB" altLang="en-US" sz="2400" dirty="0"/>
              <a:t> of a logic</a:t>
            </a:r>
          </a:p>
          <a:p>
            <a:pPr lvl="1"/>
            <a:r>
              <a:rPr lang="en-GB" altLang="en-US" sz="2000" dirty="0"/>
              <a:t>How much can we say in this language?</a:t>
            </a:r>
          </a:p>
          <a:p>
            <a:r>
              <a:rPr lang="en-GB" altLang="en-US" sz="2400" dirty="0"/>
              <a:t>Not to be confused with logical reasoning</a:t>
            </a:r>
          </a:p>
          <a:p>
            <a:pPr lvl="1"/>
            <a:r>
              <a:rPr lang="en-GB" altLang="en-US" sz="2000" dirty="0"/>
              <a:t>Logics are languages, reasoning is a process (may </a:t>
            </a:r>
            <a:r>
              <a:rPr lang="en-GB" altLang="en-US" sz="2000" b="1" dirty="0"/>
              <a:t>use</a:t>
            </a:r>
            <a:r>
              <a:rPr lang="en-GB" altLang="en-US" sz="2000" dirty="0"/>
              <a:t> logic)</a:t>
            </a:r>
          </a:p>
        </p:txBody>
      </p:sp>
    </p:spTree>
    <p:extLst>
      <p:ext uri="{BB962C8B-B14F-4D97-AF65-F5344CB8AC3E}">
        <p14:creationId xmlns:p14="http://schemas.microsoft.com/office/powerpoint/2010/main" val="10976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Topics</a:t>
            </a:r>
          </a:p>
          <a:p>
            <a:endParaRPr lang="en-US" dirty="0" smtClean="0"/>
          </a:p>
          <a:p>
            <a:r>
              <a:rPr lang="en-US" dirty="0" smtClean="0"/>
              <a:t>Overview of Knowledge Representation</a:t>
            </a:r>
          </a:p>
          <a:p>
            <a:endParaRPr lang="en-US" dirty="0"/>
          </a:p>
          <a:p>
            <a:r>
              <a:rPr lang="en-US" dirty="0" smtClean="0"/>
              <a:t>What Info do we Need to Represent?</a:t>
            </a:r>
          </a:p>
          <a:p>
            <a:endParaRPr lang="en-US" dirty="0"/>
          </a:p>
          <a:p>
            <a:r>
              <a:rPr lang="en-US" dirty="0" smtClean="0"/>
              <a:t>Techniques for doing so…etc.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7620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Syntax and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Syntax</a:t>
            </a:r>
          </a:p>
          <a:p>
            <a:pPr lvl="1"/>
            <a:r>
              <a:rPr lang="en-GB" altLang="en-US" sz="2000" dirty="0"/>
              <a:t>Rules for constructing legal sentences in the logic</a:t>
            </a:r>
          </a:p>
          <a:p>
            <a:pPr lvl="1"/>
            <a:r>
              <a:rPr lang="en-GB" altLang="en-US" sz="2000" dirty="0"/>
              <a:t>Which symbols we can use (English: letters, punctuation)</a:t>
            </a:r>
          </a:p>
          <a:p>
            <a:pPr lvl="1"/>
            <a:r>
              <a:rPr lang="en-GB" altLang="en-US" sz="2000" dirty="0"/>
              <a:t>How we are allowed to combine symbols</a:t>
            </a:r>
          </a:p>
          <a:p>
            <a:r>
              <a:rPr lang="en-GB" altLang="en-US" sz="2400" dirty="0"/>
              <a:t>Semantics</a:t>
            </a:r>
          </a:p>
          <a:p>
            <a:pPr lvl="1"/>
            <a:r>
              <a:rPr lang="en-GB" altLang="en-US" sz="2000" dirty="0"/>
              <a:t>How we interpret (read) sentences in the logic</a:t>
            </a:r>
          </a:p>
          <a:p>
            <a:pPr lvl="1"/>
            <a:r>
              <a:rPr lang="en-GB" altLang="en-US" sz="2000" dirty="0"/>
              <a:t>Assigns a meaning to each sentence</a:t>
            </a:r>
          </a:p>
          <a:p>
            <a:r>
              <a:rPr lang="en-GB" altLang="en-US" sz="2400" dirty="0"/>
              <a:t>Example: “All lecturers are seven foot tall”</a:t>
            </a:r>
          </a:p>
          <a:p>
            <a:pPr lvl="1"/>
            <a:r>
              <a:rPr lang="en-GB" altLang="en-US" sz="2000" dirty="0"/>
              <a:t>A valid sentence (syntax)</a:t>
            </a:r>
          </a:p>
          <a:p>
            <a:pPr lvl="1"/>
            <a:r>
              <a:rPr lang="en-GB" altLang="en-US" sz="2000" dirty="0"/>
              <a:t>And we can understand the meaning (semantics)</a:t>
            </a:r>
          </a:p>
          <a:p>
            <a:pPr lvl="1"/>
            <a:r>
              <a:rPr lang="en-GB" altLang="en-US" sz="2000" dirty="0"/>
              <a:t>This sentence happens to be false (there is a counterexample)</a:t>
            </a:r>
          </a:p>
        </p:txBody>
      </p:sp>
    </p:spTree>
    <p:extLst>
      <p:ext uri="{BB962C8B-B14F-4D97-AF65-F5344CB8AC3E}">
        <p14:creationId xmlns:p14="http://schemas.microsoft.com/office/powerpoint/2010/main" val="141223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Propositional Logic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229600" cy="4953000"/>
          </a:xfrm>
        </p:spPr>
        <p:txBody>
          <a:bodyPr/>
          <a:lstStyle/>
          <a:p>
            <a:r>
              <a:rPr lang="en-GB" altLang="en-US" dirty="0"/>
              <a:t>Syntax</a:t>
            </a:r>
          </a:p>
          <a:p>
            <a:pPr lvl="1"/>
            <a:r>
              <a:rPr lang="en-GB" altLang="en-US" dirty="0"/>
              <a:t>Propositions, e.g. “it is wet”</a:t>
            </a:r>
          </a:p>
          <a:p>
            <a:pPr lvl="1"/>
            <a:r>
              <a:rPr lang="en-GB" altLang="en-US" dirty="0"/>
              <a:t>Connectives: and, or, not, implies, </a:t>
            </a:r>
            <a:r>
              <a:rPr lang="en-GB" altLang="en-US" dirty="0" err="1"/>
              <a:t>iff</a:t>
            </a:r>
            <a:r>
              <a:rPr lang="en-GB" altLang="en-US" dirty="0"/>
              <a:t> (equivalent)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Brackets, T (true) and F (false)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Semantics </a:t>
            </a:r>
            <a:r>
              <a:rPr lang="en-GB" altLang="en-US" dirty="0"/>
              <a:t>(Classical AKA Boolean)</a:t>
            </a:r>
          </a:p>
          <a:p>
            <a:pPr lvl="1"/>
            <a:r>
              <a:rPr lang="en-GB" altLang="en-US" dirty="0"/>
              <a:t>Define how connectives affect truth</a:t>
            </a:r>
          </a:p>
          <a:p>
            <a:pPr lvl="2"/>
            <a:r>
              <a:rPr lang="en-GB" altLang="en-US" dirty="0"/>
              <a:t>“P and Q” is true if and only if P is true and Q is true</a:t>
            </a:r>
          </a:p>
          <a:p>
            <a:pPr lvl="1"/>
            <a:r>
              <a:rPr lang="en-GB" altLang="en-US" dirty="0"/>
              <a:t>Use </a:t>
            </a:r>
            <a:r>
              <a:rPr lang="en-GB" altLang="en-US" b="1" dirty="0"/>
              <a:t>truth tables</a:t>
            </a:r>
            <a:r>
              <a:rPr lang="en-GB" altLang="en-US" dirty="0"/>
              <a:t> to work out the truth of statements</a:t>
            </a:r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3581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8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Predicate </a:t>
            </a:r>
            <a:r>
              <a:rPr lang="en-GB" altLang="en-US" dirty="0"/>
              <a:t>Logic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GB" altLang="en-US" dirty="0"/>
              <a:t>Propositional logic combines atoms</a:t>
            </a:r>
          </a:p>
          <a:p>
            <a:pPr lvl="1"/>
            <a:r>
              <a:rPr lang="en-GB" altLang="en-US" dirty="0"/>
              <a:t>An atom contains no propositional connectives</a:t>
            </a:r>
          </a:p>
          <a:p>
            <a:pPr lvl="1"/>
            <a:r>
              <a:rPr lang="en-GB" altLang="en-US" dirty="0"/>
              <a:t>Have no structure (</a:t>
            </a:r>
            <a:r>
              <a:rPr lang="en-GB" altLang="en-US" dirty="0" err="1"/>
              <a:t>today_is_wet</a:t>
            </a:r>
            <a:r>
              <a:rPr lang="en-GB" altLang="en-US" dirty="0"/>
              <a:t>, </a:t>
            </a:r>
            <a:r>
              <a:rPr lang="en-GB" altLang="en-US" dirty="0" err="1"/>
              <a:t>john_likes_apples</a:t>
            </a:r>
            <a:r>
              <a:rPr lang="en-GB" altLang="en-US" dirty="0"/>
              <a:t>)</a:t>
            </a:r>
          </a:p>
          <a:p>
            <a:endParaRPr lang="en-GB" altLang="en-US" b="1" dirty="0" smtClean="0"/>
          </a:p>
          <a:p>
            <a:r>
              <a:rPr lang="en-GB" altLang="en-US" b="1" dirty="0" smtClean="0"/>
              <a:t>Predicates</a:t>
            </a:r>
            <a:r>
              <a:rPr lang="en-GB" altLang="en-US" dirty="0" smtClean="0"/>
              <a:t> </a:t>
            </a:r>
            <a:r>
              <a:rPr lang="en-GB" altLang="en-US" dirty="0"/>
              <a:t>allow us to talk about objects</a:t>
            </a:r>
          </a:p>
          <a:p>
            <a:pPr lvl="1"/>
            <a:r>
              <a:rPr lang="en-GB" altLang="en-US" dirty="0"/>
              <a:t>Properties:   </a:t>
            </a:r>
            <a:r>
              <a:rPr lang="en-GB" altLang="en-US" dirty="0" err="1"/>
              <a:t>is_wet</a:t>
            </a:r>
            <a:r>
              <a:rPr lang="en-GB" altLang="en-US" dirty="0"/>
              <a:t>(today)</a:t>
            </a:r>
          </a:p>
          <a:p>
            <a:pPr lvl="1"/>
            <a:r>
              <a:rPr lang="en-GB" altLang="en-US" dirty="0"/>
              <a:t>Relations:    likes(john, apples)</a:t>
            </a:r>
          </a:p>
          <a:p>
            <a:pPr lvl="1"/>
            <a:r>
              <a:rPr lang="en-GB" altLang="en-US" dirty="0"/>
              <a:t>True or false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In predicate </a:t>
            </a:r>
            <a:r>
              <a:rPr lang="en-GB" altLang="en-US" dirty="0"/>
              <a:t>logic each atom is a predicate</a:t>
            </a:r>
          </a:p>
          <a:p>
            <a:pPr lvl="1"/>
            <a:r>
              <a:rPr lang="en-GB" altLang="en-US" dirty="0"/>
              <a:t>e.g. first order logic, higher-order logic</a:t>
            </a:r>
          </a:p>
        </p:txBody>
      </p:sp>
    </p:spTree>
    <p:extLst>
      <p:ext uri="{BB962C8B-B14F-4D97-AF65-F5344CB8AC3E}">
        <p14:creationId xmlns:p14="http://schemas.microsoft.com/office/powerpoint/2010/main" val="289736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GB" altLang="en-US" dirty="0"/>
              <a:t>First Order Logic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80050"/>
            <a:ext cx="8763000" cy="5049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More expressive logic than propositional</a:t>
            </a:r>
          </a:p>
          <a:p>
            <a:pPr>
              <a:lnSpc>
                <a:spcPct val="90000"/>
              </a:lnSpc>
            </a:pPr>
            <a:endParaRPr lang="en-GB" altLang="en-US" sz="2400" b="1" dirty="0" smtClean="0"/>
          </a:p>
          <a:p>
            <a:pPr>
              <a:lnSpc>
                <a:spcPct val="90000"/>
              </a:lnSpc>
            </a:pPr>
            <a:r>
              <a:rPr lang="en-GB" altLang="en-US" sz="2400" b="1" dirty="0" smtClean="0"/>
              <a:t>Constants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are objects: john, apples</a:t>
            </a:r>
          </a:p>
          <a:p>
            <a:pPr>
              <a:lnSpc>
                <a:spcPct val="90000"/>
              </a:lnSpc>
            </a:pPr>
            <a:endParaRPr lang="en-GB" altLang="en-US" sz="2400" b="1" dirty="0" smtClean="0"/>
          </a:p>
          <a:p>
            <a:pPr>
              <a:lnSpc>
                <a:spcPct val="90000"/>
              </a:lnSpc>
            </a:pPr>
            <a:r>
              <a:rPr lang="en-GB" altLang="en-US" sz="2400" b="1" dirty="0" smtClean="0"/>
              <a:t>Predicates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are properties and relations: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likes(john, apples)</a:t>
            </a:r>
          </a:p>
          <a:p>
            <a:pPr>
              <a:lnSpc>
                <a:spcPct val="90000"/>
              </a:lnSpc>
            </a:pPr>
            <a:endParaRPr lang="en-GB" altLang="en-US" sz="2400" b="1" dirty="0" smtClean="0"/>
          </a:p>
          <a:p>
            <a:pPr>
              <a:lnSpc>
                <a:spcPct val="90000"/>
              </a:lnSpc>
            </a:pPr>
            <a:r>
              <a:rPr lang="en-GB" altLang="en-US" sz="2400" b="1" dirty="0" smtClean="0"/>
              <a:t>Functions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transform objects: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likes(john, </a:t>
            </a:r>
            <a:r>
              <a:rPr lang="en-GB" altLang="en-US" sz="2000" dirty="0" err="1"/>
              <a:t>fruit_of</a:t>
            </a:r>
            <a:r>
              <a:rPr lang="en-GB" altLang="en-US" sz="2000" dirty="0"/>
              <a:t>(</a:t>
            </a:r>
            <a:r>
              <a:rPr lang="en-GB" altLang="en-US" sz="2000" dirty="0" err="1"/>
              <a:t>apple_tree</a:t>
            </a:r>
            <a:r>
              <a:rPr lang="en-GB" altLang="en-US" sz="2000" dirty="0"/>
              <a:t>))</a:t>
            </a:r>
          </a:p>
          <a:p>
            <a:pPr>
              <a:lnSpc>
                <a:spcPct val="90000"/>
              </a:lnSpc>
            </a:pPr>
            <a:endParaRPr lang="en-GB" altLang="en-US" sz="2400" b="1" dirty="0" smtClean="0"/>
          </a:p>
          <a:p>
            <a:pPr>
              <a:lnSpc>
                <a:spcPct val="90000"/>
              </a:lnSpc>
            </a:pPr>
            <a:r>
              <a:rPr lang="en-GB" altLang="en-US" sz="2400" b="1" dirty="0" smtClean="0"/>
              <a:t>Variables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represent any object:  likes(X, apples)</a:t>
            </a:r>
          </a:p>
          <a:p>
            <a:pPr>
              <a:lnSpc>
                <a:spcPct val="90000"/>
              </a:lnSpc>
            </a:pPr>
            <a:endParaRPr lang="en-GB" altLang="en-US" sz="2400" b="1" dirty="0" smtClean="0"/>
          </a:p>
          <a:p>
            <a:pPr>
              <a:lnSpc>
                <a:spcPct val="90000"/>
              </a:lnSpc>
            </a:pPr>
            <a:r>
              <a:rPr lang="en-GB" altLang="en-US" sz="2400" b="1" dirty="0" smtClean="0"/>
              <a:t>Quantifiers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qualify values of variables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True for all objects (Universal):              </a:t>
            </a:r>
            <a:r>
              <a:rPr lang="en-GB" altLang="en-US" sz="2000" dirty="0">
                <a:sym typeface="Symbol" panose="05050102010706020507" pitchFamily="18" charset="2"/>
              </a:rPr>
              <a:t></a:t>
            </a:r>
            <a:r>
              <a:rPr lang="en-GB" altLang="en-US" sz="2000" dirty="0"/>
              <a:t>X. likes(X, apples)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Exists at least one object (Existential):   </a:t>
            </a:r>
            <a:r>
              <a:rPr lang="en-GB" altLang="en-US" sz="2000" dirty="0">
                <a:sym typeface="Symbol" panose="05050102010706020507" pitchFamily="18" charset="2"/>
              </a:rPr>
              <a:t></a:t>
            </a:r>
            <a:r>
              <a:rPr lang="en-GB" altLang="en-US" sz="2000" dirty="0"/>
              <a:t>X. likes(X, apples)</a:t>
            </a:r>
          </a:p>
        </p:txBody>
      </p:sp>
    </p:spTree>
    <p:extLst>
      <p:ext uri="{BB962C8B-B14F-4D97-AF65-F5344CB8AC3E}">
        <p14:creationId xmlns:p14="http://schemas.microsoft.com/office/powerpoint/2010/main" val="91558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Example</a:t>
            </a:r>
            <a:r>
              <a:rPr lang="en-GB" altLang="en-US" dirty="0"/>
              <a:t>: FOL Sentence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2209800"/>
            <a:ext cx="8001000" cy="3886200"/>
          </a:xfrm>
        </p:spPr>
        <p:txBody>
          <a:bodyPr/>
          <a:lstStyle/>
          <a:p>
            <a:r>
              <a:rPr lang="en-GB" altLang="en-US" dirty="0" smtClean="0"/>
              <a:t>What does this mean?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36900" indent="0">
              <a:buNone/>
            </a:pPr>
            <a:endParaRPr lang="en-GB" altLang="en-US" dirty="0" smtClean="0"/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757396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3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Example</a:t>
            </a:r>
            <a:r>
              <a:rPr lang="en-GB" altLang="en-US" dirty="0"/>
              <a:t>: FOL Sentence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2209800"/>
            <a:ext cx="8001000" cy="3886200"/>
          </a:xfrm>
        </p:spPr>
        <p:txBody>
          <a:bodyPr/>
          <a:lstStyle/>
          <a:p>
            <a:r>
              <a:rPr lang="en-GB" altLang="en-US" dirty="0"/>
              <a:t>“Every rose has a thorn”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 smtClean="0"/>
          </a:p>
          <a:p>
            <a:r>
              <a:rPr lang="en-GB" altLang="en-US" dirty="0" smtClean="0"/>
              <a:t>For </a:t>
            </a:r>
            <a:r>
              <a:rPr lang="en-GB" altLang="en-US" dirty="0"/>
              <a:t>all X</a:t>
            </a:r>
          </a:p>
          <a:p>
            <a:pPr lvl="1"/>
            <a:r>
              <a:rPr lang="en-GB" altLang="en-US" dirty="0"/>
              <a:t>if (X is a rose)</a:t>
            </a:r>
          </a:p>
          <a:p>
            <a:pPr lvl="1"/>
            <a:r>
              <a:rPr lang="en-GB" altLang="en-US" dirty="0"/>
              <a:t>then there exists Y</a:t>
            </a:r>
          </a:p>
          <a:p>
            <a:pPr lvl="2"/>
            <a:r>
              <a:rPr lang="en-GB" altLang="en-US" dirty="0"/>
              <a:t>(X has Y) and (Y is a thorn)</a:t>
            </a:r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757396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5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Example</a:t>
            </a:r>
            <a:r>
              <a:rPr lang="en-GB" altLang="en-US" dirty="0"/>
              <a:t>: FOL Sentence</a:t>
            </a:r>
          </a:p>
        </p:txBody>
      </p:sp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6553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6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Example</a:t>
            </a:r>
            <a:r>
              <a:rPr lang="en-GB" altLang="en-US" dirty="0"/>
              <a:t>: FOL Sentence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90800"/>
            <a:ext cx="8001000" cy="1143000"/>
          </a:xfrm>
        </p:spPr>
        <p:txBody>
          <a:bodyPr/>
          <a:lstStyle/>
          <a:p>
            <a:r>
              <a:rPr lang="en-GB" altLang="en-US" dirty="0"/>
              <a:t>“On Mondays and Wednesdays I go to John’s house for dinner”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438400" y="5486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Note the change from “and” to “or”</a:t>
            </a:r>
          </a:p>
          <a:p>
            <a:pPr lvl="1"/>
            <a:r>
              <a:rPr lang="en-GB" altLang="en-US"/>
              <a:t>Translating is problematic</a:t>
            </a:r>
          </a:p>
        </p:txBody>
      </p:sp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067050"/>
            <a:ext cx="6553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3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Higher </a:t>
            </a:r>
            <a:r>
              <a:rPr lang="en-GB" altLang="en-US" dirty="0"/>
              <a:t>Order Logic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More expressive than first order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Functions </a:t>
            </a:r>
            <a:r>
              <a:rPr lang="en-GB" altLang="en-US" dirty="0"/>
              <a:t>and predicates are also objects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Described by predicates:  binary(addition)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Transformed by functions:  differentiate(square)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Can quantify over both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E.g</a:t>
            </a:r>
            <a:r>
              <a:rPr lang="en-GB" altLang="en-US" dirty="0"/>
              <a:t>. define red functions as having zero at 17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Much harder to reason with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457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7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/>
          <a:lstStyle/>
          <a:p>
            <a:r>
              <a:rPr lang="en-GB" altLang="en-US" dirty="0"/>
              <a:t>Production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199050"/>
            <a:ext cx="8153400" cy="550655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400" dirty="0"/>
              <a:t>Rule set of &lt;</a:t>
            </a:r>
            <a:r>
              <a:rPr lang="en-GB" altLang="en-US" sz="2400" dirty="0" err="1"/>
              <a:t>condition,action</a:t>
            </a:r>
            <a:r>
              <a:rPr lang="en-GB" altLang="en-US" sz="2400" dirty="0"/>
              <a:t>&gt; pairs</a:t>
            </a:r>
          </a:p>
          <a:p>
            <a:pPr lvl="1"/>
            <a:r>
              <a:rPr lang="en-GB" altLang="en-US" sz="2000" dirty="0"/>
              <a:t>“if condition then action”</a:t>
            </a:r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Match-resolve-act </a:t>
            </a:r>
            <a:r>
              <a:rPr lang="en-GB" altLang="en-US" sz="2400" dirty="0"/>
              <a:t>cycle</a:t>
            </a:r>
          </a:p>
          <a:p>
            <a:pPr lvl="1"/>
            <a:r>
              <a:rPr lang="en-GB" altLang="en-US" sz="2000" b="1" dirty="0"/>
              <a:t>Match</a:t>
            </a:r>
            <a:r>
              <a:rPr lang="en-GB" altLang="en-US" sz="2000" dirty="0"/>
              <a:t>: Agent checks if each rule’s condition holds</a:t>
            </a:r>
          </a:p>
          <a:p>
            <a:pPr lvl="1"/>
            <a:r>
              <a:rPr lang="en-GB" altLang="en-US" sz="2000" b="1" dirty="0"/>
              <a:t>Resolve</a:t>
            </a:r>
            <a:r>
              <a:rPr lang="en-GB" altLang="en-US" sz="2000" dirty="0"/>
              <a:t>:</a:t>
            </a:r>
          </a:p>
          <a:p>
            <a:pPr lvl="2"/>
            <a:r>
              <a:rPr lang="en-GB" altLang="en-US" sz="1800" dirty="0"/>
              <a:t>Multiple production rules may fire at once (</a:t>
            </a:r>
            <a:r>
              <a:rPr lang="en-GB" altLang="en-US" sz="1800" b="1" dirty="0"/>
              <a:t>conflict set</a:t>
            </a:r>
            <a:r>
              <a:rPr lang="en-GB" altLang="en-US" sz="1800" dirty="0"/>
              <a:t>) </a:t>
            </a:r>
          </a:p>
          <a:p>
            <a:pPr lvl="2"/>
            <a:r>
              <a:rPr lang="en-GB" altLang="en-US" sz="1800" dirty="0"/>
              <a:t>Agent must choose rule from set (</a:t>
            </a:r>
            <a:r>
              <a:rPr lang="en-GB" altLang="en-US" sz="1800" b="1" dirty="0"/>
              <a:t>conflict resolution</a:t>
            </a:r>
            <a:r>
              <a:rPr lang="en-GB" altLang="en-US" sz="1800" dirty="0"/>
              <a:t>)</a:t>
            </a:r>
          </a:p>
          <a:p>
            <a:pPr lvl="1"/>
            <a:r>
              <a:rPr lang="en-GB" altLang="en-US" sz="2000" b="1" dirty="0"/>
              <a:t>Act</a:t>
            </a:r>
            <a:r>
              <a:rPr lang="en-GB" altLang="en-US" sz="2000" dirty="0"/>
              <a:t>: If so, rule “fires” and the action is carried out</a:t>
            </a:r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Working </a:t>
            </a:r>
            <a:r>
              <a:rPr lang="en-GB" altLang="en-US" sz="2400" dirty="0"/>
              <a:t>memory:</a:t>
            </a:r>
          </a:p>
          <a:p>
            <a:pPr lvl="1"/>
            <a:r>
              <a:rPr lang="en-GB" altLang="en-US" sz="2000" dirty="0"/>
              <a:t>rule can write knowledge to working memory</a:t>
            </a:r>
          </a:p>
          <a:p>
            <a:pPr lvl="1"/>
            <a:r>
              <a:rPr lang="en-GB" altLang="en-US" sz="2000" dirty="0"/>
              <a:t>knowledge may match and fire other rules</a:t>
            </a:r>
          </a:p>
        </p:txBody>
      </p:sp>
    </p:spTree>
    <p:extLst>
      <p:ext uri="{BB962C8B-B14F-4D97-AF65-F5344CB8AC3E}">
        <p14:creationId xmlns:p14="http://schemas.microsoft.com/office/powerpoint/2010/main" val="20345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Physical Symbol Systems and the beginning of AI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47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Production Rules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IF (at bus stop AND bus arrives) THEN action(get on the bus)</a:t>
            </a:r>
          </a:p>
          <a:p>
            <a:pPr>
              <a:lnSpc>
                <a:spcPct val="90000"/>
              </a:lnSpc>
            </a:pPr>
            <a:r>
              <a:rPr lang="en-GB" altLang="en-US"/>
              <a:t>IF (on bus AND not paid AND have oyster card) THEN action(pay with oyster) AND add(paid)</a:t>
            </a:r>
          </a:p>
          <a:p>
            <a:pPr>
              <a:lnSpc>
                <a:spcPct val="90000"/>
              </a:lnSpc>
            </a:pPr>
            <a:r>
              <a:rPr lang="en-GB" altLang="en-US"/>
              <a:t>IF (on bus AND paid AND empty seat) THEN sit down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conditions and actions must be clearly defined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can easily be expressed in first order logic!</a:t>
            </a:r>
          </a:p>
        </p:txBody>
      </p:sp>
    </p:spTree>
    <p:extLst>
      <p:ext uri="{BB962C8B-B14F-4D97-AF65-F5344CB8AC3E}">
        <p14:creationId xmlns:p14="http://schemas.microsoft.com/office/powerpoint/2010/main" val="312932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Beyond </a:t>
            </a:r>
            <a:r>
              <a:rPr lang="en-GB" altLang="en-US" dirty="0"/>
              <a:t>True and False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09800"/>
            <a:ext cx="8305800" cy="3962400"/>
          </a:xfrm>
        </p:spPr>
        <p:txBody>
          <a:bodyPr/>
          <a:lstStyle/>
          <a:p>
            <a:r>
              <a:rPr lang="en-GB" altLang="en-US" dirty="0"/>
              <a:t>Multi-valued logics</a:t>
            </a:r>
          </a:p>
          <a:p>
            <a:pPr lvl="1"/>
            <a:r>
              <a:rPr lang="en-GB" altLang="en-US" dirty="0"/>
              <a:t>More than two truth values</a:t>
            </a:r>
          </a:p>
          <a:p>
            <a:pPr lvl="1"/>
            <a:r>
              <a:rPr lang="en-GB" altLang="en-US" dirty="0"/>
              <a:t>e.g., true, false &amp; unknown</a:t>
            </a:r>
          </a:p>
          <a:p>
            <a:pPr lvl="1"/>
            <a:r>
              <a:rPr lang="en-GB" altLang="en-US" b="1" dirty="0"/>
              <a:t>Fuzzy logic</a:t>
            </a:r>
            <a:r>
              <a:rPr lang="en-GB" altLang="en-US" dirty="0"/>
              <a:t> uses probabilities, truth value in [0,1]</a:t>
            </a:r>
          </a:p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952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Logic is a Good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077200" cy="4724400"/>
          </a:xfrm>
        </p:spPr>
        <p:txBody>
          <a:bodyPr>
            <a:normAutofit/>
          </a:bodyPr>
          <a:lstStyle/>
          <a:p>
            <a:r>
              <a:rPr lang="en-GB" altLang="en-US" dirty="0"/>
              <a:t>Fairly easy to do the translation when possible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Branches </a:t>
            </a:r>
            <a:r>
              <a:rPr lang="en-GB" altLang="en-US" dirty="0"/>
              <a:t>of mathematics devoted to it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It </a:t>
            </a:r>
            <a:r>
              <a:rPr lang="en-GB" altLang="en-US" dirty="0"/>
              <a:t>enables us to do logical reasoning</a:t>
            </a:r>
          </a:p>
          <a:p>
            <a:pPr lvl="1"/>
            <a:r>
              <a:rPr lang="en-GB" altLang="en-US" dirty="0"/>
              <a:t>Tools and techniques come for free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Basis </a:t>
            </a:r>
            <a:r>
              <a:rPr lang="en-GB" altLang="en-US" dirty="0"/>
              <a:t>for programming languages</a:t>
            </a:r>
          </a:p>
          <a:p>
            <a:pPr lvl="1"/>
            <a:r>
              <a:rPr lang="en-GB" altLang="en-US" dirty="0" err="1"/>
              <a:t>Prolog</a:t>
            </a:r>
            <a:r>
              <a:rPr lang="en-GB" altLang="en-US" dirty="0"/>
              <a:t> uses logic programs (a subset of FOL)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</a:t>
            </a:r>
            <a:r>
              <a:rPr lang="en-GB" altLang="en-US" dirty="0" err="1">
                <a:sym typeface="Symbol" panose="05050102010706020507" pitchFamily="18" charset="2"/>
              </a:rPr>
              <a:t>Prolog</a:t>
            </a:r>
            <a:r>
              <a:rPr lang="en-GB" altLang="en-US" dirty="0">
                <a:sym typeface="Symbol" panose="05050102010706020507" pitchFamily="18" charset="2"/>
              </a:rPr>
              <a:t> based on HOL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321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Associationism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Facts Perceived Directly By Senses:</a:t>
            </a:r>
          </a:p>
          <a:p>
            <a:pPr lvl="1"/>
            <a:r>
              <a:rPr lang="en-US" b="1" i="1" dirty="0" smtClean="0"/>
              <a:t>Cold / Hot is a feeling I sense</a:t>
            </a:r>
          </a:p>
          <a:p>
            <a:pPr lvl="1"/>
            <a:r>
              <a:rPr lang="en-US" sz="1800" b="1" i="1" dirty="0" smtClean="0"/>
              <a:t>Hard / Soft</a:t>
            </a:r>
          </a:p>
          <a:p>
            <a:pPr lvl="1"/>
            <a:r>
              <a:rPr lang="en-US" b="1" i="1" dirty="0" smtClean="0"/>
              <a:t>Etc.</a:t>
            </a:r>
          </a:p>
          <a:p>
            <a:pPr lvl="1"/>
            <a:endParaRPr lang="en-US" sz="1800" b="1" i="1" dirty="0"/>
          </a:p>
          <a:p>
            <a:r>
              <a:rPr lang="en-US" b="1" dirty="0" smtClean="0"/>
              <a:t>Connections Built Up From This:</a:t>
            </a:r>
          </a:p>
          <a:p>
            <a:pPr lvl="1"/>
            <a:r>
              <a:rPr lang="en-US" sz="1800" b="1" i="1" dirty="0" smtClean="0"/>
              <a:t>Snow is white (a color I perceive directly)</a:t>
            </a:r>
          </a:p>
          <a:p>
            <a:pPr lvl="1"/>
            <a:r>
              <a:rPr lang="en-US" b="1" i="1" dirty="0" smtClean="0"/>
              <a:t>Snow is cold</a:t>
            </a:r>
          </a:p>
          <a:p>
            <a:pPr lvl="1"/>
            <a:r>
              <a:rPr lang="en-US" sz="1800" b="1" i="1" dirty="0" smtClean="0"/>
              <a:t>Snow is soft</a:t>
            </a:r>
          </a:p>
          <a:p>
            <a:pPr lvl="1"/>
            <a:r>
              <a:rPr lang="en-US" b="1" i="1" dirty="0" smtClean="0"/>
              <a:t>Etc…</a:t>
            </a:r>
            <a:endParaRPr lang="en-US" sz="1800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pic>
        <p:nvPicPr>
          <p:cNvPr id="38916" name="Picture 4" descr="https://cdn.shopify.com/s/files/1/0211/4926/files/P-MegaBeer_Zoom1001_192c6a82-7682-4102-affc-d5dc08ca4bef.jpg?84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6144869" cy="404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8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Associationism</a:t>
            </a:r>
            <a:r>
              <a:rPr lang="en-US" b="1" dirty="0" smtClean="0"/>
              <a:t>: Inheritance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Consider the two questions:</a:t>
            </a:r>
          </a:p>
          <a:p>
            <a:pPr lvl="1"/>
            <a:r>
              <a:rPr lang="en-US" sz="1600" b="1" i="1" dirty="0" smtClean="0"/>
              <a:t>Can a Canary Sing?</a:t>
            </a:r>
          </a:p>
          <a:p>
            <a:pPr lvl="1"/>
            <a:r>
              <a:rPr lang="en-US" sz="1600" b="1" i="1" dirty="0" smtClean="0"/>
              <a:t>Can a Canary Fly?</a:t>
            </a:r>
          </a:p>
          <a:p>
            <a:pPr lvl="1"/>
            <a:endParaRPr lang="en-US" sz="1600" b="1" i="1" dirty="0"/>
          </a:p>
          <a:p>
            <a:r>
              <a:rPr lang="en-US" i="1" dirty="0" smtClean="0"/>
              <a:t>Collins and </a:t>
            </a:r>
            <a:r>
              <a:rPr lang="en-US" i="1" dirty="0" err="1" smtClean="0"/>
              <a:t>Quillian</a:t>
            </a:r>
            <a:r>
              <a:rPr lang="en-US" i="1" dirty="0" smtClean="0"/>
              <a:t> (1969) showed that human knowledge is hierarchical.</a:t>
            </a:r>
          </a:p>
          <a:p>
            <a:pPr lvl="1"/>
            <a:r>
              <a:rPr lang="en-US" i="1" dirty="0" smtClean="0"/>
              <a:t>Can answer first question quickly…why?</a:t>
            </a:r>
          </a:p>
          <a:p>
            <a:pPr lvl="1"/>
            <a:r>
              <a:rPr lang="en-US" i="1" dirty="0" smtClean="0"/>
              <a:t>Second question takes longer…why?</a:t>
            </a:r>
            <a:endParaRPr lang="en-US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pic>
        <p:nvPicPr>
          <p:cNvPr id="39938" name="Picture 2" descr="http://blog.birdsupplies.com/wp-content/uploads/2012/08/2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68824"/>
            <a:ext cx="4603375" cy="46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Associationism</a:t>
            </a:r>
            <a:r>
              <a:rPr lang="en-US" b="1" dirty="0" smtClean="0"/>
              <a:t>: Inheritance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52600"/>
            <a:ext cx="5172075" cy="4448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83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Semantic Net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495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This is called a Semantic Net:</a:t>
            </a:r>
          </a:p>
          <a:p>
            <a:pPr lvl="1" fontAlgn="auto"/>
            <a:r>
              <a:rPr lang="en-US" i="1" dirty="0" smtClean="0"/>
              <a:t>Objects – Things we observe in the world, can be abstract like ‘Animal’</a:t>
            </a:r>
          </a:p>
          <a:p>
            <a:pPr lvl="1" fontAlgn="auto"/>
            <a:endParaRPr lang="en-US" i="1" dirty="0"/>
          </a:p>
          <a:p>
            <a:pPr lvl="1" fontAlgn="auto"/>
            <a:r>
              <a:rPr lang="en-US" i="1" dirty="0" smtClean="0"/>
              <a:t>Relationships – between objects. Note the semantic information on the edges in the graph</a:t>
            </a:r>
            <a:endParaRPr lang="en-US" i="1" dirty="0"/>
          </a:p>
          <a:p>
            <a:pPr lvl="1" fontAlgn="auto"/>
            <a:endParaRPr lang="en-US" sz="1800" dirty="0" smtClean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22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Semantic Net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495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How might we acquire new knowledge though?</a:t>
            </a:r>
          </a:p>
          <a:p>
            <a:pPr fontAlgn="auto"/>
            <a:endParaRPr lang="en-US" b="1" i="1" dirty="0"/>
          </a:p>
          <a:p>
            <a:pPr lvl="1" fontAlgn="auto"/>
            <a:r>
              <a:rPr lang="en-US" b="1" i="1" dirty="0" smtClean="0"/>
              <a:t>Think about our direct senses with the environment?</a:t>
            </a:r>
            <a:endParaRPr lang="en-US" i="1" dirty="0"/>
          </a:p>
          <a:p>
            <a:pPr lvl="1" fontAlgn="auto"/>
            <a:endParaRPr lang="en-US" sz="1800" dirty="0" smtClean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09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Semantic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80050"/>
            <a:ext cx="8305800" cy="5125550"/>
          </a:xfrm>
        </p:spPr>
        <p:txBody>
          <a:bodyPr/>
          <a:lstStyle/>
          <a:p>
            <a:r>
              <a:rPr lang="en-GB" altLang="en-US" dirty="0"/>
              <a:t>Graphical representation (a graph)</a:t>
            </a:r>
          </a:p>
          <a:p>
            <a:pPr lvl="1"/>
            <a:r>
              <a:rPr lang="en-GB" altLang="en-US" dirty="0"/>
              <a:t>Links indicate subset, member, relation, ...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Equivalent </a:t>
            </a:r>
            <a:r>
              <a:rPr lang="en-GB" altLang="en-US" dirty="0"/>
              <a:t>to logical statements (usually FOL)</a:t>
            </a:r>
          </a:p>
          <a:p>
            <a:pPr lvl="1"/>
            <a:r>
              <a:rPr lang="en-GB" altLang="en-US" dirty="0"/>
              <a:t>Easier to understand than FOL?</a:t>
            </a:r>
          </a:p>
          <a:p>
            <a:pPr lvl="1"/>
            <a:r>
              <a:rPr lang="en-GB" altLang="en-US" dirty="0"/>
              <a:t>Specialised SN reasoning algorithms can be faster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Example</a:t>
            </a:r>
            <a:r>
              <a:rPr lang="en-GB" altLang="en-US" dirty="0"/>
              <a:t>: natural language understanding</a:t>
            </a:r>
          </a:p>
          <a:p>
            <a:pPr lvl="1"/>
            <a:r>
              <a:rPr lang="en-GB" altLang="en-US" dirty="0"/>
              <a:t>Sentences with same meaning have same graphs</a:t>
            </a:r>
          </a:p>
          <a:p>
            <a:pPr lvl="1"/>
            <a:r>
              <a:rPr lang="en-GB" altLang="en-US" dirty="0"/>
              <a:t>e.g. Conceptual Dependency Theory (</a:t>
            </a:r>
            <a:r>
              <a:rPr lang="en-GB" altLang="en-US" dirty="0" err="1"/>
              <a:t>Schank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399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Semantic Net</a:t>
            </a:r>
            <a:endParaRPr lang="en-US" sz="4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4724400"/>
            <a:ext cx="11658600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 smtClean="0"/>
              <a:t>By </a:t>
            </a:r>
            <a:r>
              <a:rPr lang="en-US" dirty="0" err="1" smtClean="0"/>
              <a:t>Quillian</a:t>
            </a:r>
            <a:r>
              <a:rPr lang="en-US" dirty="0" smtClean="0"/>
              <a:t> (same). Able to write a program that was asked about similarity between cry and comfort.</a:t>
            </a:r>
          </a:p>
          <a:p>
            <a:pPr fontAlgn="auto"/>
            <a:r>
              <a:rPr lang="en-US" sz="2000" dirty="0" smtClean="0"/>
              <a:t>Program outputted:</a:t>
            </a:r>
          </a:p>
          <a:p>
            <a:pPr lvl="1" fontAlgn="auto"/>
            <a:r>
              <a:rPr lang="en-US" sz="1800" dirty="0" smtClean="0"/>
              <a:t>“Cry (2) is among other things to make a sad sound. To comfort (3) can be to make (2) something less sad.”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0" y="1301646"/>
            <a:ext cx="718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Physical Symbol Systems</a:t>
            </a:r>
          </a:p>
          <a:p>
            <a:endParaRPr lang="en-US" dirty="0" smtClean="0"/>
          </a:p>
          <a:p>
            <a:r>
              <a:rPr lang="en-US" dirty="0" smtClean="0"/>
              <a:t>Newell and Simon (left)</a:t>
            </a:r>
          </a:p>
          <a:p>
            <a:pPr lvl="1"/>
            <a:endParaRPr lang="en-US" dirty="0"/>
          </a:p>
          <a:p>
            <a:r>
              <a:rPr lang="en-US" dirty="0" smtClean="0"/>
              <a:t>Axiom (maybe):</a:t>
            </a:r>
          </a:p>
          <a:p>
            <a:pPr lvl="1"/>
            <a:r>
              <a:rPr lang="en-US" b="1" i="1" dirty="0" smtClean="0"/>
              <a:t>Computers and minds</a:t>
            </a:r>
            <a:r>
              <a:rPr lang="en-US" dirty="0" smtClean="0"/>
              <a:t> are both examples of </a:t>
            </a:r>
            <a:r>
              <a:rPr lang="en-US" b="1" i="1" dirty="0" smtClean="0"/>
              <a:t>physical symbol systems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Symbol</a:t>
            </a:r>
            <a:r>
              <a:rPr lang="en-US" dirty="0" smtClean="0"/>
              <a:t>: A meaningful pattern that can be manipulated</a:t>
            </a:r>
          </a:p>
          <a:p>
            <a:r>
              <a:rPr lang="en-US" b="1" i="1" u="sng" dirty="0" smtClean="0"/>
              <a:t>Symbol System</a:t>
            </a:r>
            <a:r>
              <a:rPr lang="en-US" dirty="0" smtClean="0"/>
              <a:t>: Creates, modifies, destroys, etc. symbols</a:t>
            </a:r>
          </a:p>
          <a:p>
            <a:r>
              <a:rPr lang="en-US" b="1" i="1" u="sng" dirty="0" smtClean="0"/>
              <a:t>Physical</a:t>
            </a:r>
            <a:r>
              <a:rPr lang="en-US" dirty="0" smtClean="0"/>
              <a:t>: Exists directly in the world (controls physical muscles, etc.)</a:t>
            </a:r>
            <a:endParaRPr lang="en-US" dirty="0"/>
          </a:p>
        </p:txBody>
      </p:sp>
      <p:pic>
        <p:nvPicPr>
          <p:cNvPr id="38914" name="Picture 2" descr="http://archive.computerhistory.org/projects/chess/exhibit_layer/still-images/2-3a.Carnegie_Mellon_University.Newell-Allen_Simon-Herbert.19XX.L062302007.CMU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55102" cy="41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Frames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267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Frame Representations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382000" cy="4953000"/>
          </a:xfrm>
        </p:spPr>
        <p:txBody>
          <a:bodyPr/>
          <a:lstStyle/>
          <a:p>
            <a:r>
              <a:rPr lang="en-GB" altLang="en-US" dirty="0"/>
              <a:t>Semantic networks where nodes have structure</a:t>
            </a:r>
          </a:p>
          <a:p>
            <a:pPr lvl="1"/>
            <a:r>
              <a:rPr lang="en-GB" altLang="en-US" dirty="0"/>
              <a:t>Frame with a number of slots (age, height, ...)</a:t>
            </a:r>
          </a:p>
          <a:p>
            <a:pPr lvl="1"/>
            <a:r>
              <a:rPr lang="en-GB" altLang="en-US" dirty="0"/>
              <a:t>Each slot stores specific item of information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When </a:t>
            </a:r>
            <a:r>
              <a:rPr lang="en-GB" altLang="en-US" dirty="0"/>
              <a:t>agent faces a </a:t>
            </a:r>
            <a:r>
              <a:rPr lang="en-GB" altLang="en-US" b="1" u="sng" dirty="0"/>
              <a:t>new situation</a:t>
            </a:r>
          </a:p>
          <a:p>
            <a:pPr lvl="1"/>
            <a:r>
              <a:rPr lang="en-GB" altLang="en-US" dirty="0"/>
              <a:t>Slots can be filled in (value may be another frame)</a:t>
            </a:r>
          </a:p>
          <a:p>
            <a:pPr lvl="1"/>
            <a:r>
              <a:rPr lang="en-GB" altLang="en-US" dirty="0"/>
              <a:t>Filling in may </a:t>
            </a:r>
            <a:r>
              <a:rPr lang="en-GB" altLang="en-US" b="1" u="sng" dirty="0"/>
              <a:t>trigger actions</a:t>
            </a:r>
          </a:p>
          <a:p>
            <a:pPr lvl="1"/>
            <a:r>
              <a:rPr lang="en-GB" altLang="en-US" dirty="0"/>
              <a:t>May trigger retrieval of other frames</a:t>
            </a:r>
          </a:p>
          <a:p>
            <a:endParaRPr lang="en-GB" altLang="en-US" dirty="0" smtClean="0"/>
          </a:p>
          <a:p>
            <a:r>
              <a:rPr lang="en-GB" altLang="en-US" b="1" i="1" dirty="0" smtClean="0"/>
              <a:t>Inheritance </a:t>
            </a:r>
            <a:r>
              <a:rPr lang="en-GB" altLang="en-US" b="1" i="1" dirty="0"/>
              <a:t>of properties</a:t>
            </a:r>
            <a:r>
              <a:rPr lang="en-GB" altLang="en-US" dirty="0"/>
              <a:t> between frames</a:t>
            </a:r>
          </a:p>
          <a:p>
            <a:pPr lvl="1"/>
            <a:r>
              <a:rPr lang="en-GB" altLang="en-US" b="1" u="sng" dirty="0"/>
              <a:t>Very similar</a:t>
            </a:r>
            <a:r>
              <a:rPr lang="en-GB" altLang="en-US" dirty="0"/>
              <a:t> to objects in </a:t>
            </a:r>
            <a:r>
              <a:rPr lang="en-GB" altLang="en-US" b="1" u="sng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6602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Frame Knowledge Representation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981200" y="1066800"/>
          <a:ext cx="8305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Bitmap Image" r:id="rId3" imgW="6190476" imgH="3000000" progId="PBrush">
                  <p:embed/>
                </p:oleObj>
              </mc:Choice>
              <mc:Fallback>
                <p:oleObj name="Bitmap Image" r:id="rId3" imgW="6190476" imgH="3000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8305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25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Frame Representation</a:t>
            </a:r>
          </a:p>
        </p:txBody>
      </p:sp>
      <p:pic>
        <p:nvPicPr>
          <p:cNvPr id="26628" name="Picture 4" descr="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76" y="2133600"/>
            <a:ext cx="5791200" cy="34353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7868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Flexibility in Frames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8077200" cy="4800600"/>
          </a:xfrm>
        </p:spPr>
        <p:txBody>
          <a:bodyPr/>
          <a:lstStyle/>
          <a:p>
            <a:r>
              <a:rPr lang="en-GB" altLang="en-US" dirty="0"/>
              <a:t>Slots in a frame can contain</a:t>
            </a:r>
          </a:p>
          <a:p>
            <a:pPr lvl="1"/>
            <a:r>
              <a:rPr lang="en-GB" altLang="en-US" dirty="0"/>
              <a:t>Information for </a:t>
            </a:r>
            <a:r>
              <a:rPr lang="en-GB" altLang="en-US" b="1" u="sng" dirty="0"/>
              <a:t>choosing a frame</a:t>
            </a:r>
            <a:r>
              <a:rPr lang="en-GB" altLang="en-US" dirty="0"/>
              <a:t> in a situation</a:t>
            </a:r>
          </a:p>
          <a:p>
            <a:pPr lvl="1"/>
            <a:r>
              <a:rPr lang="en-GB" altLang="en-US" b="1" u="sng" dirty="0"/>
              <a:t>Relationships</a:t>
            </a:r>
            <a:r>
              <a:rPr lang="en-GB" altLang="en-US" dirty="0"/>
              <a:t> between this and other frames</a:t>
            </a:r>
          </a:p>
          <a:p>
            <a:pPr lvl="1"/>
            <a:r>
              <a:rPr lang="en-GB" altLang="en-US" b="1" u="sng" dirty="0"/>
              <a:t>Procedures</a:t>
            </a:r>
            <a:r>
              <a:rPr lang="en-GB" altLang="en-US" dirty="0"/>
              <a:t> to carry out after various slots filled</a:t>
            </a:r>
          </a:p>
          <a:p>
            <a:pPr lvl="1"/>
            <a:r>
              <a:rPr lang="en-GB" altLang="en-US" dirty="0"/>
              <a:t>Default </a:t>
            </a:r>
            <a:r>
              <a:rPr lang="en-GB" altLang="en-US" b="1" u="sng" dirty="0"/>
              <a:t>information</a:t>
            </a:r>
            <a:r>
              <a:rPr lang="en-GB" altLang="en-US" dirty="0"/>
              <a:t> to use where </a:t>
            </a:r>
            <a:r>
              <a:rPr lang="en-GB" altLang="en-US" b="1" u="sng" dirty="0"/>
              <a:t>input is missing</a:t>
            </a:r>
          </a:p>
          <a:p>
            <a:pPr lvl="1"/>
            <a:r>
              <a:rPr lang="en-GB" altLang="en-US" dirty="0"/>
              <a:t>Blank slots: left blank unless required for a task</a:t>
            </a:r>
          </a:p>
          <a:p>
            <a:pPr lvl="1"/>
            <a:r>
              <a:rPr lang="en-GB" altLang="en-US" b="1" u="sng" dirty="0"/>
              <a:t>Other frames</a:t>
            </a:r>
            <a:r>
              <a:rPr lang="en-GB" altLang="en-US" dirty="0"/>
              <a:t>, which gives a hierarchy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Can also be expressed in first order </a:t>
            </a:r>
            <a:r>
              <a:rPr lang="en-GB" altLang="en-US" dirty="0" smtClean="0"/>
              <a:t>logic</a:t>
            </a:r>
          </a:p>
          <a:p>
            <a:pPr lvl="1"/>
            <a:r>
              <a:rPr lang="en-GB" altLang="en-US" dirty="0" smtClean="0"/>
              <a:t>So essentially equivalent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6386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Representation &amp;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0050"/>
            <a:ext cx="8382000" cy="4896950"/>
          </a:xfrm>
        </p:spPr>
        <p:txBody>
          <a:bodyPr/>
          <a:lstStyle/>
          <a:p>
            <a:r>
              <a:rPr lang="en-GB" altLang="en-US" dirty="0"/>
              <a:t>AI wanted “non-logical representations”</a:t>
            </a:r>
          </a:p>
          <a:p>
            <a:pPr lvl="1"/>
            <a:r>
              <a:rPr lang="en-GB" altLang="en-US" dirty="0" smtClean="0"/>
              <a:t>Semantic </a:t>
            </a:r>
            <a:r>
              <a:rPr lang="en-GB" altLang="en-US" dirty="0"/>
              <a:t>networks</a:t>
            </a:r>
          </a:p>
          <a:p>
            <a:pPr lvl="2"/>
            <a:r>
              <a:rPr lang="en-GB" altLang="en-US" dirty="0"/>
              <a:t>Conceptual graphs, frames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But </a:t>
            </a:r>
            <a:r>
              <a:rPr lang="en-GB" altLang="en-US" dirty="0"/>
              <a:t>all can be expressed in first order logic!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Best </a:t>
            </a:r>
            <a:r>
              <a:rPr lang="en-GB" altLang="en-US" dirty="0"/>
              <a:t>of both worlds</a:t>
            </a:r>
          </a:p>
          <a:p>
            <a:pPr lvl="1"/>
            <a:r>
              <a:rPr lang="en-GB" altLang="en-US" dirty="0"/>
              <a:t>Logical reading ensures representation well-defined</a:t>
            </a:r>
          </a:p>
          <a:p>
            <a:pPr lvl="1"/>
            <a:r>
              <a:rPr lang="en-GB" altLang="en-US" dirty="0"/>
              <a:t>Representations specialised for applications</a:t>
            </a:r>
          </a:p>
          <a:p>
            <a:pPr lvl="1"/>
            <a:r>
              <a:rPr lang="en-GB" altLang="en-US" dirty="0"/>
              <a:t>Can make reasoning easier,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9475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808894"/>
            <a:ext cx="5943599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Physical Symbol System Hypothesis</a:t>
            </a:r>
          </a:p>
          <a:p>
            <a:pPr algn="ctr"/>
            <a:endParaRPr lang="en-US" dirty="0" smtClean="0"/>
          </a:p>
          <a:p>
            <a:pPr marL="36900" indent="0" algn="ctr">
              <a:buNone/>
            </a:pPr>
            <a:r>
              <a:rPr lang="en-US" dirty="0" smtClean="0"/>
              <a:t>Hypothesis: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i="1" dirty="0" smtClean="0"/>
              <a:t>A physical symbol system has the necessary and sufficient means for general intelligent action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 smtClean="0"/>
              <a:t>Thoughts on this?</a:t>
            </a:r>
          </a:p>
          <a:p>
            <a:pPr marL="36900" indent="0" algn="ctr">
              <a:buNone/>
            </a:pPr>
            <a:r>
              <a:rPr lang="en-US" dirty="0" smtClean="0"/>
              <a:t>Discuss the reading with those around you. Make a list of five “thoughtful observations” regarding the reading and physical symbol systems.</a:t>
            </a:r>
            <a:endParaRPr lang="en-US" dirty="0"/>
          </a:p>
        </p:txBody>
      </p:sp>
      <p:pic>
        <p:nvPicPr>
          <p:cNvPr id="38914" name="Picture 2" descr="http://archive.computerhistory.org/projects/chess/exhibit_layer/still-images/2-3a.Carnegie_Mellon_University.Newell-Allen_Simon-Herbert.19XX.L062302007.CMU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55102" cy="41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Representation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763000" cy="4724400"/>
          </a:xfrm>
        </p:spPr>
        <p:txBody>
          <a:bodyPr/>
          <a:lstStyle/>
          <a:p>
            <a:r>
              <a:rPr lang="en-GB" altLang="en-US" dirty="0"/>
              <a:t>AI agents deal with knowledge (data)</a:t>
            </a:r>
          </a:p>
          <a:p>
            <a:pPr lvl="1"/>
            <a:r>
              <a:rPr lang="en-GB" altLang="en-US" dirty="0"/>
              <a:t>Facts (believe &amp; observe knowledge)</a:t>
            </a:r>
          </a:p>
          <a:p>
            <a:pPr lvl="1"/>
            <a:r>
              <a:rPr lang="en-GB" altLang="en-US" dirty="0"/>
              <a:t>Procedures (how to knowledge)	</a:t>
            </a:r>
          </a:p>
          <a:p>
            <a:pPr lvl="1"/>
            <a:r>
              <a:rPr lang="en-GB" altLang="en-US" dirty="0"/>
              <a:t>Meaning (relate &amp; define knowledge)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Right </a:t>
            </a:r>
            <a:r>
              <a:rPr lang="en-GB" altLang="en-US" dirty="0"/>
              <a:t>representation is crucial</a:t>
            </a:r>
          </a:p>
          <a:p>
            <a:pPr lvl="1"/>
            <a:r>
              <a:rPr lang="en-GB" altLang="en-US" dirty="0"/>
              <a:t>Early realisation in AI</a:t>
            </a:r>
          </a:p>
          <a:p>
            <a:pPr lvl="1"/>
            <a:r>
              <a:rPr lang="en-GB" altLang="en-US" dirty="0"/>
              <a:t>Wrong choice can lead to project failure</a:t>
            </a:r>
          </a:p>
          <a:p>
            <a:pPr lvl="1"/>
            <a:r>
              <a:rPr lang="en-GB" altLang="en-US" dirty="0"/>
              <a:t>Active research area</a:t>
            </a:r>
          </a:p>
        </p:txBody>
      </p:sp>
    </p:spTree>
    <p:extLst>
      <p:ext uri="{BB962C8B-B14F-4D97-AF65-F5344CB8AC3E}">
        <p14:creationId xmlns:p14="http://schemas.microsoft.com/office/powerpoint/2010/main" val="13586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Choosing a Representation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686800" cy="487680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For certain problem solving techniques</a:t>
            </a:r>
          </a:p>
          <a:p>
            <a:pPr lvl="1"/>
            <a:r>
              <a:rPr lang="en-GB" altLang="en-US" sz="2000" dirty="0"/>
              <a:t>‘Best’ representation already known</a:t>
            </a:r>
          </a:p>
          <a:p>
            <a:pPr lvl="1"/>
            <a:r>
              <a:rPr lang="en-GB" altLang="en-US" sz="2000" dirty="0"/>
              <a:t>Often a requirement of the technique</a:t>
            </a:r>
          </a:p>
          <a:p>
            <a:pPr lvl="1"/>
            <a:r>
              <a:rPr lang="en-GB" altLang="en-US" sz="2000" dirty="0"/>
              <a:t>Or a requirement of the programming language (e.g. </a:t>
            </a:r>
            <a:r>
              <a:rPr lang="en-GB" altLang="en-US" sz="2000" dirty="0" err="1"/>
              <a:t>Prolog</a:t>
            </a:r>
            <a:r>
              <a:rPr lang="en-GB" altLang="en-US" sz="2000" dirty="0"/>
              <a:t>)</a:t>
            </a:r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Examples</a:t>
            </a:r>
            <a:endParaRPr lang="en-GB" altLang="en-US" sz="2400" dirty="0"/>
          </a:p>
          <a:p>
            <a:pPr lvl="1"/>
            <a:r>
              <a:rPr lang="en-GB" altLang="en-US" sz="2000" dirty="0"/>
              <a:t>First order theorem proving… first order logic</a:t>
            </a:r>
          </a:p>
          <a:p>
            <a:pPr lvl="1"/>
            <a:r>
              <a:rPr lang="en-GB" altLang="en-US" sz="2000" dirty="0"/>
              <a:t>Inductive logic programming… logic programs</a:t>
            </a:r>
          </a:p>
          <a:p>
            <a:pPr lvl="1"/>
            <a:r>
              <a:rPr lang="en-GB" altLang="en-US" sz="2000" dirty="0"/>
              <a:t>Neural networks learning… neural </a:t>
            </a:r>
            <a:r>
              <a:rPr lang="en-GB" altLang="en-US" sz="2000" dirty="0" smtClean="0"/>
              <a:t>networks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10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Knowledge Representation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Goals:</a:t>
            </a:r>
          </a:p>
          <a:p>
            <a:pPr lvl="1"/>
            <a:r>
              <a:rPr lang="en-US" sz="2000" dirty="0" smtClean="0"/>
              <a:t>To represent the knowledge in the world in a way that allows for an AI to “reason”</a:t>
            </a:r>
            <a:endParaRPr lang="en-US" sz="2000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What to Represent?</a:t>
            </a:r>
          </a:p>
          <a:p>
            <a:pPr lvl="1" fontAlgn="auto"/>
            <a:r>
              <a:rPr lang="en-US" sz="2000" b="1" dirty="0" smtClean="0"/>
              <a:t>Objects</a:t>
            </a:r>
            <a:endParaRPr lang="en-US" sz="2000" dirty="0" smtClean="0"/>
          </a:p>
          <a:p>
            <a:pPr lvl="2" fontAlgn="auto"/>
            <a:r>
              <a:rPr lang="en-US" sz="2000" dirty="0" smtClean="0"/>
              <a:t>-- Facts about objects in our world domain. </a:t>
            </a:r>
            <a:r>
              <a:rPr lang="en-US" sz="2000" i="1" dirty="0" smtClean="0"/>
              <a:t>e.g.</a:t>
            </a:r>
            <a:r>
              <a:rPr lang="en-US" sz="2000" dirty="0" smtClean="0"/>
              <a:t> Guitars have strings, trumpets are brass instruments.</a:t>
            </a:r>
          </a:p>
          <a:p>
            <a:pPr lvl="1" fontAlgn="auto"/>
            <a:endParaRPr lang="en-US" sz="2000" b="1" dirty="0" smtClean="0"/>
          </a:p>
          <a:p>
            <a:pPr lvl="1" fontAlgn="auto"/>
            <a:r>
              <a:rPr lang="en-US" sz="2000" b="1" dirty="0" smtClean="0"/>
              <a:t>Events</a:t>
            </a:r>
            <a:endParaRPr lang="en-US" sz="2000" dirty="0" smtClean="0"/>
          </a:p>
          <a:p>
            <a:pPr lvl="2" fontAlgn="auto"/>
            <a:r>
              <a:rPr lang="en-US" sz="2000" dirty="0" smtClean="0"/>
              <a:t>-- Actions that occur in our world. </a:t>
            </a:r>
            <a:r>
              <a:rPr lang="en-US" sz="2000" i="1" dirty="0" smtClean="0"/>
              <a:t>e.g.</a:t>
            </a:r>
            <a:r>
              <a:rPr lang="en-US" sz="2000" dirty="0" smtClean="0"/>
              <a:t> Steve </a:t>
            </a:r>
            <a:r>
              <a:rPr lang="en-US" sz="2000" dirty="0" err="1" smtClean="0"/>
              <a:t>Vai</a:t>
            </a:r>
            <a:r>
              <a:rPr lang="en-US" sz="2000" dirty="0" smtClean="0"/>
              <a:t> played the guitar in Frank Zappa's Band.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Knowledge Representation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Goals:</a:t>
            </a:r>
          </a:p>
          <a:p>
            <a:pPr lvl="1"/>
            <a:r>
              <a:rPr lang="en-US" sz="2000" dirty="0" smtClean="0"/>
              <a:t>To represent the knowledge in the world in a way that allows for an AI to “reason”</a:t>
            </a:r>
            <a:endParaRPr lang="en-US" sz="2000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Performance</a:t>
            </a:r>
            <a:endParaRPr lang="en-US" dirty="0"/>
          </a:p>
          <a:p>
            <a:pPr lvl="1"/>
            <a:r>
              <a:rPr lang="en-US" sz="2000" dirty="0"/>
              <a:t>-- A behavior like </a:t>
            </a:r>
            <a:r>
              <a:rPr lang="en-US" sz="2000" i="1" dirty="0"/>
              <a:t>playing the guitar</a:t>
            </a:r>
            <a:r>
              <a:rPr lang="en-US" sz="2000" dirty="0"/>
              <a:t> involves knowledge about how to do things.</a:t>
            </a:r>
          </a:p>
          <a:p>
            <a:pPr lvl="1"/>
            <a:endParaRPr lang="en-US" sz="2000" dirty="0"/>
          </a:p>
          <a:p>
            <a:r>
              <a:rPr lang="en-US" b="1" dirty="0"/>
              <a:t>Meta-knowledge</a:t>
            </a:r>
            <a:endParaRPr lang="en-US" dirty="0"/>
          </a:p>
          <a:p>
            <a:pPr lvl="1"/>
            <a:r>
              <a:rPr lang="en-US" sz="2000" dirty="0"/>
              <a:t>-- knowledge about what we know.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9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1147</TotalTime>
  <Words>1958</Words>
  <Application>Microsoft Office PowerPoint</Application>
  <PresentationFormat>Widescreen</PresentationFormat>
  <Paragraphs>357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Calisto MT</vt:lpstr>
      <vt:lpstr>Symbol</vt:lpstr>
      <vt:lpstr>Trebuchet MS</vt:lpstr>
      <vt:lpstr>Wingdings</vt:lpstr>
      <vt:lpstr>Wingdings 2</vt:lpstr>
      <vt:lpstr>Slate</vt:lpstr>
      <vt:lpstr>Bitmap Image</vt:lpstr>
      <vt:lpstr>CS4710: Artificial Intelligence Knowledge Representation</vt:lpstr>
      <vt:lpstr>PowerPoint Presentation</vt:lpstr>
      <vt:lpstr>Physical Symbol Systems and the beginning of AI  </vt:lpstr>
      <vt:lpstr>PowerPoint Presentation</vt:lpstr>
      <vt:lpstr>PowerPoint Presentation</vt:lpstr>
      <vt:lpstr>Representation </vt:lpstr>
      <vt:lpstr>Choosing a Representation</vt:lpstr>
      <vt:lpstr>Knowledge Representation</vt:lpstr>
      <vt:lpstr>Knowledge Representation</vt:lpstr>
      <vt:lpstr>PowerPoint Presentation</vt:lpstr>
      <vt:lpstr>Two Levels of Knowledge</vt:lpstr>
      <vt:lpstr> Properties for Knowledge Representation Systems </vt:lpstr>
      <vt:lpstr>PowerPoint Presentation</vt:lpstr>
      <vt:lpstr>PowerPoint Presentation</vt:lpstr>
      <vt:lpstr>PowerPoint Presentation</vt:lpstr>
      <vt:lpstr>PowerPoint Presentation</vt:lpstr>
      <vt:lpstr>Basic Approaches to Knowledge Representation  </vt:lpstr>
      <vt:lpstr>Two Schools of Thought</vt:lpstr>
      <vt:lpstr>What is a Logic?</vt:lpstr>
      <vt:lpstr> Syntax and Semantics</vt:lpstr>
      <vt:lpstr> Propositional Logic</vt:lpstr>
      <vt:lpstr>Predicate Logic</vt:lpstr>
      <vt:lpstr>First Order Logic</vt:lpstr>
      <vt:lpstr>Example: FOL Sentence</vt:lpstr>
      <vt:lpstr>Example: FOL Sentence</vt:lpstr>
      <vt:lpstr>Example: FOL Sentence</vt:lpstr>
      <vt:lpstr>Example: FOL Sentence</vt:lpstr>
      <vt:lpstr>Higher Order Logic</vt:lpstr>
      <vt:lpstr>Production Rules</vt:lpstr>
      <vt:lpstr>Production Rules Example</vt:lpstr>
      <vt:lpstr>Beyond True and False</vt:lpstr>
      <vt:lpstr>Logic is a Good Representation</vt:lpstr>
      <vt:lpstr>Associationism</vt:lpstr>
      <vt:lpstr>Associationism: Inheritance</vt:lpstr>
      <vt:lpstr>Associationism: Inheritance</vt:lpstr>
      <vt:lpstr>Semantic Net</vt:lpstr>
      <vt:lpstr>Semantic Net</vt:lpstr>
      <vt:lpstr>Semantic Networks</vt:lpstr>
      <vt:lpstr>Semantic Net</vt:lpstr>
      <vt:lpstr>Frames  </vt:lpstr>
      <vt:lpstr>Frame Representations</vt:lpstr>
      <vt:lpstr>Frame Knowledge Representation </vt:lpstr>
      <vt:lpstr>Example: Frame Representation</vt:lpstr>
      <vt:lpstr>Flexibility in Frames</vt:lpstr>
      <vt:lpstr>Representation &amp; Logic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Vishal</dc:creator>
  <cp:lastModifiedBy>Maya Kumazawa</cp:lastModifiedBy>
  <cp:revision>191</cp:revision>
  <dcterms:created xsi:type="dcterms:W3CDTF">2010-03-04T08:12:41Z</dcterms:created>
  <dcterms:modified xsi:type="dcterms:W3CDTF">2015-08-31T15:55:42Z</dcterms:modified>
</cp:coreProperties>
</file>