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5" r:id="rId3"/>
    <p:sldId id="301" r:id="rId4"/>
    <p:sldId id="346" r:id="rId5"/>
    <p:sldId id="302" r:id="rId6"/>
    <p:sldId id="303" r:id="rId7"/>
    <p:sldId id="304" r:id="rId8"/>
    <p:sldId id="305" r:id="rId9"/>
    <p:sldId id="306" r:id="rId10"/>
    <p:sldId id="307" r:id="rId11"/>
    <p:sldId id="308" r:id="rId12"/>
    <p:sldId id="348" r:id="rId13"/>
    <p:sldId id="349" r:id="rId14"/>
    <p:sldId id="350" r:id="rId15"/>
    <p:sldId id="351" r:id="rId16"/>
    <p:sldId id="352" r:id="rId17"/>
    <p:sldId id="353" r:id="rId18"/>
    <p:sldId id="354" r:id="rId19"/>
    <p:sldId id="355" r:id="rId20"/>
    <p:sldId id="347" r:id="rId21"/>
    <p:sldId id="356" r:id="rId22"/>
    <p:sldId id="309" r:id="rId23"/>
    <p:sldId id="357" r:id="rId24"/>
    <p:sldId id="313" r:id="rId25"/>
    <p:sldId id="316" r:id="rId26"/>
    <p:sldId id="360" r:id="rId27"/>
    <p:sldId id="358" r:id="rId28"/>
    <p:sldId id="331" r:id="rId29"/>
    <p:sldId id="332" r:id="rId30"/>
    <p:sldId id="333" r:id="rId31"/>
    <p:sldId id="334" r:id="rId32"/>
    <p:sldId id="335" r:id="rId33"/>
    <p:sldId id="337" r:id="rId34"/>
    <p:sldId id="343" r:id="rId35"/>
    <p:sldId id="3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varScale="1">
        <p:scale>
          <a:sx n="96" d="100"/>
          <a:sy n="96" d="100"/>
        </p:scale>
        <p:origin x="108"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28067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77815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810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483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34353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6CD189-E039-4A51-BC88-4927E4923AA0}" type="datetimeFigureOut">
              <a:rPr lang="en-US" smtClean="0"/>
              <a:t>10/29/2015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9996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E6CD189-E039-4A51-BC88-4927E4923AA0}" type="datetimeFigureOut">
              <a:rPr lang="en-US" smtClean="0"/>
              <a:t>10/29/2015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26181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240085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09978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338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CD189-E039-4A51-BC88-4927E4923AA0}" type="datetimeFigureOut">
              <a:rPr lang="en-US" smtClean="0"/>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89136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50434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6CD189-E039-4A51-BC88-4927E4923AA0}" type="datetimeFigureOut">
              <a:rPr lang="en-US" smtClean="0"/>
              <a:t>10/29/2015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40322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6CD189-E039-4A51-BC88-4927E4923AA0}" type="datetimeFigureOut">
              <a:rPr lang="en-US" smtClean="0"/>
              <a:t>10/29/2015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08578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CD189-E039-4A51-BC88-4927E4923AA0}" type="datetimeFigureOut">
              <a:rPr lang="en-US" smtClean="0"/>
              <a:t>10/29/2015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9843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1093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70902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6CD189-E039-4A51-BC88-4927E4923AA0}" type="datetimeFigureOut">
              <a:rPr lang="en-US" smtClean="0"/>
              <a:t>10/29/2015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1ADD41-74E8-4F8A-933F-A917FB6E1FA0}" type="slidenum">
              <a:rPr lang="en-US" smtClean="0"/>
              <a:t>‹#›</a:t>
            </a:fld>
            <a:endParaRPr lang="en-US"/>
          </a:p>
        </p:txBody>
      </p:sp>
    </p:spTree>
    <p:extLst>
      <p:ext uri="{BB962C8B-B14F-4D97-AF65-F5344CB8AC3E}">
        <p14:creationId xmlns:p14="http://schemas.microsoft.com/office/powerpoint/2010/main" val="1724312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CS4710: Artificial Intelligence</a:t>
            </a:r>
            <a:br>
              <a:rPr lang="en-US" dirty="0" smtClean="0"/>
            </a:br>
            <a:r>
              <a:rPr lang="en-US" dirty="0" smtClean="0"/>
              <a:t>Reasoning Under Uncertainty</a:t>
            </a:r>
            <a:endParaRPr lang="en-US" dirty="0"/>
          </a:p>
        </p:txBody>
      </p:sp>
      <p:sp>
        <p:nvSpPr>
          <p:cNvPr id="3" name="Subtitle 2"/>
          <p:cNvSpPr>
            <a:spLocks noGrp="1"/>
          </p:cNvSpPr>
          <p:nvPr>
            <p:ph type="subTitle" idx="1"/>
          </p:nvPr>
        </p:nvSpPr>
        <p:spPr>
          <a:xfrm>
            <a:off x="1370693" y="3598339"/>
            <a:ext cx="9440034" cy="1913461"/>
          </a:xfrm>
        </p:spPr>
        <p:txBody>
          <a:bodyPr/>
          <a:lstStyle/>
          <a:p>
            <a:r>
              <a:rPr lang="en-US" dirty="0" smtClean="0"/>
              <a:t>Part 3: Example application of a hidden </a:t>
            </a:r>
            <a:r>
              <a:rPr lang="en-US" dirty="0" err="1" smtClean="0"/>
              <a:t>markov</a:t>
            </a:r>
            <a:r>
              <a:rPr lang="en-US" dirty="0" smtClean="0"/>
              <a:t> model called </a:t>
            </a:r>
            <a:r>
              <a:rPr lang="en-US" i="1" dirty="0" smtClean="0"/>
              <a:t>Bayesian Model Tracing</a:t>
            </a:r>
          </a:p>
          <a:p>
            <a:endParaRPr lang="en-US" i="1" dirty="0"/>
          </a:p>
          <a:p>
            <a:r>
              <a:rPr lang="en-US" i="1" dirty="0" smtClean="0"/>
              <a:t>*material from: Brett Van De Sande. “Properties of the Bayesian Knowledge Tracing Model”. Journal of Educational Data Mining, Volume 5, No 2, August 2013</a:t>
            </a:r>
            <a:endParaRPr lang="en-US" i="1" dirty="0"/>
          </a:p>
        </p:txBody>
      </p:sp>
    </p:spTree>
    <p:extLst>
      <p:ext uri="{BB962C8B-B14F-4D97-AF65-F5344CB8AC3E}">
        <p14:creationId xmlns:p14="http://schemas.microsoft.com/office/powerpoint/2010/main" val="1786165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7010400" y="3630706"/>
            <a:ext cx="4495800" cy="0"/>
          </a:xfrm>
          <a:prstGeom prst="line">
            <a:avLst/>
          </a:prstGeom>
          <a:noFill/>
          <a:ln w="76200">
            <a:pattFill prst="shingle">
              <a:fgClr>
                <a:schemeClr val="tx1"/>
              </a:fgClr>
              <a:bgClr>
                <a:srgbClr val="FFFFFF"/>
              </a:bgClr>
            </a:pattFill>
            <a:round/>
            <a:headEnd type="none" w="sm" len="sm"/>
            <a:tailEnd type="none" w="sm" len="sm"/>
          </a:ln>
        </p:spPr>
        <p:txBody>
          <a:bodyPr wrap="none" anchor="ctr"/>
          <a:lstStyle/>
          <a:p>
            <a:endParaRPr lang="en-US"/>
          </a:p>
        </p:txBody>
      </p:sp>
      <p:sp>
        <p:nvSpPr>
          <p:cNvPr id="24579" name="Rectangle 3"/>
          <p:cNvSpPr>
            <a:spLocks noGrp="1" noChangeArrowheads="1"/>
          </p:cNvSpPr>
          <p:nvPr>
            <p:ph type="title"/>
          </p:nvPr>
        </p:nvSpPr>
        <p:spPr>
          <a:xfrm>
            <a:off x="1524000" y="228600"/>
            <a:ext cx="9144000" cy="1104900"/>
          </a:xfrm>
        </p:spPr>
        <p:txBody>
          <a:bodyPr/>
          <a:lstStyle/>
          <a:p>
            <a:pPr eaLnBrk="1" hangingPunct="1"/>
            <a:r>
              <a:rPr lang="en-US" altLang="en-US" sz="3600"/>
              <a:t>   Corbett and Anderson’s Model</a:t>
            </a:r>
            <a:endParaRPr lang="en-US" altLang="en-US" smtClean="0"/>
          </a:p>
        </p:txBody>
      </p:sp>
      <p:sp>
        <p:nvSpPr>
          <p:cNvPr id="24580" name="Oval 4"/>
          <p:cNvSpPr>
            <a:spLocks noChangeArrowheads="1"/>
          </p:cNvSpPr>
          <p:nvPr/>
        </p:nvSpPr>
        <p:spPr bwMode="auto">
          <a:xfrm>
            <a:off x="7010400" y="2030506"/>
            <a:ext cx="1371600" cy="1371600"/>
          </a:xfrm>
          <a:prstGeom prst="ellipse">
            <a:avLst/>
          </a:prstGeom>
          <a:solidFill>
            <a:schemeClr val="bg1"/>
          </a:solidFill>
          <a:ln w="12700">
            <a:solidFill>
              <a:schemeClr val="accent2"/>
            </a:solidFill>
            <a:round/>
            <a:headEnd type="none" w="sm" len="sm"/>
            <a:tailEnd type="none" w="sm" len="sm"/>
          </a:ln>
        </p:spPr>
        <p:txBody>
          <a:bodyPr wrap="none" anchor="ctr"/>
          <a:lstStyle/>
          <a:p>
            <a:endParaRPr lang="en-US">
              <a:latin typeface="Calibri" pitchFamily="34" charset="0"/>
            </a:endParaRPr>
          </a:p>
        </p:txBody>
      </p:sp>
      <p:sp>
        <p:nvSpPr>
          <p:cNvPr id="24581" name="Text Box 5"/>
          <p:cNvSpPr txBox="1">
            <a:spLocks noChangeArrowheads="1"/>
          </p:cNvSpPr>
          <p:nvPr/>
        </p:nvSpPr>
        <p:spPr bwMode="auto">
          <a:xfrm>
            <a:off x="6858000" y="2259107"/>
            <a:ext cx="1676400" cy="366713"/>
          </a:xfrm>
          <a:prstGeom prst="rect">
            <a:avLst/>
          </a:prstGeom>
          <a:noFill/>
          <a:ln w="12700">
            <a:noFill/>
            <a:miter lim="800000"/>
            <a:headEnd type="none" w="sm" len="sm"/>
            <a:tailEnd type="none" w="sm" len="sm"/>
          </a:ln>
        </p:spPr>
        <p:txBody>
          <a:bodyPr>
            <a:spAutoFit/>
          </a:bodyPr>
          <a:lstStyle/>
          <a:p>
            <a:pPr algn="ctr" eaLnBrk="0" hangingPunct="0"/>
            <a:r>
              <a:rPr lang="en-US" altLang="en-US">
                <a:solidFill>
                  <a:schemeClr val="tx2"/>
                </a:solidFill>
                <a:latin typeface="Times" pitchFamily="18" charset="0"/>
              </a:rPr>
              <a:t>Not learned</a:t>
            </a:r>
            <a:endParaRPr lang="en-US" altLang="en-US" sz="2400">
              <a:solidFill>
                <a:schemeClr val="tx2"/>
              </a:solidFill>
              <a:latin typeface="Times" pitchFamily="18" charset="0"/>
            </a:endParaRPr>
          </a:p>
        </p:txBody>
      </p:sp>
      <p:sp>
        <p:nvSpPr>
          <p:cNvPr id="24582" name="Line 6"/>
          <p:cNvSpPr>
            <a:spLocks noChangeShapeType="1"/>
          </p:cNvSpPr>
          <p:nvPr/>
        </p:nvSpPr>
        <p:spPr bwMode="auto">
          <a:xfrm>
            <a:off x="8382000" y="2716306"/>
            <a:ext cx="1295400" cy="0"/>
          </a:xfrm>
          <a:prstGeom prst="line">
            <a:avLst/>
          </a:prstGeom>
          <a:noFill/>
          <a:ln w="28575">
            <a:solidFill>
              <a:schemeClr val="tx1"/>
            </a:solidFill>
            <a:prstDash val="dash"/>
            <a:round/>
            <a:headEnd type="none" w="sm" len="sm"/>
            <a:tailEnd type="triangle" w="lg" len="lg"/>
          </a:ln>
        </p:spPr>
        <p:txBody>
          <a:bodyPr wrap="none" anchor="ctr"/>
          <a:lstStyle/>
          <a:p>
            <a:endParaRPr lang="en-US"/>
          </a:p>
        </p:txBody>
      </p:sp>
      <p:sp>
        <p:nvSpPr>
          <p:cNvPr id="24583" name="Text Box 7"/>
          <p:cNvSpPr txBox="1">
            <a:spLocks noChangeArrowheads="1"/>
          </p:cNvSpPr>
          <p:nvPr/>
        </p:nvSpPr>
        <p:spPr bwMode="auto">
          <a:xfrm>
            <a:off x="627530" y="1378324"/>
            <a:ext cx="5697070" cy="5216813"/>
          </a:xfrm>
          <a:prstGeom prst="rect">
            <a:avLst/>
          </a:prstGeom>
          <a:noFill/>
          <a:ln w="12700">
            <a:noFill/>
            <a:miter lim="800000"/>
            <a:headEnd type="none" w="sm" len="sm"/>
            <a:tailEnd type="none" w="sm" len="sm"/>
          </a:ln>
        </p:spPr>
        <p:txBody>
          <a:bodyPr wrap="square">
            <a:spAutoFit/>
          </a:bodyPr>
          <a:lstStyle/>
          <a:p>
            <a:pPr eaLnBrk="0" hangingPunct="0">
              <a:spcBef>
                <a:spcPct val="50000"/>
              </a:spcBef>
            </a:pPr>
            <a:r>
              <a:rPr lang="en-US" altLang="en-US" u="sng" dirty="0">
                <a:latin typeface="Times" pitchFamily="18" charset="0"/>
              </a:rPr>
              <a:t>Two Learning Parameters</a:t>
            </a:r>
            <a:endParaRPr lang="en-US" altLang="en-US" dirty="0">
              <a:latin typeface="Times" pitchFamily="18" charset="0"/>
            </a:endParaRPr>
          </a:p>
          <a:p>
            <a:pPr eaLnBrk="0" hangingPunct="0">
              <a:spcBef>
                <a:spcPct val="50000"/>
              </a:spcBef>
            </a:pPr>
            <a:r>
              <a:rPr lang="en-US" altLang="en-US" dirty="0">
                <a:latin typeface="Times" pitchFamily="18" charset="0"/>
              </a:rPr>
              <a:t>p(L</a:t>
            </a:r>
            <a:r>
              <a:rPr lang="en-US" altLang="en-US" baseline="-25000" dirty="0">
                <a:latin typeface="Times" pitchFamily="18" charset="0"/>
              </a:rPr>
              <a:t>0</a:t>
            </a:r>
            <a:r>
              <a:rPr lang="en-US" altLang="en-US" dirty="0">
                <a:latin typeface="Times" pitchFamily="18" charset="0"/>
              </a:rPr>
              <a:t>)	Probability the skill is already known before the first opportunity to use the skill in problem solving.</a:t>
            </a:r>
          </a:p>
          <a:p>
            <a:pPr eaLnBrk="0" hangingPunct="0">
              <a:spcBef>
                <a:spcPct val="50000"/>
              </a:spcBef>
            </a:pPr>
            <a:endParaRPr lang="en-US" altLang="en-US" dirty="0" smtClean="0">
              <a:latin typeface="Times" pitchFamily="18" charset="0"/>
            </a:endParaRPr>
          </a:p>
          <a:p>
            <a:pPr eaLnBrk="0" hangingPunct="0">
              <a:spcBef>
                <a:spcPct val="50000"/>
              </a:spcBef>
            </a:pPr>
            <a:r>
              <a:rPr lang="en-US" altLang="en-US" dirty="0" smtClean="0">
                <a:latin typeface="Times" pitchFamily="18" charset="0"/>
              </a:rPr>
              <a:t>p(T</a:t>
            </a:r>
            <a:r>
              <a:rPr lang="en-US" altLang="en-US" dirty="0">
                <a:latin typeface="Times" pitchFamily="18" charset="0"/>
              </a:rPr>
              <a:t>)	Probability the skill will be learned at each opportunity to use the skill.</a:t>
            </a:r>
          </a:p>
          <a:p>
            <a:pPr eaLnBrk="0" hangingPunct="0">
              <a:spcBef>
                <a:spcPct val="50000"/>
              </a:spcBef>
            </a:pPr>
            <a:endParaRPr lang="en-US" altLang="en-US" u="sng" dirty="0" smtClean="0">
              <a:latin typeface="Times" pitchFamily="18" charset="0"/>
            </a:endParaRPr>
          </a:p>
          <a:p>
            <a:pPr eaLnBrk="0" hangingPunct="0">
              <a:spcBef>
                <a:spcPct val="50000"/>
              </a:spcBef>
            </a:pPr>
            <a:r>
              <a:rPr lang="en-US" altLang="en-US" u="sng" dirty="0" smtClean="0">
                <a:latin typeface="Times" pitchFamily="18" charset="0"/>
              </a:rPr>
              <a:t>Two </a:t>
            </a:r>
            <a:r>
              <a:rPr lang="en-US" altLang="en-US" u="sng" dirty="0">
                <a:latin typeface="Times" pitchFamily="18" charset="0"/>
              </a:rPr>
              <a:t>Performance Parameters</a:t>
            </a:r>
            <a:endParaRPr lang="en-US" altLang="en-US" dirty="0">
              <a:latin typeface="Times" pitchFamily="18" charset="0"/>
            </a:endParaRPr>
          </a:p>
          <a:p>
            <a:pPr eaLnBrk="0" hangingPunct="0">
              <a:spcBef>
                <a:spcPct val="50000"/>
              </a:spcBef>
            </a:pPr>
            <a:r>
              <a:rPr lang="en-US" altLang="en-US" dirty="0">
                <a:latin typeface="Times" pitchFamily="18" charset="0"/>
              </a:rPr>
              <a:t>p(G)	Probability the student will guess correctly if the skill is not known.</a:t>
            </a:r>
          </a:p>
          <a:p>
            <a:pPr eaLnBrk="0" hangingPunct="0">
              <a:spcBef>
                <a:spcPct val="50000"/>
              </a:spcBef>
            </a:pPr>
            <a:endParaRPr lang="en-US" altLang="en-US" dirty="0" smtClean="0">
              <a:latin typeface="Times" pitchFamily="18" charset="0"/>
            </a:endParaRPr>
          </a:p>
          <a:p>
            <a:pPr eaLnBrk="0" hangingPunct="0">
              <a:spcBef>
                <a:spcPct val="50000"/>
              </a:spcBef>
            </a:pPr>
            <a:r>
              <a:rPr lang="en-US" altLang="en-US" dirty="0" smtClean="0">
                <a:latin typeface="Times" pitchFamily="18" charset="0"/>
              </a:rPr>
              <a:t>p(S</a:t>
            </a:r>
            <a:r>
              <a:rPr lang="en-US" altLang="en-US" dirty="0">
                <a:latin typeface="Times" pitchFamily="18" charset="0"/>
              </a:rPr>
              <a:t>)	Probability the student will slip (make a mistake) if the skill is known.</a:t>
            </a:r>
          </a:p>
          <a:p>
            <a:pPr eaLnBrk="0" hangingPunct="0">
              <a:spcBef>
                <a:spcPct val="50000"/>
              </a:spcBef>
            </a:pPr>
            <a:endParaRPr lang="en-US" altLang="en-US" dirty="0">
              <a:latin typeface="Times" pitchFamily="18" charset="0"/>
            </a:endParaRPr>
          </a:p>
        </p:txBody>
      </p:sp>
      <p:sp>
        <p:nvSpPr>
          <p:cNvPr id="24584" name="Oval 8"/>
          <p:cNvSpPr>
            <a:spLocks noChangeArrowheads="1"/>
          </p:cNvSpPr>
          <p:nvPr/>
        </p:nvSpPr>
        <p:spPr bwMode="auto">
          <a:xfrm>
            <a:off x="9677400" y="2030506"/>
            <a:ext cx="1371600" cy="1371600"/>
          </a:xfrm>
          <a:prstGeom prst="ellipse">
            <a:avLst/>
          </a:prstGeom>
          <a:solidFill>
            <a:schemeClr val="bg1"/>
          </a:solidFill>
          <a:ln w="12700">
            <a:solidFill>
              <a:schemeClr val="accent2"/>
            </a:solidFill>
            <a:round/>
            <a:headEnd type="none" w="sm" len="sm"/>
            <a:tailEnd type="none" w="sm" len="sm"/>
          </a:ln>
        </p:spPr>
        <p:txBody>
          <a:bodyPr wrap="none" anchor="ctr"/>
          <a:lstStyle/>
          <a:p>
            <a:endParaRPr lang="en-US">
              <a:latin typeface="Calibri" pitchFamily="34" charset="0"/>
            </a:endParaRPr>
          </a:p>
        </p:txBody>
      </p:sp>
      <p:sp>
        <p:nvSpPr>
          <p:cNvPr id="24585" name="Text Box 9"/>
          <p:cNvSpPr txBox="1">
            <a:spLocks noChangeArrowheads="1"/>
          </p:cNvSpPr>
          <p:nvPr/>
        </p:nvSpPr>
        <p:spPr bwMode="auto">
          <a:xfrm>
            <a:off x="9525000" y="2259106"/>
            <a:ext cx="1676400" cy="731838"/>
          </a:xfrm>
          <a:prstGeom prst="rect">
            <a:avLst/>
          </a:prstGeom>
          <a:noFill/>
          <a:ln w="12700">
            <a:noFill/>
            <a:miter lim="800000"/>
            <a:headEnd type="none" w="sm" len="sm"/>
            <a:tailEnd type="none" w="sm" len="sm"/>
          </a:ln>
        </p:spPr>
        <p:txBody>
          <a:bodyPr>
            <a:spAutoFit/>
          </a:bodyPr>
          <a:lstStyle/>
          <a:p>
            <a:pPr algn="ctr" eaLnBrk="0" hangingPunct="0"/>
            <a:r>
              <a:rPr lang="en-US" altLang="en-US">
                <a:solidFill>
                  <a:schemeClr val="tx2"/>
                </a:solidFill>
                <a:latin typeface="Times" pitchFamily="18" charset="0"/>
              </a:rPr>
              <a:t>Learned</a:t>
            </a:r>
          </a:p>
          <a:p>
            <a:pPr algn="ctr" eaLnBrk="0" hangingPunct="0"/>
            <a:endParaRPr lang="en-US" altLang="en-US" sz="2400">
              <a:solidFill>
                <a:schemeClr val="tx2"/>
              </a:solidFill>
              <a:latin typeface="Times" pitchFamily="18" charset="0"/>
            </a:endParaRPr>
          </a:p>
        </p:txBody>
      </p:sp>
      <p:sp>
        <p:nvSpPr>
          <p:cNvPr id="24586" name="Text Box 10"/>
          <p:cNvSpPr txBox="1">
            <a:spLocks noChangeArrowheads="1"/>
          </p:cNvSpPr>
          <p:nvPr/>
        </p:nvSpPr>
        <p:spPr bwMode="auto">
          <a:xfrm>
            <a:off x="8763000" y="2182907"/>
            <a:ext cx="6096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p(T)</a:t>
            </a:r>
          </a:p>
        </p:txBody>
      </p:sp>
      <p:sp>
        <p:nvSpPr>
          <p:cNvPr id="24587" name="Rectangle 11"/>
          <p:cNvSpPr>
            <a:spLocks noChangeArrowheads="1"/>
          </p:cNvSpPr>
          <p:nvPr/>
        </p:nvSpPr>
        <p:spPr bwMode="auto">
          <a:xfrm>
            <a:off x="7162800" y="3859306"/>
            <a:ext cx="1143000" cy="381000"/>
          </a:xfrm>
          <a:prstGeom prst="rect">
            <a:avLst/>
          </a:prstGeom>
          <a:noFill/>
          <a:ln w="12700">
            <a:solidFill>
              <a:schemeClr val="accent2"/>
            </a:solidFill>
            <a:miter lim="800000"/>
            <a:headEnd type="none" w="sm" len="sm"/>
            <a:tailEnd type="none" w="sm" len="sm"/>
          </a:ln>
        </p:spPr>
        <p:txBody>
          <a:bodyPr wrap="none" anchor="ctr"/>
          <a:lstStyle/>
          <a:p>
            <a:endParaRPr lang="en-US">
              <a:latin typeface="Calibri" pitchFamily="34" charset="0"/>
            </a:endParaRPr>
          </a:p>
        </p:txBody>
      </p:sp>
      <p:sp>
        <p:nvSpPr>
          <p:cNvPr id="24588" name="Text Box 12"/>
          <p:cNvSpPr txBox="1">
            <a:spLocks noChangeArrowheads="1"/>
          </p:cNvSpPr>
          <p:nvPr/>
        </p:nvSpPr>
        <p:spPr bwMode="auto">
          <a:xfrm>
            <a:off x="7315200" y="3859307"/>
            <a:ext cx="1066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solidFill>
                  <a:schemeClr val="tx2"/>
                </a:solidFill>
                <a:latin typeface="Times" pitchFamily="18" charset="0"/>
              </a:rPr>
              <a:t>correct</a:t>
            </a:r>
            <a:endParaRPr lang="en-US" altLang="en-US">
              <a:latin typeface="Times" pitchFamily="18" charset="0"/>
            </a:endParaRPr>
          </a:p>
        </p:txBody>
      </p:sp>
      <p:sp>
        <p:nvSpPr>
          <p:cNvPr id="24589" name="Rectangle 13"/>
          <p:cNvSpPr>
            <a:spLocks noChangeArrowheads="1"/>
          </p:cNvSpPr>
          <p:nvPr/>
        </p:nvSpPr>
        <p:spPr bwMode="auto">
          <a:xfrm>
            <a:off x="9829800" y="3859306"/>
            <a:ext cx="1143000" cy="381000"/>
          </a:xfrm>
          <a:prstGeom prst="rect">
            <a:avLst/>
          </a:prstGeom>
          <a:noFill/>
          <a:ln w="12700">
            <a:solidFill>
              <a:schemeClr val="accent2"/>
            </a:solidFill>
            <a:miter lim="800000"/>
            <a:headEnd type="none" w="sm" len="sm"/>
            <a:tailEnd type="none" w="sm" len="sm"/>
          </a:ln>
        </p:spPr>
        <p:txBody>
          <a:bodyPr wrap="none" anchor="ctr"/>
          <a:lstStyle/>
          <a:p>
            <a:endParaRPr lang="en-US">
              <a:latin typeface="Calibri" pitchFamily="34" charset="0"/>
            </a:endParaRPr>
          </a:p>
        </p:txBody>
      </p:sp>
      <p:sp>
        <p:nvSpPr>
          <p:cNvPr id="24590" name="Text Box 14"/>
          <p:cNvSpPr txBox="1">
            <a:spLocks noChangeArrowheads="1"/>
          </p:cNvSpPr>
          <p:nvPr/>
        </p:nvSpPr>
        <p:spPr bwMode="auto">
          <a:xfrm>
            <a:off x="9982200" y="3859307"/>
            <a:ext cx="1066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solidFill>
                  <a:schemeClr val="tx2"/>
                </a:solidFill>
                <a:latin typeface="Times" pitchFamily="18" charset="0"/>
              </a:rPr>
              <a:t>correct</a:t>
            </a:r>
            <a:endParaRPr lang="en-US" altLang="en-US">
              <a:latin typeface="Times" pitchFamily="18" charset="0"/>
            </a:endParaRPr>
          </a:p>
        </p:txBody>
      </p:sp>
      <p:sp>
        <p:nvSpPr>
          <p:cNvPr id="24591" name="Line 15"/>
          <p:cNvSpPr>
            <a:spLocks noChangeShapeType="1"/>
          </p:cNvSpPr>
          <p:nvPr/>
        </p:nvSpPr>
        <p:spPr bwMode="auto">
          <a:xfrm>
            <a:off x="7696200" y="3402106"/>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4592" name="Text Box 16"/>
          <p:cNvSpPr txBox="1">
            <a:spLocks noChangeArrowheads="1"/>
          </p:cNvSpPr>
          <p:nvPr/>
        </p:nvSpPr>
        <p:spPr bwMode="auto">
          <a:xfrm>
            <a:off x="7924800" y="3249707"/>
            <a:ext cx="685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p(G)</a:t>
            </a:r>
          </a:p>
        </p:txBody>
      </p:sp>
      <p:sp>
        <p:nvSpPr>
          <p:cNvPr id="24593" name="Line 17"/>
          <p:cNvSpPr>
            <a:spLocks noChangeShapeType="1"/>
          </p:cNvSpPr>
          <p:nvPr/>
        </p:nvSpPr>
        <p:spPr bwMode="auto">
          <a:xfrm>
            <a:off x="10363200" y="3402106"/>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4594" name="Text Box 18"/>
          <p:cNvSpPr txBox="1">
            <a:spLocks noChangeArrowheads="1"/>
          </p:cNvSpPr>
          <p:nvPr/>
        </p:nvSpPr>
        <p:spPr bwMode="auto">
          <a:xfrm>
            <a:off x="10668000" y="3249707"/>
            <a:ext cx="1066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1-p(S)</a:t>
            </a:r>
          </a:p>
        </p:txBody>
      </p:sp>
      <p:sp>
        <p:nvSpPr>
          <p:cNvPr id="24595" name="Text Box 19"/>
          <p:cNvSpPr txBox="1">
            <a:spLocks noChangeArrowheads="1"/>
          </p:cNvSpPr>
          <p:nvPr/>
        </p:nvSpPr>
        <p:spPr bwMode="auto">
          <a:xfrm>
            <a:off x="10058400" y="2868707"/>
            <a:ext cx="9144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p(L</a:t>
            </a:r>
            <a:r>
              <a:rPr lang="en-US" altLang="en-US" baseline="-25000">
                <a:latin typeface="Times" pitchFamily="18" charset="0"/>
              </a:rPr>
              <a:t>0</a:t>
            </a:r>
            <a:r>
              <a:rPr lang="en-US" altLang="en-US">
                <a:latin typeface="Times" pitchFamily="18" charset="0"/>
              </a:rPr>
              <a:t>)</a:t>
            </a:r>
          </a:p>
        </p:txBody>
      </p:sp>
    </p:spTree>
    <p:extLst>
      <p:ext uri="{BB962C8B-B14F-4D97-AF65-F5344CB8AC3E}">
        <p14:creationId xmlns:p14="http://schemas.microsoft.com/office/powerpoint/2010/main" val="284492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Solving the Hidden Markov Model</a:t>
            </a:r>
          </a:p>
        </p:txBody>
      </p:sp>
      <p:sp>
        <p:nvSpPr>
          <p:cNvPr id="25603" name="Rectangle 5"/>
          <p:cNvSpPr>
            <a:spLocks noGrp="1" noChangeArrowheads="1"/>
          </p:cNvSpPr>
          <p:nvPr>
            <p:ph type="body" idx="1"/>
          </p:nvPr>
        </p:nvSpPr>
        <p:spPr>
          <a:xfrm>
            <a:off x="913795" y="1732450"/>
            <a:ext cx="10353762" cy="844338"/>
          </a:xfrm>
          <a:noFill/>
        </p:spPr>
        <p:txBody>
          <a:bodyPr/>
          <a:lstStyle/>
          <a:p>
            <a:pPr eaLnBrk="1" hangingPunct="1"/>
            <a:r>
              <a:rPr lang="en-GB" dirty="0" smtClean="0"/>
              <a:t>We can define the following probabilities that we are interested in:</a:t>
            </a:r>
          </a:p>
        </p:txBody>
      </p:sp>
      <p:pic>
        <p:nvPicPr>
          <p:cNvPr id="2" name="Picture 1"/>
          <p:cNvPicPr>
            <a:picLocks noChangeAspect="1"/>
          </p:cNvPicPr>
          <p:nvPr/>
        </p:nvPicPr>
        <p:blipFill>
          <a:blip r:embed="rId2"/>
          <a:stretch>
            <a:fillRect/>
          </a:stretch>
        </p:blipFill>
        <p:spPr>
          <a:xfrm>
            <a:off x="3296676" y="2937637"/>
            <a:ext cx="5410200" cy="711200"/>
          </a:xfrm>
          <a:prstGeom prst="rect">
            <a:avLst/>
          </a:prstGeom>
        </p:spPr>
      </p:pic>
      <p:pic>
        <p:nvPicPr>
          <p:cNvPr id="3" name="Picture 2"/>
          <p:cNvPicPr>
            <a:picLocks noChangeAspect="1"/>
          </p:cNvPicPr>
          <p:nvPr/>
        </p:nvPicPr>
        <p:blipFill>
          <a:blip r:embed="rId3"/>
          <a:stretch>
            <a:fillRect/>
          </a:stretch>
        </p:blipFill>
        <p:spPr>
          <a:xfrm>
            <a:off x="3296676" y="4854024"/>
            <a:ext cx="5402892" cy="708576"/>
          </a:xfrm>
          <a:prstGeom prst="rect">
            <a:avLst/>
          </a:prstGeom>
        </p:spPr>
      </p:pic>
      <p:sp>
        <p:nvSpPr>
          <p:cNvPr id="6" name="Rectangle 5"/>
          <p:cNvSpPr txBox="1">
            <a:spLocks noChangeArrowheads="1"/>
          </p:cNvSpPr>
          <p:nvPr/>
        </p:nvSpPr>
        <p:spPr>
          <a:xfrm>
            <a:off x="2117969" y="3648837"/>
            <a:ext cx="7760305" cy="580263"/>
          </a:xfrm>
          <a:prstGeom prst="rect">
            <a:avLst/>
          </a:prstGeom>
          <a:no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GB" dirty="0" smtClean="0"/>
              <a:t>Probability the skill is learned at the </a:t>
            </a:r>
            <a:r>
              <a:rPr lang="en-GB" dirty="0" err="1" smtClean="0"/>
              <a:t>jth</a:t>
            </a:r>
            <a:r>
              <a:rPr lang="en-GB" dirty="0" smtClean="0"/>
              <a:t> step</a:t>
            </a:r>
          </a:p>
        </p:txBody>
      </p:sp>
      <p:sp>
        <p:nvSpPr>
          <p:cNvPr id="7" name="Rectangle 5"/>
          <p:cNvSpPr txBox="1">
            <a:spLocks noChangeArrowheads="1"/>
          </p:cNvSpPr>
          <p:nvPr/>
        </p:nvSpPr>
        <p:spPr>
          <a:xfrm>
            <a:off x="2210523" y="5706237"/>
            <a:ext cx="7760305" cy="580263"/>
          </a:xfrm>
          <a:prstGeom prst="rect">
            <a:avLst/>
          </a:prstGeom>
          <a:no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GB" dirty="0" smtClean="0"/>
              <a:t>Probability the student gets the </a:t>
            </a:r>
            <a:r>
              <a:rPr lang="en-GB" dirty="0" err="1" smtClean="0"/>
              <a:t>jth</a:t>
            </a:r>
            <a:r>
              <a:rPr lang="en-GB" dirty="0" smtClean="0"/>
              <a:t> problem correct</a:t>
            </a:r>
          </a:p>
        </p:txBody>
      </p:sp>
    </p:spTree>
    <p:extLst>
      <p:ext uri="{BB962C8B-B14F-4D97-AF65-F5344CB8AC3E}">
        <p14:creationId xmlns:p14="http://schemas.microsoft.com/office/powerpoint/2010/main" val="3762193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sp>
        <p:nvSpPr>
          <p:cNvPr id="25603" name="Rectangle 5"/>
          <p:cNvSpPr>
            <a:spLocks noGrp="1" noChangeArrowheads="1"/>
          </p:cNvSpPr>
          <p:nvPr>
            <p:ph type="body" idx="1"/>
          </p:nvPr>
        </p:nvSpPr>
        <p:spPr>
          <a:xfrm>
            <a:off x="913795" y="1732450"/>
            <a:ext cx="10353762" cy="909150"/>
          </a:xfrm>
          <a:noFill/>
        </p:spPr>
        <p:txBody>
          <a:bodyPr/>
          <a:lstStyle/>
          <a:p>
            <a:pPr eaLnBrk="1" hangingPunct="1"/>
            <a:r>
              <a:rPr lang="en-GB" b="1" u="sng" dirty="0" smtClean="0"/>
              <a:t>Goal:</a:t>
            </a:r>
            <a:r>
              <a:rPr lang="en-GB" dirty="0" smtClean="0"/>
              <a:t> We want to solve for </a:t>
            </a:r>
            <a:r>
              <a:rPr lang="en-GB" b="1" dirty="0" smtClean="0"/>
              <a:t>P(</a:t>
            </a:r>
            <a:r>
              <a:rPr lang="en-GB" b="1" dirty="0" err="1" smtClean="0"/>
              <a:t>C</a:t>
            </a:r>
            <a:r>
              <a:rPr lang="en-GB" b="1" baseline="-25000" dirty="0" err="1" smtClean="0"/>
              <a:t>j</a:t>
            </a:r>
            <a:r>
              <a:rPr lang="en-GB" b="1" dirty="0" smtClean="0"/>
              <a:t>)</a:t>
            </a:r>
            <a:r>
              <a:rPr lang="en-GB" dirty="0" smtClean="0"/>
              <a:t>, but only in terms of the variables from the model </a:t>
            </a:r>
          </a:p>
          <a:p>
            <a:pPr eaLnBrk="1" hangingPunct="1"/>
            <a:r>
              <a:rPr lang="en-GB" dirty="0" smtClean="0"/>
              <a:t>So only other probabilities in formula can be P(S), P(G), P(L</a:t>
            </a:r>
            <a:r>
              <a:rPr lang="en-GB" baseline="-25000" dirty="0" smtClean="0"/>
              <a:t>0</a:t>
            </a:r>
            <a:r>
              <a:rPr lang="en-GB" dirty="0" smtClean="0"/>
              <a:t>), and P(T)</a:t>
            </a:r>
          </a:p>
        </p:txBody>
      </p:sp>
      <p:pic>
        <p:nvPicPr>
          <p:cNvPr id="2" name="Picture 1"/>
          <p:cNvPicPr>
            <a:picLocks noChangeAspect="1"/>
          </p:cNvPicPr>
          <p:nvPr/>
        </p:nvPicPr>
        <p:blipFill>
          <a:blip r:embed="rId2"/>
          <a:stretch>
            <a:fillRect/>
          </a:stretch>
        </p:blipFill>
        <p:spPr>
          <a:xfrm>
            <a:off x="3296676" y="2937637"/>
            <a:ext cx="5410200" cy="711200"/>
          </a:xfrm>
          <a:prstGeom prst="rect">
            <a:avLst/>
          </a:prstGeom>
        </p:spPr>
      </p:pic>
      <p:pic>
        <p:nvPicPr>
          <p:cNvPr id="3" name="Picture 2"/>
          <p:cNvPicPr>
            <a:picLocks noChangeAspect="1"/>
          </p:cNvPicPr>
          <p:nvPr/>
        </p:nvPicPr>
        <p:blipFill>
          <a:blip r:embed="rId3"/>
          <a:stretch>
            <a:fillRect/>
          </a:stretch>
        </p:blipFill>
        <p:spPr>
          <a:xfrm>
            <a:off x="3296676" y="4854024"/>
            <a:ext cx="5402892" cy="708576"/>
          </a:xfrm>
          <a:prstGeom prst="rect">
            <a:avLst/>
          </a:prstGeom>
        </p:spPr>
      </p:pic>
      <p:sp>
        <p:nvSpPr>
          <p:cNvPr id="6" name="Rectangle 5"/>
          <p:cNvSpPr txBox="1">
            <a:spLocks noChangeArrowheads="1"/>
          </p:cNvSpPr>
          <p:nvPr/>
        </p:nvSpPr>
        <p:spPr>
          <a:xfrm>
            <a:off x="2117969" y="3648837"/>
            <a:ext cx="7760305" cy="580263"/>
          </a:xfrm>
          <a:prstGeom prst="rect">
            <a:avLst/>
          </a:prstGeom>
          <a:no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GB" dirty="0" smtClean="0"/>
              <a:t>Probability the skill is learned at the </a:t>
            </a:r>
            <a:r>
              <a:rPr lang="en-GB" dirty="0" err="1" smtClean="0"/>
              <a:t>jth</a:t>
            </a:r>
            <a:r>
              <a:rPr lang="en-GB" dirty="0" smtClean="0"/>
              <a:t> step</a:t>
            </a:r>
          </a:p>
        </p:txBody>
      </p:sp>
      <p:sp>
        <p:nvSpPr>
          <p:cNvPr id="7" name="Rectangle 5"/>
          <p:cNvSpPr txBox="1">
            <a:spLocks noChangeArrowheads="1"/>
          </p:cNvSpPr>
          <p:nvPr/>
        </p:nvSpPr>
        <p:spPr>
          <a:xfrm>
            <a:off x="2210523" y="5706237"/>
            <a:ext cx="7760305" cy="580263"/>
          </a:xfrm>
          <a:prstGeom prst="rect">
            <a:avLst/>
          </a:prstGeom>
          <a:no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GB" dirty="0" smtClean="0"/>
              <a:t>Probability the student gets the </a:t>
            </a:r>
            <a:r>
              <a:rPr lang="en-GB" dirty="0" err="1" smtClean="0"/>
              <a:t>jth</a:t>
            </a:r>
            <a:r>
              <a:rPr lang="en-GB" dirty="0" smtClean="0"/>
              <a:t> problem correct</a:t>
            </a:r>
          </a:p>
        </p:txBody>
      </p:sp>
    </p:spTree>
    <p:extLst>
      <p:ext uri="{BB962C8B-B14F-4D97-AF65-F5344CB8AC3E}">
        <p14:creationId xmlns:p14="http://schemas.microsoft.com/office/powerpoint/2010/main" val="3948520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pic>
        <p:nvPicPr>
          <p:cNvPr id="2" name="Picture 1"/>
          <p:cNvPicPr>
            <a:picLocks noChangeAspect="1"/>
          </p:cNvPicPr>
          <p:nvPr/>
        </p:nvPicPr>
        <p:blipFill>
          <a:blip r:embed="rId2"/>
          <a:stretch>
            <a:fillRect/>
          </a:stretch>
        </p:blipFill>
        <p:spPr>
          <a:xfrm>
            <a:off x="431800" y="1447800"/>
            <a:ext cx="5410200" cy="711200"/>
          </a:xfrm>
          <a:prstGeom prst="rect">
            <a:avLst/>
          </a:prstGeom>
        </p:spPr>
      </p:pic>
      <p:pic>
        <p:nvPicPr>
          <p:cNvPr id="5" name="Picture 4"/>
          <p:cNvPicPr>
            <a:picLocks noChangeAspect="1"/>
          </p:cNvPicPr>
          <p:nvPr/>
        </p:nvPicPr>
        <p:blipFill>
          <a:blip r:embed="rId3"/>
          <a:stretch>
            <a:fillRect/>
          </a:stretch>
        </p:blipFill>
        <p:spPr>
          <a:xfrm>
            <a:off x="431799" y="2416174"/>
            <a:ext cx="5435491" cy="784225"/>
          </a:xfrm>
          <a:prstGeom prst="rect">
            <a:avLst/>
          </a:prstGeom>
        </p:spPr>
      </p:pic>
      <p:sp>
        <p:nvSpPr>
          <p:cNvPr id="8" name="TextBox 7"/>
          <p:cNvSpPr txBox="1"/>
          <p:nvPr/>
        </p:nvSpPr>
        <p:spPr>
          <a:xfrm>
            <a:off x="6062252" y="2623620"/>
            <a:ext cx="4605748" cy="369332"/>
          </a:xfrm>
          <a:prstGeom prst="rect">
            <a:avLst/>
          </a:prstGeom>
          <a:noFill/>
        </p:spPr>
        <p:txBody>
          <a:bodyPr wrap="none" rtlCol="0">
            <a:spAutoFit/>
          </a:bodyPr>
          <a:lstStyle/>
          <a:p>
            <a:r>
              <a:rPr lang="en-US" dirty="0" smtClean="0"/>
              <a:t>Previous equation re-written in different form</a:t>
            </a:r>
            <a:endParaRPr lang="en-US" dirty="0"/>
          </a:p>
        </p:txBody>
      </p:sp>
    </p:spTree>
    <p:extLst>
      <p:ext uri="{BB962C8B-B14F-4D97-AF65-F5344CB8AC3E}">
        <p14:creationId xmlns:p14="http://schemas.microsoft.com/office/powerpoint/2010/main" val="2491249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pic>
        <p:nvPicPr>
          <p:cNvPr id="2" name="Picture 1"/>
          <p:cNvPicPr>
            <a:picLocks noChangeAspect="1"/>
          </p:cNvPicPr>
          <p:nvPr/>
        </p:nvPicPr>
        <p:blipFill>
          <a:blip r:embed="rId2"/>
          <a:stretch>
            <a:fillRect/>
          </a:stretch>
        </p:blipFill>
        <p:spPr>
          <a:xfrm>
            <a:off x="431800" y="1447800"/>
            <a:ext cx="5410200" cy="711200"/>
          </a:xfrm>
          <a:prstGeom prst="rect">
            <a:avLst/>
          </a:prstGeom>
        </p:spPr>
      </p:pic>
      <p:pic>
        <p:nvPicPr>
          <p:cNvPr id="5" name="Picture 4"/>
          <p:cNvPicPr>
            <a:picLocks noChangeAspect="1"/>
          </p:cNvPicPr>
          <p:nvPr/>
        </p:nvPicPr>
        <p:blipFill>
          <a:blip r:embed="rId3"/>
          <a:stretch>
            <a:fillRect/>
          </a:stretch>
        </p:blipFill>
        <p:spPr>
          <a:xfrm>
            <a:off x="431799" y="2416174"/>
            <a:ext cx="5435491" cy="784225"/>
          </a:xfrm>
          <a:prstGeom prst="rect">
            <a:avLst/>
          </a:prstGeom>
        </p:spPr>
      </p:pic>
      <p:sp>
        <p:nvSpPr>
          <p:cNvPr id="8" name="TextBox 7"/>
          <p:cNvSpPr txBox="1"/>
          <p:nvPr/>
        </p:nvSpPr>
        <p:spPr>
          <a:xfrm>
            <a:off x="6062252" y="2623620"/>
            <a:ext cx="4605748" cy="369332"/>
          </a:xfrm>
          <a:prstGeom prst="rect">
            <a:avLst/>
          </a:prstGeom>
          <a:noFill/>
        </p:spPr>
        <p:txBody>
          <a:bodyPr wrap="none" rtlCol="0">
            <a:spAutoFit/>
          </a:bodyPr>
          <a:lstStyle/>
          <a:p>
            <a:r>
              <a:rPr lang="en-US" dirty="0" smtClean="0"/>
              <a:t>Previous equation re-written in different form</a:t>
            </a:r>
            <a:endParaRPr lang="en-US" dirty="0"/>
          </a:p>
        </p:txBody>
      </p:sp>
      <p:pic>
        <p:nvPicPr>
          <p:cNvPr id="3" name="Picture 2"/>
          <p:cNvPicPr>
            <a:picLocks noChangeAspect="1"/>
          </p:cNvPicPr>
          <p:nvPr/>
        </p:nvPicPr>
        <p:blipFill>
          <a:blip r:embed="rId4"/>
          <a:stretch>
            <a:fillRect/>
          </a:stretch>
        </p:blipFill>
        <p:spPr>
          <a:xfrm>
            <a:off x="431799" y="3457573"/>
            <a:ext cx="5428916" cy="787400"/>
          </a:xfrm>
          <a:prstGeom prst="rect">
            <a:avLst/>
          </a:prstGeom>
        </p:spPr>
      </p:pic>
      <p:sp>
        <p:nvSpPr>
          <p:cNvPr id="7" name="TextBox 6"/>
          <p:cNvSpPr txBox="1"/>
          <p:nvPr/>
        </p:nvSpPr>
        <p:spPr>
          <a:xfrm>
            <a:off x="6062252" y="3666607"/>
            <a:ext cx="5791907" cy="369332"/>
          </a:xfrm>
          <a:prstGeom prst="rect">
            <a:avLst/>
          </a:prstGeom>
          <a:noFill/>
        </p:spPr>
        <p:txBody>
          <a:bodyPr wrap="none" rtlCol="0">
            <a:spAutoFit/>
          </a:bodyPr>
          <a:lstStyle/>
          <a:p>
            <a:r>
              <a:rPr lang="en-US" dirty="0" smtClean="0"/>
              <a:t>By solving the previous recursion relation (subst. method)</a:t>
            </a:r>
            <a:endParaRPr lang="en-US" dirty="0"/>
          </a:p>
        </p:txBody>
      </p:sp>
    </p:spTree>
    <p:extLst>
      <p:ext uri="{BB962C8B-B14F-4D97-AF65-F5344CB8AC3E}">
        <p14:creationId xmlns:p14="http://schemas.microsoft.com/office/powerpoint/2010/main" val="2494337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pic>
        <p:nvPicPr>
          <p:cNvPr id="2" name="Picture 1"/>
          <p:cNvPicPr>
            <a:picLocks noChangeAspect="1"/>
          </p:cNvPicPr>
          <p:nvPr/>
        </p:nvPicPr>
        <p:blipFill>
          <a:blip r:embed="rId2"/>
          <a:stretch>
            <a:fillRect/>
          </a:stretch>
        </p:blipFill>
        <p:spPr>
          <a:xfrm>
            <a:off x="431800" y="1447800"/>
            <a:ext cx="5410200" cy="711200"/>
          </a:xfrm>
          <a:prstGeom prst="rect">
            <a:avLst/>
          </a:prstGeom>
        </p:spPr>
      </p:pic>
      <p:pic>
        <p:nvPicPr>
          <p:cNvPr id="5" name="Picture 4"/>
          <p:cNvPicPr>
            <a:picLocks noChangeAspect="1"/>
          </p:cNvPicPr>
          <p:nvPr/>
        </p:nvPicPr>
        <p:blipFill>
          <a:blip r:embed="rId3"/>
          <a:stretch>
            <a:fillRect/>
          </a:stretch>
        </p:blipFill>
        <p:spPr>
          <a:xfrm>
            <a:off x="431799" y="2416174"/>
            <a:ext cx="5435491" cy="784225"/>
          </a:xfrm>
          <a:prstGeom prst="rect">
            <a:avLst/>
          </a:prstGeom>
        </p:spPr>
      </p:pic>
      <p:sp>
        <p:nvSpPr>
          <p:cNvPr id="8" name="TextBox 7"/>
          <p:cNvSpPr txBox="1"/>
          <p:nvPr/>
        </p:nvSpPr>
        <p:spPr>
          <a:xfrm>
            <a:off x="6062252" y="2623620"/>
            <a:ext cx="4605748" cy="369332"/>
          </a:xfrm>
          <a:prstGeom prst="rect">
            <a:avLst/>
          </a:prstGeom>
          <a:noFill/>
        </p:spPr>
        <p:txBody>
          <a:bodyPr wrap="none" rtlCol="0">
            <a:spAutoFit/>
          </a:bodyPr>
          <a:lstStyle/>
          <a:p>
            <a:r>
              <a:rPr lang="en-US" dirty="0" smtClean="0"/>
              <a:t>Previous equation re-written in different form</a:t>
            </a:r>
            <a:endParaRPr lang="en-US" dirty="0"/>
          </a:p>
        </p:txBody>
      </p:sp>
      <p:pic>
        <p:nvPicPr>
          <p:cNvPr id="3" name="Picture 2"/>
          <p:cNvPicPr>
            <a:picLocks noChangeAspect="1"/>
          </p:cNvPicPr>
          <p:nvPr/>
        </p:nvPicPr>
        <p:blipFill>
          <a:blip r:embed="rId4"/>
          <a:stretch>
            <a:fillRect/>
          </a:stretch>
        </p:blipFill>
        <p:spPr>
          <a:xfrm>
            <a:off x="431799" y="3457573"/>
            <a:ext cx="5428916" cy="787400"/>
          </a:xfrm>
          <a:prstGeom prst="rect">
            <a:avLst/>
          </a:prstGeom>
        </p:spPr>
      </p:pic>
      <p:sp>
        <p:nvSpPr>
          <p:cNvPr id="7" name="TextBox 6"/>
          <p:cNvSpPr txBox="1"/>
          <p:nvPr/>
        </p:nvSpPr>
        <p:spPr>
          <a:xfrm>
            <a:off x="6062252" y="3666607"/>
            <a:ext cx="5791907" cy="369332"/>
          </a:xfrm>
          <a:prstGeom prst="rect">
            <a:avLst/>
          </a:prstGeom>
          <a:noFill/>
        </p:spPr>
        <p:txBody>
          <a:bodyPr wrap="none" rtlCol="0">
            <a:spAutoFit/>
          </a:bodyPr>
          <a:lstStyle/>
          <a:p>
            <a:r>
              <a:rPr lang="en-US" dirty="0" smtClean="0"/>
              <a:t>By solving the previous recursion relation (subst. method)</a:t>
            </a:r>
            <a:endParaRPr lang="en-US" dirty="0"/>
          </a:p>
        </p:txBody>
      </p:sp>
      <p:pic>
        <p:nvPicPr>
          <p:cNvPr id="4" name="Picture 3"/>
          <p:cNvPicPr>
            <a:picLocks noChangeAspect="1"/>
          </p:cNvPicPr>
          <p:nvPr/>
        </p:nvPicPr>
        <p:blipFill>
          <a:blip r:embed="rId5"/>
          <a:stretch>
            <a:fillRect/>
          </a:stretch>
        </p:blipFill>
        <p:spPr>
          <a:xfrm>
            <a:off x="431798" y="4505320"/>
            <a:ext cx="8808005" cy="782639"/>
          </a:xfrm>
          <a:prstGeom prst="rect">
            <a:avLst/>
          </a:prstGeom>
        </p:spPr>
      </p:pic>
      <p:sp>
        <p:nvSpPr>
          <p:cNvPr id="9" name="TextBox 8"/>
          <p:cNvSpPr txBox="1"/>
          <p:nvPr/>
        </p:nvSpPr>
        <p:spPr>
          <a:xfrm>
            <a:off x="6062251" y="5388008"/>
            <a:ext cx="5795113" cy="646331"/>
          </a:xfrm>
          <a:prstGeom prst="rect">
            <a:avLst/>
          </a:prstGeom>
          <a:noFill/>
        </p:spPr>
        <p:txBody>
          <a:bodyPr wrap="none" rtlCol="0">
            <a:spAutoFit/>
          </a:bodyPr>
          <a:lstStyle/>
          <a:p>
            <a:r>
              <a:rPr lang="en-US" dirty="0" smtClean="0"/>
              <a:t>Substituting the previous equation into the P(</a:t>
            </a:r>
            <a:r>
              <a:rPr lang="en-US" dirty="0" err="1" smtClean="0"/>
              <a:t>C</a:t>
            </a:r>
            <a:r>
              <a:rPr lang="en-US" baseline="-25000" dirty="0" err="1" smtClean="0"/>
              <a:t>j</a:t>
            </a:r>
            <a:r>
              <a:rPr lang="en-US" dirty="0" smtClean="0"/>
              <a:t>) equation</a:t>
            </a:r>
          </a:p>
          <a:p>
            <a:r>
              <a:rPr lang="en-US" dirty="0" smtClean="0"/>
              <a:t>From previous slide</a:t>
            </a:r>
            <a:endParaRPr lang="en-US" dirty="0"/>
          </a:p>
        </p:txBody>
      </p:sp>
    </p:spTree>
    <p:extLst>
      <p:ext uri="{BB962C8B-B14F-4D97-AF65-F5344CB8AC3E}">
        <p14:creationId xmlns:p14="http://schemas.microsoft.com/office/powerpoint/2010/main" val="949567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sp>
        <p:nvSpPr>
          <p:cNvPr id="9" name="TextBox 8"/>
          <p:cNvSpPr txBox="1"/>
          <p:nvPr/>
        </p:nvSpPr>
        <p:spPr>
          <a:xfrm>
            <a:off x="4199872" y="2181419"/>
            <a:ext cx="2193229" cy="369332"/>
          </a:xfrm>
          <a:prstGeom prst="rect">
            <a:avLst/>
          </a:prstGeom>
          <a:noFill/>
        </p:spPr>
        <p:txBody>
          <a:bodyPr wrap="none" rtlCol="0">
            <a:spAutoFit/>
          </a:bodyPr>
          <a:lstStyle/>
          <a:p>
            <a:pPr algn="ctr"/>
            <a:r>
              <a:rPr lang="en-US" dirty="0" smtClean="0"/>
              <a:t>Our final solution is:</a:t>
            </a:r>
            <a:endParaRPr lang="en-US" dirty="0"/>
          </a:p>
        </p:txBody>
      </p:sp>
      <p:pic>
        <p:nvPicPr>
          <p:cNvPr id="6" name="Picture 5"/>
          <p:cNvPicPr>
            <a:picLocks noChangeAspect="1"/>
          </p:cNvPicPr>
          <p:nvPr/>
        </p:nvPicPr>
        <p:blipFill>
          <a:blip r:embed="rId2"/>
          <a:stretch>
            <a:fillRect/>
          </a:stretch>
        </p:blipFill>
        <p:spPr>
          <a:xfrm>
            <a:off x="3138075" y="4668677"/>
            <a:ext cx="5278438" cy="701992"/>
          </a:xfrm>
          <a:prstGeom prst="rect">
            <a:avLst/>
          </a:prstGeom>
        </p:spPr>
      </p:pic>
      <p:pic>
        <p:nvPicPr>
          <p:cNvPr id="10" name="Picture 9"/>
          <p:cNvPicPr>
            <a:picLocks noChangeAspect="1"/>
          </p:cNvPicPr>
          <p:nvPr/>
        </p:nvPicPr>
        <p:blipFill>
          <a:blip r:embed="rId3"/>
          <a:stretch>
            <a:fillRect/>
          </a:stretch>
        </p:blipFill>
        <p:spPr>
          <a:xfrm>
            <a:off x="3138074" y="2632074"/>
            <a:ext cx="4316826" cy="857452"/>
          </a:xfrm>
          <a:prstGeom prst="rect">
            <a:avLst/>
          </a:prstGeom>
        </p:spPr>
      </p:pic>
      <p:pic>
        <p:nvPicPr>
          <p:cNvPr id="11" name="Picture 10"/>
          <p:cNvPicPr>
            <a:picLocks noChangeAspect="1"/>
          </p:cNvPicPr>
          <p:nvPr/>
        </p:nvPicPr>
        <p:blipFill>
          <a:blip r:embed="rId4"/>
          <a:stretch>
            <a:fillRect/>
          </a:stretch>
        </p:blipFill>
        <p:spPr>
          <a:xfrm>
            <a:off x="3138074" y="5707062"/>
            <a:ext cx="3161125" cy="581528"/>
          </a:xfrm>
          <a:prstGeom prst="rect">
            <a:avLst/>
          </a:prstGeom>
        </p:spPr>
      </p:pic>
    </p:spTree>
    <p:extLst>
      <p:ext uri="{BB962C8B-B14F-4D97-AF65-F5344CB8AC3E}">
        <p14:creationId xmlns:p14="http://schemas.microsoft.com/office/powerpoint/2010/main" val="870870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sp>
        <p:nvSpPr>
          <p:cNvPr id="9" name="TextBox 8"/>
          <p:cNvSpPr txBox="1"/>
          <p:nvPr/>
        </p:nvSpPr>
        <p:spPr>
          <a:xfrm>
            <a:off x="4923772" y="1371600"/>
            <a:ext cx="2193229" cy="369332"/>
          </a:xfrm>
          <a:prstGeom prst="rect">
            <a:avLst/>
          </a:prstGeom>
          <a:noFill/>
        </p:spPr>
        <p:txBody>
          <a:bodyPr wrap="none" rtlCol="0">
            <a:spAutoFit/>
          </a:bodyPr>
          <a:lstStyle/>
          <a:p>
            <a:pPr algn="ctr"/>
            <a:r>
              <a:rPr lang="en-US" dirty="0" smtClean="0"/>
              <a:t>Our final solution is:</a:t>
            </a:r>
            <a:endParaRPr lang="en-US" dirty="0"/>
          </a:p>
        </p:txBody>
      </p:sp>
      <p:pic>
        <p:nvPicPr>
          <p:cNvPr id="10" name="Picture 9"/>
          <p:cNvPicPr>
            <a:picLocks noChangeAspect="1"/>
          </p:cNvPicPr>
          <p:nvPr/>
        </p:nvPicPr>
        <p:blipFill>
          <a:blip r:embed="rId2"/>
          <a:stretch>
            <a:fillRect/>
          </a:stretch>
        </p:blipFill>
        <p:spPr>
          <a:xfrm>
            <a:off x="3861974" y="1822255"/>
            <a:ext cx="4316826" cy="857452"/>
          </a:xfrm>
          <a:prstGeom prst="rect">
            <a:avLst/>
          </a:prstGeom>
        </p:spPr>
      </p:pic>
      <p:sp>
        <p:nvSpPr>
          <p:cNvPr id="2" name="TextBox 1"/>
          <p:cNvSpPr txBox="1"/>
          <p:nvPr/>
        </p:nvSpPr>
        <p:spPr>
          <a:xfrm>
            <a:off x="482600" y="3200400"/>
            <a:ext cx="5397500" cy="2308324"/>
          </a:xfrm>
          <a:prstGeom prst="rect">
            <a:avLst/>
          </a:prstGeom>
          <a:noFill/>
        </p:spPr>
        <p:txBody>
          <a:bodyPr wrap="square" rtlCol="0">
            <a:spAutoFit/>
          </a:bodyPr>
          <a:lstStyle/>
          <a:p>
            <a:r>
              <a:rPr lang="en-US" b="1" u="sng" dirty="0" smtClean="0"/>
              <a:t>Strengths:</a:t>
            </a:r>
          </a:p>
          <a:p>
            <a:endParaRPr lang="en-US" dirty="0"/>
          </a:p>
          <a:p>
            <a:r>
              <a:rPr lang="en-US" dirty="0" smtClean="0"/>
              <a:t>This is an EXACT solution to the hidden </a:t>
            </a:r>
            <a:r>
              <a:rPr lang="en-US" dirty="0" err="1" smtClean="0"/>
              <a:t>markov</a:t>
            </a:r>
            <a:r>
              <a:rPr lang="en-US" dirty="0" smtClean="0"/>
              <a:t> model we looked at.</a:t>
            </a:r>
          </a:p>
          <a:p>
            <a:endParaRPr lang="en-US" dirty="0"/>
          </a:p>
          <a:p>
            <a:r>
              <a:rPr lang="en-US" dirty="0" smtClean="0"/>
              <a:t>Theoretically, can plug in j and know how likely it is a student will get a problem correct.</a:t>
            </a:r>
          </a:p>
          <a:p>
            <a:r>
              <a:rPr lang="en-US" i="1" dirty="0" smtClean="0"/>
              <a:t>*Seems kind of weird doesn’t it?</a:t>
            </a:r>
            <a:endParaRPr lang="en-US" i="1" dirty="0"/>
          </a:p>
        </p:txBody>
      </p:sp>
      <p:sp>
        <p:nvSpPr>
          <p:cNvPr id="8" name="TextBox 7"/>
          <p:cNvSpPr txBox="1"/>
          <p:nvPr/>
        </p:nvSpPr>
        <p:spPr>
          <a:xfrm>
            <a:off x="6261100" y="3200400"/>
            <a:ext cx="5397500" cy="3416320"/>
          </a:xfrm>
          <a:prstGeom prst="rect">
            <a:avLst/>
          </a:prstGeom>
          <a:noFill/>
        </p:spPr>
        <p:txBody>
          <a:bodyPr wrap="square" rtlCol="0">
            <a:spAutoFit/>
          </a:bodyPr>
          <a:lstStyle/>
          <a:p>
            <a:r>
              <a:rPr lang="en-US" b="1" u="sng" dirty="0" smtClean="0"/>
              <a:t>Weakness:</a:t>
            </a:r>
          </a:p>
          <a:p>
            <a:endParaRPr lang="en-US" dirty="0"/>
          </a:p>
          <a:p>
            <a:r>
              <a:rPr lang="en-US" dirty="0" smtClean="0"/>
              <a:t>I need to know P(L</a:t>
            </a:r>
            <a:r>
              <a:rPr lang="en-US" baseline="-25000" dirty="0" smtClean="0"/>
              <a:t>0</a:t>
            </a:r>
            <a:r>
              <a:rPr lang="en-US" dirty="0" smtClean="0"/>
              <a:t>), P(G), and P(S) to use this, but how do I get these values? One way is to fit the model to student data to find values that guess performance well.</a:t>
            </a:r>
          </a:p>
          <a:p>
            <a:endParaRPr lang="en-US" dirty="0" smtClean="0"/>
          </a:p>
          <a:p>
            <a:r>
              <a:rPr lang="en-US" dirty="0" smtClean="0"/>
              <a:t>Is very retroactive (need a student to do work before knowing the correct parameters to the model)</a:t>
            </a:r>
            <a:endParaRPr lang="en-US" dirty="0"/>
          </a:p>
          <a:p>
            <a:endParaRPr lang="en-US" dirty="0"/>
          </a:p>
          <a:p>
            <a:r>
              <a:rPr lang="en-US" dirty="0" smtClean="0"/>
              <a:t>Several different parameter values will lead to the exact same model </a:t>
            </a:r>
            <a:r>
              <a:rPr lang="en-US" i="1" dirty="0" smtClean="0"/>
              <a:t>(</a:t>
            </a:r>
            <a:r>
              <a:rPr lang="en-US" i="1" dirty="0" err="1" smtClean="0"/>
              <a:t>Identifiability</a:t>
            </a:r>
            <a:r>
              <a:rPr lang="en-US" i="1" dirty="0" smtClean="0"/>
              <a:t> Problem)</a:t>
            </a:r>
            <a:endParaRPr lang="en-US" i="1" dirty="0"/>
          </a:p>
        </p:txBody>
      </p:sp>
    </p:spTree>
    <p:extLst>
      <p:ext uri="{BB962C8B-B14F-4D97-AF65-F5344CB8AC3E}">
        <p14:creationId xmlns:p14="http://schemas.microsoft.com/office/powerpoint/2010/main" val="1440773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   Solving the Hidden Markov Model</a:t>
            </a:r>
          </a:p>
        </p:txBody>
      </p:sp>
      <p:sp>
        <p:nvSpPr>
          <p:cNvPr id="9" name="TextBox 8"/>
          <p:cNvSpPr txBox="1"/>
          <p:nvPr/>
        </p:nvSpPr>
        <p:spPr>
          <a:xfrm>
            <a:off x="4923772" y="1371600"/>
            <a:ext cx="2193229" cy="369332"/>
          </a:xfrm>
          <a:prstGeom prst="rect">
            <a:avLst/>
          </a:prstGeom>
          <a:noFill/>
        </p:spPr>
        <p:txBody>
          <a:bodyPr wrap="none" rtlCol="0">
            <a:spAutoFit/>
          </a:bodyPr>
          <a:lstStyle/>
          <a:p>
            <a:pPr algn="ctr"/>
            <a:r>
              <a:rPr lang="en-US" dirty="0" smtClean="0"/>
              <a:t>Our final solution is:</a:t>
            </a:r>
            <a:endParaRPr lang="en-US" dirty="0"/>
          </a:p>
        </p:txBody>
      </p:sp>
      <p:pic>
        <p:nvPicPr>
          <p:cNvPr id="10" name="Picture 9"/>
          <p:cNvPicPr>
            <a:picLocks noChangeAspect="1"/>
          </p:cNvPicPr>
          <p:nvPr/>
        </p:nvPicPr>
        <p:blipFill>
          <a:blip r:embed="rId2"/>
          <a:stretch>
            <a:fillRect/>
          </a:stretch>
        </p:blipFill>
        <p:spPr>
          <a:xfrm>
            <a:off x="3861974" y="1822255"/>
            <a:ext cx="4316826" cy="857452"/>
          </a:xfrm>
          <a:prstGeom prst="rect">
            <a:avLst/>
          </a:prstGeom>
        </p:spPr>
      </p:pic>
      <p:sp>
        <p:nvSpPr>
          <p:cNvPr id="2" name="TextBox 1"/>
          <p:cNvSpPr txBox="1"/>
          <p:nvPr/>
        </p:nvSpPr>
        <p:spPr>
          <a:xfrm>
            <a:off x="482600" y="3200400"/>
            <a:ext cx="11379200" cy="2031325"/>
          </a:xfrm>
          <a:prstGeom prst="rect">
            <a:avLst/>
          </a:prstGeom>
          <a:noFill/>
        </p:spPr>
        <p:txBody>
          <a:bodyPr wrap="square" rtlCol="0">
            <a:spAutoFit/>
          </a:bodyPr>
          <a:lstStyle/>
          <a:p>
            <a:r>
              <a:rPr lang="en-US" b="1" u="sng" dirty="0" smtClean="0"/>
              <a:t>How is this used in practice:</a:t>
            </a:r>
          </a:p>
          <a:p>
            <a:endParaRPr lang="en-US" dirty="0"/>
          </a:p>
          <a:p>
            <a:r>
              <a:rPr lang="en-US" dirty="0" smtClean="0"/>
              <a:t>A student works on some problems. Data is collected.</a:t>
            </a:r>
          </a:p>
          <a:p>
            <a:endParaRPr lang="en-US" i="1" dirty="0"/>
          </a:p>
          <a:p>
            <a:r>
              <a:rPr lang="en-US" dirty="0" smtClean="0"/>
              <a:t>Data is used to fit the model parameters above</a:t>
            </a:r>
          </a:p>
          <a:p>
            <a:endParaRPr lang="en-US" dirty="0"/>
          </a:p>
          <a:p>
            <a:r>
              <a:rPr lang="en-US" dirty="0" smtClean="0"/>
              <a:t>Model is used to figure out how much practice (or more practice) student needs on a given topic</a:t>
            </a:r>
            <a:endParaRPr lang="en-US" dirty="0"/>
          </a:p>
        </p:txBody>
      </p:sp>
    </p:spTree>
    <p:extLst>
      <p:ext uri="{BB962C8B-B14F-4D97-AF65-F5344CB8AC3E}">
        <p14:creationId xmlns:p14="http://schemas.microsoft.com/office/powerpoint/2010/main" val="3811525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Another Approach: Knowledge Tracing Algorithm</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667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Special Topic:</a:t>
            </a:r>
            <a:br>
              <a:rPr lang="en-US" dirty="0" smtClean="0"/>
            </a:br>
            <a:r>
              <a:rPr lang="en-US" dirty="0" smtClean="0"/>
              <a:t>Bayesian Knowledge Tracing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731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524000" y="228600"/>
            <a:ext cx="9144000" cy="1143000"/>
          </a:xfrm>
        </p:spPr>
        <p:txBody>
          <a:bodyPr/>
          <a:lstStyle/>
          <a:p>
            <a:pPr eaLnBrk="1" hangingPunct="1"/>
            <a:r>
              <a:rPr lang="en-US" altLang="en-US" dirty="0" smtClean="0"/>
              <a:t>Knowledge Tracing Algorithm</a:t>
            </a:r>
          </a:p>
        </p:txBody>
      </p:sp>
      <p:sp>
        <p:nvSpPr>
          <p:cNvPr id="25603" name="Rectangle 5"/>
          <p:cNvSpPr>
            <a:spLocks noGrp="1" noChangeArrowheads="1"/>
          </p:cNvSpPr>
          <p:nvPr>
            <p:ph type="body" idx="1"/>
          </p:nvPr>
        </p:nvSpPr>
        <p:spPr>
          <a:noFill/>
        </p:spPr>
        <p:txBody>
          <a:bodyPr/>
          <a:lstStyle/>
          <a:p>
            <a:pPr eaLnBrk="1" hangingPunct="1"/>
            <a:r>
              <a:rPr lang="en-GB" dirty="0" smtClean="0"/>
              <a:t>Whenever the student has an opportunity to use a skill, the probability that the student knows the skill is updated using formulas derived from Bayes’ Theorem.</a:t>
            </a:r>
          </a:p>
          <a:p>
            <a:pPr eaLnBrk="1" hangingPunct="1"/>
            <a:endParaRPr lang="en-GB" dirty="0"/>
          </a:p>
          <a:p>
            <a:pPr eaLnBrk="1" hangingPunct="1"/>
            <a:r>
              <a:rPr lang="en-GB" dirty="0" smtClean="0"/>
              <a:t>Same model as before (reminder on next slide).</a:t>
            </a:r>
          </a:p>
          <a:p>
            <a:pPr eaLnBrk="1" hangingPunct="1"/>
            <a:endParaRPr lang="en-GB" dirty="0"/>
          </a:p>
          <a:p>
            <a:pPr eaLnBrk="1" hangingPunct="1"/>
            <a:r>
              <a:rPr lang="en-GB" dirty="0" smtClean="0"/>
              <a:t>Able to calculate probabilities of interest in real time (while a student is working)</a:t>
            </a:r>
          </a:p>
        </p:txBody>
      </p:sp>
    </p:spTree>
    <p:extLst>
      <p:ext uri="{BB962C8B-B14F-4D97-AF65-F5344CB8AC3E}">
        <p14:creationId xmlns:p14="http://schemas.microsoft.com/office/powerpoint/2010/main" val="3307104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7010400" y="3630706"/>
            <a:ext cx="4495800" cy="0"/>
          </a:xfrm>
          <a:prstGeom prst="line">
            <a:avLst/>
          </a:prstGeom>
          <a:noFill/>
          <a:ln w="76200">
            <a:pattFill prst="shingle">
              <a:fgClr>
                <a:schemeClr val="tx1"/>
              </a:fgClr>
              <a:bgClr>
                <a:srgbClr val="FFFFFF"/>
              </a:bgClr>
            </a:pattFill>
            <a:round/>
            <a:headEnd type="none" w="sm" len="sm"/>
            <a:tailEnd type="none" w="sm" len="sm"/>
          </a:ln>
        </p:spPr>
        <p:txBody>
          <a:bodyPr wrap="none" anchor="ctr"/>
          <a:lstStyle/>
          <a:p>
            <a:endParaRPr lang="en-US"/>
          </a:p>
        </p:txBody>
      </p:sp>
      <p:sp>
        <p:nvSpPr>
          <p:cNvPr id="24579" name="Rectangle 3"/>
          <p:cNvSpPr>
            <a:spLocks noGrp="1" noChangeArrowheads="1"/>
          </p:cNvSpPr>
          <p:nvPr>
            <p:ph type="title"/>
          </p:nvPr>
        </p:nvSpPr>
        <p:spPr>
          <a:xfrm>
            <a:off x="1524000" y="228600"/>
            <a:ext cx="9144000" cy="1104900"/>
          </a:xfrm>
        </p:spPr>
        <p:txBody>
          <a:bodyPr/>
          <a:lstStyle/>
          <a:p>
            <a:pPr eaLnBrk="1" hangingPunct="1"/>
            <a:r>
              <a:rPr lang="en-US" altLang="en-US" sz="3600"/>
              <a:t>   Corbett and Anderson’s Model</a:t>
            </a:r>
            <a:endParaRPr lang="en-US" altLang="en-US" smtClean="0"/>
          </a:p>
        </p:txBody>
      </p:sp>
      <p:sp>
        <p:nvSpPr>
          <p:cNvPr id="24580" name="Oval 4"/>
          <p:cNvSpPr>
            <a:spLocks noChangeArrowheads="1"/>
          </p:cNvSpPr>
          <p:nvPr/>
        </p:nvSpPr>
        <p:spPr bwMode="auto">
          <a:xfrm>
            <a:off x="7010400" y="2030506"/>
            <a:ext cx="1371600" cy="1371600"/>
          </a:xfrm>
          <a:prstGeom prst="ellipse">
            <a:avLst/>
          </a:prstGeom>
          <a:solidFill>
            <a:schemeClr val="bg1"/>
          </a:solidFill>
          <a:ln w="12700">
            <a:solidFill>
              <a:schemeClr val="accent2"/>
            </a:solidFill>
            <a:round/>
            <a:headEnd type="none" w="sm" len="sm"/>
            <a:tailEnd type="none" w="sm" len="sm"/>
          </a:ln>
        </p:spPr>
        <p:txBody>
          <a:bodyPr wrap="none" anchor="ctr"/>
          <a:lstStyle/>
          <a:p>
            <a:endParaRPr lang="en-US">
              <a:latin typeface="Calibri" pitchFamily="34" charset="0"/>
            </a:endParaRPr>
          </a:p>
        </p:txBody>
      </p:sp>
      <p:sp>
        <p:nvSpPr>
          <p:cNvPr id="24581" name="Text Box 5"/>
          <p:cNvSpPr txBox="1">
            <a:spLocks noChangeArrowheads="1"/>
          </p:cNvSpPr>
          <p:nvPr/>
        </p:nvSpPr>
        <p:spPr bwMode="auto">
          <a:xfrm>
            <a:off x="6858000" y="2259107"/>
            <a:ext cx="1676400" cy="366713"/>
          </a:xfrm>
          <a:prstGeom prst="rect">
            <a:avLst/>
          </a:prstGeom>
          <a:noFill/>
          <a:ln w="12700">
            <a:noFill/>
            <a:miter lim="800000"/>
            <a:headEnd type="none" w="sm" len="sm"/>
            <a:tailEnd type="none" w="sm" len="sm"/>
          </a:ln>
        </p:spPr>
        <p:txBody>
          <a:bodyPr>
            <a:spAutoFit/>
          </a:bodyPr>
          <a:lstStyle/>
          <a:p>
            <a:pPr algn="ctr" eaLnBrk="0" hangingPunct="0"/>
            <a:r>
              <a:rPr lang="en-US" altLang="en-US">
                <a:solidFill>
                  <a:schemeClr val="tx2"/>
                </a:solidFill>
                <a:latin typeface="Times" pitchFamily="18" charset="0"/>
              </a:rPr>
              <a:t>Not learned</a:t>
            </a:r>
            <a:endParaRPr lang="en-US" altLang="en-US" sz="2400">
              <a:solidFill>
                <a:schemeClr val="tx2"/>
              </a:solidFill>
              <a:latin typeface="Times" pitchFamily="18" charset="0"/>
            </a:endParaRPr>
          </a:p>
        </p:txBody>
      </p:sp>
      <p:sp>
        <p:nvSpPr>
          <p:cNvPr id="24582" name="Line 6"/>
          <p:cNvSpPr>
            <a:spLocks noChangeShapeType="1"/>
          </p:cNvSpPr>
          <p:nvPr/>
        </p:nvSpPr>
        <p:spPr bwMode="auto">
          <a:xfrm>
            <a:off x="8382000" y="2716306"/>
            <a:ext cx="1295400" cy="0"/>
          </a:xfrm>
          <a:prstGeom prst="line">
            <a:avLst/>
          </a:prstGeom>
          <a:noFill/>
          <a:ln w="28575">
            <a:solidFill>
              <a:schemeClr val="tx1"/>
            </a:solidFill>
            <a:prstDash val="dash"/>
            <a:round/>
            <a:headEnd type="none" w="sm" len="sm"/>
            <a:tailEnd type="triangle" w="lg" len="lg"/>
          </a:ln>
        </p:spPr>
        <p:txBody>
          <a:bodyPr wrap="none" anchor="ctr"/>
          <a:lstStyle/>
          <a:p>
            <a:endParaRPr lang="en-US"/>
          </a:p>
        </p:txBody>
      </p:sp>
      <p:sp>
        <p:nvSpPr>
          <p:cNvPr id="24583" name="Text Box 7"/>
          <p:cNvSpPr txBox="1">
            <a:spLocks noChangeArrowheads="1"/>
          </p:cNvSpPr>
          <p:nvPr/>
        </p:nvSpPr>
        <p:spPr bwMode="auto">
          <a:xfrm>
            <a:off x="627530" y="1378324"/>
            <a:ext cx="5697070" cy="5216813"/>
          </a:xfrm>
          <a:prstGeom prst="rect">
            <a:avLst/>
          </a:prstGeom>
          <a:noFill/>
          <a:ln w="12700">
            <a:noFill/>
            <a:miter lim="800000"/>
            <a:headEnd type="none" w="sm" len="sm"/>
            <a:tailEnd type="none" w="sm" len="sm"/>
          </a:ln>
        </p:spPr>
        <p:txBody>
          <a:bodyPr wrap="square">
            <a:spAutoFit/>
          </a:bodyPr>
          <a:lstStyle/>
          <a:p>
            <a:pPr eaLnBrk="0" hangingPunct="0">
              <a:spcBef>
                <a:spcPct val="50000"/>
              </a:spcBef>
            </a:pPr>
            <a:r>
              <a:rPr lang="en-US" altLang="en-US" u="sng" dirty="0">
                <a:latin typeface="Times" pitchFamily="18" charset="0"/>
              </a:rPr>
              <a:t>Two Learning Parameters</a:t>
            </a:r>
            <a:endParaRPr lang="en-US" altLang="en-US" dirty="0">
              <a:latin typeface="Times" pitchFamily="18" charset="0"/>
            </a:endParaRPr>
          </a:p>
          <a:p>
            <a:pPr eaLnBrk="0" hangingPunct="0">
              <a:spcBef>
                <a:spcPct val="50000"/>
              </a:spcBef>
            </a:pPr>
            <a:r>
              <a:rPr lang="en-US" altLang="en-US" dirty="0">
                <a:latin typeface="Times" pitchFamily="18" charset="0"/>
              </a:rPr>
              <a:t>p(L</a:t>
            </a:r>
            <a:r>
              <a:rPr lang="en-US" altLang="en-US" baseline="-25000" dirty="0">
                <a:latin typeface="Times" pitchFamily="18" charset="0"/>
              </a:rPr>
              <a:t>0</a:t>
            </a:r>
            <a:r>
              <a:rPr lang="en-US" altLang="en-US" dirty="0">
                <a:latin typeface="Times" pitchFamily="18" charset="0"/>
              </a:rPr>
              <a:t>)	Probability the skill is already known before the first opportunity to use the skill in problem solving.</a:t>
            </a:r>
          </a:p>
          <a:p>
            <a:pPr eaLnBrk="0" hangingPunct="0">
              <a:spcBef>
                <a:spcPct val="50000"/>
              </a:spcBef>
            </a:pPr>
            <a:endParaRPr lang="en-US" altLang="en-US" dirty="0" smtClean="0">
              <a:latin typeface="Times" pitchFamily="18" charset="0"/>
            </a:endParaRPr>
          </a:p>
          <a:p>
            <a:pPr eaLnBrk="0" hangingPunct="0">
              <a:spcBef>
                <a:spcPct val="50000"/>
              </a:spcBef>
            </a:pPr>
            <a:r>
              <a:rPr lang="en-US" altLang="en-US" dirty="0" smtClean="0">
                <a:latin typeface="Times" pitchFamily="18" charset="0"/>
              </a:rPr>
              <a:t>p(T</a:t>
            </a:r>
            <a:r>
              <a:rPr lang="en-US" altLang="en-US" dirty="0">
                <a:latin typeface="Times" pitchFamily="18" charset="0"/>
              </a:rPr>
              <a:t>)	Probability the skill will be learned at each opportunity to use the skill.</a:t>
            </a:r>
          </a:p>
          <a:p>
            <a:pPr eaLnBrk="0" hangingPunct="0">
              <a:spcBef>
                <a:spcPct val="50000"/>
              </a:spcBef>
            </a:pPr>
            <a:endParaRPr lang="en-US" altLang="en-US" u="sng" dirty="0" smtClean="0">
              <a:latin typeface="Times" pitchFamily="18" charset="0"/>
            </a:endParaRPr>
          </a:p>
          <a:p>
            <a:pPr eaLnBrk="0" hangingPunct="0">
              <a:spcBef>
                <a:spcPct val="50000"/>
              </a:spcBef>
            </a:pPr>
            <a:r>
              <a:rPr lang="en-US" altLang="en-US" u="sng" dirty="0" smtClean="0">
                <a:latin typeface="Times" pitchFamily="18" charset="0"/>
              </a:rPr>
              <a:t>Two </a:t>
            </a:r>
            <a:r>
              <a:rPr lang="en-US" altLang="en-US" u="sng" dirty="0">
                <a:latin typeface="Times" pitchFamily="18" charset="0"/>
              </a:rPr>
              <a:t>Performance Parameters</a:t>
            </a:r>
            <a:endParaRPr lang="en-US" altLang="en-US" dirty="0">
              <a:latin typeface="Times" pitchFamily="18" charset="0"/>
            </a:endParaRPr>
          </a:p>
          <a:p>
            <a:pPr eaLnBrk="0" hangingPunct="0">
              <a:spcBef>
                <a:spcPct val="50000"/>
              </a:spcBef>
            </a:pPr>
            <a:r>
              <a:rPr lang="en-US" altLang="en-US" dirty="0">
                <a:latin typeface="Times" pitchFamily="18" charset="0"/>
              </a:rPr>
              <a:t>p(G)	Probability the student will guess correctly if the skill is not known.</a:t>
            </a:r>
          </a:p>
          <a:p>
            <a:pPr eaLnBrk="0" hangingPunct="0">
              <a:spcBef>
                <a:spcPct val="50000"/>
              </a:spcBef>
            </a:pPr>
            <a:endParaRPr lang="en-US" altLang="en-US" dirty="0" smtClean="0">
              <a:latin typeface="Times" pitchFamily="18" charset="0"/>
            </a:endParaRPr>
          </a:p>
          <a:p>
            <a:pPr eaLnBrk="0" hangingPunct="0">
              <a:spcBef>
                <a:spcPct val="50000"/>
              </a:spcBef>
            </a:pPr>
            <a:r>
              <a:rPr lang="en-US" altLang="en-US" dirty="0" smtClean="0">
                <a:latin typeface="Times" pitchFamily="18" charset="0"/>
              </a:rPr>
              <a:t>p(S</a:t>
            </a:r>
            <a:r>
              <a:rPr lang="en-US" altLang="en-US" dirty="0">
                <a:latin typeface="Times" pitchFamily="18" charset="0"/>
              </a:rPr>
              <a:t>)	Probability the student will slip (make a mistake) if the skill is known.</a:t>
            </a:r>
          </a:p>
          <a:p>
            <a:pPr eaLnBrk="0" hangingPunct="0">
              <a:spcBef>
                <a:spcPct val="50000"/>
              </a:spcBef>
            </a:pPr>
            <a:endParaRPr lang="en-US" altLang="en-US" dirty="0">
              <a:latin typeface="Times" pitchFamily="18" charset="0"/>
            </a:endParaRPr>
          </a:p>
        </p:txBody>
      </p:sp>
      <p:sp>
        <p:nvSpPr>
          <p:cNvPr id="24584" name="Oval 8"/>
          <p:cNvSpPr>
            <a:spLocks noChangeArrowheads="1"/>
          </p:cNvSpPr>
          <p:nvPr/>
        </p:nvSpPr>
        <p:spPr bwMode="auto">
          <a:xfrm>
            <a:off x="9677400" y="2030506"/>
            <a:ext cx="1371600" cy="1371600"/>
          </a:xfrm>
          <a:prstGeom prst="ellipse">
            <a:avLst/>
          </a:prstGeom>
          <a:solidFill>
            <a:schemeClr val="bg1"/>
          </a:solidFill>
          <a:ln w="12700">
            <a:solidFill>
              <a:schemeClr val="accent2"/>
            </a:solidFill>
            <a:round/>
            <a:headEnd type="none" w="sm" len="sm"/>
            <a:tailEnd type="none" w="sm" len="sm"/>
          </a:ln>
        </p:spPr>
        <p:txBody>
          <a:bodyPr wrap="none" anchor="ctr"/>
          <a:lstStyle/>
          <a:p>
            <a:endParaRPr lang="en-US">
              <a:latin typeface="Calibri" pitchFamily="34" charset="0"/>
            </a:endParaRPr>
          </a:p>
        </p:txBody>
      </p:sp>
      <p:sp>
        <p:nvSpPr>
          <p:cNvPr id="24585" name="Text Box 9"/>
          <p:cNvSpPr txBox="1">
            <a:spLocks noChangeArrowheads="1"/>
          </p:cNvSpPr>
          <p:nvPr/>
        </p:nvSpPr>
        <p:spPr bwMode="auto">
          <a:xfrm>
            <a:off x="9525000" y="2259106"/>
            <a:ext cx="1676400" cy="731838"/>
          </a:xfrm>
          <a:prstGeom prst="rect">
            <a:avLst/>
          </a:prstGeom>
          <a:noFill/>
          <a:ln w="12700">
            <a:noFill/>
            <a:miter lim="800000"/>
            <a:headEnd type="none" w="sm" len="sm"/>
            <a:tailEnd type="none" w="sm" len="sm"/>
          </a:ln>
        </p:spPr>
        <p:txBody>
          <a:bodyPr>
            <a:spAutoFit/>
          </a:bodyPr>
          <a:lstStyle/>
          <a:p>
            <a:pPr algn="ctr" eaLnBrk="0" hangingPunct="0"/>
            <a:r>
              <a:rPr lang="en-US" altLang="en-US">
                <a:solidFill>
                  <a:schemeClr val="tx2"/>
                </a:solidFill>
                <a:latin typeface="Times" pitchFamily="18" charset="0"/>
              </a:rPr>
              <a:t>Learned</a:t>
            </a:r>
          </a:p>
          <a:p>
            <a:pPr algn="ctr" eaLnBrk="0" hangingPunct="0"/>
            <a:endParaRPr lang="en-US" altLang="en-US" sz="2400">
              <a:solidFill>
                <a:schemeClr val="tx2"/>
              </a:solidFill>
              <a:latin typeface="Times" pitchFamily="18" charset="0"/>
            </a:endParaRPr>
          </a:p>
        </p:txBody>
      </p:sp>
      <p:sp>
        <p:nvSpPr>
          <p:cNvPr id="24586" name="Text Box 10"/>
          <p:cNvSpPr txBox="1">
            <a:spLocks noChangeArrowheads="1"/>
          </p:cNvSpPr>
          <p:nvPr/>
        </p:nvSpPr>
        <p:spPr bwMode="auto">
          <a:xfrm>
            <a:off x="8763000" y="2182907"/>
            <a:ext cx="6096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p(T)</a:t>
            </a:r>
          </a:p>
        </p:txBody>
      </p:sp>
      <p:sp>
        <p:nvSpPr>
          <p:cNvPr id="24587" name="Rectangle 11"/>
          <p:cNvSpPr>
            <a:spLocks noChangeArrowheads="1"/>
          </p:cNvSpPr>
          <p:nvPr/>
        </p:nvSpPr>
        <p:spPr bwMode="auto">
          <a:xfrm>
            <a:off x="7162800" y="3859306"/>
            <a:ext cx="1143000" cy="381000"/>
          </a:xfrm>
          <a:prstGeom prst="rect">
            <a:avLst/>
          </a:prstGeom>
          <a:noFill/>
          <a:ln w="12700">
            <a:solidFill>
              <a:schemeClr val="accent2"/>
            </a:solidFill>
            <a:miter lim="800000"/>
            <a:headEnd type="none" w="sm" len="sm"/>
            <a:tailEnd type="none" w="sm" len="sm"/>
          </a:ln>
        </p:spPr>
        <p:txBody>
          <a:bodyPr wrap="none" anchor="ctr"/>
          <a:lstStyle/>
          <a:p>
            <a:endParaRPr lang="en-US">
              <a:latin typeface="Calibri" pitchFamily="34" charset="0"/>
            </a:endParaRPr>
          </a:p>
        </p:txBody>
      </p:sp>
      <p:sp>
        <p:nvSpPr>
          <p:cNvPr id="24588" name="Text Box 12"/>
          <p:cNvSpPr txBox="1">
            <a:spLocks noChangeArrowheads="1"/>
          </p:cNvSpPr>
          <p:nvPr/>
        </p:nvSpPr>
        <p:spPr bwMode="auto">
          <a:xfrm>
            <a:off x="7315200" y="3859307"/>
            <a:ext cx="1066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solidFill>
                  <a:schemeClr val="tx2"/>
                </a:solidFill>
                <a:latin typeface="Times" pitchFamily="18" charset="0"/>
              </a:rPr>
              <a:t>correct</a:t>
            </a:r>
            <a:endParaRPr lang="en-US" altLang="en-US">
              <a:latin typeface="Times" pitchFamily="18" charset="0"/>
            </a:endParaRPr>
          </a:p>
        </p:txBody>
      </p:sp>
      <p:sp>
        <p:nvSpPr>
          <p:cNvPr id="24589" name="Rectangle 13"/>
          <p:cNvSpPr>
            <a:spLocks noChangeArrowheads="1"/>
          </p:cNvSpPr>
          <p:nvPr/>
        </p:nvSpPr>
        <p:spPr bwMode="auto">
          <a:xfrm>
            <a:off x="9829800" y="3859306"/>
            <a:ext cx="1143000" cy="381000"/>
          </a:xfrm>
          <a:prstGeom prst="rect">
            <a:avLst/>
          </a:prstGeom>
          <a:noFill/>
          <a:ln w="12700">
            <a:solidFill>
              <a:schemeClr val="accent2"/>
            </a:solidFill>
            <a:miter lim="800000"/>
            <a:headEnd type="none" w="sm" len="sm"/>
            <a:tailEnd type="none" w="sm" len="sm"/>
          </a:ln>
        </p:spPr>
        <p:txBody>
          <a:bodyPr wrap="none" anchor="ctr"/>
          <a:lstStyle/>
          <a:p>
            <a:endParaRPr lang="en-US">
              <a:latin typeface="Calibri" pitchFamily="34" charset="0"/>
            </a:endParaRPr>
          </a:p>
        </p:txBody>
      </p:sp>
      <p:sp>
        <p:nvSpPr>
          <p:cNvPr id="24590" name="Text Box 14"/>
          <p:cNvSpPr txBox="1">
            <a:spLocks noChangeArrowheads="1"/>
          </p:cNvSpPr>
          <p:nvPr/>
        </p:nvSpPr>
        <p:spPr bwMode="auto">
          <a:xfrm>
            <a:off x="9982200" y="3859307"/>
            <a:ext cx="1066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solidFill>
                  <a:schemeClr val="tx2"/>
                </a:solidFill>
                <a:latin typeface="Times" pitchFamily="18" charset="0"/>
              </a:rPr>
              <a:t>correct</a:t>
            </a:r>
            <a:endParaRPr lang="en-US" altLang="en-US">
              <a:latin typeface="Times" pitchFamily="18" charset="0"/>
            </a:endParaRPr>
          </a:p>
        </p:txBody>
      </p:sp>
      <p:sp>
        <p:nvSpPr>
          <p:cNvPr id="24591" name="Line 15"/>
          <p:cNvSpPr>
            <a:spLocks noChangeShapeType="1"/>
          </p:cNvSpPr>
          <p:nvPr/>
        </p:nvSpPr>
        <p:spPr bwMode="auto">
          <a:xfrm>
            <a:off x="7696200" y="3402106"/>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4592" name="Text Box 16"/>
          <p:cNvSpPr txBox="1">
            <a:spLocks noChangeArrowheads="1"/>
          </p:cNvSpPr>
          <p:nvPr/>
        </p:nvSpPr>
        <p:spPr bwMode="auto">
          <a:xfrm>
            <a:off x="7924800" y="3249707"/>
            <a:ext cx="685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p(G)</a:t>
            </a:r>
          </a:p>
        </p:txBody>
      </p:sp>
      <p:sp>
        <p:nvSpPr>
          <p:cNvPr id="24593" name="Line 17"/>
          <p:cNvSpPr>
            <a:spLocks noChangeShapeType="1"/>
          </p:cNvSpPr>
          <p:nvPr/>
        </p:nvSpPr>
        <p:spPr bwMode="auto">
          <a:xfrm>
            <a:off x="10363200" y="3402106"/>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4594" name="Text Box 18"/>
          <p:cNvSpPr txBox="1">
            <a:spLocks noChangeArrowheads="1"/>
          </p:cNvSpPr>
          <p:nvPr/>
        </p:nvSpPr>
        <p:spPr bwMode="auto">
          <a:xfrm>
            <a:off x="10668000" y="3249707"/>
            <a:ext cx="10668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1-p(S)</a:t>
            </a:r>
          </a:p>
        </p:txBody>
      </p:sp>
      <p:sp>
        <p:nvSpPr>
          <p:cNvPr id="24595" name="Text Box 19"/>
          <p:cNvSpPr txBox="1">
            <a:spLocks noChangeArrowheads="1"/>
          </p:cNvSpPr>
          <p:nvPr/>
        </p:nvSpPr>
        <p:spPr bwMode="auto">
          <a:xfrm>
            <a:off x="10058400" y="2868707"/>
            <a:ext cx="914400" cy="366713"/>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en-US">
                <a:latin typeface="Times" pitchFamily="18" charset="0"/>
              </a:rPr>
              <a:t>p(L</a:t>
            </a:r>
            <a:r>
              <a:rPr lang="en-US" altLang="en-US" baseline="-25000">
                <a:latin typeface="Times" pitchFamily="18" charset="0"/>
              </a:rPr>
              <a:t>0</a:t>
            </a:r>
            <a:r>
              <a:rPr lang="en-US" altLang="en-US">
                <a:latin typeface="Times" pitchFamily="18" charset="0"/>
              </a:rPr>
              <a:t>)</a:t>
            </a:r>
          </a:p>
        </p:txBody>
      </p:sp>
    </p:spTree>
    <p:extLst>
      <p:ext uri="{BB962C8B-B14F-4D97-AF65-F5344CB8AC3E}">
        <p14:creationId xmlns:p14="http://schemas.microsoft.com/office/powerpoint/2010/main" val="3571664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3795" y="101600"/>
            <a:ext cx="10353762" cy="970450"/>
          </a:xfrm>
        </p:spPr>
        <p:txBody>
          <a:bodyPr/>
          <a:lstStyle/>
          <a:p>
            <a:pPr eaLnBrk="1" hangingPunct="1"/>
            <a:r>
              <a:rPr lang="en-GB" dirty="0" smtClean="0"/>
              <a:t>Overview</a:t>
            </a:r>
            <a:endParaRPr lang="en-US" dirty="0" smtClean="0"/>
          </a:p>
        </p:txBody>
      </p:sp>
      <p:sp>
        <p:nvSpPr>
          <p:cNvPr id="26627" name="Rectangle 7"/>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n-US"/>
          </a:p>
        </p:txBody>
      </p:sp>
      <p:sp>
        <p:nvSpPr>
          <p:cNvPr id="26628" name="Rectangle 8"/>
          <p:cNvSpPr>
            <a:spLocks noChangeArrowheads="1"/>
          </p:cNvSpPr>
          <p:nvPr/>
        </p:nvSpPr>
        <p:spPr bwMode="auto">
          <a:xfrm>
            <a:off x="1752601" y="69163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6629" name="Rectangle 9"/>
          <p:cNvSpPr>
            <a:spLocks noChangeArrowheads="1"/>
          </p:cNvSpPr>
          <p:nvPr/>
        </p:nvSpPr>
        <p:spPr bwMode="auto">
          <a:xfrm>
            <a:off x="1752601" y="109168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6633" name="Rectangle 13"/>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n-US"/>
          </a:p>
        </p:txBody>
      </p:sp>
      <p:sp>
        <p:nvSpPr>
          <p:cNvPr id="26634" name="Rectangle 14"/>
          <p:cNvSpPr>
            <a:spLocks noChangeArrowheads="1"/>
          </p:cNvSpPr>
          <p:nvPr/>
        </p:nvSpPr>
        <p:spPr bwMode="auto">
          <a:xfrm>
            <a:off x="1524000" y="622386"/>
            <a:ext cx="213520" cy="507831"/>
          </a:xfrm>
          <a:prstGeom prst="rect">
            <a:avLst/>
          </a:prstGeom>
          <a:noFill/>
          <a:ln w="9525">
            <a:noFill/>
            <a:miter lim="800000"/>
            <a:headEnd/>
            <a:tailEnd/>
          </a:ln>
        </p:spPr>
        <p:txBody>
          <a:bodyPr wrap="none" anchor="ctr">
            <a:spAutoFit/>
          </a:bodyPr>
          <a:lstStyle/>
          <a:p>
            <a:pPr eaLnBrk="0" hangingPunct="0"/>
            <a:r>
              <a:rPr lang="en-US" sz="900">
                <a:latin typeface="Times" pitchFamily="18" charset="0"/>
                <a:cs typeface="Times New Roman" pitchFamily="18" charset="0"/>
              </a:rPr>
              <a:t> </a:t>
            </a:r>
            <a:endParaRPr lang="en-US" sz="700"/>
          </a:p>
          <a:p>
            <a:pPr eaLnBrk="0" hangingPunct="0"/>
            <a:endParaRPr lang="en-US"/>
          </a:p>
        </p:txBody>
      </p:sp>
      <p:sp>
        <p:nvSpPr>
          <p:cNvPr id="26635" name="Rectangle 15"/>
          <p:cNvSpPr>
            <a:spLocks noChangeArrowheads="1"/>
          </p:cNvSpPr>
          <p:nvPr/>
        </p:nvSpPr>
        <p:spPr bwMode="auto">
          <a:xfrm>
            <a:off x="1524001" y="109168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6636" name="Rectangle 16"/>
          <p:cNvSpPr>
            <a:spLocks noChangeArrowheads="1"/>
          </p:cNvSpPr>
          <p:nvPr/>
        </p:nvSpPr>
        <p:spPr bwMode="auto">
          <a:xfrm>
            <a:off x="1524001" y="1367909"/>
            <a:ext cx="184731" cy="369332"/>
          </a:xfrm>
          <a:prstGeom prst="rect">
            <a:avLst/>
          </a:prstGeom>
          <a:noFill/>
          <a:ln w="9525">
            <a:noFill/>
            <a:miter lim="800000"/>
            <a:headEnd/>
            <a:tailEnd/>
          </a:ln>
        </p:spPr>
        <p:txBody>
          <a:bodyPr wrap="none" anchor="ctr">
            <a:spAutoFit/>
          </a:bodyPr>
          <a:lstStyle/>
          <a:p>
            <a:pPr eaLnBrk="0" hangingPunct="0"/>
            <a:endParaRPr lang="en-US"/>
          </a:p>
        </p:txBody>
      </p:sp>
      <p:pic>
        <p:nvPicPr>
          <p:cNvPr id="3" name="Picture 2"/>
          <p:cNvPicPr>
            <a:picLocks noChangeAspect="1"/>
          </p:cNvPicPr>
          <p:nvPr/>
        </p:nvPicPr>
        <p:blipFill>
          <a:blip r:embed="rId2"/>
          <a:stretch>
            <a:fillRect/>
          </a:stretch>
        </p:blipFill>
        <p:spPr>
          <a:xfrm>
            <a:off x="415925" y="1737241"/>
            <a:ext cx="7143750" cy="4162425"/>
          </a:xfrm>
          <a:prstGeom prst="rect">
            <a:avLst/>
          </a:prstGeom>
        </p:spPr>
      </p:pic>
      <p:sp>
        <p:nvSpPr>
          <p:cNvPr id="4" name="TextBox 3"/>
          <p:cNvSpPr txBox="1"/>
          <p:nvPr/>
        </p:nvSpPr>
        <p:spPr>
          <a:xfrm>
            <a:off x="8026400" y="1778000"/>
            <a:ext cx="3632200" cy="3970318"/>
          </a:xfrm>
          <a:prstGeom prst="rect">
            <a:avLst/>
          </a:prstGeom>
          <a:noFill/>
        </p:spPr>
        <p:txBody>
          <a:bodyPr wrap="square" rtlCol="0">
            <a:spAutoFit/>
          </a:bodyPr>
          <a:lstStyle/>
          <a:p>
            <a:r>
              <a:rPr lang="en-US" b="1" u="sng" dirty="0" smtClean="0"/>
              <a:t>Goal:</a:t>
            </a:r>
          </a:p>
          <a:p>
            <a:endParaRPr lang="en-US" dirty="0" smtClean="0"/>
          </a:p>
          <a:p>
            <a:r>
              <a:rPr lang="en-US" dirty="0" smtClean="0"/>
              <a:t>To predict </a:t>
            </a:r>
            <a:r>
              <a:rPr lang="en-US" b="1" dirty="0" smtClean="0"/>
              <a:t>P(</a:t>
            </a:r>
            <a:r>
              <a:rPr lang="en-US" b="1" dirty="0" err="1" smtClean="0"/>
              <a:t>L</a:t>
            </a:r>
            <a:r>
              <a:rPr lang="en-US" b="1" baseline="-25000" dirty="0" err="1" smtClean="0"/>
              <a:t>j</a:t>
            </a:r>
            <a:r>
              <a:rPr lang="en-US" b="1" dirty="0" smtClean="0"/>
              <a:t>)</a:t>
            </a:r>
            <a:r>
              <a:rPr lang="en-US" dirty="0" smtClean="0"/>
              <a:t> for a student in real-time. </a:t>
            </a:r>
          </a:p>
          <a:p>
            <a:endParaRPr lang="en-US" dirty="0"/>
          </a:p>
          <a:p>
            <a:r>
              <a:rPr lang="en-US" dirty="0" smtClean="0"/>
              <a:t>To do this, we want to calculate </a:t>
            </a:r>
            <a:r>
              <a:rPr lang="en-US" b="1" dirty="0" smtClean="0"/>
              <a:t>P(</a:t>
            </a:r>
            <a:r>
              <a:rPr lang="en-US" b="1" dirty="0" err="1" smtClean="0"/>
              <a:t>L</a:t>
            </a:r>
            <a:r>
              <a:rPr lang="en-US" b="1" baseline="-25000" dirty="0" err="1" smtClean="0"/>
              <a:t>j</a:t>
            </a:r>
            <a:r>
              <a:rPr lang="en-US" b="1" dirty="0" smtClean="0"/>
              <a:t> | </a:t>
            </a:r>
            <a:r>
              <a:rPr lang="en-US" b="1" dirty="0" err="1" smtClean="0"/>
              <a:t>O</a:t>
            </a:r>
            <a:r>
              <a:rPr lang="en-US" b="1" baseline="-25000" dirty="0" err="1" smtClean="0"/>
              <a:t>j</a:t>
            </a:r>
            <a:r>
              <a:rPr lang="en-US" b="1" dirty="0" smtClean="0"/>
              <a:t>)</a:t>
            </a:r>
          </a:p>
          <a:p>
            <a:endParaRPr lang="en-US" dirty="0"/>
          </a:p>
          <a:p>
            <a:r>
              <a:rPr lang="en-US" i="1" dirty="0" smtClean="0"/>
              <a:t>*The probability a student has learned a skill given the most recent problem they’ve solved</a:t>
            </a:r>
          </a:p>
          <a:p>
            <a:endParaRPr lang="en-US" dirty="0"/>
          </a:p>
          <a:p>
            <a:r>
              <a:rPr lang="en-US" b="1" dirty="0" err="1" smtClean="0"/>
              <a:t>O</a:t>
            </a:r>
            <a:r>
              <a:rPr lang="en-US" b="1" baseline="-25000" dirty="0" err="1" smtClean="0"/>
              <a:t>j</a:t>
            </a:r>
            <a:r>
              <a:rPr lang="en-US" dirty="0" smtClean="0"/>
              <a:t> is whether or not student got the </a:t>
            </a:r>
            <a:r>
              <a:rPr lang="en-US" i="1" dirty="0" err="1" smtClean="0"/>
              <a:t>j</a:t>
            </a:r>
            <a:r>
              <a:rPr lang="en-US" dirty="0" err="1" smtClean="0"/>
              <a:t>th</a:t>
            </a:r>
            <a:r>
              <a:rPr lang="en-US" dirty="0" smtClean="0"/>
              <a:t> problem correct or not</a:t>
            </a:r>
            <a:endParaRPr lang="en-US" dirty="0"/>
          </a:p>
        </p:txBody>
      </p:sp>
    </p:spTree>
    <p:extLst>
      <p:ext uri="{BB962C8B-B14F-4D97-AF65-F5344CB8AC3E}">
        <p14:creationId xmlns:p14="http://schemas.microsoft.com/office/powerpoint/2010/main" val="864269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pPr eaLnBrk="1" hangingPunct="1"/>
            <a:r>
              <a:rPr lang="en-GB" smtClean="0"/>
              <a:t>Formulas</a:t>
            </a:r>
            <a:endParaRPr lang="en-US" smtClean="0"/>
          </a:p>
        </p:txBody>
      </p:sp>
      <p:sp>
        <p:nvSpPr>
          <p:cNvPr id="26627" name="Rectangle 7"/>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n-US"/>
          </a:p>
        </p:txBody>
      </p:sp>
      <p:sp>
        <p:nvSpPr>
          <p:cNvPr id="26628" name="Rectangle 8"/>
          <p:cNvSpPr>
            <a:spLocks noChangeArrowheads="1"/>
          </p:cNvSpPr>
          <p:nvPr/>
        </p:nvSpPr>
        <p:spPr bwMode="auto">
          <a:xfrm>
            <a:off x="1752601" y="69163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6629" name="Rectangle 9"/>
          <p:cNvSpPr>
            <a:spLocks noChangeArrowheads="1"/>
          </p:cNvSpPr>
          <p:nvPr/>
        </p:nvSpPr>
        <p:spPr bwMode="auto">
          <a:xfrm>
            <a:off x="1752601" y="109168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6633" name="Rectangle 13"/>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n-US"/>
          </a:p>
        </p:txBody>
      </p:sp>
      <p:sp>
        <p:nvSpPr>
          <p:cNvPr id="26634" name="Rectangle 14"/>
          <p:cNvSpPr>
            <a:spLocks noChangeArrowheads="1"/>
          </p:cNvSpPr>
          <p:nvPr/>
        </p:nvSpPr>
        <p:spPr bwMode="auto">
          <a:xfrm>
            <a:off x="1524000" y="622386"/>
            <a:ext cx="213520" cy="507831"/>
          </a:xfrm>
          <a:prstGeom prst="rect">
            <a:avLst/>
          </a:prstGeom>
          <a:noFill/>
          <a:ln w="9525">
            <a:noFill/>
            <a:miter lim="800000"/>
            <a:headEnd/>
            <a:tailEnd/>
          </a:ln>
        </p:spPr>
        <p:txBody>
          <a:bodyPr wrap="none" anchor="ctr">
            <a:spAutoFit/>
          </a:bodyPr>
          <a:lstStyle/>
          <a:p>
            <a:pPr eaLnBrk="0" hangingPunct="0"/>
            <a:r>
              <a:rPr lang="en-US" sz="900">
                <a:latin typeface="Times" pitchFamily="18" charset="0"/>
                <a:cs typeface="Times New Roman" pitchFamily="18" charset="0"/>
              </a:rPr>
              <a:t> </a:t>
            </a:r>
            <a:endParaRPr lang="en-US" sz="700"/>
          </a:p>
          <a:p>
            <a:pPr eaLnBrk="0" hangingPunct="0"/>
            <a:endParaRPr lang="en-US"/>
          </a:p>
        </p:txBody>
      </p:sp>
      <p:sp>
        <p:nvSpPr>
          <p:cNvPr id="26635" name="Rectangle 15"/>
          <p:cNvSpPr>
            <a:spLocks noChangeArrowheads="1"/>
          </p:cNvSpPr>
          <p:nvPr/>
        </p:nvSpPr>
        <p:spPr bwMode="auto">
          <a:xfrm>
            <a:off x="1524001" y="109168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6636" name="Rectangle 16"/>
          <p:cNvSpPr>
            <a:spLocks noChangeArrowheads="1"/>
          </p:cNvSpPr>
          <p:nvPr/>
        </p:nvSpPr>
        <p:spPr bwMode="auto">
          <a:xfrm>
            <a:off x="1524001" y="1367909"/>
            <a:ext cx="184731" cy="369332"/>
          </a:xfrm>
          <a:prstGeom prst="rect">
            <a:avLst/>
          </a:prstGeom>
          <a:noFill/>
          <a:ln w="9525">
            <a:noFill/>
            <a:miter lim="800000"/>
            <a:headEnd/>
            <a:tailEnd/>
          </a:ln>
        </p:spPr>
        <p:txBody>
          <a:bodyPr wrap="none" anchor="ctr">
            <a:spAutoFit/>
          </a:bodyPr>
          <a:lstStyle/>
          <a:p>
            <a:pPr eaLnBrk="0" hangingPunct="0"/>
            <a:endParaRPr lang="en-US"/>
          </a:p>
        </p:txBody>
      </p:sp>
      <p:pic>
        <p:nvPicPr>
          <p:cNvPr id="2" name="Picture 1"/>
          <p:cNvPicPr>
            <a:picLocks noChangeAspect="1"/>
          </p:cNvPicPr>
          <p:nvPr/>
        </p:nvPicPr>
        <p:blipFill>
          <a:blip r:embed="rId2"/>
          <a:stretch>
            <a:fillRect/>
          </a:stretch>
        </p:blipFill>
        <p:spPr>
          <a:xfrm>
            <a:off x="616550" y="2148199"/>
            <a:ext cx="10797142" cy="3535906"/>
          </a:xfrm>
          <a:prstGeom prst="rect">
            <a:avLst/>
          </a:prstGeom>
        </p:spPr>
      </p:pic>
    </p:spTree>
    <p:extLst>
      <p:ext uri="{BB962C8B-B14F-4D97-AF65-F5344CB8AC3E}">
        <p14:creationId xmlns:p14="http://schemas.microsoft.com/office/powerpoint/2010/main" val="1405640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1524000" y="228600"/>
            <a:ext cx="9144000" cy="1143000"/>
          </a:xfrm>
        </p:spPr>
        <p:txBody>
          <a:bodyPr/>
          <a:lstStyle/>
          <a:p>
            <a:pPr eaLnBrk="1" hangingPunct="1"/>
            <a:r>
              <a:rPr lang="en-US" altLang="en-US" smtClean="0"/>
              <a:t>  Knowledge Tracing</a:t>
            </a:r>
          </a:p>
        </p:txBody>
      </p:sp>
      <p:sp>
        <p:nvSpPr>
          <p:cNvPr id="29699" name="Rectangle 5"/>
          <p:cNvSpPr>
            <a:spLocks noGrp="1" noChangeArrowheads="1"/>
          </p:cNvSpPr>
          <p:nvPr>
            <p:ph type="body" idx="1"/>
          </p:nvPr>
        </p:nvSpPr>
        <p:spPr>
          <a:xfrm>
            <a:off x="1981200" y="1600200"/>
            <a:ext cx="8229600" cy="5029200"/>
          </a:xfrm>
          <a:noFill/>
        </p:spPr>
        <p:txBody>
          <a:bodyPr/>
          <a:lstStyle/>
          <a:p>
            <a:pPr eaLnBrk="1" hangingPunct="1"/>
            <a:r>
              <a:rPr lang="en-GB" sz="2800" dirty="0"/>
              <a:t>How do we know if a knowledge tracing model is any good?</a:t>
            </a:r>
          </a:p>
          <a:p>
            <a:pPr eaLnBrk="1" hangingPunct="1"/>
            <a:endParaRPr lang="en-GB" sz="2800" dirty="0"/>
          </a:p>
          <a:p>
            <a:pPr eaLnBrk="1" hangingPunct="1"/>
            <a:r>
              <a:rPr lang="en-GB" sz="2800" dirty="0"/>
              <a:t>Our primary goal is to predict </a:t>
            </a:r>
            <a:r>
              <a:rPr lang="en-GB" sz="2800" b="1" i="1" dirty="0"/>
              <a:t>knowledge</a:t>
            </a:r>
          </a:p>
          <a:p>
            <a:pPr eaLnBrk="1" hangingPunct="1"/>
            <a:endParaRPr lang="en-GB" sz="2800" b="1" i="1" dirty="0"/>
          </a:p>
          <a:p>
            <a:pPr eaLnBrk="1" hangingPunct="1"/>
            <a:r>
              <a:rPr lang="en-GB" sz="2800" dirty="0"/>
              <a:t>But knowledge is a latent trait</a:t>
            </a:r>
          </a:p>
          <a:p>
            <a:pPr eaLnBrk="1" hangingPunct="1"/>
            <a:endParaRPr lang="en-GB" sz="2800" b="1" i="1" dirty="0"/>
          </a:p>
          <a:p>
            <a:pPr eaLnBrk="1" hangingPunct="1"/>
            <a:r>
              <a:rPr lang="en-GB" sz="2800" dirty="0"/>
              <a:t>So we instead check our knowledge predictions by checking how well the model predicts </a:t>
            </a:r>
            <a:r>
              <a:rPr lang="en-GB" sz="2800" b="1" i="1" dirty="0"/>
              <a:t>performance</a:t>
            </a:r>
            <a:endParaRPr lang="en-GB" sz="2800" dirty="0"/>
          </a:p>
        </p:txBody>
      </p:sp>
    </p:spTree>
    <p:extLst>
      <p:ext uri="{BB962C8B-B14F-4D97-AF65-F5344CB8AC3E}">
        <p14:creationId xmlns:p14="http://schemas.microsoft.com/office/powerpoint/2010/main" val="356525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Methods</a:t>
            </a:r>
            <a:endParaRPr lang="en-US" dirty="0"/>
          </a:p>
        </p:txBody>
      </p:sp>
      <p:sp>
        <p:nvSpPr>
          <p:cNvPr id="3" name="Content Placeholder 2"/>
          <p:cNvSpPr>
            <a:spLocks noGrp="1"/>
          </p:cNvSpPr>
          <p:nvPr>
            <p:ph idx="1"/>
          </p:nvPr>
        </p:nvSpPr>
        <p:spPr/>
        <p:txBody>
          <a:bodyPr/>
          <a:lstStyle/>
          <a:p>
            <a:r>
              <a:rPr lang="en-US" b="1" u="sng" dirty="0" smtClean="0"/>
              <a:t>Goal:</a:t>
            </a:r>
            <a:r>
              <a:rPr lang="en-US" dirty="0" smtClean="0"/>
              <a:t> To pick the best values for P(S), P(G), P(L0), and P(T) that best predict student performance in practice</a:t>
            </a:r>
          </a:p>
          <a:p>
            <a:endParaRPr lang="en-US" dirty="0" smtClean="0"/>
          </a:p>
          <a:p>
            <a:r>
              <a:rPr lang="en-US" b="1" u="sng" dirty="0" smtClean="0"/>
              <a:t>Algorithms:</a:t>
            </a:r>
            <a:endParaRPr lang="en-US" b="1" u="sng" dirty="0"/>
          </a:p>
          <a:p>
            <a:pPr lvl="1"/>
            <a:r>
              <a:rPr lang="en-US" dirty="0" smtClean="0"/>
              <a:t>Hill-Climbing</a:t>
            </a:r>
          </a:p>
          <a:p>
            <a:pPr lvl="1"/>
            <a:r>
              <a:rPr lang="en-US" dirty="0" smtClean="0"/>
              <a:t>Hill-Climbing (Randomized Restart)</a:t>
            </a:r>
          </a:p>
          <a:p>
            <a:pPr lvl="1"/>
            <a:r>
              <a:rPr lang="en-US" dirty="0" smtClean="0"/>
              <a:t>Simulated Annealing (YAY!)</a:t>
            </a:r>
          </a:p>
          <a:p>
            <a:pPr lvl="1"/>
            <a:r>
              <a:rPr lang="en-US" dirty="0" smtClean="0"/>
              <a:t>Genetic </a:t>
            </a:r>
          </a:p>
          <a:p>
            <a:pPr lvl="1"/>
            <a:endParaRPr lang="en-US" dirty="0"/>
          </a:p>
          <a:p>
            <a:r>
              <a:rPr lang="en-US" i="1" dirty="0" smtClean="0"/>
              <a:t>*This is a </a:t>
            </a:r>
            <a:r>
              <a:rPr lang="en-US" b="1" i="1" dirty="0" smtClean="0"/>
              <a:t>local search problem</a:t>
            </a:r>
            <a:r>
              <a:rPr lang="en-US" i="1" dirty="0" smtClean="0"/>
              <a:t>! So all local search techniques apply!</a:t>
            </a:r>
            <a:endParaRPr lang="en-US" i="1" dirty="0"/>
          </a:p>
        </p:txBody>
      </p:sp>
    </p:spTree>
    <p:extLst>
      <p:ext uri="{BB962C8B-B14F-4D97-AF65-F5344CB8AC3E}">
        <p14:creationId xmlns:p14="http://schemas.microsoft.com/office/powerpoint/2010/main" val="26539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Methods</a:t>
            </a:r>
            <a:endParaRPr lang="en-US" dirty="0"/>
          </a:p>
        </p:txBody>
      </p:sp>
      <p:sp>
        <p:nvSpPr>
          <p:cNvPr id="3" name="Content Placeholder 2"/>
          <p:cNvSpPr>
            <a:spLocks noGrp="1"/>
          </p:cNvSpPr>
          <p:nvPr>
            <p:ph idx="1"/>
          </p:nvPr>
        </p:nvSpPr>
        <p:spPr/>
        <p:txBody>
          <a:bodyPr/>
          <a:lstStyle/>
          <a:p>
            <a:r>
              <a:rPr lang="en-US" b="1" u="sng" dirty="0" smtClean="0"/>
              <a:t>Goal:</a:t>
            </a:r>
            <a:r>
              <a:rPr lang="en-US" dirty="0" smtClean="0"/>
              <a:t> To pick the best values for P(S), P(G), P(L0), and P(T) that best predict student performance in practice</a:t>
            </a:r>
          </a:p>
          <a:p>
            <a:endParaRPr lang="en-US" dirty="0" smtClean="0"/>
          </a:p>
          <a:p>
            <a:r>
              <a:rPr lang="en-US" b="1" u="sng" dirty="0" smtClean="0"/>
              <a:t>Objective Function:</a:t>
            </a:r>
            <a:r>
              <a:rPr lang="en-US" dirty="0" smtClean="0"/>
              <a:t> How well the model predicts given student performance (data set already in hand)</a:t>
            </a:r>
          </a:p>
          <a:p>
            <a:endParaRPr lang="en-US" dirty="0"/>
          </a:p>
          <a:p>
            <a:r>
              <a:rPr lang="en-US" b="1" u="sng" dirty="0" smtClean="0"/>
              <a:t>Generating Neighbors:</a:t>
            </a:r>
            <a:r>
              <a:rPr lang="en-US" dirty="0" smtClean="0"/>
              <a:t> Many choices, but tweak the four parameters above a bit.</a:t>
            </a:r>
          </a:p>
          <a:p>
            <a:endParaRPr lang="en-US" dirty="0"/>
          </a:p>
          <a:p>
            <a:r>
              <a:rPr lang="en-US" dirty="0" smtClean="0"/>
              <a:t>You should be comfortable with implementing local search algorithms if you were asked to</a:t>
            </a:r>
            <a:endParaRPr lang="en-US" dirty="0"/>
          </a:p>
        </p:txBody>
      </p:sp>
    </p:spTree>
    <p:extLst>
      <p:ext uri="{BB962C8B-B14F-4D97-AF65-F5344CB8AC3E}">
        <p14:creationId xmlns:p14="http://schemas.microsoft.com/office/powerpoint/2010/main" val="257437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Degeneracy</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849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smtClean="0"/>
              <a:t>Conceptual Idea Behind Knowledge Tracing</a:t>
            </a:r>
          </a:p>
        </p:txBody>
      </p:sp>
      <p:sp>
        <p:nvSpPr>
          <p:cNvPr id="16387" name="Content Placeholder 2"/>
          <p:cNvSpPr>
            <a:spLocks noGrp="1"/>
          </p:cNvSpPr>
          <p:nvPr>
            <p:ph idx="1"/>
          </p:nvPr>
        </p:nvSpPr>
        <p:spPr/>
        <p:txBody>
          <a:bodyPr/>
          <a:lstStyle/>
          <a:p>
            <a:endParaRPr lang="en-US" dirty="0" smtClean="0"/>
          </a:p>
          <a:p>
            <a:r>
              <a:rPr lang="en-US" dirty="0" smtClean="0"/>
              <a:t>Knowing a skill generally leads to correct performance</a:t>
            </a:r>
          </a:p>
          <a:p>
            <a:endParaRPr lang="en-US" dirty="0" smtClean="0"/>
          </a:p>
          <a:p>
            <a:r>
              <a:rPr lang="en-US" dirty="0" smtClean="0"/>
              <a:t>Correct performance implies that a student knows the relevant skill</a:t>
            </a:r>
          </a:p>
          <a:p>
            <a:pPr>
              <a:buFontTx/>
              <a:buNone/>
            </a:pPr>
            <a:endParaRPr lang="en-US" dirty="0" smtClean="0"/>
          </a:p>
          <a:p>
            <a:r>
              <a:rPr lang="en-US" dirty="0" smtClean="0"/>
              <a:t>Hence, by looking at whether a student’s performance is correct, we can infer whether they know the skill</a:t>
            </a:r>
          </a:p>
        </p:txBody>
      </p:sp>
    </p:spTree>
    <p:extLst>
      <p:ext uri="{BB962C8B-B14F-4D97-AF65-F5344CB8AC3E}">
        <p14:creationId xmlns:p14="http://schemas.microsoft.com/office/powerpoint/2010/main" val="309360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Essentially</a:t>
            </a:r>
          </a:p>
        </p:txBody>
      </p:sp>
      <p:sp>
        <p:nvSpPr>
          <p:cNvPr id="17411" name="Content Placeholder 2"/>
          <p:cNvSpPr>
            <a:spLocks noGrp="1"/>
          </p:cNvSpPr>
          <p:nvPr>
            <p:ph idx="1"/>
          </p:nvPr>
        </p:nvSpPr>
        <p:spPr/>
        <p:txBody>
          <a:bodyPr/>
          <a:lstStyle/>
          <a:p>
            <a:endParaRPr lang="en-US" dirty="0" smtClean="0"/>
          </a:p>
          <a:p>
            <a:r>
              <a:rPr lang="en-US" dirty="0" smtClean="0"/>
              <a:t>A knowledge model is degenerate when it violates this idea</a:t>
            </a:r>
          </a:p>
          <a:p>
            <a:endParaRPr lang="en-US" dirty="0" smtClean="0"/>
          </a:p>
          <a:p>
            <a:r>
              <a:rPr lang="en-US" dirty="0" smtClean="0"/>
              <a:t>When knowing a skill leads to worse performance</a:t>
            </a:r>
          </a:p>
          <a:p>
            <a:endParaRPr lang="en-US" dirty="0" smtClean="0"/>
          </a:p>
          <a:p>
            <a:r>
              <a:rPr lang="en-US" dirty="0" smtClean="0"/>
              <a:t>When getting a skill wrong means you know it</a:t>
            </a:r>
          </a:p>
          <a:p>
            <a:endParaRPr lang="en-US" dirty="0" smtClean="0"/>
          </a:p>
        </p:txBody>
      </p:sp>
    </p:spTree>
    <p:extLst>
      <p:ext uri="{BB962C8B-B14F-4D97-AF65-F5344CB8AC3E}">
        <p14:creationId xmlns:p14="http://schemas.microsoft.com/office/powerpoint/2010/main" val="15964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smtClean="0"/>
              <a:t>the key goal of BKT?</a:t>
            </a:r>
            <a:endParaRPr lang="en-US"/>
          </a:p>
        </p:txBody>
      </p:sp>
      <p:sp>
        <p:nvSpPr>
          <p:cNvPr id="3" name="Content Placeholder 2"/>
          <p:cNvSpPr>
            <a:spLocks noGrp="1"/>
          </p:cNvSpPr>
          <p:nvPr>
            <p:ph idx="1"/>
          </p:nvPr>
        </p:nvSpPr>
        <p:spPr>
          <a:xfrm>
            <a:off x="913795" y="1732449"/>
            <a:ext cx="10627416" cy="4569497"/>
          </a:xfrm>
        </p:spPr>
        <p:txBody>
          <a:bodyPr>
            <a:normAutofit/>
          </a:bodyPr>
          <a:lstStyle/>
          <a:p>
            <a:endParaRPr lang="en-US" dirty="0" smtClean="0"/>
          </a:p>
          <a:p>
            <a:r>
              <a:rPr lang="en-US" dirty="0" smtClean="0"/>
              <a:t>A concrete example of using an uncertainty model to do something useful</a:t>
            </a:r>
          </a:p>
          <a:p>
            <a:endParaRPr lang="en-US" dirty="0"/>
          </a:p>
          <a:p>
            <a:r>
              <a:rPr lang="en-US" dirty="0" smtClean="0"/>
              <a:t>Suppose we are building an education system that teaches math to elementary or middle school students</a:t>
            </a:r>
            <a:endParaRPr lang="en-US" dirty="0"/>
          </a:p>
          <a:p>
            <a:endParaRPr lang="en-US" dirty="0" smtClean="0"/>
          </a:p>
          <a:p>
            <a:r>
              <a:rPr lang="en-US" dirty="0" smtClean="0"/>
              <a:t>We want to measure how well a student knows a specific skill/knowledge component at a specific time</a:t>
            </a:r>
          </a:p>
          <a:p>
            <a:pPr lvl="1"/>
            <a:r>
              <a:rPr lang="en-US" i="1" dirty="0" smtClean="0"/>
              <a:t>So we know whether to give them more practice (individualized learning)</a:t>
            </a:r>
          </a:p>
          <a:p>
            <a:pPr lvl="1"/>
            <a:r>
              <a:rPr lang="en-US" i="1" dirty="0" smtClean="0"/>
              <a:t>So we know what topic to move them onto next (individualized progression of topics)</a:t>
            </a:r>
          </a:p>
          <a:p>
            <a:pPr lvl="1"/>
            <a:r>
              <a:rPr lang="en-US" i="1" dirty="0" smtClean="0"/>
              <a:t>Etc…</a:t>
            </a:r>
          </a:p>
          <a:p>
            <a:endParaRPr lang="en-US" dirty="0"/>
          </a:p>
        </p:txBody>
      </p:sp>
    </p:spTree>
    <p:extLst>
      <p:ext uri="{BB962C8B-B14F-4D97-AF65-F5344CB8AC3E}">
        <p14:creationId xmlns:p14="http://schemas.microsoft.com/office/powerpoint/2010/main" val="1506485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0" smtClean="0"/>
              <a:t>Theoretical </a:t>
            </a:r>
            <a:r>
              <a:rPr lang="en-US" dirty="0"/>
              <a:t>Degeneracy</a:t>
            </a:r>
            <a:br>
              <a:rPr lang="en-US" dirty="0"/>
            </a:br>
            <a:r>
              <a:rPr lang="en-US" dirty="0"/>
              <a:t>(Baker, Corbett, &amp; </a:t>
            </a:r>
            <a:r>
              <a:rPr lang="en-US" dirty="0" err="1"/>
              <a:t>Aleven</a:t>
            </a:r>
            <a:r>
              <a:rPr lang="en-US" dirty="0"/>
              <a:t>, 2008)</a:t>
            </a:r>
            <a:endParaRPr lang="en-US" dirty="0" smtClean="0"/>
          </a:p>
        </p:txBody>
      </p:sp>
      <p:sp>
        <p:nvSpPr>
          <p:cNvPr id="18435" name="Content Placeholder 2"/>
          <p:cNvSpPr>
            <a:spLocks noGrp="1"/>
          </p:cNvSpPr>
          <p:nvPr>
            <p:ph idx="1"/>
          </p:nvPr>
        </p:nvSpPr>
        <p:spPr/>
        <p:txBody>
          <a:bodyPr/>
          <a:lstStyle/>
          <a:p>
            <a:endParaRPr lang="en-US" dirty="0" smtClean="0"/>
          </a:p>
          <a:p>
            <a:r>
              <a:rPr lang="en-US" dirty="0" smtClean="0"/>
              <a:t>P(S) &gt; 0.5</a:t>
            </a:r>
          </a:p>
          <a:p>
            <a:pPr lvl="1"/>
            <a:r>
              <a:rPr lang="en-US" dirty="0" smtClean="0"/>
              <a:t>A student who knows a skill is more likely to get a wrong answer than a correct answer</a:t>
            </a:r>
          </a:p>
          <a:p>
            <a:endParaRPr lang="en-US" dirty="0" smtClean="0"/>
          </a:p>
          <a:p>
            <a:r>
              <a:rPr lang="en-US" dirty="0" smtClean="0"/>
              <a:t>P(G) &gt; 0.5</a:t>
            </a:r>
          </a:p>
          <a:p>
            <a:pPr lvl="1"/>
            <a:r>
              <a:rPr lang="en-US" dirty="0" smtClean="0"/>
              <a:t>A student who does not know a skill is more likely to get a correct answer than a wrong answer</a:t>
            </a:r>
          </a:p>
          <a:p>
            <a:pPr lvl="1"/>
            <a:endParaRPr lang="en-US" dirty="0" smtClean="0"/>
          </a:p>
        </p:txBody>
      </p:sp>
    </p:spTree>
    <p:extLst>
      <p:ext uri="{BB962C8B-B14F-4D97-AF65-F5344CB8AC3E}">
        <p14:creationId xmlns:p14="http://schemas.microsoft.com/office/powerpoint/2010/main" val="4062013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Empirical </a:t>
            </a:r>
            <a:r>
              <a:rPr lang="en-US" dirty="0"/>
              <a:t>Degeneracy</a:t>
            </a:r>
            <a:br>
              <a:rPr lang="en-US" dirty="0"/>
            </a:br>
            <a:r>
              <a:rPr lang="en-US" dirty="0"/>
              <a:t>(Baker, Corbett, &amp; </a:t>
            </a:r>
            <a:r>
              <a:rPr lang="en-US" dirty="0" err="1"/>
              <a:t>Aleven</a:t>
            </a:r>
            <a:r>
              <a:rPr lang="en-US" dirty="0"/>
              <a:t>, 2008)</a:t>
            </a:r>
            <a:endParaRPr lang="en-US" dirty="0" smtClean="0"/>
          </a:p>
        </p:txBody>
      </p:sp>
      <p:sp>
        <p:nvSpPr>
          <p:cNvPr id="19459" name="Content Placeholder 2"/>
          <p:cNvSpPr>
            <a:spLocks noGrp="1"/>
          </p:cNvSpPr>
          <p:nvPr>
            <p:ph idx="1"/>
          </p:nvPr>
        </p:nvSpPr>
        <p:spPr/>
        <p:txBody>
          <a:bodyPr/>
          <a:lstStyle/>
          <a:p>
            <a:endParaRPr lang="en-US" dirty="0" smtClean="0"/>
          </a:p>
          <a:p>
            <a:r>
              <a:rPr lang="en-US" dirty="0" smtClean="0"/>
              <a:t>Actual behavior by a model that violates the link between knowledge and performance</a:t>
            </a:r>
          </a:p>
          <a:p>
            <a:endParaRPr lang="en-US" dirty="0" smtClean="0"/>
          </a:p>
          <a:p>
            <a:endParaRPr lang="en-US" dirty="0" smtClean="0"/>
          </a:p>
        </p:txBody>
      </p:sp>
    </p:spTree>
    <p:extLst>
      <p:ext uri="{BB962C8B-B14F-4D97-AF65-F5344CB8AC3E}">
        <p14:creationId xmlns:p14="http://schemas.microsoft.com/office/powerpoint/2010/main" val="384555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smtClean="0"/>
              <a:t>Empirical Degeneracy: Test 1</a:t>
            </a:r>
            <a:br>
              <a:rPr lang="en-US" smtClean="0"/>
            </a:br>
            <a:r>
              <a:rPr lang="en-US" smtClean="0"/>
              <a:t>(Concrete Version)</a:t>
            </a:r>
          </a:p>
        </p:txBody>
      </p:sp>
      <p:sp>
        <p:nvSpPr>
          <p:cNvPr id="20483" name="Content Placeholder 2"/>
          <p:cNvSpPr>
            <a:spLocks noGrp="1"/>
          </p:cNvSpPr>
          <p:nvPr>
            <p:ph idx="1"/>
          </p:nvPr>
        </p:nvSpPr>
        <p:spPr/>
        <p:txBody>
          <a:bodyPr/>
          <a:lstStyle/>
          <a:p>
            <a:pPr marL="36900" indent="0">
              <a:buNone/>
            </a:pPr>
            <a:endParaRPr lang="en-US" dirty="0" smtClean="0"/>
          </a:p>
          <a:p>
            <a:r>
              <a:rPr lang="en-US" dirty="0" smtClean="0"/>
              <a:t>If a student’s first 3 actions in the tutor are correct</a:t>
            </a:r>
          </a:p>
          <a:p>
            <a:endParaRPr lang="en-US" dirty="0" smtClean="0"/>
          </a:p>
          <a:p>
            <a:r>
              <a:rPr lang="en-US" dirty="0" smtClean="0"/>
              <a:t>The model’s estimated probability that the student knows the skill </a:t>
            </a:r>
          </a:p>
          <a:p>
            <a:endParaRPr lang="en-US" dirty="0" smtClean="0"/>
          </a:p>
          <a:p>
            <a:r>
              <a:rPr lang="en-US" dirty="0" smtClean="0"/>
              <a:t>Should be higher than before these 3 actions. </a:t>
            </a:r>
          </a:p>
        </p:txBody>
      </p:sp>
    </p:spTree>
    <p:extLst>
      <p:ext uri="{BB962C8B-B14F-4D97-AF65-F5344CB8AC3E}">
        <p14:creationId xmlns:p14="http://schemas.microsoft.com/office/powerpoint/2010/main" val="274188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3795" y="63063"/>
            <a:ext cx="10353762" cy="970450"/>
          </a:xfrm>
        </p:spPr>
        <p:txBody>
          <a:bodyPr/>
          <a:lstStyle/>
          <a:p>
            <a:r>
              <a:rPr lang="en-US" dirty="0" smtClean="0"/>
              <a:t>Examples</a:t>
            </a:r>
          </a:p>
        </p:txBody>
      </p:sp>
      <p:sp>
        <p:nvSpPr>
          <p:cNvPr id="22531" name="Content Placeholder 2"/>
          <p:cNvSpPr>
            <a:spLocks noGrp="1"/>
          </p:cNvSpPr>
          <p:nvPr>
            <p:ph idx="1"/>
          </p:nvPr>
        </p:nvSpPr>
        <p:spPr>
          <a:xfrm>
            <a:off x="231089" y="2049517"/>
            <a:ext cx="4688219" cy="2806262"/>
          </a:xfrm>
        </p:spPr>
        <p:txBody>
          <a:bodyPr/>
          <a:lstStyle/>
          <a:p>
            <a:endParaRPr lang="en-US" dirty="0" smtClean="0"/>
          </a:p>
          <a:p>
            <a:r>
              <a:rPr lang="en-US" dirty="0" smtClean="0"/>
              <a:t>P(L</a:t>
            </a:r>
            <a:r>
              <a:rPr lang="en-US" baseline="-25000" dirty="0" smtClean="0"/>
              <a:t>0</a:t>
            </a:r>
            <a:r>
              <a:rPr lang="en-US" dirty="0" smtClean="0"/>
              <a:t>)= 0.2</a:t>
            </a:r>
          </a:p>
          <a:p>
            <a:endParaRPr lang="en-US" dirty="0" smtClean="0"/>
          </a:p>
          <a:p>
            <a:r>
              <a:rPr lang="en-US" dirty="0" smtClean="0"/>
              <a:t>Maria gets her first three actions right</a:t>
            </a:r>
          </a:p>
          <a:p>
            <a:endParaRPr lang="en-US" dirty="0" smtClean="0"/>
          </a:p>
          <a:p>
            <a:r>
              <a:rPr lang="en-US" dirty="0" smtClean="0"/>
              <a:t>P(L</a:t>
            </a:r>
            <a:r>
              <a:rPr lang="en-US" baseline="-25000" dirty="0" smtClean="0"/>
              <a:t>3</a:t>
            </a:r>
            <a:r>
              <a:rPr lang="en-US" dirty="0" smtClean="0"/>
              <a:t>)= 0.1</a:t>
            </a:r>
          </a:p>
          <a:p>
            <a:endParaRPr lang="en-US" dirty="0" smtClean="0"/>
          </a:p>
        </p:txBody>
      </p:sp>
      <p:sp>
        <p:nvSpPr>
          <p:cNvPr id="5" name="Content Placeholder 2"/>
          <p:cNvSpPr txBox="1">
            <a:spLocks/>
          </p:cNvSpPr>
          <p:nvPr/>
        </p:nvSpPr>
        <p:spPr>
          <a:xfrm>
            <a:off x="6873628" y="1463558"/>
            <a:ext cx="4393929" cy="4594779"/>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smtClean="0"/>
              <a:t>P(L</a:t>
            </a:r>
            <a:r>
              <a:rPr lang="en-US" baseline="-25000" dirty="0" smtClean="0"/>
              <a:t>0</a:t>
            </a:r>
            <a:r>
              <a:rPr lang="en-US" dirty="0" smtClean="0"/>
              <a:t>)= 0.2</a:t>
            </a:r>
          </a:p>
          <a:p>
            <a:endParaRPr lang="en-US" dirty="0" smtClean="0"/>
          </a:p>
          <a:p>
            <a:r>
              <a:rPr lang="en-US" dirty="0" smtClean="0"/>
              <a:t>Elmo gets his first ten actions right</a:t>
            </a:r>
          </a:p>
          <a:p>
            <a:endParaRPr lang="en-US" dirty="0" smtClean="0"/>
          </a:p>
          <a:p>
            <a:r>
              <a:rPr lang="en-US" dirty="0" smtClean="0"/>
              <a:t>P(L</a:t>
            </a:r>
            <a:r>
              <a:rPr lang="en-US" baseline="-25000" dirty="0" smtClean="0"/>
              <a:t>10</a:t>
            </a:r>
            <a:r>
              <a:rPr lang="en-US" dirty="0" smtClean="0"/>
              <a:t>)= 0.42</a:t>
            </a:r>
          </a:p>
          <a:p>
            <a:endParaRPr lang="en-US" dirty="0" smtClean="0"/>
          </a:p>
          <a:p>
            <a:r>
              <a:rPr lang="en-US" dirty="0" smtClean="0"/>
              <a:t>Elmo gets his next 300 actions right</a:t>
            </a:r>
          </a:p>
          <a:p>
            <a:endParaRPr lang="en-US" dirty="0" smtClean="0"/>
          </a:p>
          <a:p>
            <a:r>
              <a:rPr lang="en-US" dirty="0" smtClean="0"/>
              <a:t>P(L</a:t>
            </a:r>
            <a:r>
              <a:rPr lang="en-US" baseline="-25000" dirty="0" smtClean="0"/>
              <a:t>310</a:t>
            </a:r>
            <a:r>
              <a:rPr lang="en-US" dirty="0" smtClean="0"/>
              <a:t>)= 0.42</a:t>
            </a:r>
          </a:p>
          <a:p>
            <a:endParaRPr lang="en-US" dirty="0" smtClean="0"/>
          </a:p>
          <a:p>
            <a:r>
              <a:rPr lang="en-US" dirty="0" smtClean="0"/>
              <a:t>Elmo’s school quits using the tutor</a:t>
            </a:r>
          </a:p>
          <a:p>
            <a:endParaRPr lang="en-US" dirty="0" smtClean="0"/>
          </a:p>
        </p:txBody>
      </p:sp>
    </p:spTree>
    <p:extLst>
      <p:ext uri="{BB962C8B-B14F-4D97-AF65-F5344CB8AC3E}">
        <p14:creationId xmlns:p14="http://schemas.microsoft.com/office/powerpoint/2010/main" val="413482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Degeneracy</a:t>
            </a:r>
            <a:endParaRPr lang="en-US" dirty="0"/>
          </a:p>
        </p:txBody>
      </p:sp>
      <p:sp>
        <p:nvSpPr>
          <p:cNvPr id="3" name="Content Placeholder 2"/>
          <p:cNvSpPr>
            <a:spLocks noGrp="1"/>
          </p:cNvSpPr>
          <p:nvPr>
            <p:ph idx="1"/>
          </p:nvPr>
        </p:nvSpPr>
        <p:spPr/>
        <p:txBody>
          <a:bodyPr/>
          <a:lstStyle/>
          <a:p>
            <a:r>
              <a:rPr lang="en-US" dirty="0" smtClean="0"/>
              <a:t>What about this alternate definition of model degeneracy:</a:t>
            </a:r>
          </a:p>
          <a:p>
            <a:endParaRPr lang="en-US" dirty="0"/>
          </a:p>
          <a:p>
            <a:r>
              <a:rPr lang="en-US" dirty="0" smtClean="0"/>
              <a:t>P(G)+P(S) &gt; 1.0	Always leads to a degenerative model</a:t>
            </a:r>
          </a:p>
          <a:p>
            <a:endParaRPr lang="en-US" dirty="0"/>
          </a:p>
          <a:p>
            <a:r>
              <a:rPr lang="en-US" dirty="0" smtClean="0"/>
              <a:t>Why might this definition make sense?</a:t>
            </a:r>
            <a:endParaRPr lang="en-US" dirty="0"/>
          </a:p>
        </p:txBody>
      </p:sp>
    </p:spTree>
    <p:extLst>
      <p:ext uri="{BB962C8B-B14F-4D97-AF65-F5344CB8AC3E}">
        <p14:creationId xmlns:p14="http://schemas.microsoft.com/office/powerpoint/2010/main" val="4071463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Degeneracy</a:t>
            </a:r>
            <a:endParaRPr lang="en-US" dirty="0"/>
          </a:p>
        </p:txBody>
      </p:sp>
      <p:sp>
        <p:nvSpPr>
          <p:cNvPr id="3" name="Content Placeholder 2"/>
          <p:cNvSpPr>
            <a:spLocks noGrp="1"/>
          </p:cNvSpPr>
          <p:nvPr>
            <p:ph idx="1"/>
          </p:nvPr>
        </p:nvSpPr>
        <p:spPr/>
        <p:txBody>
          <a:bodyPr/>
          <a:lstStyle/>
          <a:p>
            <a:r>
              <a:rPr lang="en-US" dirty="0" smtClean="0"/>
              <a:t>So, to prevent this problem, we simply add at least one of these additional constraints to our model’s fit:</a:t>
            </a:r>
          </a:p>
          <a:p>
            <a:endParaRPr lang="en-US" dirty="0" smtClean="0"/>
          </a:p>
          <a:p>
            <a:r>
              <a:rPr lang="en-US" dirty="0" smtClean="0"/>
              <a:t>P(G) &lt; 0.5 AND P(S) &lt; 0.5</a:t>
            </a:r>
          </a:p>
          <a:p>
            <a:endParaRPr lang="en-US" dirty="0"/>
          </a:p>
          <a:p>
            <a:r>
              <a:rPr lang="en-US" dirty="0" smtClean="0"/>
              <a:t>P(G)+P(S) &lt; 1.0</a:t>
            </a:r>
          </a:p>
          <a:p>
            <a:endParaRPr lang="en-US" dirty="0"/>
          </a:p>
          <a:p>
            <a:r>
              <a:rPr lang="en-US" dirty="0" smtClean="0"/>
              <a:t>Why might this definition make sense?</a:t>
            </a:r>
            <a:endParaRPr lang="en-US" dirty="0"/>
          </a:p>
        </p:txBody>
      </p:sp>
    </p:spTree>
    <p:extLst>
      <p:ext uri="{BB962C8B-B14F-4D97-AF65-F5344CB8AC3E}">
        <p14:creationId xmlns:p14="http://schemas.microsoft.com/office/powerpoint/2010/main" val="200870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smtClean="0"/>
              <a:t>the key goal of BKT?</a:t>
            </a:r>
            <a:endParaRPr lang="en-US"/>
          </a:p>
        </p:txBody>
      </p:sp>
      <p:sp>
        <p:nvSpPr>
          <p:cNvPr id="3" name="Content Placeholder 2"/>
          <p:cNvSpPr>
            <a:spLocks noGrp="1"/>
          </p:cNvSpPr>
          <p:nvPr>
            <p:ph idx="1"/>
          </p:nvPr>
        </p:nvSpPr>
        <p:spPr>
          <a:xfrm>
            <a:off x="913795" y="1732449"/>
            <a:ext cx="10627416" cy="4569497"/>
          </a:xfrm>
        </p:spPr>
        <p:txBody>
          <a:bodyPr>
            <a:normAutofit/>
          </a:bodyPr>
          <a:lstStyle/>
          <a:p>
            <a:endParaRPr lang="en-US" dirty="0" smtClean="0"/>
          </a:p>
          <a:p>
            <a:r>
              <a:rPr lang="en-US" dirty="0" smtClean="0"/>
              <a:t>Why not just give a student a bunch of problems and calculate </a:t>
            </a:r>
            <a:r>
              <a:rPr lang="en-US" i="1" dirty="0" err="1" smtClean="0"/>
              <a:t>NumCorrect</a:t>
            </a:r>
            <a:r>
              <a:rPr lang="en-US" i="1" dirty="0" smtClean="0"/>
              <a:t> / </a:t>
            </a:r>
            <a:r>
              <a:rPr lang="en-US" i="1" dirty="0" err="1" smtClean="0"/>
              <a:t>NumQuestions</a:t>
            </a:r>
            <a:endParaRPr lang="en-US" i="1" dirty="0" smtClean="0"/>
          </a:p>
          <a:p>
            <a:endParaRPr lang="en-US" dirty="0" smtClean="0"/>
          </a:p>
          <a:p>
            <a:r>
              <a:rPr lang="en-US" dirty="0" smtClean="0"/>
              <a:t>Some serious problems with this:</a:t>
            </a:r>
          </a:p>
          <a:p>
            <a:pPr lvl="1"/>
            <a:r>
              <a:rPr lang="en-US" dirty="0" smtClean="0"/>
              <a:t>If student gets many problems wrong early, difficult to “dig out of the hole”</a:t>
            </a:r>
          </a:p>
          <a:p>
            <a:pPr lvl="1"/>
            <a:r>
              <a:rPr lang="en-US" dirty="0" smtClean="0"/>
              <a:t>Doesn’t take into account:</a:t>
            </a:r>
          </a:p>
          <a:p>
            <a:pPr lvl="2"/>
            <a:r>
              <a:rPr lang="en-US" dirty="0" smtClean="0"/>
              <a:t>Students might know a skill but make a mistake</a:t>
            </a:r>
          </a:p>
          <a:p>
            <a:pPr lvl="2"/>
            <a:r>
              <a:rPr lang="en-US" dirty="0" smtClean="0"/>
              <a:t>Students might not know a skill but guess correctly</a:t>
            </a:r>
          </a:p>
          <a:p>
            <a:pPr lvl="2"/>
            <a:r>
              <a:rPr lang="en-US" dirty="0" smtClean="0"/>
              <a:t>Doesn’t model a student’s knowledge changing over time</a:t>
            </a:r>
          </a:p>
          <a:p>
            <a:pPr lvl="3"/>
            <a:r>
              <a:rPr lang="en-US" dirty="0" smtClean="0"/>
              <a:t>i.e., later correct answers should be weighted more because more likely students has learned skill through practice</a:t>
            </a:r>
            <a:endParaRPr lang="en-US" dirty="0"/>
          </a:p>
        </p:txBody>
      </p:sp>
    </p:spTree>
    <p:extLst>
      <p:ext uri="{BB962C8B-B14F-4D97-AF65-F5344CB8AC3E}">
        <p14:creationId xmlns:p14="http://schemas.microsoft.com/office/powerpoint/2010/main" val="174704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skills should be tightly defined</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 goal is not to measure </a:t>
            </a:r>
            <a:r>
              <a:rPr lang="en-US" i="1" dirty="0" smtClean="0"/>
              <a:t>overall</a:t>
            </a:r>
            <a:r>
              <a:rPr lang="en-US" dirty="0" smtClean="0"/>
              <a:t> skill for a broadly-defined construct</a:t>
            </a:r>
          </a:p>
          <a:p>
            <a:pPr lvl="1"/>
            <a:r>
              <a:rPr lang="en-US" dirty="0" smtClean="0"/>
              <a:t>Such as arithmetic</a:t>
            </a:r>
          </a:p>
          <a:p>
            <a:endParaRPr lang="en-US" dirty="0"/>
          </a:p>
          <a:p>
            <a:r>
              <a:rPr lang="en-US" dirty="0" smtClean="0"/>
              <a:t>But to measure a specific skill or knowledge component</a:t>
            </a:r>
          </a:p>
          <a:p>
            <a:pPr lvl="1"/>
            <a:r>
              <a:rPr lang="en-US" dirty="0" smtClean="0"/>
              <a:t>Such as addition of two-digit numbers where no carrying is needed</a:t>
            </a:r>
          </a:p>
          <a:p>
            <a:pPr lvl="1"/>
            <a:r>
              <a:rPr lang="en-US" dirty="0" smtClean="0"/>
              <a:t>Generally more specific is better, but don’t want to get TOO specific</a:t>
            </a:r>
          </a:p>
          <a:p>
            <a:pPr lvl="2"/>
            <a:r>
              <a:rPr lang="en-US" dirty="0" smtClean="0"/>
              <a:t>E.g., ability to add 144 and 126</a:t>
            </a:r>
            <a:endParaRPr lang="en-US" dirty="0"/>
          </a:p>
        </p:txBody>
      </p:sp>
    </p:spTree>
    <p:extLst>
      <p:ext uri="{BB962C8B-B14F-4D97-AF65-F5344CB8AC3E}">
        <p14:creationId xmlns:p14="http://schemas.microsoft.com/office/powerpoint/2010/main" val="5124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typical use of BKT?</a:t>
            </a:r>
            <a:endParaRPr lang="en-US" dirty="0"/>
          </a:p>
        </p:txBody>
      </p:sp>
      <p:sp>
        <p:nvSpPr>
          <p:cNvPr id="3" name="Content Placeholder 2"/>
          <p:cNvSpPr>
            <a:spLocks noGrp="1"/>
          </p:cNvSpPr>
          <p:nvPr>
            <p:ph idx="1"/>
          </p:nvPr>
        </p:nvSpPr>
        <p:spPr>
          <a:xfrm>
            <a:off x="913795" y="1732449"/>
            <a:ext cx="10528562" cy="4742492"/>
          </a:xfrm>
        </p:spPr>
        <p:txBody>
          <a:bodyPr>
            <a:normAutofit/>
          </a:bodyPr>
          <a:lstStyle/>
          <a:p>
            <a:r>
              <a:rPr lang="en-US" dirty="0" smtClean="0"/>
              <a:t>Assess a student’s knowledge of a skill</a:t>
            </a:r>
          </a:p>
          <a:p>
            <a:pPr lvl="1"/>
            <a:r>
              <a:rPr lang="en-US" dirty="0" smtClean="0"/>
              <a:t>Note that this idea would extend to other types of problems too!</a:t>
            </a:r>
          </a:p>
          <a:p>
            <a:endParaRPr lang="en-US" dirty="0"/>
          </a:p>
          <a:p>
            <a:r>
              <a:rPr lang="en-US" dirty="0" smtClean="0"/>
              <a:t>Based on a sequence of items that are dichotomously scored</a:t>
            </a:r>
          </a:p>
          <a:p>
            <a:pPr lvl="1"/>
            <a:r>
              <a:rPr lang="en-US" dirty="0" smtClean="0"/>
              <a:t>E.g. the student can get a score of 0 or 1 on each item (right or wrong)</a:t>
            </a:r>
          </a:p>
          <a:p>
            <a:pPr lvl="2"/>
            <a:r>
              <a:rPr lang="en-US" dirty="0" smtClean="0"/>
              <a:t>Only true for some domains (math, etc.)</a:t>
            </a:r>
          </a:p>
          <a:p>
            <a:pPr lvl="1"/>
            <a:endParaRPr lang="en-US" dirty="0"/>
          </a:p>
          <a:p>
            <a:r>
              <a:rPr lang="en-US" dirty="0" smtClean="0"/>
              <a:t>Where each item corresponds to a single skill</a:t>
            </a:r>
          </a:p>
          <a:p>
            <a:endParaRPr lang="en-US" dirty="0"/>
          </a:p>
          <a:p>
            <a:r>
              <a:rPr lang="en-US" dirty="0"/>
              <a:t>Where the student can learn on each item, due to help, feedback, scaffolding, etc</a:t>
            </a:r>
            <a:r>
              <a:rPr lang="en-US" dirty="0" smtClean="0"/>
              <a:t>.</a:t>
            </a:r>
          </a:p>
          <a:p>
            <a:pPr lvl="1"/>
            <a:r>
              <a:rPr lang="en-US" dirty="0" smtClean="0"/>
              <a:t>i.e., a human or system provides hints, gives a short lesson, etc.</a:t>
            </a:r>
            <a:endParaRPr lang="en-US" dirty="0"/>
          </a:p>
          <a:p>
            <a:endParaRPr lang="en-US" dirty="0"/>
          </a:p>
        </p:txBody>
      </p:sp>
    </p:spTree>
    <p:extLst>
      <p:ext uri="{BB962C8B-B14F-4D97-AF65-F5344CB8AC3E}">
        <p14:creationId xmlns:p14="http://schemas.microsoft.com/office/powerpoint/2010/main" val="228474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assumptions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Each item must involve a single latent trait or skill</a:t>
            </a:r>
          </a:p>
          <a:p>
            <a:pPr marL="0" indent="0">
              <a:buNone/>
            </a:pPr>
            <a:endParaRPr lang="en-US" dirty="0">
              <a:latin typeface="Symbol" pitchFamily="18" charset="2"/>
            </a:endParaRPr>
          </a:p>
          <a:p>
            <a:r>
              <a:rPr lang="en-US" dirty="0" smtClean="0"/>
              <a:t>Each skill has four parameters</a:t>
            </a:r>
            <a:endParaRPr lang="en-US" dirty="0" smtClean="0">
              <a:latin typeface="Symbol" pitchFamily="18" charset="2"/>
            </a:endParaRPr>
          </a:p>
          <a:p>
            <a:pPr marL="0" indent="0">
              <a:buNone/>
            </a:pPr>
            <a:endParaRPr lang="en-US" dirty="0"/>
          </a:p>
          <a:p>
            <a:r>
              <a:rPr lang="en-US" dirty="0" smtClean="0"/>
              <a:t>From these parameters, and the pattern of successes and failures the student has had on each relevant skill so far, we can compute latent knowledge P(Ln) and the probability P(CORR) that the learner will get the item correct</a:t>
            </a:r>
            <a:endParaRPr lang="en-US" dirty="0"/>
          </a:p>
        </p:txBody>
      </p:sp>
    </p:spTree>
    <p:extLst>
      <p:ext uri="{BB962C8B-B14F-4D97-AF65-F5344CB8AC3E}">
        <p14:creationId xmlns:p14="http://schemas.microsoft.com/office/powerpoint/2010/main" val="3218364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Key Assumptions</a:t>
            </a:r>
          </a:p>
        </p:txBody>
      </p:sp>
      <p:sp>
        <p:nvSpPr>
          <p:cNvPr id="1666051" name="Rectangle 3"/>
          <p:cNvSpPr>
            <a:spLocks noGrp="1" noChangeArrowheads="1"/>
          </p:cNvSpPr>
          <p:nvPr>
            <p:ph type="body" idx="1"/>
          </p:nvPr>
        </p:nvSpPr>
        <p:spPr>
          <a:xfrm>
            <a:off x="1981200" y="1600200"/>
            <a:ext cx="8229600" cy="4953000"/>
          </a:xfrm>
        </p:spPr>
        <p:txBody>
          <a:bodyPr rtlCol="0">
            <a:normAutofit/>
          </a:bodyPr>
          <a:lstStyle/>
          <a:p>
            <a:pPr>
              <a:spcAft>
                <a:spcPts val="0"/>
              </a:spcAft>
              <a:defRPr/>
            </a:pPr>
            <a:r>
              <a:rPr lang="en-US" altLang="en-US" sz="2800" dirty="0"/>
              <a:t>Two-state learning model</a:t>
            </a:r>
          </a:p>
          <a:p>
            <a:pPr lvl="1">
              <a:spcAft>
                <a:spcPts val="0"/>
              </a:spcAft>
              <a:defRPr/>
            </a:pPr>
            <a:r>
              <a:rPr lang="en-US" altLang="en-US" dirty="0" smtClean="0"/>
              <a:t>Each skill is either </a:t>
            </a:r>
            <a:r>
              <a:rPr lang="en-US" altLang="en-US" u="sng" dirty="0" smtClean="0"/>
              <a:t>learned</a:t>
            </a:r>
            <a:r>
              <a:rPr lang="en-US" altLang="en-US" dirty="0" smtClean="0"/>
              <a:t> or </a:t>
            </a:r>
            <a:r>
              <a:rPr lang="en-US" altLang="en-US" u="sng" dirty="0" smtClean="0"/>
              <a:t>unlearned</a:t>
            </a:r>
          </a:p>
          <a:p>
            <a:pPr lvl="1">
              <a:spcAft>
                <a:spcPts val="0"/>
              </a:spcAft>
              <a:defRPr/>
            </a:pPr>
            <a:endParaRPr lang="en-US" altLang="en-US" sz="3200" u="sng" dirty="0"/>
          </a:p>
          <a:p>
            <a:pPr>
              <a:spcAft>
                <a:spcPts val="0"/>
              </a:spcAft>
              <a:defRPr/>
            </a:pPr>
            <a:r>
              <a:rPr lang="en-US" altLang="en-US" sz="2800" dirty="0"/>
              <a:t>In problem-solving, the student can learn a skill at each opportunity to apply the skill</a:t>
            </a:r>
          </a:p>
          <a:p>
            <a:pPr>
              <a:spcAft>
                <a:spcPts val="0"/>
              </a:spcAft>
              <a:defRPr/>
            </a:pPr>
            <a:endParaRPr lang="en-US" altLang="en-US" sz="2800" dirty="0"/>
          </a:p>
          <a:p>
            <a:pPr>
              <a:spcAft>
                <a:spcPts val="0"/>
              </a:spcAft>
              <a:defRPr/>
            </a:pPr>
            <a:r>
              <a:rPr lang="en-US" altLang="en-US" sz="2800" dirty="0"/>
              <a:t>A student does not forget a skill, once he or she knows it</a:t>
            </a:r>
          </a:p>
          <a:p>
            <a:pPr>
              <a:spcAft>
                <a:spcPts val="0"/>
              </a:spcAft>
              <a:defRPr/>
            </a:pPr>
            <a:endParaRPr lang="en-US" altLang="en-US" sz="2800" dirty="0"/>
          </a:p>
        </p:txBody>
      </p:sp>
    </p:spTree>
    <p:extLst>
      <p:ext uri="{BB962C8B-B14F-4D97-AF65-F5344CB8AC3E}">
        <p14:creationId xmlns:p14="http://schemas.microsoft.com/office/powerpoint/2010/main" val="304465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Model Performance Assumptions</a:t>
            </a:r>
          </a:p>
        </p:txBody>
      </p:sp>
      <p:sp>
        <p:nvSpPr>
          <p:cNvPr id="23555" name="Rectangle 3"/>
          <p:cNvSpPr>
            <a:spLocks noGrp="1" noChangeArrowheads="1"/>
          </p:cNvSpPr>
          <p:nvPr>
            <p:ph type="body" idx="1"/>
          </p:nvPr>
        </p:nvSpPr>
        <p:spPr/>
        <p:txBody>
          <a:bodyPr/>
          <a:lstStyle/>
          <a:p>
            <a:pPr eaLnBrk="1" hangingPunct="1"/>
            <a:r>
              <a:rPr lang="en-US" altLang="en-US" smtClean="0"/>
              <a:t>If the student knows a skill, there is still some chance the student will </a:t>
            </a:r>
            <a:r>
              <a:rPr lang="en-US" altLang="en-US" u="sng" smtClean="0"/>
              <a:t>slip</a:t>
            </a:r>
            <a:r>
              <a:rPr lang="en-US" altLang="en-US" smtClean="0"/>
              <a:t> and make a mistake.</a:t>
            </a:r>
          </a:p>
          <a:p>
            <a:pPr eaLnBrk="1" hangingPunct="1"/>
            <a:endParaRPr lang="en-US" altLang="en-US" smtClean="0"/>
          </a:p>
          <a:p>
            <a:pPr eaLnBrk="1" hangingPunct="1"/>
            <a:r>
              <a:rPr lang="en-US" altLang="en-US" smtClean="0"/>
              <a:t>If the student does not know a skill, there is still some chance the student will </a:t>
            </a:r>
            <a:r>
              <a:rPr lang="en-US" altLang="en-US" u="sng" smtClean="0"/>
              <a:t>guess</a:t>
            </a:r>
            <a:r>
              <a:rPr lang="en-US" altLang="en-US" smtClean="0"/>
              <a:t> correctly</a:t>
            </a:r>
            <a:r>
              <a:rPr lang="en-US" altLang="en-US" sz="4000"/>
              <a:t>.</a:t>
            </a:r>
          </a:p>
        </p:txBody>
      </p:sp>
    </p:spTree>
    <p:extLst>
      <p:ext uri="{BB962C8B-B14F-4D97-AF65-F5344CB8AC3E}">
        <p14:creationId xmlns:p14="http://schemas.microsoft.com/office/powerpoint/2010/main" val="1723673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1090</TotalTime>
  <Words>1531</Words>
  <Application>Microsoft Office PowerPoint</Application>
  <PresentationFormat>Widescreen</PresentationFormat>
  <Paragraphs>256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Calisto MT</vt:lpstr>
      <vt:lpstr>Symbol</vt:lpstr>
      <vt:lpstr>Times</vt:lpstr>
      <vt:lpstr>Times New Roman</vt:lpstr>
      <vt:lpstr>Trebuchet MS</vt:lpstr>
      <vt:lpstr>Wingdings 2</vt:lpstr>
      <vt:lpstr>Slate</vt:lpstr>
      <vt:lpstr>CS4710: Artificial Intelligence Reasoning Under Uncertainty</vt:lpstr>
      <vt:lpstr>Special Topic: Bayesian Knowledge Tracing</vt:lpstr>
      <vt:lpstr>What is the key goal of BKT?</vt:lpstr>
      <vt:lpstr>What is the key goal of BKT?</vt:lpstr>
      <vt:lpstr>First: skills should be tightly defined</vt:lpstr>
      <vt:lpstr>What is the typical use of BKT?</vt:lpstr>
      <vt:lpstr>Key assumptions</vt:lpstr>
      <vt:lpstr>Key Assumptions</vt:lpstr>
      <vt:lpstr>Model Performance Assumptions</vt:lpstr>
      <vt:lpstr>   Corbett and Anderson’s Model</vt:lpstr>
      <vt:lpstr>Solving the Hidden Markov Model</vt:lpstr>
      <vt:lpstr>   Solving the Hidden Markov Model</vt:lpstr>
      <vt:lpstr>   Solving the Hidden Markov Model</vt:lpstr>
      <vt:lpstr>   Solving the Hidden Markov Model</vt:lpstr>
      <vt:lpstr>   Solving the Hidden Markov Model</vt:lpstr>
      <vt:lpstr>   Solving the Hidden Markov Model</vt:lpstr>
      <vt:lpstr>   Solving the Hidden Markov Model</vt:lpstr>
      <vt:lpstr>   Solving the Hidden Markov Model</vt:lpstr>
      <vt:lpstr>Another Approach: Knowledge Tracing Algorithm</vt:lpstr>
      <vt:lpstr>Knowledge Tracing Algorithm</vt:lpstr>
      <vt:lpstr>   Corbett and Anderson’s Model</vt:lpstr>
      <vt:lpstr>Overview</vt:lpstr>
      <vt:lpstr>Formulas</vt:lpstr>
      <vt:lpstr>  Knowledge Tracing</vt:lpstr>
      <vt:lpstr>Fit Methods</vt:lpstr>
      <vt:lpstr>Fit Methods</vt:lpstr>
      <vt:lpstr>Model Degeneracy</vt:lpstr>
      <vt:lpstr>Conceptual Idea Behind Knowledge Tracing</vt:lpstr>
      <vt:lpstr>Essentially</vt:lpstr>
      <vt:lpstr>Theoretical Degeneracy (Baker, Corbett, &amp; Aleven, 2008)</vt:lpstr>
      <vt:lpstr>Empirical Degeneracy (Baker, Corbett, &amp; Aleven, 2008)</vt:lpstr>
      <vt:lpstr>Empirical Degeneracy: Test 1 (Concrete Version)</vt:lpstr>
      <vt:lpstr>Examples</vt:lpstr>
      <vt:lpstr>Model Degeneracy</vt:lpstr>
      <vt:lpstr>Model Degeneracy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CS4710: Artificial Intelligence Course Introduction</dc:title>
  <dc:creator>Maya Kumazawa</dc:creator>
  <cp:lastModifiedBy>Maya Kumazawa</cp:lastModifiedBy>
  <cp:revision>139</cp:revision>
  <dcterms:created xsi:type="dcterms:W3CDTF">2014-12-16T15:21:56Z</dcterms:created>
  <dcterms:modified xsi:type="dcterms:W3CDTF">2015-10-29T13:04:13Z</dcterms:modified>
</cp:coreProperties>
</file>