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16" r:id="rId6"/>
    <p:sldId id="317" r:id="rId7"/>
    <p:sldId id="26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268" r:id="rId25"/>
    <p:sldId id="272" r:id="rId26"/>
    <p:sldId id="273" r:id="rId27"/>
    <p:sldId id="318" r:id="rId28"/>
    <p:sldId id="276" r:id="rId29"/>
    <p:sldId id="277" r:id="rId30"/>
    <p:sldId id="278" r:id="rId31"/>
    <p:sldId id="279" r:id="rId32"/>
    <p:sldId id="280" r:id="rId33"/>
    <p:sldId id="285" r:id="rId34"/>
    <p:sldId id="274" r:id="rId35"/>
    <p:sldId id="282" r:id="rId36"/>
    <p:sldId id="283" r:id="rId37"/>
    <p:sldId id="284" r:id="rId38"/>
    <p:sldId id="286" r:id="rId39"/>
    <p:sldId id="281" r:id="rId40"/>
    <p:sldId id="269" r:id="rId41"/>
    <p:sldId id="288" r:id="rId42"/>
    <p:sldId id="289" r:id="rId43"/>
    <p:sldId id="290" r:id="rId44"/>
    <p:sldId id="291" r:id="rId45"/>
    <p:sldId id="307" r:id="rId46"/>
    <p:sldId id="308" r:id="rId47"/>
    <p:sldId id="292" r:id="rId48"/>
    <p:sldId id="309" r:id="rId49"/>
    <p:sldId id="310" r:id="rId50"/>
    <p:sldId id="311" r:id="rId51"/>
    <p:sldId id="312" r:id="rId52"/>
    <p:sldId id="313" r:id="rId53"/>
    <p:sldId id="294" r:id="rId54"/>
    <p:sldId id="319" r:id="rId55"/>
    <p:sldId id="320" r:id="rId56"/>
    <p:sldId id="321" r:id="rId57"/>
    <p:sldId id="322" r:id="rId58"/>
    <p:sldId id="323" r:id="rId59"/>
    <p:sldId id="324" r:id="rId60"/>
    <p:sldId id="297" r:id="rId61"/>
    <p:sldId id="298" r:id="rId62"/>
    <p:sldId id="29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D8CF-315C-4743-A22F-986F2570C69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CCF7-2B9F-4AD6-8058-FBB0B2FD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91618-0214-44F6-B0ED-733014A1858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SCHEDULED IN ADVANCED: Some online auctions are announced several days before open, and the auction span from several hours to several weeks. Buyer must wait for several weeks.</a:t>
            </a:r>
          </a:p>
          <a:p>
            <a:pPr>
              <a:buFontTx/>
              <a:buChar char="•"/>
            </a:pPr>
            <a:r>
              <a:rPr lang="en-US" altLang="en-US"/>
              <a:t>NON-NEGOTIABLE: After announcement, auctioneer wouldn’t accept input/ comment from buyers, such as change of some item’s parts, delivery methods, etc.</a:t>
            </a:r>
          </a:p>
          <a:p>
            <a:pPr>
              <a:buFontTx/>
              <a:buChar char="•"/>
            </a:pPr>
            <a:r>
              <a:rPr lang="en-US" altLang="en-US"/>
              <a:t>ONLY FOR PRICE: most auction only negotiate price (bid the price). The only exception is combinatorial auction, which is rarely deployed because of the winner determination problem.</a:t>
            </a:r>
          </a:p>
          <a:p>
            <a:pPr>
              <a:buFontTx/>
              <a:buChar char="•"/>
            </a:pPr>
            <a:r>
              <a:rPr lang="en-US" altLang="en-US"/>
              <a:t>CONTROLLED BY AUCTIONEER: auctioneer declared the auction type according to its preference, and he/she may set a reserve or minimum price to secure his/her position.</a:t>
            </a:r>
          </a:p>
          <a:p>
            <a:pPr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203193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9BDF5-B271-44A9-9865-3107C30A157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propose alternating-offer protocol with the following characteristics:</a:t>
            </a:r>
          </a:p>
          <a:p>
            <a:r>
              <a:rPr lang="en-US" altLang="en-US"/>
              <a:t>Allowing argumentation, strategic delay, free revision and range offer. We will show some examples in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15144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F601D-D8B4-4D16-A0F8-A41CF481407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focus on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16531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F601D-D8B4-4D16-A0F8-A41CF481407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focus on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323008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BD162-5037-43FA-8360-D4207E463D5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solution in scenario 1,</a:t>
            </a:r>
          </a:p>
          <a:p>
            <a:r>
              <a:rPr lang="en-US" altLang="en-US"/>
              <a:t>but no solution in scenario 2, why?</a:t>
            </a:r>
          </a:p>
          <a:p>
            <a:r>
              <a:rPr lang="en-US" altLang="en-US"/>
              <a:t>People can predict future outcome! Can autonomous agents do that?</a:t>
            </a:r>
          </a:p>
        </p:txBody>
      </p:sp>
    </p:spTree>
    <p:extLst>
      <p:ext uri="{BB962C8B-B14F-4D97-AF65-F5344CB8AC3E}">
        <p14:creationId xmlns:p14="http://schemas.microsoft.com/office/powerpoint/2010/main" val="28930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BD162-5037-43FA-8360-D4207E463D5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solution in scenario 1,</a:t>
            </a:r>
          </a:p>
          <a:p>
            <a:r>
              <a:rPr lang="en-US" altLang="en-US"/>
              <a:t>but no solution in scenario 2, why?</a:t>
            </a:r>
          </a:p>
          <a:p>
            <a:r>
              <a:rPr lang="en-US" altLang="en-US"/>
              <a:t>People can predict future outcome! Can autonomous agents do that?</a:t>
            </a:r>
          </a:p>
        </p:txBody>
      </p:sp>
    </p:spTree>
    <p:extLst>
      <p:ext uri="{BB962C8B-B14F-4D97-AF65-F5344CB8AC3E}">
        <p14:creationId xmlns:p14="http://schemas.microsoft.com/office/powerpoint/2010/main" val="194666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3595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130376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387525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425451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Multi-Agent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systems require multiple intelligent agents that work together. Let’s study a couple brief techniques involving these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Constraint-Satisfaction Problems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Consider three sensors (see image) can work on one of three frequencies. All work fine, but no two agents can work on the same frequency. How to select a valid assignment?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Really, this is equivalent to a graph coloring problem, so let’s solve this problem instead.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1" y="1707003"/>
            <a:ext cx="5689582" cy="36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 simple (kind of dumb) algorithm to start with.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Idea:</a:t>
            </a:r>
          </a:p>
          <a:p>
            <a:pPr>
              <a:buFontTx/>
              <a:buChar char="-"/>
            </a:pPr>
            <a:r>
              <a:rPr lang="en-US" dirty="0" smtClean="0"/>
              <a:t>have agents communicate their possible values to nearby agents.</a:t>
            </a:r>
          </a:p>
          <a:p>
            <a:pPr>
              <a:buFontTx/>
              <a:buChar char="-"/>
            </a:pPr>
            <a:r>
              <a:rPr lang="en-US" dirty="0" smtClean="0"/>
              <a:t>Have each agent attempt to rule out values from its own list when possible.</a:t>
            </a:r>
          </a:p>
          <a:p>
            <a:pPr>
              <a:buFontTx/>
              <a:buChar char="-"/>
            </a:pPr>
            <a:r>
              <a:rPr lang="en-US" dirty="0" smtClean="0"/>
              <a:t>If an agents list changes, update nearby agents of the change.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1" y="1707003"/>
            <a:ext cx="5689582" cy="36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 Filtering Algorithm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65" y="421903"/>
            <a:ext cx="5689582" cy="3661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1" y="4411360"/>
            <a:ext cx="11471081" cy="20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r">
              <a:buNone/>
            </a:pPr>
            <a:r>
              <a:rPr lang="en-US" dirty="0" smtClean="0"/>
              <a:t>What will happen on these?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" y="1162507"/>
            <a:ext cx="81343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What will happen on these?</a:t>
            </a:r>
          </a:p>
          <a:p>
            <a:pPr marL="36900" indent="0">
              <a:buNone/>
            </a:pPr>
            <a:endParaRPr lang="en-US" dirty="0"/>
          </a:p>
          <a:p>
            <a:pPr marL="494100" indent="-457200">
              <a:buAutoNum type="alphaLcParenR"/>
            </a:pPr>
            <a:r>
              <a:rPr lang="en-US" dirty="0" smtClean="0"/>
              <a:t>Works fine, solution found</a:t>
            </a:r>
          </a:p>
          <a:p>
            <a:pPr marL="494100" indent="-457200">
              <a:buAutoNum type="alphaLcParenR"/>
            </a:pPr>
            <a:r>
              <a:rPr lang="en-US" dirty="0" smtClean="0"/>
              <a:t>Works, discovers no solution possible</a:t>
            </a:r>
          </a:p>
          <a:p>
            <a:pPr marL="494100" indent="-457200">
              <a:buAutoNum type="alphaLcParenR"/>
            </a:pPr>
            <a:r>
              <a:rPr lang="en-US" dirty="0" smtClean="0"/>
              <a:t>Halts, doesn’t know if there is a solution even though there is not</a:t>
            </a:r>
          </a:p>
          <a:p>
            <a:pPr marL="494100" indent="-457200">
              <a:buAutoNum type="alphaLcParenR"/>
            </a:pPr>
            <a:r>
              <a:rPr lang="en-US" dirty="0" smtClean="0"/>
              <a:t>Halts, doesn’t know if there is a solution even though there is</a:t>
            </a:r>
          </a:p>
          <a:p>
            <a:pPr marL="494100" indent="-457200">
              <a:buAutoNum type="alphaLcParenR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Algorithm is:</a:t>
            </a:r>
          </a:p>
          <a:p>
            <a:pPr marL="36900" indent="0">
              <a:buNone/>
            </a:pPr>
            <a:r>
              <a:rPr lang="en-US" dirty="0" smtClean="0"/>
              <a:t>Sound (returns yes/no correctly)</a:t>
            </a:r>
          </a:p>
          <a:p>
            <a:pPr marL="36900" indent="0">
              <a:buNone/>
            </a:pPr>
            <a:r>
              <a:rPr lang="en-US" dirty="0" smtClean="0"/>
              <a:t>Not Complete (doesn’t always find an answer)</a:t>
            </a:r>
          </a:p>
          <a:p>
            <a:pPr marL="3690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" y="1162507"/>
            <a:ext cx="6105217" cy="42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This algorithm applies logic rules of the following form: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" y="1459071"/>
            <a:ext cx="6105217" cy="4225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6" y="2337326"/>
            <a:ext cx="3110102" cy="155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13" y="4703930"/>
            <a:ext cx="3813096" cy="17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Idea:</a:t>
            </a:r>
          </a:p>
          <a:p>
            <a:pPr marL="36900" indent="0">
              <a:buNone/>
            </a:pPr>
            <a:r>
              <a:rPr lang="en-US" dirty="0" smtClean="0"/>
              <a:t>We can make this algorithm better by strengthening the inference rules that are being applied.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To the left, we have a generalization of the rule from the previous slide.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Can handle the case where another agent can take on multiple values.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Top row is the values another agent told us it can take.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Next n rows is the invalid combinations (constraints) that multiple agents can take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Last row is the conclusion, a new constraint that must be satisfied for there to be a solution.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Ai,j</a:t>
            </a:r>
            <a:r>
              <a:rPr lang="en-US" dirty="0" smtClean="0"/>
              <a:t> in the formula represents what we call a </a:t>
            </a:r>
            <a:r>
              <a:rPr lang="en-US" dirty="0" err="1" smtClean="0"/>
              <a:t>NoGood</a:t>
            </a:r>
            <a:r>
              <a:rPr lang="en-US" dirty="0" smtClean="0"/>
              <a:t> (a silly name, I know)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NoGood</a:t>
            </a:r>
            <a:r>
              <a:rPr lang="en-US" dirty="0" smtClean="0"/>
              <a:t>, is a propositional representation of a set of values that cannot be taken on in a valid solution</a:t>
            </a:r>
          </a:p>
          <a:p>
            <a:pPr marL="36900" indent="0">
              <a:buNone/>
            </a:pPr>
            <a:r>
              <a:rPr lang="en-US" dirty="0" smtClean="0"/>
              <a:t>	e.g., !(x1 = red ^ x2 = red)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Usually stored as tuples (can be higher dimension)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e.g., {x1=red, x2=red}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So, now we have a complete and sound algorithm, let’s see an example though.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548889"/>
            <a:ext cx="8634413" cy="39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Topics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What is a Multi-Agent System (MAS)?</a:t>
            </a:r>
          </a:p>
          <a:p>
            <a:endParaRPr lang="en-US" dirty="0"/>
          </a:p>
          <a:p>
            <a:r>
              <a:rPr lang="en-US" dirty="0" smtClean="0"/>
              <a:t>Examples of MAS</a:t>
            </a:r>
          </a:p>
          <a:p>
            <a:endParaRPr lang="en-US" dirty="0" smtClean="0"/>
          </a:p>
          <a:p>
            <a:r>
              <a:rPr lang="en-US" dirty="0" smtClean="0"/>
              <a:t>Multi-agent CSP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Contract-Net Protocol</a:t>
            </a:r>
          </a:p>
          <a:p>
            <a:endParaRPr lang="en-US" dirty="0"/>
          </a:p>
          <a:p>
            <a:r>
              <a:rPr lang="en-US" dirty="0" smtClean="0"/>
              <a:t>Negotiation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Hyper-resolution: Example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X1:		{X1=red, X2=red}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{X1=red, X3=red}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{X1=blue, X2=blue}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{X1=blue, X3=blue}</a:t>
            </a:r>
          </a:p>
          <a:p>
            <a:pPr marL="36900" indent="0">
              <a:buNone/>
            </a:pPr>
            <a:r>
              <a:rPr lang="en-US" dirty="0" smtClean="0"/>
              <a:t>		{X1=red OR X1=blue}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X1 knows these at the beginning because these are the constraints involving X1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No communication needed to know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607056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Hyper-resolution: Example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Using Hyper-resolution, we can reason that: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So, X1 has learned that it cannot be the case that X2 is red and X3 is blue (otherwise there will be no solution)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X1 needs to 1) generate more rules of this form and 2) send this new rules to its neighbors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09" y="2094373"/>
            <a:ext cx="4861486" cy="19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607056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Hyper-resolution: Example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X2 receives these rules (from previous slide) from X1 and can now reason: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 smtClean="0"/>
              <a:t>Woah</a:t>
            </a:r>
            <a:r>
              <a:rPr lang="en-US" dirty="0" smtClean="0"/>
              <a:t>! Now X2 can tell X3 to eliminate blue from its set of choices. Cool!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X3 updates its X3=blue OR X3 = red rule to just X3=red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42" y="2205991"/>
            <a:ext cx="4925419" cy="1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536979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Pros:</a:t>
            </a:r>
          </a:p>
          <a:p>
            <a:pPr marL="36900" indent="0">
              <a:buNone/>
            </a:pPr>
            <a:r>
              <a:rPr lang="en-US" dirty="0" smtClean="0"/>
              <a:t>Fast, efficient!</a:t>
            </a:r>
          </a:p>
          <a:p>
            <a:pPr marL="36900" indent="0">
              <a:buNone/>
            </a:pPr>
            <a:r>
              <a:rPr lang="en-US" dirty="0" smtClean="0"/>
              <a:t>Sound (if answer found it is correct)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Cons:</a:t>
            </a:r>
          </a:p>
          <a:p>
            <a:pPr marL="36900" indent="0">
              <a:buNone/>
            </a:pPr>
            <a:r>
              <a:rPr lang="en-US" dirty="0" smtClean="0"/>
              <a:t>Not complete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3218" y="1732449"/>
            <a:ext cx="453697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HYPER-RESOLUTION</a:t>
            </a:r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Pros: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Complete and Sound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Easy to Implement</a:t>
            </a:r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Cons: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Can be intractable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7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Contract-Net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CNP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Several independent agents exist in a system</a:t>
            </a:r>
          </a:p>
          <a:p>
            <a:pPr lvl="1"/>
            <a:r>
              <a:rPr lang="en-US" dirty="0" smtClean="0"/>
              <a:t>Want a protocol for communicating and distributing tasks throughout the system</a:t>
            </a:r>
          </a:p>
          <a:p>
            <a:pPr lvl="1"/>
            <a:r>
              <a:rPr lang="en-US" dirty="0" smtClean="0"/>
              <a:t>Needs to be standardized so agent communication is understood by all parties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Requirements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Utility:</a:t>
            </a:r>
          </a:p>
          <a:p>
            <a:pPr lvl="1"/>
            <a:r>
              <a:rPr lang="en-US" dirty="0" smtClean="0"/>
              <a:t>System must have concept of global &amp; local utility</a:t>
            </a:r>
          </a:p>
          <a:p>
            <a:pPr lvl="1"/>
            <a:r>
              <a:rPr lang="en-US" dirty="0" smtClean="0"/>
              <a:t>Agents must be aware of this utility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Sub-tasks:</a:t>
            </a:r>
          </a:p>
          <a:p>
            <a:pPr lvl="1"/>
            <a:r>
              <a:rPr lang="en-US" dirty="0" smtClean="0"/>
              <a:t>System must support independent tasks requirements which can be broken down into sub-tasks</a:t>
            </a:r>
          </a:p>
          <a:p>
            <a:pPr lvl="1"/>
            <a:endParaRPr lang="en-US" dirty="0"/>
          </a:p>
          <a:p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System must support agents asking for and receiving help (e.g., please do this task for me)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Contract Net Protocol (CNP)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Multiple agents in a network, can communicate with one another.</a:t>
            </a:r>
          </a:p>
          <a:p>
            <a:endParaRPr lang="en-US" dirty="0"/>
          </a:p>
          <a:p>
            <a:r>
              <a:rPr lang="en-US" dirty="0" smtClean="0"/>
              <a:t>Each node has tasks (or even receives new tasks direct from environment)</a:t>
            </a:r>
          </a:p>
          <a:p>
            <a:endParaRPr lang="en-US" dirty="0"/>
          </a:p>
          <a:p>
            <a:r>
              <a:rPr lang="en-US" dirty="0" smtClean="0"/>
              <a:t>Node can either work on the task or contract that task out to another agent</a:t>
            </a:r>
          </a:p>
          <a:p>
            <a:pPr lvl="1"/>
            <a:r>
              <a:rPr lang="en-US" dirty="0" smtClean="0"/>
              <a:t>Other agent needs to agree to do the task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Agent needs to pay the contractor to do the work, etc.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Task Distribution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Five Steps:</a:t>
            </a:r>
          </a:p>
          <a:p>
            <a:pPr lvl="1"/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Announcement</a:t>
            </a:r>
          </a:p>
          <a:p>
            <a:pPr lvl="1"/>
            <a:r>
              <a:rPr lang="en-US" dirty="0" smtClean="0"/>
              <a:t>Bidding</a:t>
            </a:r>
          </a:p>
          <a:p>
            <a:pPr lvl="1"/>
            <a:r>
              <a:rPr lang="en-US" dirty="0" smtClean="0"/>
              <a:t>Awarding</a:t>
            </a:r>
          </a:p>
          <a:p>
            <a:pPr lvl="1"/>
            <a:r>
              <a:rPr lang="en-US" dirty="0" smtClean="0"/>
              <a:t>Expediting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Recognition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An agent realizes it has a task ‘X’ that it needs help on.</a:t>
            </a:r>
          </a:p>
          <a:p>
            <a:endParaRPr lang="en-US" dirty="0"/>
          </a:p>
          <a:p>
            <a:r>
              <a:rPr lang="en-US" dirty="0" smtClean="0"/>
              <a:t>This task can come direct from environment…</a:t>
            </a:r>
          </a:p>
          <a:p>
            <a:endParaRPr lang="en-US" dirty="0"/>
          </a:p>
          <a:p>
            <a:r>
              <a:rPr lang="en-US" dirty="0" smtClean="0"/>
              <a:t>Or…can be a task that was just contracted to this agent.</a:t>
            </a:r>
          </a:p>
          <a:p>
            <a:endParaRPr lang="en-US" dirty="0"/>
          </a:p>
          <a:p>
            <a:r>
              <a:rPr lang="en-US" dirty="0" smtClean="0"/>
              <a:t>‘X’ could be a sub-task of a much larger task</a:t>
            </a:r>
          </a:p>
          <a:p>
            <a:pPr lvl="1"/>
            <a:r>
              <a:rPr lang="en-US" dirty="0" smtClean="0"/>
              <a:t>Need to cook thanksgiving dinner</a:t>
            </a:r>
          </a:p>
          <a:p>
            <a:pPr lvl="2"/>
            <a:r>
              <a:rPr lang="en-US" dirty="0" smtClean="0"/>
              <a:t>Sub-task: need to make potatoes, but I don’t know how</a:t>
            </a:r>
          </a:p>
          <a:p>
            <a:pPr lvl="2"/>
            <a:r>
              <a:rPr lang="en-US" dirty="0" smtClean="0"/>
              <a:t>Only contract out this one part</a:t>
            </a:r>
          </a:p>
        </p:txBody>
      </p:sp>
      <p:pic>
        <p:nvPicPr>
          <p:cNvPr id="5122" name="Picture 2" descr="http://gravestoneguardians.com/wp-content/uploads/2014/02/2-rec-RECOGNI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1490395"/>
            <a:ext cx="5554248" cy="43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Announcement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Agent sends out a call for bids.</a:t>
            </a:r>
          </a:p>
          <a:p>
            <a:endParaRPr lang="en-US" dirty="0"/>
          </a:p>
          <a:p>
            <a:r>
              <a:rPr lang="en-US" dirty="0" smtClean="0"/>
              <a:t>Let’s other agents know what task it needs accomplishing</a:t>
            </a:r>
          </a:p>
          <a:p>
            <a:pPr lvl="1"/>
            <a:r>
              <a:rPr lang="en-US" dirty="0" smtClean="0"/>
              <a:t>Along with other parameters (payments, utility that will be gained, urgency, etc.)</a:t>
            </a:r>
          </a:p>
          <a:p>
            <a:pPr lvl="1"/>
            <a:endParaRPr lang="en-US" dirty="0"/>
          </a:p>
          <a:p>
            <a:r>
              <a:rPr lang="en-US" dirty="0" smtClean="0"/>
              <a:t>Usually has a time-limit</a:t>
            </a:r>
          </a:p>
          <a:p>
            <a:pPr lvl="1"/>
            <a:r>
              <a:rPr lang="en-US" dirty="0" smtClean="0"/>
              <a:t>Task must be done by ‘t’ time</a:t>
            </a:r>
          </a:p>
        </p:txBody>
      </p:sp>
      <p:pic>
        <p:nvPicPr>
          <p:cNvPr id="13314" name="Picture 2" descr="http://blog.groupon.my/files/2013/01/announcement_icon-724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7" y="1484883"/>
            <a:ext cx="4485698" cy="43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Bidding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Other agents that are interested in the contract send in a bid to the original agent</a:t>
            </a:r>
          </a:p>
          <a:p>
            <a:endParaRPr lang="en-US" dirty="0"/>
          </a:p>
          <a:p>
            <a:r>
              <a:rPr lang="en-US" dirty="0" smtClean="0"/>
              <a:t>Usually contains pertinent info:</a:t>
            </a:r>
          </a:p>
          <a:p>
            <a:pPr lvl="1"/>
            <a:r>
              <a:rPr lang="en-US" dirty="0" smtClean="0"/>
              <a:t>When that agent can finish by</a:t>
            </a:r>
          </a:p>
          <a:p>
            <a:pPr lvl="1"/>
            <a:r>
              <a:rPr lang="en-US" dirty="0" smtClean="0"/>
              <a:t>Perhaps a lower price they are willing to work for</a:t>
            </a:r>
          </a:p>
          <a:p>
            <a:pPr lvl="1"/>
            <a:r>
              <a:rPr lang="en-US" dirty="0" smtClean="0"/>
              <a:t>How much local utility they will lose in the process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290" name="Picture 2" descr="http://static.bangordailynews.com/wp-content/blogs.dir/246/files/2014/09/bidding-w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9" y="1321272"/>
            <a:ext cx="5373760" cy="46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Awarding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Original agent awards the contract to one bidder. Let’s that bidder know.</a:t>
            </a:r>
          </a:p>
          <a:p>
            <a:pPr lvl="1"/>
            <a:r>
              <a:rPr lang="en-US" dirty="0" smtClean="0"/>
              <a:t>Usually there is some penalty if the contractor ends up not fulfilling the promise.</a:t>
            </a:r>
          </a:p>
          <a:p>
            <a:pPr lvl="1"/>
            <a:endParaRPr lang="en-US" dirty="0"/>
          </a:p>
          <a:p>
            <a:r>
              <a:rPr lang="en-US" dirty="0" smtClean="0"/>
              <a:t>Original agent now free to wait for contractor to do the work.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266" name="Picture 2" descr="http://img.wikinut.com/img/33m95dbedswljlcr/jpeg/700x1000/Awarding-Star-P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1" y="1546247"/>
            <a:ext cx="5752985" cy="41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Expediting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New agent may choose to sub-contract the task to yet another agent. This is fine, the process simply begins again.</a:t>
            </a:r>
            <a:endParaRPr lang="en-US" dirty="0"/>
          </a:p>
        </p:txBody>
      </p:sp>
      <p:pic>
        <p:nvPicPr>
          <p:cNvPr id="17412" name="Picture 4" descr="https://img0.etsystatic.com/015/0/5295101/il_340x270.447387036_q9j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4" y="1931023"/>
            <a:ext cx="4318889" cy="34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Example: Smart-Home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Suppose the Laundry agent has the task:</a:t>
            </a:r>
          </a:p>
          <a:p>
            <a:pPr lvl="1"/>
            <a:r>
              <a:rPr lang="en-US" i="1" dirty="0" err="1" smtClean="0"/>
              <a:t>Do_Laundry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This tasks has several sub-tasks</a:t>
            </a:r>
          </a:p>
          <a:p>
            <a:pPr lvl="1"/>
            <a:r>
              <a:rPr lang="en-US" i="1" dirty="0" err="1" smtClean="0"/>
              <a:t>Collect_Laundry</a:t>
            </a:r>
            <a:endParaRPr lang="en-US" i="1" dirty="0" smtClean="0"/>
          </a:p>
          <a:p>
            <a:pPr lvl="1"/>
            <a:r>
              <a:rPr lang="en-US" i="1" dirty="0" err="1" smtClean="0"/>
              <a:t>Wash_Cycle</a:t>
            </a:r>
            <a:endParaRPr lang="en-US" i="1" dirty="0" smtClean="0"/>
          </a:p>
          <a:p>
            <a:pPr lvl="1"/>
            <a:r>
              <a:rPr lang="en-US" i="1" dirty="0" err="1" smtClean="0"/>
              <a:t>Dry_Cycle</a:t>
            </a:r>
            <a:endParaRPr lang="en-US" i="1" dirty="0" smtClean="0"/>
          </a:p>
          <a:p>
            <a:pPr lvl="1"/>
            <a:r>
              <a:rPr lang="en-US" i="1" dirty="0" err="1" smtClean="0"/>
              <a:t>Alert_Done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Laundry machine can’t do the first one, needs help!</a:t>
            </a:r>
          </a:p>
          <a:p>
            <a:pPr lvl="1"/>
            <a:endParaRPr lang="en-US" i="1" dirty="0" smtClean="0"/>
          </a:p>
        </p:txBody>
      </p:sp>
      <p:pic>
        <p:nvPicPr>
          <p:cNvPr id="14338" name="Picture 2" descr="http://www.sdsaram.com/data/file/biz_commerciallist/c2a8dc49_dirty-laund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808894"/>
            <a:ext cx="3917661" cy="53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Announcement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Laundry let’s other agents know about this task.</a:t>
            </a:r>
          </a:p>
          <a:p>
            <a:endParaRPr lang="en-US" dirty="0"/>
          </a:p>
          <a:p>
            <a:r>
              <a:rPr lang="en-US" dirty="0" smtClean="0"/>
              <a:t>Important Meta-Information?</a:t>
            </a:r>
          </a:p>
          <a:p>
            <a:pPr lvl="1"/>
            <a:r>
              <a:rPr lang="en-US" dirty="0" smtClean="0"/>
              <a:t>What do you think?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4338" name="Picture 2" descr="http://www.sdsaram.com/data/file/biz_commerciallist/c2a8dc49_dirty-laund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808894"/>
            <a:ext cx="3917661" cy="53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Bidding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Other agents, capable of performing the task, bid on it.</a:t>
            </a:r>
          </a:p>
          <a:p>
            <a:endParaRPr lang="en-US" dirty="0"/>
          </a:p>
          <a:p>
            <a:r>
              <a:rPr lang="en-US" dirty="0" smtClean="0"/>
              <a:t>What info might they send to the laundry machine agent?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else might influence the decision to bid?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Awarding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Laundry chooses an agent to award the task to. 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Expediting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Robot might choose to sub-contract the task. Why might the robot do this?</a:t>
            </a:r>
          </a:p>
          <a:p>
            <a:endParaRPr lang="en-US" dirty="0"/>
          </a:p>
          <a:p>
            <a:r>
              <a:rPr lang="en-US" dirty="0" smtClean="0"/>
              <a:t>Thoughts?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Is This “Intelligence”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 smtClean="0"/>
              <a:t>You decide, but…think about my thanksgiving at my house:</a:t>
            </a:r>
          </a:p>
          <a:p>
            <a:pPr lvl="1"/>
            <a:r>
              <a:rPr lang="en-US" dirty="0" smtClean="0"/>
              <a:t>Agents: Me and my family</a:t>
            </a:r>
          </a:p>
          <a:p>
            <a:pPr lvl="1"/>
            <a:r>
              <a:rPr lang="en-US" dirty="0" smtClean="0"/>
              <a:t>Local Utility: Everyone has something they prefer doing</a:t>
            </a:r>
          </a:p>
          <a:p>
            <a:pPr lvl="2"/>
            <a:r>
              <a:rPr lang="en-US" dirty="0" smtClean="0"/>
              <a:t>My dad wants to watch football</a:t>
            </a:r>
          </a:p>
          <a:p>
            <a:pPr lvl="2"/>
            <a:r>
              <a:rPr lang="en-US" dirty="0" smtClean="0"/>
              <a:t>My mom wants to not cook and chat</a:t>
            </a:r>
          </a:p>
          <a:p>
            <a:pPr lvl="2"/>
            <a:r>
              <a:rPr lang="en-US" dirty="0" smtClean="0"/>
              <a:t>My mother-in-law wants to eat</a:t>
            </a:r>
          </a:p>
          <a:p>
            <a:pPr lvl="1"/>
            <a:r>
              <a:rPr lang="en-US" dirty="0" smtClean="0"/>
              <a:t>Global Utility:</a:t>
            </a:r>
          </a:p>
          <a:p>
            <a:pPr lvl="2"/>
            <a:r>
              <a:rPr lang="en-US" dirty="0" smtClean="0"/>
              <a:t>Everyone wants a big delicious meal, for no fights to occur etc.</a:t>
            </a:r>
          </a:p>
          <a:p>
            <a:pPr lvl="1"/>
            <a:r>
              <a:rPr lang="en-US" dirty="0" smtClean="0"/>
              <a:t>Contracts:</a:t>
            </a:r>
          </a:p>
          <a:p>
            <a:pPr lvl="2"/>
            <a:r>
              <a:rPr lang="en-US" dirty="0" smtClean="0"/>
              <a:t>Hey Mom, I need help with the potatoes</a:t>
            </a:r>
          </a:p>
          <a:p>
            <a:pPr lvl="2"/>
            <a:r>
              <a:rPr lang="en-US" dirty="0" smtClean="0"/>
              <a:t>Mom chooses to give up local utility to increase global utility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Multiple-Agents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 </a:t>
            </a:r>
            <a:r>
              <a:rPr lang="en-US" b="1" u="sng" dirty="0" smtClean="0"/>
              <a:t>multi-agent system</a:t>
            </a:r>
            <a:r>
              <a:rPr lang="en-US" dirty="0" smtClean="0"/>
              <a:t>, in general, is any system that involves multiple agents interacting autonomously.</a:t>
            </a:r>
            <a:endParaRPr lang="en-US" dirty="0"/>
          </a:p>
          <a:p>
            <a:endParaRPr lang="en-US" dirty="0" smtClean="0"/>
          </a:p>
          <a:p>
            <a:pPr marL="36900" indent="0">
              <a:buNone/>
            </a:pPr>
            <a:r>
              <a:rPr lang="en-US" b="1" u="sng" dirty="0" smtClean="0"/>
              <a:t>Some properties:</a:t>
            </a:r>
          </a:p>
          <a:p>
            <a:pPr marL="36900" indent="0">
              <a:buNone/>
            </a:pPr>
            <a:r>
              <a:rPr lang="en-US" dirty="0" smtClean="0"/>
              <a:t>The agents act </a:t>
            </a:r>
            <a:r>
              <a:rPr lang="en-US" b="1" u="sng" dirty="0" smtClean="0"/>
              <a:t>autonomously</a:t>
            </a:r>
            <a:r>
              <a:rPr lang="en-US" dirty="0" smtClean="0"/>
              <a:t>, each with own info about the world and other agents	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Outcome depends on the actions of all agents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Each agent can have its own utility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/>
              <a:t>Automated Negotiation in Multi-agent Systems (MAS)</a:t>
            </a:r>
          </a:p>
        </p:txBody>
      </p: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1752600" y="1730375"/>
            <a:ext cx="8686800" cy="2319338"/>
            <a:chOff x="144" y="1090"/>
            <a:chExt cx="5472" cy="1461"/>
          </a:xfrm>
        </p:grpSpPr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144" y="1090"/>
              <a:ext cx="575" cy="288"/>
            </a:xfrm>
            <a:prstGeom prst="wedgeEllipseCallout">
              <a:avLst>
                <a:gd name="adj1" fmla="val 57009"/>
                <a:gd name="adj2" fmla="val 4895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600" b="1" dirty="0"/>
                <a:t>$</a:t>
              </a:r>
              <a:r>
                <a:rPr lang="en-US" altLang="en-US" sz="1600" b="1" dirty="0" smtClean="0"/>
                <a:t>100</a:t>
              </a:r>
              <a:endParaRPr lang="en-US" altLang="en-US" sz="1600" b="1" dirty="0"/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1536" y="1090"/>
              <a:ext cx="528" cy="240"/>
            </a:xfrm>
            <a:prstGeom prst="wedgeEllipseCallout">
              <a:avLst>
                <a:gd name="adj1" fmla="val -49431"/>
                <a:gd name="adj2" fmla="val 758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600" b="1"/>
                <a:t>$1</a:t>
              </a:r>
            </a:p>
          </p:txBody>
        </p:sp>
        <p:grpSp>
          <p:nvGrpSpPr>
            <p:cNvPr id="15397" name="Group 37"/>
            <p:cNvGrpSpPr>
              <a:grpSpLocks/>
            </p:cNvGrpSpPr>
            <p:nvPr/>
          </p:nvGrpSpPr>
          <p:grpSpPr bwMode="auto">
            <a:xfrm>
              <a:off x="288" y="1248"/>
              <a:ext cx="5328" cy="1303"/>
              <a:chOff x="288" y="1234"/>
              <a:chExt cx="5328" cy="1303"/>
            </a:xfrm>
          </p:grpSpPr>
          <p:pic>
            <p:nvPicPr>
              <p:cNvPr id="15381" name="Picture 21" descr="c:\Program Files\Common Files\Microsoft Shared\Clipart\cagcat50\bd06990_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1234"/>
                <a:ext cx="1536" cy="13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92" name="Rectangle 3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3312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3200"/>
                  <a:t>Cooperative behavior in competitive situation</a:t>
                </a:r>
              </a:p>
            </p:txBody>
          </p:sp>
        </p:grpSp>
      </p:grp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181600" y="16764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Conflict of interest</a:t>
            </a:r>
          </a:p>
        </p:txBody>
      </p: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4953000" y="3322638"/>
            <a:ext cx="5486400" cy="3382962"/>
            <a:chOff x="2160" y="2093"/>
            <a:chExt cx="3456" cy="2131"/>
          </a:xfrm>
        </p:grpSpPr>
        <p:grpSp>
          <p:nvGrpSpPr>
            <p:cNvPr id="15391" name="Group 31"/>
            <p:cNvGrpSpPr>
              <a:grpSpLocks/>
            </p:cNvGrpSpPr>
            <p:nvPr/>
          </p:nvGrpSpPr>
          <p:grpSpPr bwMode="auto">
            <a:xfrm>
              <a:off x="2160" y="3216"/>
              <a:ext cx="2687" cy="1008"/>
              <a:chOff x="2160" y="3216"/>
              <a:chExt cx="2687" cy="1008"/>
            </a:xfrm>
          </p:grpSpPr>
          <p:pic>
            <p:nvPicPr>
              <p:cNvPr id="15380" name="Picture 20" descr="c:\Program Files\Common Files\Microsoft Shared\Clipart\cagcat50\bd06675_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3216"/>
                <a:ext cx="815" cy="1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89" name="AutoShape 29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1776" cy="480"/>
              </a:xfrm>
              <a:prstGeom prst="wedgeRoundRectCallout">
                <a:avLst>
                  <a:gd name="adj1" fmla="val 57153"/>
                  <a:gd name="adj2" fmla="val -45208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en-US" sz="2000"/>
                  <a:t>My agent will negotiate with you</a:t>
                </a:r>
              </a:p>
            </p:txBody>
          </p:sp>
        </p:grp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2304" y="2093"/>
              <a:ext cx="331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 dirty="0"/>
                <a:t>Applications: distributed problem solving, resource allocation, e-commerce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Classification of Negotiation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Protocols:</a:t>
            </a:r>
          </a:p>
          <a:p>
            <a:pPr lvl="1"/>
            <a:r>
              <a:rPr lang="en-US" altLang="en-US" dirty="0"/>
              <a:t>auctions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argaining		//HW 4 uses this one</a:t>
            </a:r>
            <a:endParaRPr lang="en-US" altLang="en-US" dirty="0"/>
          </a:p>
          <a:p>
            <a:pPr lvl="1"/>
            <a:r>
              <a:rPr lang="en-US" altLang="en-US" dirty="0"/>
              <a:t>voting, etc.</a:t>
            </a:r>
          </a:p>
          <a:p>
            <a:pPr>
              <a:buFontTx/>
              <a:buNone/>
            </a:pPr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b="1" dirty="0" smtClean="0"/>
              <a:t>Negotiated </a:t>
            </a:r>
            <a:r>
              <a:rPr lang="en-US" altLang="en-US" b="1" dirty="0"/>
              <a:t>Items:</a:t>
            </a:r>
          </a:p>
          <a:p>
            <a:pPr lvl="1"/>
            <a:r>
              <a:rPr lang="en-US" altLang="en-US" dirty="0"/>
              <a:t>single attribute (e.g</a:t>
            </a:r>
            <a:r>
              <a:rPr lang="en-US" altLang="en-US" dirty="0" smtClean="0"/>
              <a:t>., </a:t>
            </a:r>
            <a:r>
              <a:rPr lang="en-US" altLang="en-US" dirty="0"/>
              <a:t>price)</a:t>
            </a:r>
          </a:p>
          <a:p>
            <a:pPr lvl="1"/>
            <a:r>
              <a:rPr lang="en-US" altLang="en-US" dirty="0"/>
              <a:t>multiple attribute (e.g</a:t>
            </a:r>
            <a:r>
              <a:rPr lang="en-US" altLang="en-US" dirty="0" smtClean="0"/>
              <a:t>., </a:t>
            </a:r>
            <a:r>
              <a:rPr lang="en-US" altLang="en-US" dirty="0"/>
              <a:t>price and quality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o</a:t>
            </a:r>
            <a:r>
              <a:rPr lang="en-US" altLang="en-US" dirty="0" smtClean="0"/>
              <a:t>rderings (e.g., top choice, second choice, etc.)	//HW 4 uses this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/>
              <a:t>Auctions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Very efficient, </a:t>
            </a:r>
            <a:r>
              <a:rPr lang="en-US" altLang="en-US" b="1">
                <a:solidFill>
                  <a:srgbClr val="FF0000"/>
                </a:solidFill>
              </a:rPr>
              <a:t>but</a:t>
            </a:r>
            <a:r>
              <a:rPr lang="en-US" altLang="en-US" b="1"/>
              <a:t>:</a:t>
            </a:r>
          </a:p>
          <a:p>
            <a:pPr lvl="1"/>
            <a:r>
              <a:rPr lang="en-US" altLang="en-US" sz="3200"/>
              <a:t>Scheduled in advanced</a:t>
            </a:r>
          </a:p>
          <a:p>
            <a:pPr lvl="1"/>
            <a:r>
              <a:rPr lang="en-US" altLang="en-US" sz="3200"/>
              <a:t>Non-negotiable</a:t>
            </a:r>
          </a:p>
          <a:p>
            <a:pPr lvl="1"/>
            <a:r>
              <a:rPr lang="en-US" altLang="en-US" sz="3200"/>
              <a:t>Only for price</a:t>
            </a:r>
          </a:p>
          <a:p>
            <a:pPr lvl="1"/>
            <a:r>
              <a:rPr lang="en-US" altLang="en-US" sz="3200"/>
              <a:t>Controlled by auctioneer</a:t>
            </a:r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09801" y="5346809"/>
            <a:ext cx="4716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b="1" dirty="0"/>
              <a:t>Alternative: </a:t>
            </a:r>
            <a:r>
              <a:rPr lang="en-US" altLang="en-US" sz="3200" b="1" dirty="0">
                <a:solidFill>
                  <a:srgbClr val="FF0000"/>
                </a:solidFill>
              </a:rPr>
              <a:t>Bargaining!!</a:t>
            </a:r>
          </a:p>
        </p:txBody>
      </p:sp>
    </p:spTree>
    <p:extLst>
      <p:ext uri="{BB962C8B-B14F-4D97-AF65-F5344CB8AC3E}">
        <p14:creationId xmlns:p14="http://schemas.microsoft.com/office/powerpoint/2010/main" val="3365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 dirty="0" smtClean="0"/>
              <a:t>Axiomatic vs. Strategic Bargaining</a:t>
            </a:r>
            <a:endParaRPr lang="en-US" alt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 smtClean="0"/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Axiomatic </a:t>
            </a:r>
            <a:r>
              <a:rPr lang="en-US" altLang="en-US" sz="2800" b="1" dirty="0"/>
              <a:t>bargaining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Bargainers provide information (proposals, facts, and other arguments)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Arbitrator sets axioms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Arbitrator decides outcomes (guaranteed)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 Egalitarian bargaining solution, Nash bargaining solution,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67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 dirty="0" smtClean="0"/>
              <a:t>Axiomatic vs. Strategic Bargaining</a:t>
            </a:r>
            <a:endParaRPr lang="en-US" alt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 smtClean="0"/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Strategic </a:t>
            </a:r>
            <a:r>
              <a:rPr lang="en-US" altLang="en-US" sz="2800" b="1" dirty="0"/>
              <a:t>bargaining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a protocol, both bargainers agreed on 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bargaining (Bargainers offer proposals)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Bargainers decide final outcomes (not guaranteed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We will be coding up this one (</a:t>
            </a:r>
            <a:r>
              <a:rPr lang="en-US" altLang="en-US" sz="2400" dirty="0" err="1" smtClean="0"/>
              <a:t>fyi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1961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Bargaining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1052" y="1671143"/>
            <a:ext cx="3429000" cy="4191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u="sng" dirty="0">
                <a:solidFill>
                  <a:schemeClr val="tx2"/>
                </a:solidFill>
              </a:rPr>
              <a:t>Scenario 1: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How much?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$1000.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$500?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$800.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$600?</a:t>
            </a:r>
          </a:p>
          <a:p>
            <a:pPr>
              <a:buFontTx/>
              <a:buNone/>
            </a:pPr>
            <a:r>
              <a:rPr lang="en-US" altLang="en-US" sz="2800" dirty="0"/>
              <a:t>Seller: $700!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OK, $700.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6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Bargaining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045" y="5617779"/>
            <a:ext cx="2372710" cy="64113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b="1" u="sng" dirty="0" smtClean="0">
                <a:solidFill>
                  <a:schemeClr val="tx2"/>
                </a:solidFill>
              </a:rPr>
              <a:t>Uh Oh!!!!!</a:t>
            </a:r>
            <a:endParaRPr lang="en-US" altLang="en-U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81500" y="1597573"/>
            <a:ext cx="3429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u="sng" dirty="0">
                <a:solidFill>
                  <a:schemeClr val="tx2"/>
                </a:solidFill>
              </a:rPr>
              <a:t>Scenario 2:</a:t>
            </a:r>
            <a:endParaRPr lang="en-US" altLang="en-US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How much?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$1000.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$10.</a:t>
            </a:r>
          </a:p>
          <a:p>
            <a:pPr>
              <a:buFontTx/>
              <a:buNone/>
            </a:pPr>
            <a:r>
              <a:rPr lang="en-US" altLang="en-US" sz="2800" dirty="0"/>
              <a:t>Seller hangs up the phone.</a:t>
            </a:r>
          </a:p>
        </p:txBody>
      </p:sp>
    </p:spTree>
    <p:extLst>
      <p:ext uri="{BB962C8B-B14F-4D97-AF65-F5344CB8AC3E}">
        <p14:creationId xmlns:p14="http://schemas.microsoft.com/office/powerpoint/2010/main" val="3160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5838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22158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8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Multiple-Agents: Utility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Most interesting MAS problems force systems to balance the following: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 smtClean="0"/>
              <a:t>Global Utility:</a:t>
            </a:r>
            <a:r>
              <a:rPr lang="en-US" dirty="0" smtClean="0"/>
              <a:t> Total utility shared by the entire system. Usually involves agents working together.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 smtClean="0"/>
              <a:t>Local Utility:</a:t>
            </a:r>
            <a:r>
              <a:rPr lang="en-US" dirty="0" smtClean="0"/>
              <a:t> The utility of each individual agent.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* Sometimes you will have one or both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495800" y="3276600"/>
            <a:ext cx="228600" cy="2209800"/>
            <a:chOff x="1872" y="2064"/>
            <a:chExt cx="144" cy="1392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4483100" y="4279900"/>
            <a:ext cx="3352800" cy="1219200"/>
            <a:chOff x="2880" y="2352"/>
            <a:chExt cx="2112" cy="768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880" y="2352"/>
              <a:ext cx="192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9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wedgeRoundRectCallout">
              <a:avLst>
                <a:gd name="adj1" fmla="val -89944"/>
                <a:gd name="adj2" fmla="val -4434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400" b="1"/>
                <a:t>No solution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6096000" y="2895600"/>
            <a:ext cx="228600" cy="2209800"/>
            <a:chOff x="1872" y="2064"/>
            <a:chExt cx="144" cy="1392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54"/>
          <p:cNvGrpSpPr>
            <a:grpSpLocks/>
          </p:cNvGrpSpPr>
          <p:nvPr/>
        </p:nvGrpSpPr>
        <p:grpSpPr bwMode="auto">
          <a:xfrm>
            <a:off x="6858000" y="1524000"/>
            <a:ext cx="2133600" cy="4572000"/>
            <a:chOff x="3360" y="960"/>
            <a:chExt cx="1344" cy="2880"/>
          </a:xfrm>
        </p:grpSpPr>
        <p:sp>
          <p:nvSpPr>
            <p:cNvPr id="41" name="AutoShape 51"/>
            <p:cNvSpPr>
              <a:spLocks noChangeArrowheads="1"/>
            </p:cNvSpPr>
            <p:nvPr/>
          </p:nvSpPr>
          <p:spPr bwMode="auto">
            <a:xfrm>
              <a:off x="3360" y="960"/>
              <a:ext cx="1152" cy="720"/>
            </a:xfrm>
            <a:prstGeom prst="wedgeRoundRectCallout">
              <a:avLst>
                <a:gd name="adj1" fmla="val -80296"/>
                <a:gd name="adj2" fmla="val 7625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000" b="1"/>
                <a:t>Seller’s proposal start from here</a:t>
              </a:r>
            </a:p>
          </p:txBody>
        </p:sp>
        <p:sp>
          <p:nvSpPr>
            <p:cNvPr id="42" name="AutoShape 52"/>
            <p:cNvSpPr>
              <a:spLocks noChangeArrowheads="1"/>
            </p:cNvSpPr>
            <p:nvPr/>
          </p:nvSpPr>
          <p:spPr bwMode="auto">
            <a:xfrm>
              <a:off x="3552" y="3120"/>
              <a:ext cx="1152" cy="720"/>
            </a:xfrm>
            <a:prstGeom prst="wedgeRoundRectCallout">
              <a:avLst>
                <a:gd name="adj1" fmla="val -95486"/>
                <a:gd name="adj2" fmla="val -4611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000" b="1"/>
                <a:t>Buyer’s proposal start from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7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6096000" y="2895600"/>
            <a:ext cx="228600" cy="2209800"/>
            <a:chOff x="1872" y="2064"/>
            <a:chExt cx="144" cy="1392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36"/>
          <p:cNvGrpSpPr>
            <a:grpSpLocks/>
          </p:cNvGrpSpPr>
          <p:nvPr/>
        </p:nvGrpSpPr>
        <p:grpSpPr bwMode="auto">
          <a:xfrm>
            <a:off x="6096000" y="3733800"/>
            <a:ext cx="3352800" cy="1219200"/>
            <a:chOff x="2880" y="2352"/>
            <a:chExt cx="2112" cy="768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2880" y="2352"/>
              <a:ext cx="192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wedgeRoundRectCallout">
              <a:avLst>
                <a:gd name="adj1" fmla="val -89944"/>
                <a:gd name="adj2" fmla="val -4434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400" b="1" dirty="0"/>
                <a:t>possible solutions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</a:t>
            </a:r>
            <a:r>
              <a:rPr lang="en-US" altLang="en-US" sz="3600" b="1"/>
              <a:t>Bargaining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160" y="1447800"/>
            <a:ext cx="10149840" cy="4902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Bargaining problem: </a:t>
            </a:r>
            <a:r>
              <a:rPr lang="en-US" altLang="en-US" sz="2800" b="1" dirty="0"/>
              <a:t>&lt;X, D, </a:t>
            </a:r>
            <a:r>
              <a:rPr lang="en-US" altLang="en-US" sz="2800" b="1" dirty="0">
                <a:sym typeface="Symbol" panose="05050102010706020507" pitchFamily="18" charset="2"/>
              </a:rPr>
              <a:t></a:t>
            </a:r>
            <a:r>
              <a:rPr lang="en-US" altLang="en-US" sz="28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ym typeface="Symbol" panose="05050102010706020507" pitchFamily="18" charset="2"/>
              </a:rPr>
              <a:t>, </a:t>
            </a:r>
            <a:r>
              <a:rPr lang="en-US" altLang="en-US" sz="28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ym typeface="Symbol" panose="05050102010706020507" pitchFamily="18" charset="2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X: feasible set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D: disagreement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: preference order of bargainers 1 and 2.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Goal</a:t>
            </a:r>
            <a:r>
              <a:rPr lang="en-US" altLang="en-US" sz="2800" dirty="0"/>
              <a:t>: achieve </a:t>
            </a:r>
            <a:r>
              <a:rPr lang="en-US" altLang="en-US" sz="2800" dirty="0" err="1"/>
              <a:t>x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b="1" dirty="0" err="1"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Solving </a:t>
            </a:r>
            <a:r>
              <a:rPr lang="en-US" altLang="en-US" sz="2800" dirty="0"/>
              <a:t>method: backward induction (Game-theoretic approach)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Assumptions</a:t>
            </a:r>
            <a:r>
              <a:rPr lang="en-US" altLang="en-US" sz="2800" dirty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Perfect rationality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Perfect foresight</a:t>
            </a:r>
          </a:p>
        </p:txBody>
      </p:sp>
    </p:spTree>
    <p:extLst>
      <p:ext uri="{BB962C8B-B14F-4D97-AF65-F5344CB8AC3E}">
        <p14:creationId xmlns:p14="http://schemas.microsoft.com/office/powerpoint/2010/main" val="1009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</a:t>
            </a:r>
            <a:endParaRPr lang="en-US" altLang="en-US" sz="36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25" y="1460205"/>
            <a:ext cx="5876733" cy="490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 simple game theory algorithm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Idea: Compare the benefit of accepting the opponents most recent offer with a guess of what will happen if you reject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Kind of like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minimax</a:t>
            </a:r>
            <a:r>
              <a:rPr lang="en-US" altLang="en-US" sz="2800" dirty="0" smtClean="0">
                <a:sym typeface="Symbol" panose="05050102010706020507" pitchFamily="18" charset="2"/>
              </a:rPr>
              <a:t> in that we take the best path down a decision tree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35284" y="1447800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5100" y="1772585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Opponent Gives Offer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66371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2884" y="3480220"/>
            <a:ext cx="143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Offer</a:t>
            </a:r>
          </a:p>
          <a:p>
            <a:r>
              <a:rPr lang="en-US" dirty="0" smtClean="0"/>
              <a:t>Reward: 5</a:t>
            </a:r>
          </a:p>
          <a:p>
            <a:r>
              <a:rPr lang="en-US" dirty="0" err="1" smtClean="0"/>
              <a:t>Opp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35768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1702" y="3596906"/>
            <a:ext cx="220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 Offer</a:t>
            </a:r>
          </a:p>
          <a:p>
            <a:r>
              <a:rPr lang="en-US" dirty="0" smtClean="0"/>
              <a:t>Expected Reward: ??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01452" y="4997302"/>
            <a:ext cx="2846405" cy="1078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Goal is to calculate expected reward and compare to accept reward, choose the better option!</a:t>
            </a: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 flipH="1">
            <a:off x="7042055" y="2466703"/>
            <a:ext cx="2099516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9141571" y="2466703"/>
            <a:ext cx="1531087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  <a:endParaRPr lang="en-US" alt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955393"/>
            <a:ext cx="7515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get to this state, blue player will always choose war!</a:t>
            </a:r>
          </a:p>
          <a:p>
            <a:endParaRPr lang="en-US" dirty="0"/>
          </a:p>
          <a:p>
            <a:r>
              <a:rPr lang="en-US" dirty="0" smtClean="0"/>
              <a:t>Sounds like </a:t>
            </a:r>
            <a:r>
              <a:rPr lang="en-US" dirty="0" err="1" smtClean="0"/>
              <a:t>minimax</a:t>
            </a:r>
            <a:r>
              <a:rPr lang="en-US" dirty="0" smtClean="0"/>
              <a:t> still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005012"/>
            <a:ext cx="42481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red player choose?</a:t>
            </a:r>
          </a:p>
          <a:p>
            <a:endParaRPr lang="en-US" dirty="0"/>
          </a:p>
          <a:p>
            <a:r>
              <a:rPr lang="en-US" dirty="0" smtClean="0"/>
              <a:t>Escalate! 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04" y="2196598"/>
            <a:ext cx="5934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what will happen?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8" y="2208722"/>
            <a:ext cx="739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Backward Induction</a:t>
            </a:r>
            <a:endParaRPr lang="en-US" altLang="en-US" sz="36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26" y="1460205"/>
            <a:ext cx="5427766" cy="490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 smtClean="0"/>
              <a:t>Backward induction assumes perfect information. So, decision tree can be perfectly calculated.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ym typeface="Symbol" panose="05050102010706020507" pitchFamily="18" charset="2"/>
              </a:rPr>
              <a:t>Best strategy then is to estimate what your opponent will do with probability functions and make the best decision you can.</a:t>
            </a:r>
            <a:endParaRPr lang="en-US" altLang="en-US" sz="2200" dirty="0">
              <a:sym typeface="Symbol" panose="05050102010706020507" pitchFamily="18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35284" y="1447800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5100" y="1772585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Opponent Gives Offer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66371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2884" y="3480220"/>
            <a:ext cx="143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Offer</a:t>
            </a:r>
          </a:p>
          <a:p>
            <a:r>
              <a:rPr lang="en-US" dirty="0" smtClean="0"/>
              <a:t>Reward: 5</a:t>
            </a:r>
          </a:p>
          <a:p>
            <a:r>
              <a:rPr lang="en-US" dirty="0" err="1" smtClean="0"/>
              <a:t>Opp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35768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1702" y="3596906"/>
            <a:ext cx="220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 Offer</a:t>
            </a:r>
          </a:p>
          <a:p>
            <a:r>
              <a:rPr lang="en-US" dirty="0" smtClean="0"/>
              <a:t>Expected Reward: ??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01452" y="4997302"/>
            <a:ext cx="2846405" cy="1078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Goal is to calculate expected reward and compare to accept reward, choose the better option!</a:t>
            </a: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 flipH="1">
            <a:off x="7042055" y="2466703"/>
            <a:ext cx="2099516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9141571" y="2466703"/>
            <a:ext cx="1531087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Cooperative vs. Competitive MAS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Likewise, we have two extreme types of MAS: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 smtClean="0"/>
              <a:t>Fully Cooperative:</a:t>
            </a:r>
            <a:r>
              <a:rPr lang="en-US" dirty="0" smtClean="0"/>
              <a:t> Every agent shares the same utility function (this is what a global utility function is).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 smtClean="0"/>
              <a:t>Fully Competitive:</a:t>
            </a:r>
            <a:r>
              <a:rPr lang="en-US" dirty="0" smtClean="0"/>
              <a:t> When one agent can only win when the other agent loses.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*Most practical systems fall somewhere in between these extremes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smtClean="0">
                <a:solidFill>
                  <a:schemeClr val="tx1"/>
                </a:solidFill>
              </a:rPr>
              <a:t>Other Features of </a:t>
            </a:r>
            <a:r>
              <a:rPr lang="en-US" altLang="en-US" sz="3600" b="1" smtClean="0"/>
              <a:t>Alternating-offer </a:t>
            </a:r>
            <a:r>
              <a:rPr lang="en-US" altLang="en-US" sz="3600" b="1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3968338"/>
          </a:xfrm>
        </p:spPr>
        <p:txBody>
          <a:bodyPr>
            <a:normAutofit/>
          </a:bodyPr>
          <a:lstStyle/>
          <a:p>
            <a:r>
              <a:rPr lang="en-US" altLang="en-US" dirty="0"/>
              <a:t>Argumentation (persuade opponent’s belief)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Strategic </a:t>
            </a:r>
            <a:r>
              <a:rPr lang="en-US" altLang="en-US" dirty="0"/>
              <a:t>delay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Free </a:t>
            </a:r>
            <a:r>
              <a:rPr lang="en-US" altLang="en-US" dirty="0"/>
              <a:t>revision (non-monotonic)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Range </a:t>
            </a:r>
            <a:r>
              <a:rPr lang="en-US" altLang="en-US" dirty="0"/>
              <a:t>offer (instead of one point offer)</a:t>
            </a:r>
          </a:p>
        </p:txBody>
      </p:sp>
    </p:spTree>
    <p:extLst>
      <p:ext uri="{BB962C8B-B14F-4D97-AF65-F5344CB8AC3E}">
        <p14:creationId xmlns:p14="http://schemas.microsoft.com/office/powerpoint/2010/main" val="1238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600" b="1"/>
              <a:t>Strategic delay &amp; Argumentation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4495800" cy="4114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u="sng"/>
              <a:t>Strategic delay: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…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$800.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hmmm….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$700!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…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$500!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$300.	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OK, $300!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400800" y="990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u="sng">
                <a:solidFill>
                  <a:schemeClr val="tx2"/>
                </a:solidFill>
              </a:rPr>
              <a:t>Argumentation: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$500?	</a:t>
            </a:r>
          </a:p>
          <a:p>
            <a:pPr>
              <a:buFontTx/>
              <a:buNone/>
            </a:pPr>
            <a:r>
              <a:rPr lang="en-US" altLang="en-US" sz="2800"/>
              <a:t>Seller: My price is lower than others’.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$700?</a:t>
            </a:r>
          </a:p>
          <a:p>
            <a:pPr>
              <a:buFontTx/>
              <a:buNone/>
            </a:pPr>
            <a:r>
              <a:rPr lang="en-US" altLang="en-US" sz="2800"/>
              <a:t>Seller: $1000 is very cheap.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$800, OK?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OK, $800.</a:t>
            </a:r>
          </a:p>
        </p:txBody>
      </p:sp>
    </p:spTree>
    <p:extLst>
      <p:ext uri="{BB962C8B-B14F-4D97-AF65-F5344CB8AC3E}">
        <p14:creationId xmlns:p14="http://schemas.microsoft.com/office/powerpoint/2010/main" val="20576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600" b="1"/>
              <a:t>Free revision &amp; Range offer</a:t>
            </a:r>
            <a:r>
              <a:rPr lang="en-US" altLang="en-US"/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53200" y="1066800"/>
            <a:ext cx="358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u="sng">
                <a:solidFill>
                  <a:schemeClr val="tx2"/>
                </a:solidFill>
              </a:rPr>
              <a:t>Range offer: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I can’t afford more than $500.</a:t>
            </a:r>
          </a:p>
          <a:p>
            <a:pPr>
              <a:buFontTx/>
              <a:buNone/>
            </a:pPr>
            <a:r>
              <a:rPr lang="en-US" altLang="en-US" sz="2800"/>
              <a:t>Seller: $499.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$400, OK?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OK, $400.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10668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Free revision:</a:t>
            </a:r>
            <a:endParaRPr lang="en-US" altLang="en-US" sz="28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$500?	</a:t>
            </a:r>
          </a:p>
          <a:p>
            <a:pPr>
              <a:buFontTx/>
              <a:buNone/>
            </a:pPr>
            <a:r>
              <a:rPr lang="en-US" altLang="en-US" sz="2800"/>
              <a:t>Seller: 800.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$600?</a:t>
            </a:r>
          </a:p>
          <a:p>
            <a:pPr>
              <a:buFontTx/>
              <a:buNone/>
            </a:pPr>
            <a:r>
              <a:rPr lang="en-US" altLang="en-US" sz="2800"/>
              <a:t>…….(Seller got a call)</a:t>
            </a:r>
          </a:p>
          <a:p>
            <a:pPr>
              <a:buFontTx/>
              <a:buNone/>
            </a:pPr>
            <a:r>
              <a:rPr lang="en-US" altLang="en-US" sz="2800"/>
              <a:t>Seller: $2000.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What?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The market price increases now.</a:t>
            </a:r>
          </a:p>
        </p:txBody>
      </p:sp>
    </p:spTree>
    <p:extLst>
      <p:ext uri="{BB962C8B-B14F-4D97-AF65-F5344CB8AC3E}">
        <p14:creationId xmlns:p14="http://schemas.microsoft.com/office/powerpoint/2010/main" val="9117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CSP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Constraint-Satisfaction Problems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CSP problems contain:</a:t>
            </a:r>
          </a:p>
          <a:p>
            <a:pPr marL="494100" indent="-457200">
              <a:buAutoNum type="arabicPeriod"/>
            </a:pPr>
            <a:r>
              <a:rPr lang="en-US" dirty="0" smtClean="0"/>
              <a:t>A set of variables</a:t>
            </a:r>
          </a:p>
          <a:p>
            <a:pPr marL="494100" indent="-457200">
              <a:buAutoNum type="arabicPeriod"/>
            </a:pPr>
            <a:r>
              <a:rPr lang="en-US" dirty="0" smtClean="0"/>
              <a:t>A domain of values each variable can take</a:t>
            </a:r>
          </a:p>
          <a:p>
            <a:pPr marL="494100" indent="-457200">
              <a:buAutoNum type="arabicPeriod"/>
            </a:pPr>
            <a:r>
              <a:rPr lang="en-US" dirty="0" smtClean="0"/>
              <a:t>A set of constraints on which values variables can take simultaneously</a:t>
            </a:r>
          </a:p>
          <a:p>
            <a:pPr marL="494100" indent="-457200"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Examples:</a:t>
            </a:r>
          </a:p>
          <a:p>
            <a:pPr marL="494100" indent="-457200">
              <a:buAutoNum type="arabicPeriod"/>
            </a:pPr>
            <a:r>
              <a:rPr lang="en-US" dirty="0" smtClean="0"/>
              <a:t>Graph coloring</a:t>
            </a:r>
          </a:p>
          <a:p>
            <a:pPr marL="494100" indent="-457200">
              <a:buAutoNum type="arabicPeriod"/>
            </a:pPr>
            <a:r>
              <a:rPr lang="en-US" dirty="0" smtClean="0"/>
              <a:t>TSP</a:t>
            </a:r>
          </a:p>
          <a:p>
            <a:pPr marL="494100" indent="-457200">
              <a:buAutoNum type="arabicPeriod"/>
            </a:pPr>
            <a:r>
              <a:rPr lang="en-US" dirty="0" smtClean="0"/>
              <a:t>Knapsack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" y="1337610"/>
            <a:ext cx="5726659" cy="4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Constraint-Satisfaction Problems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Consider three sensors (see image) can work on one of three frequencies. All work fine, but no two agents can work on the same frequency. How to select a valid assignment?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Things to remember:</a:t>
            </a:r>
          </a:p>
          <a:p>
            <a:pPr marL="494100" indent="-457200">
              <a:buAutoNum type="arabicPeriod"/>
            </a:pPr>
            <a:r>
              <a:rPr lang="en-US" dirty="0" smtClean="0"/>
              <a:t>The decision cannot be made centrally</a:t>
            </a:r>
          </a:p>
          <a:p>
            <a:pPr marL="494100" indent="-457200">
              <a:buAutoNum type="arabicPeriod"/>
            </a:pPr>
            <a:r>
              <a:rPr lang="en-US" dirty="0" smtClean="0"/>
              <a:t>Agents can communicate with one another</a:t>
            </a:r>
          </a:p>
          <a:p>
            <a:pPr marL="494100" indent="-457200">
              <a:buAutoNum type="arabicPeriod"/>
            </a:pPr>
            <a:r>
              <a:rPr lang="en-US" dirty="0" smtClean="0"/>
              <a:t>Communication is perfect</a:t>
            </a:r>
          </a:p>
          <a:p>
            <a:pPr marL="494100" indent="-457200">
              <a:buAutoNum type="arabicPeriod"/>
            </a:pPr>
            <a:r>
              <a:rPr lang="en-US" dirty="0" smtClean="0"/>
              <a:t>Messages arrive in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" y="1337610"/>
            <a:ext cx="5726659" cy="4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1073</TotalTime>
  <Words>2729</Words>
  <Application>Microsoft Office PowerPoint</Application>
  <PresentationFormat>Widescreen</PresentationFormat>
  <Paragraphs>545</Paragraphs>
  <Slides>62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新細明體</vt:lpstr>
      <vt:lpstr>Calibri</vt:lpstr>
      <vt:lpstr>Calisto MT</vt:lpstr>
      <vt:lpstr>Symbol</vt:lpstr>
      <vt:lpstr>Times New Roman</vt:lpstr>
      <vt:lpstr>Trebuchet MS</vt:lpstr>
      <vt:lpstr>Wingdings</vt:lpstr>
      <vt:lpstr>Wingdings 2</vt:lpstr>
      <vt:lpstr>Slate</vt:lpstr>
      <vt:lpstr>CS4710: Artificial Intelligence Multi-Agent Systems</vt:lpstr>
      <vt:lpstr>PowerPoint Presentation</vt:lpstr>
      <vt:lpstr>What is MAS?</vt:lpstr>
      <vt:lpstr>PowerPoint Presentation</vt:lpstr>
      <vt:lpstr>PowerPoint Presentation</vt:lpstr>
      <vt:lpstr>PowerPoint Presentation</vt:lpstr>
      <vt:lpstr>Distributed CSP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  <vt:lpstr>Contract-Net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Negotiation</vt:lpstr>
      <vt:lpstr>Automated Negotiation in Multi-agent Systems (MAS)</vt:lpstr>
      <vt:lpstr>Classification of Negotiation</vt:lpstr>
      <vt:lpstr>Auctions</vt:lpstr>
      <vt:lpstr>Axiomatic vs. Strategic Bargaining</vt:lpstr>
      <vt:lpstr>Axiomatic vs. Strategic Bargaining</vt:lpstr>
      <vt:lpstr>Alternating-offer Bargaining</vt:lpstr>
      <vt:lpstr>Alternating-offer Bargaining</vt:lpstr>
      <vt:lpstr>Alternating-offer Bargaining Space: an Example</vt:lpstr>
      <vt:lpstr>Alternating-offer Bargaining Space: an Example</vt:lpstr>
      <vt:lpstr>Alternating-offer Bargaining Space: an Example</vt:lpstr>
      <vt:lpstr>Alternating-offer Bargaining Space: an Example</vt:lpstr>
      <vt:lpstr>Alternating-offer Bargaining Space: an Example</vt:lpstr>
      <vt:lpstr>Alternating-offer Bargaining</vt:lpstr>
      <vt:lpstr>Backward Induction</vt:lpstr>
      <vt:lpstr>Backward Induction: Simple Example</vt:lpstr>
      <vt:lpstr>Backward Induction: Simple Example</vt:lpstr>
      <vt:lpstr>Backward Induction: Simple Example</vt:lpstr>
      <vt:lpstr>Backward Induction: Simple Example</vt:lpstr>
      <vt:lpstr>Backward Induction</vt:lpstr>
      <vt:lpstr>Other Features of Alternating-offer Protocol</vt:lpstr>
      <vt:lpstr>Strategic delay &amp; Argumentation</vt:lpstr>
      <vt:lpstr>Free revision &amp; Range offer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112</cp:revision>
  <dcterms:created xsi:type="dcterms:W3CDTF">2014-12-16T15:21:56Z</dcterms:created>
  <dcterms:modified xsi:type="dcterms:W3CDTF">2015-11-02T13:55:58Z</dcterms:modified>
</cp:coreProperties>
</file>