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11" r:id="rId5"/>
    <p:sldId id="312" r:id="rId6"/>
    <p:sldId id="313" r:id="rId7"/>
    <p:sldId id="316" r:id="rId8"/>
    <p:sldId id="317" r:id="rId9"/>
    <p:sldId id="314" r:id="rId10"/>
    <p:sldId id="318" r:id="rId11"/>
    <p:sldId id="315" r:id="rId12"/>
    <p:sldId id="259" r:id="rId13"/>
    <p:sldId id="260" r:id="rId14"/>
    <p:sldId id="262" r:id="rId15"/>
    <p:sldId id="320" r:id="rId16"/>
    <p:sldId id="263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Intro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beings (e.g., humans) are excellent at learning. How can we try to program systems to learn interesting new things?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 by Example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This is called </a:t>
            </a:r>
            <a:r>
              <a:rPr lang="en-US" b="1" u="sng" dirty="0" smtClean="0"/>
              <a:t>Supervised Learning</a:t>
            </a:r>
            <a:r>
              <a:rPr lang="en-US" dirty="0" smtClean="0"/>
              <a:t> because a supervisor (teacher, etc.) is telling you the answer to many examples</a:t>
            </a:r>
          </a:p>
          <a:p>
            <a:endParaRPr lang="en-US" dirty="0"/>
          </a:p>
          <a:p>
            <a:r>
              <a:rPr lang="en-US" dirty="0" smtClean="0"/>
              <a:t>For supervised learning, we will need:</a:t>
            </a:r>
          </a:p>
          <a:p>
            <a:pPr lvl="1"/>
            <a:r>
              <a:rPr lang="en-US" dirty="0" smtClean="0"/>
              <a:t>Many examples with the correct answer!</a:t>
            </a:r>
          </a:p>
          <a:p>
            <a:pPr lvl="1"/>
            <a:r>
              <a:rPr lang="en-US" dirty="0" smtClean="0"/>
              <a:t>A set of characteristics to look for in each example</a:t>
            </a:r>
          </a:p>
          <a:p>
            <a:pPr lvl="2"/>
            <a:r>
              <a:rPr lang="en-US" dirty="0" smtClean="0"/>
              <a:t>E.g., looking at cardinals, we notice the male cardinals are red and the females are </a:t>
            </a:r>
            <a:r>
              <a:rPr lang="en-US" dirty="0" err="1" smtClean="0"/>
              <a:t>green’ish</a:t>
            </a:r>
            <a:endParaRPr lang="en-US" dirty="0" smtClean="0"/>
          </a:p>
          <a:p>
            <a:pPr lvl="2"/>
            <a:r>
              <a:rPr lang="en-US" dirty="0" smtClean="0"/>
              <a:t>We call these </a:t>
            </a:r>
            <a:r>
              <a:rPr lang="en-US" b="1" u="sng" dirty="0" smtClean="0"/>
              <a:t>features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 by Observing Similarities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What if we are looking at pictures of animals, but aren’t given the ground truth of what animal is in which picture?</a:t>
            </a:r>
          </a:p>
          <a:p>
            <a:endParaRPr lang="en-US" dirty="0"/>
          </a:p>
          <a:p>
            <a:r>
              <a:rPr lang="en-US" dirty="0" smtClean="0"/>
              <a:t>We can still group similar photos together</a:t>
            </a:r>
          </a:p>
          <a:p>
            <a:pPr lvl="1"/>
            <a:r>
              <a:rPr lang="en-US" dirty="0" smtClean="0"/>
              <a:t>E.g., these are all birds, these are all green, etc.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clustering, and is a form of </a:t>
            </a:r>
            <a:r>
              <a:rPr lang="en-US" b="1" u="sng" dirty="0" smtClean="0"/>
              <a:t>unsupervised learning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Supervised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Sometimes also called </a:t>
            </a:r>
            <a:r>
              <a:rPr lang="en-US" b="1" u="sng" dirty="0" smtClean="0"/>
              <a:t>classification</a:t>
            </a:r>
            <a:r>
              <a:rPr lang="en-US" dirty="0" smtClean="0"/>
              <a:t> if you are placing examples into discrete classes</a:t>
            </a:r>
            <a:endParaRPr lang="en-US" b="1" u="sng" dirty="0" smtClean="0"/>
          </a:p>
          <a:p>
            <a:endParaRPr lang="en-US" dirty="0"/>
          </a:p>
          <a:p>
            <a:r>
              <a:rPr lang="en-US" dirty="0" smtClean="0"/>
              <a:t>We are given a bunch of data points, each one with the ground truth classification that we care about</a:t>
            </a:r>
          </a:p>
          <a:p>
            <a:endParaRPr lang="en-US" dirty="0"/>
          </a:p>
          <a:p>
            <a:r>
              <a:rPr lang="en-US" b="1" u="sng" dirty="0" smtClean="0"/>
              <a:t>Goal</a:t>
            </a:r>
            <a:r>
              <a:rPr lang="en-US" dirty="0" smtClean="0"/>
              <a:t>: Build a model that allows us to accurately predict new data points not in the original set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Predicting Grades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78007"/>
              </p:ext>
            </p:extLst>
          </p:nvPr>
        </p:nvGraphicFramePr>
        <p:xfrm>
          <a:off x="914400" y="1731963"/>
          <a:ext cx="10353678" cy="453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/>
                <a:gridCol w="1725613"/>
                <a:gridCol w="1725613"/>
                <a:gridCol w="1725613"/>
                <a:gridCol w="1725613"/>
                <a:gridCol w="1725613"/>
              </a:tblGrid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last</a:t>
                      </a:r>
                      <a:r>
                        <a:rPr lang="en-US" baseline="0" dirty="0" smtClean="0"/>
                        <a:t> year?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 Hard?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Drinks?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this year?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Supervised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The data we are given (previous slide as example) is called a </a:t>
            </a:r>
            <a:r>
              <a:rPr lang="en-US" b="1" u="sng" dirty="0" smtClean="0"/>
              <a:t>training set</a:t>
            </a:r>
          </a:p>
          <a:p>
            <a:endParaRPr lang="en-US" dirty="0"/>
          </a:p>
          <a:p>
            <a:r>
              <a:rPr lang="en-US" dirty="0" smtClean="0"/>
              <a:t>After training your model, you can run it on new data called the </a:t>
            </a:r>
            <a:r>
              <a:rPr lang="en-US" b="1" u="sng" dirty="0" smtClean="0"/>
              <a:t>test set</a:t>
            </a:r>
            <a:r>
              <a:rPr lang="en-US" dirty="0" smtClean="0"/>
              <a:t> to judge the accuracy of your model</a:t>
            </a:r>
          </a:p>
          <a:p>
            <a:endParaRPr lang="en-US" dirty="0"/>
          </a:p>
          <a:p>
            <a:r>
              <a:rPr lang="en-US" dirty="0" smtClean="0"/>
              <a:t>…we’ll see more of this later in a moment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Predicting Grades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008232"/>
              </p:ext>
            </p:extLst>
          </p:nvPr>
        </p:nvGraphicFramePr>
        <p:xfrm>
          <a:off x="217715" y="2059022"/>
          <a:ext cx="7174782" cy="31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97"/>
                <a:gridCol w="1195797"/>
                <a:gridCol w="1195797"/>
                <a:gridCol w="1195797"/>
                <a:gridCol w="1195797"/>
                <a:gridCol w="1195797"/>
              </a:tblGrid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Student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last</a:t>
                      </a:r>
                      <a:r>
                        <a:rPr lang="en-US" sz="1200" baseline="0" dirty="0" smtClean="0"/>
                        <a:t> year?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 Hard?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Drinks?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this year?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Richard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Allen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Alison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Jeff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Gail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Simon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503886" y="1580050"/>
            <a:ext cx="4113682" cy="4902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Some possible learned rules?</a:t>
            </a:r>
          </a:p>
          <a:p>
            <a:endParaRPr lang="en-US" dirty="0"/>
          </a:p>
          <a:p>
            <a:r>
              <a:rPr lang="en-US" dirty="0" smtClean="0"/>
              <a:t>You will get an A this year if:</a:t>
            </a:r>
          </a:p>
          <a:p>
            <a:pPr lvl="1"/>
            <a:r>
              <a:rPr lang="en-US" dirty="0" smtClean="0"/>
              <a:t>A Last Year &amp;&amp; Work Hard</a:t>
            </a:r>
          </a:p>
          <a:p>
            <a:pPr lvl="1"/>
            <a:r>
              <a:rPr lang="en-US" dirty="0" smtClean="0"/>
              <a:t>(Male &amp;&amp; Don’t Drink) || (Female &amp;&amp; Drink)</a:t>
            </a:r>
          </a:p>
          <a:p>
            <a:pPr lvl="1"/>
            <a:endParaRPr lang="en-US" dirty="0"/>
          </a:p>
          <a:p>
            <a:r>
              <a:rPr lang="en-US" dirty="0" smtClean="0"/>
              <a:t>Will these hold up if given a new test set? Probably not…</a:t>
            </a:r>
          </a:p>
        </p:txBody>
      </p:sp>
    </p:spTree>
    <p:extLst>
      <p:ext uri="{BB962C8B-B14F-4D97-AF65-F5344CB8AC3E}">
        <p14:creationId xmlns:p14="http://schemas.microsoft.com/office/powerpoint/2010/main" val="9638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Version Space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Our first (very basic) learning algorithm</a:t>
            </a:r>
          </a:p>
          <a:p>
            <a:endParaRPr lang="en-US" dirty="0"/>
          </a:p>
          <a:p>
            <a:r>
              <a:rPr lang="en-US" dirty="0" smtClean="0"/>
              <a:t>Look at data and learn rules as conjunctions</a:t>
            </a:r>
          </a:p>
          <a:p>
            <a:pPr lvl="1"/>
            <a:r>
              <a:rPr lang="en-US" dirty="0" smtClean="0"/>
              <a:t>I.e., you will get an ‘A’ if you got an ‘A’ last year and you work hard</a:t>
            </a:r>
          </a:p>
          <a:p>
            <a:pPr lvl="1"/>
            <a:endParaRPr lang="en-US" dirty="0"/>
          </a:p>
          <a:p>
            <a:r>
              <a:rPr lang="en-US" dirty="0" smtClean="0"/>
              <a:t>Treats learning as a search problem</a:t>
            </a:r>
          </a:p>
          <a:p>
            <a:endParaRPr lang="en-US" dirty="0"/>
          </a:p>
          <a:p>
            <a:r>
              <a:rPr lang="en-US" dirty="0" smtClean="0"/>
              <a:t>Very simple method (compared to others)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7715" y="2059022"/>
          <a:ext cx="7174782" cy="31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97"/>
                <a:gridCol w="1195797"/>
                <a:gridCol w="1195797"/>
                <a:gridCol w="1195797"/>
                <a:gridCol w="1195797"/>
                <a:gridCol w="1195797"/>
              </a:tblGrid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Student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last</a:t>
                      </a:r>
                      <a:r>
                        <a:rPr lang="en-US" sz="1200" baseline="0" dirty="0" smtClean="0"/>
                        <a:t> year?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 Hard?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Drinks?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this year?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Richard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Allen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Alison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Jeff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Gail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Simon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503886" y="1580050"/>
            <a:ext cx="4113682" cy="4902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Treat given variables as true false only:</a:t>
            </a:r>
          </a:p>
          <a:p>
            <a:pPr lvl="1"/>
            <a:r>
              <a:rPr lang="en-US" dirty="0" smtClean="0"/>
              <a:t>L = “Got an A last year”</a:t>
            </a:r>
          </a:p>
          <a:p>
            <a:pPr lvl="1"/>
            <a:r>
              <a:rPr lang="en-US" dirty="0" smtClean="0"/>
              <a:t>M = “Is a Male”</a:t>
            </a:r>
          </a:p>
          <a:p>
            <a:pPr lvl="1"/>
            <a:r>
              <a:rPr lang="en-US" dirty="0" smtClean="0"/>
              <a:t>W = “Works hard”</a:t>
            </a:r>
          </a:p>
          <a:p>
            <a:pPr lvl="1"/>
            <a:r>
              <a:rPr lang="en-US" dirty="0" smtClean="0"/>
              <a:t>D = “Drinks a lot”</a:t>
            </a:r>
          </a:p>
          <a:p>
            <a:pPr lvl="1"/>
            <a:endParaRPr lang="en-US" dirty="0"/>
          </a:p>
          <a:p>
            <a:r>
              <a:rPr lang="en-US" dirty="0" smtClean="0"/>
              <a:t>Learn rules of the form:</a:t>
            </a:r>
          </a:p>
          <a:p>
            <a:pPr lvl="1"/>
            <a:r>
              <a:rPr lang="en-US" dirty="0" smtClean="0"/>
              <a:t>L ^ W</a:t>
            </a:r>
          </a:p>
        </p:txBody>
      </p:sp>
    </p:spTree>
    <p:extLst>
      <p:ext uri="{BB962C8B-B14F-4D97-AF65-F5344CB8AC3E}">
        <p14:creationId xmlns:p14="http://schemas.microsoft.com/office/powerpoint/2010/main" val="2000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Topics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Overview of Learning</a:t>
            </a:r>
          </a:p>
          <a:p>
            <a:pPr lvl="1"/>
            <a:r>
              <a:rPr lang="en-US" dirty="0" smtClean="0"/>
              <a:t>Types of learning, etc.</a:t>
            </a:r>
          </a:p>
          <a:p>
            <a:endParaRPr lang="en-US" dirty="0" smtClean="0"/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Induction Learning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Regression / Gradient Descent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80685"/>
            <a:ext cx="10353762" cy="840462"/>
          </a:xfrm>
        </p:spPr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027" y="921147"/>
            <a:ext cx="713298" cy="419081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3364" y="6317896"/>
            <a:ext cx="828138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7769" y="1837768"/>
            <a:ext cx="460584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22522" y="1837768"/>
            <a:ext cx="460584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!L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81210" y="1837768"/>
            <a:ext cx="460584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05962" y="1837768"/>
            <a:ext cx="583849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!W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48110" y="1837768"/>
            <a:ext cx="460584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72863" y="1837768"/>
            <a:ext cx="612984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!M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31551" y="1837768"/>
            <a:ext cx="460584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56304" y="1837768"/>
            <a:ext cx="552472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!D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729318" y="2985212"/>
            <a:ext cx="1111623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L ^ W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46730" y="3984777"/>
            <a:ext cx="1475792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dirty="0" smtClean="0"/>
              <a:t>L ^ W ^ !M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616364" y="3984777"/>
            <a:ext cx="1456789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dirty="0" smtClean="0"/>
              <a:t>L ^ W ^ M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15037" y="5159149"/>
            <a:ext cx="2032151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dirty="0" smtClean="0"/>
              <a:t>L ^ W ^ !M ^ D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44331" y="5159149"/>
            <a:ext cx="2165000" cy="419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dirty="0" smtClean="0"/>
              <a:t>L ^ W ^ M ^ !D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2"/>
            <a:endCxn id="5" idx="0"/>
          </p:cNvCxnSpPr>
          <p:nvPr/>
        </p:nvCxnSpPr>
        <p:spPr>
          <a:xfrm flipH="1">
            <a:off x="2728061" y="1340228"/>
            <a:ext cx="3362615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2"/>
            <a:endCxn id="6" idx="0"/>
          </p:cNvCxnSpPr>
          <p:nvPr/>
        </p:nvCxnSpPr>
        <p:spPr>
          <a:xfrm flipH="1">
            <a:off x="3552814" y="1340228"/>
            <a:ext cx="2537862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2"/>
            <a:endCxn id="7" idx="0"/>
          </p:cNvCxnSpPr>
          <p:nvPr/>
        </p:nvCxnSpPr>
        <p:spPr>
          <a:xfrm flipH="1">
            <a:off x="4711502" y="1340228"/>
            <a:ext cx="1379174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  <a:endCxn id="8" idx="0"/>
          </p:cNvCxnSpPr>
          <p:nvPr/>
        </p:nvCxnSpPr>
        <p:spPr>
          <a:xfrm flipH="1">
            <a:off x="5597887" y="1340228"/>
            <a:ext cx="492789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  <a:endCxn id="9" idx="0"/>
          </p:cNvCxnSpPr>
          <p:nvPr/>
        </p:nvCxnSpPr>
        <p:spPr>
          <a:xfrm>
            <a:off x="6090676" y="1340228"/>
            <a:ext cx="487726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" idx="2"/>
            <a:endCxn id="10" idx="0"/>
          </p:cNvCxnSpPr>
          <p:nvPr/>
        </p:nvCxnSpPr>
        <p:spPr>
          <a:xfrm>
            <a:off x="6090676" y="1340228"/>
            <a:ext cx="1388679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  <a:endCxn id="11" idx="0"/>
          </p:cNvCxnSpPr>
          <p:nvPr/>
        </p:nvCxnSpPr>
        <p:spPr>
          <a:xfrm>
            <a:off x="6090676" y="1340228"/>
            <a:ext cx="2471167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2"/>
            <a:endCxn id="12" idx="0"/>
          </p:cNvCxnSpPr>
          <p:nvPr/>
        </p:nvCxnSpPr>
        <p:spPr>
          <a:xfrm>
            <a:off x="6090676" y="1340228"/>
            <a:ext cx="3341864" cy="4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0"/>
            <a:endCxn id="5" idx="2"/>
          </p:cNvCxnSpPr>
          <p:nvPr/>
        </p:nvCxnSpPr>
        <p:spPr>
          <a:xfrm flipH="1" flipV="1">
            <a:off x="2728061" y="2256849"/>
            <a:ext cx="1557069" cy="72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2"/>
            <a:endCxn id="13" idx="0"/>
          </p:cNvCxnSpPr>
          <p:nvPr/>
        </p:nvCxnSpPr>
        <p:spPr>
          <a:xfrm flipH="1">
            <a:off x="4285130" y="2256849"/>
            <a:ext cx="426372" cy="72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2"/>
            <a:endCxn id="14" idx="0"/>
          </p:cNvCxnSpPr>
          <p:nvPr/>
        </p:nvCxnSpPr>
        <p:spPr>
          <a:xfrm flipH="1">
            <a:off x="2584626" y="3404293"/>
            <a:ext cx="1700504" cy="58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0"/>
            <a:endCxn id="13" idx="2"/>
          </p:cNvCxnSpPr>
          <p:nvPr/>
        </p:nvCxnSpPr>
        <p:spPr>
          <a:xfrm flipH="1" flipV="1">
            <a:off x="4285130" y="3404293"/>
            <a:ext cx="2059629" cy="58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14" idx="2"/>
          </p:cNvCxnSpPr>
          <p:nvPr/>
        </p:nvCxnSpPr>
        <p:spPr>
          <a:xfrm flipV="1">
            <a:off x="2531113" y="4403858"/>
            <a:ext cx="53513" cy="75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0"/>
            <a:endCxn id="15" idx="2"/>
          </p:cNvCxnSpPr>
          <p:nvPr/>
        </p:nvCxnSpPr>
        <p:spPr>
          <a:xfrm flipV="1">
            <a:off x="6326831" y="4403858"/>
            <a:ext cx="17928" cy="75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0"/>
            <a:endCxn id="18" idx="2"/>
          </p:cNvCxnSpPr>
          <p:nvPr/>
        </p:nvCxnSpPr>
        <p:spPr>
          <a:xfrm flipH="1" flipV="1">
            <a:off x="2531113" y="5578230"/>
            <a:ext cx="1766320" cy="73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" idx="0"/>
            <a:endCxn id="19" idx="2"/>
          </p:cNvCxnSpPr>
          <p:nvPr/>
        </p:nvCxnSpPr>
        <p:spPr>
          <a:xfrm flipV="1">
            <a:off x="4297433" y="5578230"/>
            <a:ext cx="2029398" cy="73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59519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If (E is positive example){</a:t>
            </a:r>
          </a:p>
          <a:p>
            <a:pPr marL="36900" indent="0">
              <a:buNone/>
            </a:pPr>
            <a:r>
              <a:rPr lang="en-US" dirty="0" smtClean="0"/>
              <a:t>		If (S is false for E)</a:t>
            </a:r>
          </a:p>
          <a:p>
            <a:pPr marL="36900" indent="0">
              <a:buNone/>
            </a:pPr>
            <a:r>
              <a:rPr lang="en-US" dirty="0" smtClean="0"/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Delete elements in G not true for E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If (E is negative example){</a:t>
            </a:r>
          </a:p>
          <a:p>
            <a:pPr marL="36900" indent="0">
              <a:buNone/>
            </a:pPr>
            <a:r>
              <a:rPr lang="en-US" dirty="0" smtClean="0"/>
              <a:t>		If (Any formula F is true for E and in G)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Delete elements in G more specific than S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If (E is positive example){</a:t>
            </a:r>
          </a:p>
          <a:p>
            <a:pPr marL="36900" indent="0">
              <a:buNone/>
            </a:pPr>
            <a:r>
              <a:rPr lang="en-US" dirty="0" smtClean="0"/>
              <a:t>		If (S is false for E)</a:t>
            </a:r>
          </a:p>
          <a:p>
            <a:pPr marL="36900" indent="0">
              <a:buNone/>
            </a:pPr>
            <a:r>
              <a:rPr lang="en-US" dirty="0" smtClean="0"/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Delete elements in G not true for E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If (E is negative example){</a:t>
            </a:r>
          </a:p>
          <a:p>
            <a:pPr marL="36900" indent="0">
              <a:buNone/>
            </a:pPr>
            <a:r>
              <a:rPr lang="en-US" dirty="0" smtClean="0"/>
              <a:t>		If (Any formula F is true for E and in G) 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Delete elements in G more specific than S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4976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Current Example 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NONE</a:t>
            </a:r>
          </a:p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MEMORY: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G = {T}</a:t>
            </a: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S = F</a:t>
            </a:r>
          </a:p>
        </p:txBody>
      </p:sp>
    </p:spTree>
    <p:extLst>
      <p:ext uri="{BB962C8B-B14F-4D97-AF65-F5344CB8AC3E}">
        <p14:creationId xmlns:p14="http://schemas.microsoft.com/office/powerpoint/2010/main" val="12529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If (E is positive example){</a:t>
            </a:r>
          </a:p>
          <a:p>
            <a:pPr marL="36900" indent="0">
              <a:buNone/>
            </a:pPr>
            <a:r>
              <a:rPr lang="en-US" dirty="0" smtClean="0"/>
              <a:t>		If (S is false for E)</a:t>
            </a:r>
          </a:p>
          <a:p>
            <a:pPr marL="36900" indent="0">
              <a:buNone/>
            </a:pPr>
            <a:r>
              <a:rPr lang="en-US" dirty="0" smtClean="0"/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Delete elements in G not true for E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 (E is negative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If (Any formula F is true for E and in G)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Delete elements in G more specific than S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}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4976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Current Example 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T </a:t>
            </a:r>
            <a:r>
              <a:rPr lang="en-US" dirty="0" err="1" smtClean="0"/>
              <a:t>T</a:t>
            </a:r>
            <a:r>
              <a:rPr lang="en-US" dirty="0" smtClean="0"/>
              <a:t> F T		Result: F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</a:t>
            </a:r>
            <a:r>
              <a:rPr lang="en-US" i="1" dirty="0" smtClean="0"/>
              <a:t>*From Richard’s row in table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MEMORY: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G = {T}</a:t>
            </a: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S = F</a:t>
            </a:r>
          </a:p>
        </p:txBody>
      </p:sp>
    </p:spTree>
    <p:extLst>
      <p:ext uri="{BB962C8B-B14F-4D97-AF65-F5344CB8AC3E}">
        <p14:creationId xmlns:p14="http://schemas.microsoft.com/office/powerpoint/2010/main" val="31236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If (E is positive example){</a:t>
            </a:r>
          </a:p>
          <a:p>
            <a:pPr marL="36900" indent="0">
              <a:buNone/>
            </a:pPr>
            <a:r>
              <a:rPr lang="en-US" dirty="0" smtClean="0"/>
              <a:t>		If (S is false for E)</a:t>
            </a:r>
          </a:p>
          <a:p>
            <a:pPr marL="36900" indent="0">
              <a:buNone/>
            </a:pPr>
            <a:r>
              <a:rPr lang="en-US" dirty="0" smtClean="0"/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Delete elements in G not true for E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 (E is negative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If (Any formula F is true for E and in G)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Delete elements in G more specific than S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}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4976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Current Example 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T </a:t>
            </a:r>
            <a:r>
              <a:rPr lang="en-US" dirty="0" err="1" smtClean="0"/>
              <a:t>T</a:t>
            </a:r>
            <a:r>
              <a:rPr lang="en-US" dirty="0" smtClean="0"/>
              <a:t> F T		Result: F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</a:t>
            </a:r>
            <a:r>
              <a:rPr lang="en-US" i="1" dirty="0" smtClean="0"/>
              <a:t>*From Richard’s row in table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MEMORY: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G = {¬L, ¬M, W, ¬D}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S = F</a:t>
            </a:r>
          </a:p>
        </p:txBody>
      </p:sp>
    </p:spTree>
    <p:extLst>
      <p:ext uri="{BB962C8B-B14F-4D97-AF65-F5344CB8AC3E}">
        <p14:creationId xmlns:p14="http://schemas.microsoft.com/office/powerpoint/2010/main" val="30372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 (E is positive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If (S is false for E)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Delete elements in G not true for E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If (E is negative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If (Any formula F is true for E and in G)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Delete elements in G more specific than S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4976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Current Example 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 </a:t>
            </a:r>
            <a:r>
              <a:rPr lang="en-US" dirty="0" err="1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F		Result: T</a:t>
            </a:r>
            <a:endParaRPr lang="en-US" i="1" dirty="0" smtClean="0">
              <a:solidFill>
                <a:schemeClr val="accent1"/>
              </a:solidFill>
            </a:endParaRP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MEMORY: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G = {¬L, ¬M, W, ¬D}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	S = F</a:t>
            </a:r>
          </a:p>
        </p:txBody>
      </p:sp>
    </p:spTree>
    <p:extLst>
      <p:ext uri="{BB962C8B-B14F-4D97-AF65-F5344CB8AC3E}">
        <p14:creationId xmlns:p14="http://schemas.microsoft.com/office/powerpoint/2010/main" val="24019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 (E is positive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If (S is false for E)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Delete elements in G not true for E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If (E is negative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If (Any formula F is true for E and in G)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Delete elements in G more specific than S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4976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Current Example 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F		Result: T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MEMORY: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G = {¬L, ¬M, W, ¬D}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 = L ^ M ^ W ^ ¬D</a:t>
            </a:r>
          </a:p>
        </p:txBody>
      </p:sp>
    </p:spTree>
    <p:extLst>
      <p:ext uri="{BB962C8B-B14F-4D97-AF65-F5344CB8AC3E}">
        <p14:creationId xmlns:p14="http://schemas.microsoft.com/office/powerpoint/2010/main" val="2556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 (E is positive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If (S is false for E)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Delete elements in G not true for E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If (E is negative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If (Any formula F is true for E and in G)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Delete elements in G more specific than S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5125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Current Example 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F		Result: T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MEMORY: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G = {W, ¬D}</a:t>
            </a:r>
            <a:endParaRPr lang="en-US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S = L ^ M ^ W ^ ¬D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*What have we learned so far?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tx1"/>
                </a:solidFill>
              </a:rPr>
              <a:t>Most general rule is Work Hard and don’t drink always leads to an A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tx1"/>
                </a:solidFill>
              </a:rPr>
              <a:t>Most specific rule?</a:t>
            </a:r>
          </a:p>
          <a:p>
            <a:pPr>
              <a:buFontTx/>
              <a:buChar char="-"/>
            </a:pPr>
            <a:r>
              <a:rPr lang="en-US" i="1" dirty="0" smtClean="0">
                <a:solidFill>
                  <a:schemeClr val="tx1"/>
                </a:solidFill>
              </a:rPr>
              <a:t>Other rules fall between these two</a:t>
            </a:r>
          </a:p>
        </p:txBody>
      </p:sp>
    </p:spTree>
    <p:extLst>
      <p:ext uri="{BB962C8B-B14F-4D97-AF65-F5344CB8AC3E}">
        <p14:creationId xmlns:p14="http://schemas.microsoft.com/office/powerpoint/2010/main" val="1896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45" y="1732449"/>
            <a:ext cx="6613162" cy="497635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smtClean="0"/>
              <a:t>Initialize G = {T}, S = F</a:t>
            </a:r>
          </a:p>
          <a:p>
            <a:pPr marL="36900" indent="0">
              <a:buNone/>
            </a:pPr>
            <a:r>
              <a:rPr lang="en-US" dirty="0" smtClean="0"/>
              <a:t>For each example E{</a:t>
            </a:r>
          </a:p>
          <a:p>
            <a:pPr marL="369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If (E is positive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If (S is false for E)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S := first formula UP tree that is true for E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Delete elements in G not true for E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If (E is negative example){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If (Any formula F is true for E and in G)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F := first formula DOWN tree that is false for G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Delete elements in G more specific than S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32834" y="1732449"/>
            <a:ext cx="4214284" cy="4976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Problems with this?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When does it work well?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When does it not work well?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What are some different ways in which human beings learn?</a:t>
            </a:r>
          </a:p>
          <a:p>
            <a:endParaRPr lang="en-US" dirty="0" smtClean="0"/>
          </a:p>
          <a:p>
            <a:r>
              <a:rPr lang="en-US" dirty="0" smtClean="0"/>
              <a:t>We will focus on these:</a:t>
            </a:r>
            <a:endParaRPr lang="en-US" dirty="0"/>
          </a:p>
          <a:p>
            <a:pPr lvl="1"/>
            <a:r>
              <a:rPr lang="en-US" dirty="0" smtClean="0"/>
              <a:t>Rote Learning</a:t>
            </a:r>
          </a:p>
          <a:p>
            <a:pPr lvl="1"/>
            <a:r>
              <a:rPr lang="en-US" dirty="0" smtClean="0"/>
              <a:t>Learning by example / recognizing patterns</a:t>
            </a:r>
          </a:p>
          <a:p>
            <a:pPr lvl="1"/>
            <a:r>
              <a:rPr lang="en-US" dirty="0" smtClean="0"/>
              <a:t>Learning by observing similarities</a:t>
            </a:r>
          </a:p>
          <a:p>
            <a:pPr lvl="1"/>
            <a:r>
              <a:rPr lang="en-US" dirty="0" smtClean="0"/>
              <a:t>Learning by practice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Rote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Memorizing what is learned</a:t>
            </a:r>
          </a:p>
          <a:p>
            <a:pPr lvl="1"/>
            <a:r>
              <a:rPr lang="en-US" dirty="0" smtClean="0"/>
              <a:t>Difficult to transfer knowledge to different domains or different problems</a:t>
            </a:r>
          </a:p>
          <a:p>
            <a:pPr lvl="1"/>
            <a:r>
              <a:rPr lang="en-US" dirty="0" smtClean="0"/>
              <a:t>Easy (</a:t>
            </a:r>
            <a:r>
              <a:rPr lang="en-US" dirty="0" err="1" smtClean="0"/>
              <a:t>ish</a:t>
            </a:r>
            <a:r>
              <a:rPr lang="en-US" dirty="0" smtClean="0"/>
              <a:t>) to recall the information</a:t>
            </a:r>
          </a:p>
          <a:p>
            <a:pPr lvl="1"/>
            <a:r>
              <a:rPr lang="en-US" dirty="0" smtClean="0"/>
              <a:t>Hard to apply the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Computers are GREAT at this</a:t>
            </a:r>
          </a:p>
          <a:p>
            <a:pPr lvl="1"/>
            <a:r>
              <a:rPr lang="en-US" dirty="0" smtClean="0"/>
              <a:t>String knowledge = “America declared independence in 1776”</a:t>
            </a:r>
          </a:p>
          <a:p>
            <a:pPr lvl="1"/>
            <a:r>
              <a:rPr lang="en-US" dirty="0" smtClean="0"/>
              <a:t>The computer is learning!!!!</a:t>
            </a:r>
          </a:p>
          <a:p>
            <a:pPr lvl="1"/>
            <a:r>
              <a:rPr lang="en-US" dirty="0" smtClean="0"/>
              <a:t>…but it can’t DO anything with that knowledge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 by Doing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Learn to do something by practicing and retrying until you get better</a:t>
            </a:r>
          </a:p>
          <a:p>
            <a:pPr lvl="1"/>
            <a:r>
              <a:rPr lang="en-US" dirty="0" smtClean="0"/>
              <a:t>Painting, math, sports, etc.</a:t>
            </a:r>
          </a:p>
          <a:p>
            <a:pPr lvl="1"/>
            <a:endParaRPr lang="en-US" dirty="0"/>
          </a:p>
          <a:p>
            <a:r>
              <a:rPr lang="en-US" dirty="0" smtClean="0"/>
              <a:t>How can computers do this?</a:t>
            </a:r>
          </a:p>
          <a:p>
            <a:r>
              <a:rPr lang="en-US" dirty="0" smtClean="0"/>
              <a:t>This is called </a:t>
            </a:r>
            <a:r>
              <a:rPr lang="en-US" b="1" u="sng" dirty="0" smtClean="0"/>
              <a:t>Reinforcement Learning</a:t>
            </a:r>
            <a:r>
              <a:rPr lang="en-US" dirty="0" smtClean="0"/>
              <a:t> and is a well-studied area</a:t>
            </a:r>
          </a:p>
          <a:p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 by Doing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Reinforcement Learning Models usually contain (at a minimum):</a:t>
            </a:r>
          </a:p>
          <a:p>
            <a:pPr lvl="1"/>
            <a:r>
              <a:rPr lang="en-US" dirty="0" smtClean="0"/>
              <a:t>A concept of reward</a:t>
            </a:r>
          </a:p>
          <a:p>
            <a:pPr lvl="1"/>
            <a:r>
              <a:rPr lang="en-US" dirty="0" smtClean="0"/>
              <a:t>A set of actions an agent can take</a:t>
            </a:r>
          </a:p>
          <a:p>
            <a:pPr lvl="1"/>
            <a:r>
              <a:rPr lang="en-US" dirty="0" smtClean="0"/>
              <a:t>A set of ways to observe the environment</a:t>
            </a:r>
          </a:p>
          <a:p>
            <a:pPr lvl="1"/>
            <a:r>
              <a:rPr lang="en-US" dirty="0" smtClean="0"/>
              <a:t>Sound familiar? Can be modeled with Markov Decision Processes</a:t>
            </a:r>
          </a:p>
          <a:p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Reinforcement Learning: Example</a:t>
            </a:r>
          </a:p>
          <a:p>
            <a:endParaRPr lang="en-US" dirty="0" smtClean="0"/>
          </a:p>
          <a:p>
            <a:r>
              <a:rPr lang="en-US" dirty="0" smtClean="0"/>
              <a:t>Suppose we want an agent that plays Mario</a:t>
            </a:r>
          </a:p>
          <a:p>
            <a:endParaRPr lang="en-US" dirty="0" smtClean="0"/>
          </a:p>
          <a:p>
            <a:r>
              <a:rPr lang="en-US" dirty="0" smtClean="0"/>
              <a:t>A concept of reward</a:t>
            </a:r>
          </a:p>
          <a:p>
            <a:pPr lvl="1"/>
            <a:r>
              <a:rPr lang="en-US" dirty="0" smtClean="0"/>
              <a:t>Going to the right = reward (maximize this)</a:t>
            </a:r>
          </a:p>
          <a:p>
            <a:endParaRPr lang="en-US" dirty="0" smtClean="0"/>
          </a:p>
          <a:p>
            <a:r>
              <a:rPr lang="en-US" dirty="0" smtClean="0"/>
              <a:t>A set of actions an agent can take</a:t>
            </a:r>
          </a:p>
          <a:p>
            <a:pPr lvl="1"/>
            <a:r>
              <a:rPr lang="en-US" dirty="0" smtClean="0"/>
              <a:t>Buttons on the controller (jump, etc.)</a:t>
            </a:r>
          </a:p>
          <a:p>
            <a:endParaRPr lang="en-US" dirty="0" smtClean="0"/>
          </a:p>
          <a:p>
            <a:r>
              <a:rPr lang="en-US" dirty="0" smtClean="0"/>
              <a:t>A set of ways to observe the environment</a:t>
            </a:r>
          </a:p>
          <a:p>
            <a:pPr lvl="1"/>
            <a:r>
              <a:rPr lang="en-US" dirty="0" smtClean="0"/>
              <a:t>Depends. What are the options here?</a:t>
            </a:r>
          </a:p>
        </p:txBody>
      </p:sp>
      <p:pic>
        <p:nvPicPr>
          <p:cNvPr id="2" name="Picture 2" descr="http://blog.mlive.com/manzero/2007/10/large_20071001-supermariobroslostlev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3" y="1561172"/>
            <a:ext cx="5740719" cy="40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 by Example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If I show you a bunch of examples of a new species of animal, you’ll know how to recognize that animal</a:t>
            </a:r>
          </a:p>
          <a:p>
            <a:endParaRPr lang="en-US" dirty="0" smtClean="0"/>
          </a:p>
          <a:p>
            <a:r>
              <a:rPr lang="en-US" dirty="0" smtClean="0"/>
              <a:t>I didn’t explicitly teach you anything, so how did you do it?</a:t>
            </a:r>
          </a:p>
          <a:p>
            <a:endParaRPr lang="en-US" dirty="0"/>
          </a:p>
          <a:p>
            <a:r>
              <a:rPr lang="en-US" dirty="0" smtClean="0"/>
              <a:t>This is called </a:t>
            </a:r>
            <a:r>
              <a:rPr lang="en-US" b="1" u="sng" dirty="0" smtClean="0"/>
              <a:t>Supervised Learning</a:t>
            </a:r>
            <a:r>
              <a:rPr lang="en-US" dirty="0" smtClean="0"/>
              <a:t> because a supervisor (teacher, etc.) is telling you the answer to many examples</a:t>
            </a:r>
          </a:p>
          <a:p>
            <a:endParaRPr lang="en-US" dirty="0"/>
          </a:p>
          <a:p>
            <a:r>
              <a:rPr lang="en-US" dirty="0" smtClean="0"/>
              <a:t>Then, hopefully you can perform the task independently afterward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2714</TotalTime>
  <Words>1122</Words>
  <Application>Microsoft Office PowerPoint</Application>
  <PresentationFormat>Widescreen</PresentationFormat>
  <Paragraphs>433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Calisto MT</vt:lpstr>
      <vt:lpstr>Trebuchet MS</vt:lpstr>
      <vt:lpstr>Wingdings 2</vt:lpstr>
      <vt:lpstr>Slate</vt:lpstr>
      <vt:lpstr>CS4710: Artificial Intelligence Intro to Machine Learning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Example: Predicting Grades</vt:lpstr>
      <vt:lpstr>PowerPoint Presentation</vt:lpstr>
      <vt:lpstr>Example: Predicting Grades</vt:lpstr>
      <vt:lpstr>Version Space Learning</vt:lpstr>
      <vt:lpstr>PowerPoint Presentation</vt:lpstr>
      <vt:lpstr>Example</vt:lpstr>
      <vt:lpstr>Search Tree</vt:lpstr>
      <vt:lpstr>Algorithm</vt:lpstr>
      <vt:lpstr>Example:</vt:lpstr>
      <vt:lpstr>Example:</vt:lpstr>
      <vt:lpstr>Example:</vt:lpstr>
      <vt:lpstr>Example:</vt:lpstr>
      <vt:lpstr>Example:</vt:lpstr>
      <vt:lpstr>Example:</vt:lpstr>
      <vt:lpstr>Example: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212</cp:revision>
  <dcterms:created xsi:type="dcterms:W3CDTF">2014-12-16T15:21:56Z</dcterms:created>
  <dcterms:modified xsi:type="dcterms:W3CDTF">2015-11-11T14:15:09Z</dcterms:modified>
</cp:coreProperties>
</file>