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319" r:id="rId6"/>
    <p:sldId id="280" r:id="rId7"/>
    <p:sldId id="28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beings (e.g., humans) are excellent at learning. How can we try to program systems to learn interesting new things?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Pick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  <a:r>
              <a:rPr lang="en-US" sz="1600" dirty="0" smtClean="0">
                <a:solidFill>
                  <a:schemeClr val="accent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accent1"/>
                </a:solidFill>
              </a:rPr>
              <a:t>Examples</a:t>
            </a:r>
            <a:r>
              <a:rPr lang="en-US" sz="1600" dirty="0" smtClean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all examples in </a:t>
            </a:r>
            <a:r>
              <a:rPr lang="en-US" sz="1600" i="1" dirty="0" smtClean="0"/>
              <a:t>S</a:t>
            </a:r>
            <a:r>
              <a:rPr lang="en-US" sz="1600" dirty="0" smtClean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Call </a:t>
            </a:r>
            <a:r>
              <a:rPr lang="en-US" sz="1600" i="1" dirty="0" err="1" smtClean="0"/>
              <a:t>SelectFeature</a:t>
            </a:r>
            <a:r>
              <a:rPr lang="en-US" sz="1600" i="1" dirty="0" smtClean="0"/>
              <a:t>(S)</a:t>
            </a:r>
            <a:endParaRPr lang="en-US" sz="1600" i="1" dirty="0"/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/>
                        <a:t>A last</a:t>
                      </a:r>
                      <a:r>
                        <a:rPr lang="en-US" sz="1100" b="1" u="sng" baseline="0" dirty="0" smtClean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{1,2,5}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54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Call </a:t>
            </a:r>
            <a:r>
              <a:rPr lang="en-US" sz="1600" i="1" dirty="0" err="1" smtClean="0"/>
              <a:t>SelectFeature</a:t>
            </a:r>
            <a:r>
              <a:rPr lang="en-US" sz="1600" i="1" dirty="0" smtClean="0"/>
              <a:t>(S)</a:t>
            </a:r>
            <a:endParaRPr lang="en-US" sz="1600" i="1" dirty="0"/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345444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{1,2,5}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1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Call </a:t>
            </a:r>
            <a:r>
              <a:rPr lang="en-US" sz="1600" i="1" dirty="0" err="1" smtClean="0"/>
              <a:t>SelectFeature</a:t>
            </a:r>
            <a:r>
              <a:rPr lang="en-US" sz="1600" i="1" dirty="0" smtClean="0"/>
              <a:t>(S)</a:t>
            </a:r>
            <a:endParaRPr lang="en-US" sz="1600" i="1" dirty="0"/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{1,2,5}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YES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20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Call </a:t>
            </a:r>
            <a:r>
              <a:rPr lang="en-US" sz="1600" i="1" dirty="0" err="1" smtClean="0">
                <a:solidFill>
                  <a:schemeClr val="accent1"/>
                </a:solidFill>
              </a:rPr>
              <a:t>SelectFeature</a:t>
            </a:r>
            <a:r>
              <a:rPr lang="en-US" sz="1600" i="1" dirty="0" smtClean="0">
                <a:solidFill>
                  <a:schemeClr val="accent1"/>
                </a:solidFill>
              </a:rPr>
              <a:t>(S)</a:t>
            </a:r>
            <a:endParaRPr lang="en-US" sz="1600" i="1" dirty="0">
              <a:solidFill>
                <a:schemeClr val="accent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{3,4,6}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65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Pick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  <a:r>
              <a:rPr lang="en-US" sz="1600" dirty="0" smtClean="0">
                <a:solidFill>
                  <a:schemeClr val="accent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accent1"/>
                </a:solidFill>
              </a:rPr>
              <a:t>Examples</a:t>
            </a:r>
            <a:r>
              <a:rPr lang="en-US" sz="1600" dirty="0" smtClean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855111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{3,4,6}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4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Pick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  <a:r>
              <a:rPr lang="en-US" sz="1600" dirty="0" smtClean="0">
                <a:solidFill>
                  <a:schemeClr val="accent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accent1"/>
                </a:solidFill>
              </a:rPr>
              <a:t>Examples</a:t>
            </a:r>
            <a:r>
              <a:rPr lang="en-US" sz="1600" dirty="0" smtClean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{3,4,6}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Drinks?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2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For each </a:t>
            </a:r>
            <a:r>
              <a:rPr lang="en-US" sz="1600" i="1" dirty="0" smtClean="0">
                <a:solidFill>
                  <a:schemeClr val="accent1"/>
                </a:solidFill>
              </a:rPr>
              <a:t>Value</a:t>
            </a:r>
            <a:r>
              <a:rPr lang="en-US" sz="1600" dirty="0" smtClean="0">
                <a:solidFill>
                  <a:schemeClr val="accent1"/>
                </a:solidFill>
              </a:rPr>
              <a:t> of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Find Subset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of </a:t>
            </a:r>
            <a:r>
              <a:rPr lang="en-US" sz="1600" i="1" dirty="0" smtClean="0">
                <a:solidFill>
                  <a:schemeClr val="accent1"/>
                </a:solidFill>
              </a:rPr>
              <a:t>Examples</a:t>
            </a:r>
            <a:r>
              <a:rPr lang="en-US" sz="1600" dirty="0" smtClean="0">
                <a:solidFill>
                  <a:schemeClr val="accent1"/>
                </a:solidFill>
              </a:rPr>
              <a:t> such that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  <a:r>
              <a:rPr lang="en-US" sz="1600" dirty="0" smtClean="0">
                <a:solidFill>
                  <a:schemeClr val="accent1"/>
                </a:solidFill>
              </a:rPr>
              <a:t> == </a:t>
            </a:r>
            <a:r>
              <a:rPr lang="en-US" sz="1600" i="1" dirty="0" smtClean="0">
                <a:solidFill>
                  <a:schemeClr val="accent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{4,6}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53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For each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Find Subset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such that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{4,6}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11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For each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Find Subset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such that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{4,6}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NO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97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For each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Find Subset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such that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{4,6}</a:t>
            </a:r>
          </a:p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{3}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16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For each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Find Subset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such that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accent1"/>
                </a:solidFill>
              </a:rPr>
              <a:t>S</a:t>
            </a:r>
            <a:r>
              <a:rPr lang="en-US" sz="1600" dirty="0" smtClean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{4,6}</a:t>
            </a:r>
          </a:p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{3}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YES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97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Pick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For each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Find Subset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of </a:t>
            </a:r>
            <a:r>
              <a:rPr lang="en-US" sz="1600" i="1" dirty="0" smtClean="0">
                <a:solidFill>
                  <a:schemeClr val="tx1"/>
                </a:solidFill>
              </a:rPr>
              <a:t>Examples</a:t>
            </a:r>
            <a:r>
              <a:rPr lang="en-US" sz="1600" dirty="0" smtClean="0">
                <a:solidFill>
                  <a:schemeClr val="tx1"/>
                </a:solidFill>
              </a:rPr>
              <a:t> such that </a:t>
            </a:r>
            <a:r>
              <a:rPr lang="en-US" sz="1600" i="1" dirty="0" smtClean="0">
                <a:solidFill>
                  <a:schemeClr val="tx1"/>
                </a:solidFill>
              </a:rPr>
              <a:t>Feature</a:t>
            </a:r>
            <a:r>
              <a:rPr lang="en-US" sz="1600" dirty="0" smtClean="0">
                <a:solidFill>
                  <a:schemeClr val="tx1"/>
                </a:solidFill>
              </a:rPr>
              <a:t> == </a:t>
            </a:r>
            <a:r>
              <a:rPr lang="en-US" sz="1600" i="1" dirty="0" smtClean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If all examples in </a:t>
            </a:r>
            <a:r>
              <a:rPr lang="en-US" sz="1600" i="1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Call </a:t>
            </a:r>
            <a:r>
              <a:rPr lang="en-US" sz="1600" i="1" dirty="0" err="1" smtClean="0">
                <a:solidFill>
                  <a:schemeClr val="tx1"/>
                </a:solidFill>
              </a:rPr>
              <a:t>SelectFeature</a:t>
            </a:r>
            <a:r>
              <a:rPr lang="en-US" sz="1600" i="1" dirty="0" smtClean="0">
                <a:solidFill>
                  <a:schemeClr val="tx1"/>
                </a:solidFill>
              </a:rPr>
              <a:t>(S)</a:t>
            </a:r>
            <a:endParaRPr lang="en-US" sz="1600" i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 smtClean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Jeff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1100" b="0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11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{1,2,3,4,5,6}</a:t>
            </a:r>
          </a:p>
          <a:p>
            <a:pPr algn="ctr"/>
            <a:r>
              <a:rPr lang="en-US" dirty="0" smtClean="0"/>
              <a:t>A last year?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{1,2,5}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{3,4,6}</a:t>
            </a:r>
          </a:p>
          <a:p>
            <a:pPr algn="ctr"/>
            <a:r>
              <a:rPr lang="en-US" dirty="0" smtClean="0"/>
              <a:t>Drinks?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{4,6}</a:t>
            </a:r>
          </a:p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{3}</a:t>
            </a:r>
          </a:p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1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ID3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err="1" smtClean="0"/>
              <a:t>SelectFeature</a:t>
            </a:r>
            <a:r>
              <a:rPr lang="en-US" i="1" dirty="0" smtClean="0"/>
              <a:t>(Examples)</a:t>
            </a:r>
            <a:r>
              <a:rPr lang="en-US" dirty="0" smtClean="0"/>
              <a:t>{</a:t>
            </a:r>
          </a:p>
          <a:p>
            <a:pPr marL="36900" indent="0">
              <a:buNone/>
            </a:pPr>
            <a:r>
              <a:rPr lang="en-US" dirty="0" smtClean="0"/>
              <a:t>	Pick </a:t>
            </a:r>
            <a:r>
              <a:rPr lang="en-US" i="1" dirty="0" smtClean="0"/>
              <a:t>Feature</a:t>
            </a:r>
            <a:r>
              <a:rPr lang="en-US" dirty="0" smtClean="0"/>
              <a:t> that best splits </a:t>
            </a:r>
            <a:r>
              <a:rPr lang="en-US" i="1" dirty="0" smtClean="0"/>
              <a:t>Examples</a:t>
            </a:r>
            <a:r>
              <a:rPr lang="en-US" dirty="0" smtClean="0"/>
              <a:t> into different result categories </a:t>
            </a:r>
            <a:r>
              <a:rPr lang="en-US" b="1" i="1" u="sng" dirty="0" smtClean="0"/>
              <a:t>(HOW TO DO THIS?)</a:t>
            </a:r>
          </a:p>
          <a:p>
            <a:pPr marL="36900" indent="0">
              <a:buNone/>
            </a:pPr>
            <a:r>
              <a:rPr lang="en-US" dirty="0" smtClean="0"/>
              <a:t>	For each </a:t>
            </a:r>
            <a:r>
              <a:rPr lang="en-US" i="1" dirty="0" smtClean="0"/>
              <a:t>Value</a:t>
            </a:r>
            <a:r>
              <a:rPr lang="en-US" dirty="0" smtClean="0"/>
              <a:t> of </a:t>
            </a:r>
            <a:r>
              <a:rPr lang="en-US" i="1" dirty="0" smtClean="0"/>
              <a:t>Feature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Find Subset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Examples</a:t>
            </a:r>
            <a:r>
              <a:rPr lang="en-US" dirty="0" smtClean="0"/>
              <a:t> such that </a:t>
            </a:r>
            <a:r>
              <a:rPr lang="en-US" i="1" dirty="0" smtClean="0"/>
              <a:t>Feature</a:t>
            </a:r>
            <a:r>
              <a:rPr lang="en-US" dirty="0" smtClean="0"/>
              <a:t> == </a:t>
            </a:r>
            <a:r>
              <a:rPr lang="en-US" i="1" dirty="0" smtClean="0"/>
              <a:t>Value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If all examples in </a:t>
            </a:r>
            <a:r>
              <a:rPr lang="en-US" i="1" dirty="0" smtClean="0"/>
              <a:t>S</a:t>
            </a:r>
            <a:r>
              <a:rPr lang="en-US" dirty="0" smtClean="0"/>
              <a:t> are in same result category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Mark relevant node in the tree with that category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Call </a:t>
            </a:r>
            <a:r>
              <a:rPr lang="en-US" i="1" dirty="0" err="1" smtClean="0"/>
              <a:t>SelectFeature</a:t>
            </a:r>
            <a:r>
              <a:rPr lang="en-US" i="1" dirty="0" smtClean="0"/>
              <a:t>(S)</a:t>
            </a:r>
            <a:endParaRPr lang="en-US" i="1" dirty="0"/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Algorithm: Which Attribute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801" y="1720312"/>
            <a:ext cx="4948701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smtClean="0"/>
              <a:t>A1</a:t>
            </a:r>
            <a:r>
              <a:rPr lang="en-US" dirty="0" smtClean="0"/>
              <a:t> and </a:t>
            </a:r>
            <a:r>
              <a:rPr lang="en-US" i="1" dirty="0" smtClean="0"/>
              <a:t>A2</a:t>
            </a:r>
            <a:r>
              <a:rPr lang="en-US" dirty="0" smtClean="0"/>
              <a:t> are the </a:t>
            </a:r>
            <a:r>
              <a:rPr lang="en-US" b="1" u="sng" dirty="0" smtClean="0"/>
              <a:t>features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29+, 35-</a:t>
            </a:r>
            <a:r>
              <a:rPr lang="en-US" dirty="0" smtClean="0"/>
              <a:t> means </a:t>
            </a:r>
            <a:r>
              <a:rPr lang="en-US" b="1" u="sng" dirty="0" smtClean="0"/>
              <a:t>29 positive training examples</a:t>
            </a:r>
            <a:r>
              <a:rPr lang="en-US" dirty="0" smtClean="0"/>
              <a:t> and </a:t>
            </a:r>
            <a:r>
              <a:rPr lang="en-US" b="1" u="sng" dirty="0" smtClean="0"/>
              <a:t>35 negative training examples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(on edges) are the </a:t>
            </a:r>
            <a:r>
              <a:rPr lang="en-US" b="1" u="sng" dirty="0" smtClean="0"/>
              <a:t>values</a:t>
            </a:r>
            <a:r>
              <a:rPr lang="en-US" dirty="0" smtClean="0"/>
              <a:t> of the features (so Boolean features in this image)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…so which feature split is better?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" y="2553858"/>
            <a:ext cx="7116165" cy="28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Algorithm: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9" y="1720312"/>
            <a:ext cx="6132163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Suppose: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S</a:t>
            </a:r>
            <a:r>
              <a:rPr lang="en-US" dirty="0" smtClean="0"/>
              <a:t> is sample of training examples</a:t>
            </a:r>
          </a:p>
          <a:p>
            <a:pPr marL="36900" indent="0">
              <a:buNone/>
            </a:pPr>
            <a:r>
              <a:rPr lang="en-US" i="1" dirty="0" smtClean="0"/>
              <a:t>P</a:t>
            </a:r>
            <a:r>
              <a:rPr lang="en-US" i="1" baseline="-25000" dirty="0" smtClean="0"/>
              <a:t>+</a:t>
            </a:r>
            <a:r>
              <a:rPr lang="en-US" dirty="0" smtClean="0"/>
              <a:t> is proportion of positive examples in </a:t>
            </a:r>
            <a:r>
              <a:rPr lang="en-US" i="1" dirty="0" smtClean="0"/>
              <a:t>S</a:t>
            </a:r>
          </a:p>
          <a:p>
            <a:pPr marL="36900" indent="0">
              <a:buNone/>
            </a:pPr>
            <a:r>
              <a:rPr lang="en-US" dirty="0" smtClean="0"/>
              <a:t>P</a:t>
            </a:r>
            <a:r>
              <a:rPr lang="en-US" baseline="-25000" dirty="0" smtClean="0"/>
              <a:t>-</a:t>
            </a:r>
            <a:r>
              <a:rPr lang="en-US" dirty="0" smtClean="0"/>
              <a:t> is proportion of negative examples in </a:t>
            </a:r>
            <a:r>
              <a:rPr lang="en-US" i="1" dirty="0" smtClean="0"/>
              <a:t>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 smtClean="0"/>
              <a:t>Entropy</a:t>
            </a:r>
            <a:r>
              <a:rPr lang="en-US" dirty="0" smtClean="0"/>
              <a:t> measure the impurity of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sz="2400" dirty="0" smtClean="0"/>
              <a:t>Entropy(S) = -P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*log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) – P</a:t>
            </a:r>
            <a:r>
              <a:rPr lang="en-US" sz="2400" baseline="-25000" dirty="0" smtClean="0"/>
              <a:t>-</a:t>
            </a:r>
            <a:r>
              <a:rPr lang="en-US" sz="2400" dirty="0" smtClean="0"/>
              <a:t>*log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</a:t>
            </a:r>
            <a:r>
              <a:rPr lang="en-US" sz="2400" baseline="-25000" dirty="0" smtClean="0"/>
              <a:t>-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2" y="1518834"/>
            <a:ext cx="5173851" cy="51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720312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 smtClean="0"/>
              <a:t>Entropy(S)</a:t>
            </a:r>
            <a:r>
              <a:rPr lang="en-US" dirty="0" smtClean="0"/>
              <a:t> is the </a:t>
            </a:r>
            <a:r>
              <a:rPr lang="en-US" b="1" u="sng" dirty="0" smtClean="0"/>
              <a:t>expected number of bits</a:t>
            </a:r>
            <a:r>
              <a:rPr lang="en-US" dirty="0" smtClean="0"/>
              <a:t> needed to encode class (+ or -) of randomly drawn member of S (under optimal, shortest-length code)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Think </a:t>
            </a:r>
            <a:r>
              <a:rPr lang="en-US" b="1" u="sng" dirty="0" smtClean="0"/>
              <a:t>Huffman Codes</a:t>
            </a:r>
            <a:r>
              <a:rPr lang="en-US" dirty="0" smtClean="0"/>
              <a:t> here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Optimal length code assigns –log</a:t>
            </a:r>
            <a:r>
              <a:rPr lang="en-US" baseline="-25000" dirty="0" smtClean="0"/>
              <a:t>2</a:t>
            </a:r>
            <a:r>
              <a:rPr lang="en-US" dirty="0" smtClean="0"/>
              <a:t>(p) bits to message having probability of </a:t>
            </a:r>
            <a:r>
              <a:rPr lang="en-US" i="1" dirty="0" smtClean="0"/>
              <a:t>p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dirty="0" smtClean="0"/>
              <a:t>So, over all possibilities we take a weighted average: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Entropy(S) = -P</a:t>
            </a:r>
            <a:r>
              <a:rPr lang="en-US" baseline="-25000" dirty="0"/>
              <a:t>+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+</a:t>
            </a:r>
            <a:r>
              <a:rPr lang="en-US" dirty="0"/>
              <a:t>) – P</a:t>
            </a:r>
            <a:r>
              <a:rPr lang="en-US" baseline="-25000" dirty="0"/>
              <a:t>-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-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51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 smtClean="0"/>
              <a:t>Information Gain</a:t>
            </a:r>
            <a:r>
              <a:rPr lang="en-US" dirty="0" smtClean="0"/>
              <a:t> is the amount the entropy has dropped given that you split on a specific feature at this step of the algorithm.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 smtClean="0"/>
              <a:t>Gain(S,A)</a:t>
            </a:r>
            <a:r>
              <a:rPr lang="en-US" dirty="0" smtClean="0"/>
              <a:t> = expected </a:t>
            </a:r>
            <a:r>
              <a:rPr lang="en-US" b="1" u="sng" dirty="0" smtClean="0"/>
              <a:t>reduction in entropy</a:t>
            </a:r>
            <a:r>
              <a:rPr lang="en-US" dirty="0" smtClean="0"/>
              <a:t> due to sorting on </a:t>
            </a:r>
            <a:r>
              <a:rPr lang="en-US" i="1" dirty="0" smtClean="0"/>
              <a:t>A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16" y="3361600"/>
            <a:ext cx="7913903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Which Attribute Better?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 smtClean="0"/>
              <a:t>Try it on your own!</a:t>
            </a:r>
            <a:endParaRPr lang="en-US" i="1" dirty="0" smtClean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69" y="2232158"/>
            <a:ext cx="10075834" cy="39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Which Attribute Better?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0" y="1518837"/>
            <a:ext cx="9640551" cy="50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Decision Trees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u="sng" dirty="0" smtClean="0"/>
              <a:t>Decision Tree</a:t>
            </a:r>
            <a:r>
              <a:rPr lang="en-US" dirty="0" smtClean="0"/>
              <a:t> is a tree that when followed, provides a prediction of interest for a given data point</a:t>
            </a:r>
          </a:p>
          <a:p>
            <a:endParaRPr lang="en-US" dirty="0"/>
          </a:p>
          <a:p>
            <a:r>
              <a:rPr lang="en-US" dirty="0" smtClean="0"/>
              <a:t>Think of this as a flow chart</a:t>
            </a:r>
          </a:p>
          <a:p>
            <a:endParaRPr lang="en-US" dirty="0"/>
          </a:p>
          <a:p>
            <a:r>
              <a:rPr lang="en-US" dirty="0" smtClean="0"/>
              <a:t>Each node is a </a:t>
            </a:r>
            <a:r>
              <a:rPr lang="en-US" i="1" dirty="0" smtClean="0"/>
              <a:t>feature</a:t>
            </a:r>
            <a:r>
              <a:rPr lang="en-US" dirty="0" smtClean="0"/>
              <a:t> and based on the value of that feature, we </a:t>
            </a:r>
            <a:r>
              <a:rPr lang="en-US" dirty="0" err="1" smtClean="0"/>
              <a:t>recurse</a:t>
            </a:r>
            <a:r>
              <a:rPr lang="en-US" dirty="0" smtClean="0"/>
              <a:t> on the appropriate branch of the tree</a:t>
            </a:r>
          </a:p>
          <a:p>
            <a:endParaRPr lang="en-US" dirty="0"/>
          </a:p>
          <a:p>
            <a:r>
              <a:rPr lang="en-US" dirty="0" smtClean="0"/>
              <a:t>Leaf nodes are classifications of the data point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6" y="124788"/>
            <a:ext cx="7438541" cy="6243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8" y="5043355"/>
            <a:ext cx="7031066" cy="16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Thinking of ID3 as Space-Search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Hypothesis space is </a:t>
            </a:r>
            <a:r>
              <a:rPr lang="en-US" b="1" u="sng" dirty="0" smtClean="0"/>
              <a:t>complete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- The best decision tree MUST be in there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 smtClean="0"/>
              <a:t>ID3</a:t>
            </a:r>
            <a:r>
              <a:rPr lang="en-US" dirty="0" smtClean="0"/>
              <a:t> outputs a </a:t>
            </a:r>
            <a:r>
              <a:rPr lang="en-US" b="1" u="sng" dirty="0" smtClean="0"/>
              <a:t>specific decision tree</a:t>
            </a:r>
            <a:r>
              <a:rPr lang="en-US" dirty="0" smtClean="0"/>
              <a:t> though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Is it the best one?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No back-tracking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b="1" u="sng" dirty="0" smtClean="0"/>
              <a:t>Local-minima</a:t>
            </a:r>
            <a:r>
              <a:rPr lang="en-US" dirty="0" smtClean="0"/>
              <a:t> (so probably not optimal)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Search choices are </a:t>
            </a:r>
            <a:r>
              <a:rPr lang="en-US" b="1" u="sng" dirty="0" smtClean="0"/>
              <a:t>stochastic</a:t>
            </a:r>
            <a:r>
              <a:rPr lang="en-US" dirty="0" smtClean="0"/>
              <a:t>, so pretty robust to noisy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ID3 is Biased!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Preference for </a:t>
            </a:r>
            <a:r>
              <a:rPr lang="en-US" b="1" u="sng" dirty="0" smtClean="0"/>
              <a:t>shorter trees</a:t>
            </a:r>
            <a:r>
              <a:rPr lang="en-US" dirty="0" smtClean="0"/>
              <a:t> with high information gains near the root. ID3 is a </a:t>
            </a:r>
            <a:r>
              <a:rPr lang="en-US" b="1" u="sng" dirty="0" smtClean="0"/>
              <a:t>greedy algorithm</a:t>
            </a:r>
            <a:r>
              <a:rPr lang="en-US" dirty="0" smtClean="0"/>
              <a:t>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Bias is a preference, not a restriction (i.e., defines the choice we make when searching, but whole tree is available)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 smtClean="0"/>
              <a:t>Occam’s Razor</a:t>
            </a:r>
            <a:r>
              <a:rPr lang="en-US" dirty="0" smtClean="0"/>
              <a:t>: Prefer the shortest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169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ID3: Why Preference for Shorter Hypothesis?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Fewer short hypotheses</a:t>
            </a:r>
          </a:p>
          <a:p>
            <a:r>
              <a:rPr lang="en-US" dirty="0" smtClean="0"/>
              <a:t>Shorter = more general</a:t>
            </a:r>
          </a:p>
          <a:p>
            <a:r>
              <a:rPr lang="en-US" dirty="0" smtClean="0"/>
              <a:t>Longer hypothesis might be coincidence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There are many ways to define short hypotheses</a:t>
            </a:r>
          </a:p>
          <a:p>
            <a:r>
              <a:rPr lang="en-US" dirty="0" smtClean="0"/>
              <a:t>e.g., all trees with a prime number of nodes that use attributes beginning with letter Z</a:t>
            </a:r>
          </a:p>
        </p:txBody>
      </p:sp>
    </p:spTree>
    <p:extLst>
      <p:ext uri="{BB962C8B-B14F-4D97-AF65-F5344CB8AC3E}">
        <p14:creationId xmlns:p14="http://schemas.microsoft.com/office/powerpoint/2010/main" val="1104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ID3: Overfitting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b="1" u="sng" dirty="0" smtClean="0"/>
              <a:t>Overfitting</a:t>
            </a:r>
            <a:r>
              <a:rPr lang="en-US" dirty="0" smtClean="0"/>
              <a:t> is a problem in many AI algorithms in which learned rules infer noisy variations in data as real underlying differences.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Consider adding this example to earlier tree: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[Sunny, Hot,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Normal Humidity,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Strong Wind</a:t>
            </a:r>
            <a:r>
              <a:rPr lang="en-US" dirty="0" smtClean="0"/>
              <a:t>,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Play Tennis = NO ]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What is the effect on this tree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83" y="2681207"/>
            <a:ext cx="6747828" cy="40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Defining Overfitting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Consider a hypothesis </a:t>
            </a:r>
            <a:r>
              <a:rPr lang="en-US" i="1" dirty="0" smtClean="0"/>
              <a:t>h</a:t>
            </a:r>
            <a:r>
              <a:rPr lang="en-US" dirty="0" smtClean="0"/>
              <a:t> over both training data and actual distribution: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Error over training data: </a:t>
            </a:r>
            <a:r>
              <a:rPr lang="en-US" i="1" dirty="0" err="1" smtClean="0"/>
              <a:t>TrainError</a:t>
            </a:r>
            <a:r>
              <a:rPr lang="en-US" i="1" dirty="0" smtClean="0"/>
              <a:t>(h)</a:t>
            </a:r>
            <a:r>
              <a:rPr lang="en-US" dirty="0" smtClean="0"/>
              <a:t>		Error over entire distribution </a:t>
            </a:r>
            <a:r>
              <a:rPr lang="en-US" b="1" i="1" dirty="0" smtClean="0"/>
              <a:t>D</a:t>
            </a:r>
            <a:r>
              <a:rPr lang="en-US" dirty="0" smtClean="0"/>
              <a:t>: </a:t>
            </a:r>
            <a:r>
              <a:rPr lang="en-US" i="1" dirty="0" err="1" smtClean="0"/>
              <a:t>DError</a:t>
            </a:r>
            <a:r>
              <a:rPr lang="en-US" i="1" dirty="0" smtClean="0"/>
              <a:t>(h)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Hypothesis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b="1" u="sng" dirty="0" err="1" smtClean="0"/>
              <a:t>overfits</a:t>
            </a:r>
            <a:r>
              <a:rPr lang="en-US" dirty="0" smtClean="0"/>
              <a:t> the training data if there is another hypothesis h’ such that: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 smtClean="0"/>
              <a:t>TrainError</a:t>
            </a:r>
            <a:r>
              <a:rPr lang="en-US" sz="2400" i="1" dirty="0" smtClean="0"/>
              <a:t>(h) &lt; </a:t>
            </a:r>
            <a:r>
              <a:rPr lang="en-US" sz="2400" i="1" dirty="0" err="1" smtClean="0"/>
              <a:t>TrainError</a:t>
            </a:r>
            <a:r>
              <a:rPr lang="en-US" sz="2400" i="1" dirty="0" smtClean="0"/>
              <a:t>(h’)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 smtClean="0"/>
              <a:t>AND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 smtClean="0"/>
              <a:t>DError</a:t>
            </a:r>
            <a:r>
              <a:rPr lang="en-US" sz="2400" i="1" dirty="0" smtClean="0"/>
              <a:t>(h) &gt; </a:t>
            </a:r>
            <a:r>
              <a:rPr lang="en-US" sz="2400" i="1" dirty="0" err="1" smtClean="0"/>
              <a:t>DError</a:t>
            </a:r>
            <a:r>
              <a:rPr lang="en-US" sz="2400" i="1" dirty="0" smtClean="0"/>
              <a:t>(h’)</a:t>
            </a:r>
          </a:p>
          <a:p>
            <a:pPr marL="36900" indent="0" algn="ctr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dirty="0" smtClean="0"/>
              <a:t>Why does this make sense?</a:t>
            </a:r>
          </a:p>
        </p:txBody>
      </p:sp>
    </p:spTree>
    <p:extLst>
      <p:ext uri="{BB962C8B-B14F-4D97-AF65-F5344CB8AC3E}">
        <p14:creationId xmlns:p14="http://schemas.microsoft.com/office/powerpoint/2010/main" val="37135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Defining Overfitting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66" y="1378575"/>
            <a:ext cx="8088420" cy="5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Avoiding Overfitting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en-US" dirty="0" smtClean="0"/>
              <a:t>Stop growing when data split not statistically significant.</a:t>
            </a:r>
          </a:p>
          <a:p>
            <a:pPr marL="871200" lvl="1" indent="-457200">
              <a:buFont typeface="Wingdings 2" charset="2"/>
              <a:buAutoNum type="arabicPeriod"/>
            </a:pPr>
            <a:r>
              <a:rPr lang="en-US" dirty="0" smtClean="0"/>
              <a:t>E.g., 101 positive examples and 1 negative at a node. No need to split here.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smtClean="0"/>
              <a:t>Grow full tree, then post-prune</a:t>
            </a:r>
          </a:p>
          <a:p>
            <a:pPr marL="494100" indent="-457200">
              <a:buFont typeface="Wingdings 2" charset="2"/>
              <a:buAutoNum type="arabicPeriod"/>
            </a:pPr>
            <a:endParaRPr lang="en-US" dirty="0"/>
          </a:p>
          <a:p>
            <a:pPr marL="494100" indent="-457200">
              <a:buFont typeface="Wingdings 2" charset="2"/>
              <a:buAutoNum type="arabicPeriod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Additionally:</a:t>
            </a:r>
          </a:p>
          <a:p>
            <a:pPr marL="36900" indent="0">
              <a:buNone/>
            </a:pPr>
            <a:r>
              <a:rPr lang="en-US" dirty="0" smtClean="0"/>
              <a:t>Split data into a </a:t>
            </a:r>
            <a:r>
              <a:rPr lang="en-US" b="1" u="sng" dirty="0" smtClean="0"/>
              <a:t>training set</a:t>
            </a:r>
            <a:r>
              <a:rPr lang="en-US" dirty="0" smtClean="0"/>
              <a:t> and a </a:t>
            </a:r>
            <a:r>
              <a:rPr lang="en-US" b="1" u="sng" dirty="0" smtClean="0"/>
              <a:t>validation (or test) set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r>
              <a:rPr lang="en-US" dirty="0" smtClean="0"/>
              <a:t>Build tree (train) on training set only. Validate on validation set only.</a:t>
            </a:r>
          </a:p>
          <a:p>
            <a:pPr marL="36900" indent="0">
              <a:buNone/>
            </a:pPr>
            <a:r>
              <a:rPr lang="en-US" dirty="0" smtClean="0"/>
              <a:t>Greedily remove rules in tree until you improve accuracy on </a:t>
            </a:r>
            <a:r>
              <a:rPr lang="en-US" b="1" u="sng" dirty="0" smtClean="0"/>
              <a:t>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7651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 smtClean="0"/>
              <a:t>Post-Pruning to fight Overfitting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8" y="1378575"/>
            <a:ext cx="8583155" cy="53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01"/>
            <a:ext cx="10353762" cy="970450"/>
          </a:xfrm>
        </p:spPr>
        <p:txBody>
          <a:bodyPr/>
          <a:lstStyle/>
          <a:p>
            <a:r>
              <a:rPr lang="en-US" dirty="0" smtClean="0"/>
              <a:t>Example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560" y="2226359"/>
            <a:ext cx="2587960" cy="384217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b="1" u="sng" dirty="0" smtClean="0"/>
              <a:t>Heart Attack Possible</a:t>
            </a:r>
            <a:endParaRPr lang="en-US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8707" y="1021253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Chest pain began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 smtClean="0"/>
              <a:t>&gt; 48 hours ago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18308" y="353906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 smtClean="0"/>
              <a:t>Heart Attack Unlikely</a:t>
            </a:r>
            <a:endParaRPr lang="en-US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322" y="4658715"/>
            <a:ext cx="1275013" cy="9794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 smtClean="0"/>
              <a:t>Heart Attack </a:t>
            </a:r>
            <a:r>
              <a:rPr lang="en-US" b="1" u="sng" dirty="0"/>
              <a:t>Unlikely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5630" y="6307079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 smtClean="0"/>
              <a:t>Heart Attack </a:t>
            </a:r>
            <a:r>
              <a:rPr lang="en-US" b="1" u="sng" dirty="0"/>
              <a:t>Unlikely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99774" y="630707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 smtClean="0"/>
              <a:t>Heart Attack Possible</a:t>
            </a:r>
            <a:endParaRPr lang="en-US" b="1" u="sn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1036" y="4726449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Pain worse than prior angina?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65507" y="3300832"/>
            <a:ext cx="2117272" cy="7738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Longest pain episode &gt; 1 hour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61434" y="2119294"/>
            <a:ext cx="2564357" cy="6166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 smtClean="0"/>
              <a:t>Prior history of angina or heart attack?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 flipH="1">
            <a:off x="5043613" y="1845733"/>
            <a:ext cx="1893730" cy="2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3" idx="0"/>
          </p:cNvCxnSpPr>
          <p:nvPr/>
        </p:nvCxnSpPr>
        <p:spPr>
          <a:xfrm>
            <a:off x="6937343" y="1845733"/>
            <a:ext cx="2986197" cy="3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5" idx="0"/>
          </p:cNvCxnSpPr>
          <p:nvPr/>
        </p:nvCxnSpPr>
        <p:spPr>
          <a:xfrm>
            <a:off x="5043613" y="2735904"/>
            <a:ext cx="1468675" cy="8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0"/>
          </p:cNvCxnSpPr>
          <p:nvPr/>
        </p:nvCxnSpPr>
        <p:spPr>
          <a:xfrm flipH="1">
            <a:off x="2924143" y="2735904"/>
            <a:ext cx="2119470" cy="56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 flipH="1">
            <a:off x="1055829" y="4074653"/>
            <a:ext cx="1868314" cy="5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9" idx="0"/>
          </p:cNvCxnSpPr>
          <p:nvPr/>
        </p:nvCxnSpPr>
        <p:spPr>
          <a:xfrm>
            <a:off x="2924143" y="4074653"/>
            <a:ext cx="1235529" cy="65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19610" y="5550929"/>
            <a:ext cx="1340062" cy="75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8" idx="0"/>
          </p:cNvCxnSpPr>
          <p:nvPr/>
        </p:nvCxnSpPr>
        <p:spPr>
          <a:xfrm>
            <a:off x="4159672" y="5550929"/>
            <a:ext cx="2234082" cy="75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8298375" y="1641498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400606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023263" y="285924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04015" y="563667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87224" y="167333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743619" y="290398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18800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85301" y="5704404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 smtClean="0"/>
              <a:t>No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04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Decision Tree Induction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More common approach to learning</a:t>
            </a:r>
          </a:p>
          <a:p>
            <a:endParaRPr lang="en-US" dirty="0"/>
          </a:p>
          <a:p>
            <a:r>
              <a:rPr lang="en-US" dirty="0" smtClean="0"/>
              <a:t>Idea! Use the training set to build a decision tree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Want the tree to be as small as possible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339"/>
              </p:ext>
            </p:extLst>
          </p:nvPr>
        </p:nvGraphicFramePr>
        <p:xfrm>
          <a:off x="914400" y="1731963"/>
          <a:ext cx="10353678" cy="4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3"/>
                <a:gridCol w="1725613"/>
                <a:gridCol w="1725613"/>
                <a:gridCol w="1725613"/>
                <a:gridCol w="1725613"/>
                <a:gridCol w="1725613"/>
              </a:tblGrid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last</a:t>
                      </a:r>
                      <a:r>
                        <a:rPr lang="en-US" baseline="0" dirty="0" smtClean="0"/>
                        <a:t> year?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 Hard?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Drinks?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this year?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err="1" smtClean="0"/>
              <a:t>SelectFeature</a:t>
            </a:r>
            <a:r>
              <a:rPr lang="en-US" i="1" dirty="0" smtClean="0"/>
              <a:t>(Examples)</a:t>
            </a:r>
            <a:r>
              <a:rPr lang="en-US" dirty="0" smtClean="0"/>
              <a:t>{</a:t>
            </a:r>
          </a:p>
          <a:p>
            <a:pPr marL="36900" indent="0">
              <a:buNone/>
            </a:pPr>
            <a:r>
              <a:rPr lang="en-US" dirty="0" smtClean="0"/>
              <a:t>	Pick </a:t>
            </a:r>
            <a:r>
              <a:rPr lang="en-US" i="1" dirty="0" smtClean="0"/>
              <a:t>Feature</a:t>
            </a:r>
            <a:r>
              <a:rPr lang="en-US" dirty="0" smtClean="0"/>
              <a:t> that best splits </a:t>
            </a:r>
            <a:r>
              <a:rPr lang="en-US" i="1" dirty="0" smtClean="0"/>
              <a:t>Examples</a:t>
            </a:r>
            <a:r>
              <a:rPr lang="en-US" dirty="0" smtClean="0"/>
              <a:t> into different result categories</a:t>
            </a:r>
          </a:p>
          <a:p>
            <a:pPr marL="36900" indent="0">
              <a:buNone/>
            </a:pPr>
            <a:r>
              <a:rPr lang="en-US" dirty="0" smtClean="0"/>
              <a:t>	For each </a:t>
            </a:r>
            <a:r>
              <a:rPr lang="en-US" i="1" dirty="0" smtClean="0"/>
              <a:t>Value</a:t>
            </a:r>
            <a:r>
              <a:rPr lang="en-US" dirty="0" smtClean="0"/>
              <a:t> of </a:t>
            </a:r>
            <a:r>
              <a:rPr lang="en-US" i="1" dirty="0" smtClean="0"/>
              <a:t>Feature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Find Subset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Examples</a:t>
            </a:r>
            <a:r>
              <a:rPr lang="en-US" dirty="0" smtClean="0"/>
              <a:t> such that </a:t>
            </a:r>
            <a:r>
              <a:rPr lang="en-US" i="1" dirty="0" smtClean="0"/>
              <a:t>Feature</a:t>
            </a:r>
            <a:r>
              <a:rPr lang="en-US" dirty="0" smtClean="0"/>
              <a:t> == </a:t>
            </a:r>
            <a:r>
              <a:rPr lang="en-US" i="1" dirty="0" smtClean="0"/>
              <a:t>Value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If all examples in </a:t>
            </a:r>
            <a:r>
              <a:rPr lang="en-US" i="1" dirty="0" smtClean="0"/>
              <a:t>S</a:t>
            </a:r>
            <a:r>
              <a:rPr lang="en-US" dirty="0" smtClean="0"/>
              <a:t> are in same result category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Mark relevant node in the tree with that category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Call </a:t>
            </a:r>
            <a:r>
              <a:rPr lang="en-US" i="1" dirty="0" err="1" smtClean="0"/>
              <a:t>SelectFeature</a:t>
            </a:r>
            <a:r>
              <a:rPr lang="en-US" i="1" dirty="0" smtClean="0"/>
              <a:t>(S)</a:t>
            </a:r>
            <a:endParaRPr lang="en-US" i="1" dirty="0"/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Pick </a:t>
            </a:r>
            <a:r>
              <a:rPr lang="en-US" sz="1600" i="1" dirty="0" smtClean="0"/>
              <a:t>Feature</a:t>
            </a:r>
            <a:r>
              <a:rPr lang="en-US" sz="1600" dirty="0" smtClean="0"/>
              <a:t> that best splits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all examples in </a:t>
            </a:r>
            <a:r>
              <a:rPr lang="en-US" sz="1600" i="1" dirty="0" smtClean="0"/>
              <a:t>S</a:t>
            </a:r>
            <a:r>
              <a:rPr lang="en-US" sz="1600" dirty="0" smtClean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Call </a:t>
            </a:r>
            <a:r>
              <a:rPr lang="en-US" sz="1600" i="1" dirty="0" err="1" smtClean="0"/>
              <a:t>SelectFeature</a:t>
            </a:r>
            <a:r>
              <a:rPr lang="en-US" sz="1600" i="1" dirty="0" smtClean="0"/>
              <a:t>(S)</a:t>
            </a:r>
            <a:endParaRPr lang="en-US" sz="1600" i="1" dirty="0"/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15396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 smtClean="0"/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653648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 smtClean="0"/>
              <a:t>SelectFeature</a:t>
            </a:r>
            <a:r>
              <a:rPr lang="en-US" sz="1600" i="1" dirty="0" smtClean="0"/>
              <a:t>(Examples)</a:t>
            </a:r>
            <a:r>
              <a:rPr lang="en-US" sz="1600" dirty="0" smtClean="0"/>
              <a:t>{</a:t>
            </a:r>
          </a:p>
          <a:p>
            <a:pPr marL="3690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1"/>
                </a:solidFill>
              </a:rPr>
              <a:t>Pick </a:t>
            </a:r>
            <a:r>
              <a:rPr lang="en-US" sz="1600" i="1" dirty="0" smtClean="0">
                <a:solidFill>
                  <a:schemeClr val="accent1"/>
                </a:solidFill>
              </a:rPr>
              <a:t>Feature</a:t>
            </a:r>
            <a:r>
              <a:rPr lang="en-US" sz="1600" dirty="0" smtClean="0">
                <a:solidFill>
                  <a:schemeClr val="accent1"/>
                </a:solidFill>
              </a:rPr>
              <a:t> that best splits </a:t>
            </a:r>
            <a:r>
              <a:rPr lang="en-US" sz="1600" i="1" dirty="0" smtClean="0">
                <a:solidFill>
                  <a:schemeClr val="accent1"/>
                </a:solidFill>
              </a:rPr>
              <a:t>Examples</a:t>
            </a:r>
            <a:r>
              <a:rPr lang="en-US" sz="1600" dirty="0" smtClean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 smtClean="0"/>
              <a:t>	For each </a:t>
            </a:r>
            <a:r>
              <a:rPr lang="en-US" sz="1600" i="1" dirty="0" smtClean="0"/>
              <a:t>Value</a:t>
            </a:r>
            <a:r>
              <a:rPr lang="en-US" sz="1600" dirty="0" smtClean="0"/>
              <a:t> of </a:t>
            </a:r>
            <a:r>
              <a:rPr lang="en-US" sz="1600" i="1" dirty="0" smtClean="0"/>
              <a:t>Feature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Find Subset </a:t>
            </a:r>
            <a:r>
              <a:rPr lang="en-US" sz="1600" i="1" dirty="0" smtClean="0"/>
              <a:t>S</a:t>
            </a:r>
            <a:r>
              <a:rPr lang="en-US" sz="1600" dirty="0" smtClean="0"/>
              <a:t> of </a:t>
            </a:r>
            <a:r>
              <a:rPr lang="en-US" sz="1600" i="1" dirty="0" smtClean="0"/>
              <a:t>Examples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Feature</a:t>
            </a:r>
            <a:r>
              <a:rPr lang="en-US" sz="1600" dirty="0" smtClean="0"/>
              <a:t> == </a:t>
            </a:r>
            <a:r>
              <a:rPr lang="en-US" sz="1600" i="1" dirty="0" smtClean="0"/>
              <a:t>Value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all examples in </a:t>
            </a:r>
            <a:r>
              <a:rPr lang="en-US" sz="1600" i="1" dirty="0" smtClean="0"/>
              <a:t>S</a:t>
            </a:r>
            <a:r>
              <a:rPr lang="en-US" sz="1600" dirty="0" smtClean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Call </a:t>
            </a:r>
            <a:r>
              <a:rPr lang="en-US" sz="1600" i="1" dirty="0" err="1" smtClean="0"/>
              <a:t>SelectFeature</a:t>
            </a:r>
            <a:r>
              <a:rPr lang="en-US" sz="1600" i="1" dirty="0" smtClean="0"/>
              <a:t>(S)</a:t>
            </a:r>
            <a:endParaRPr lang="en-US" sz="1600" i="1" dirty="0"/>
          </a:p>
          <a:p>
            <a:pPr marL="3690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775282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/>
                <a:gridCol w="1017112"/>
                <a:gridCol w="1017112"/>
                <a:gridCol w="1017112"/>
                <a:gridCol w="1017112"/>
                <a:gridCol w="1017112"/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/>
                        <a:t>A last</a:t>
                      </a:r>
                      <a:r>
                        <a:rPr lang="en-US" sz="1100" b="1" u="sng" baseline="0" dirty="0" smtClean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Richard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u="sng" dirty="0">
                        <a:solidFill>
                          <a:srgbClr val="00B05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1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2828</TotalTime>
  <Words>1805</Words>
  <Application>Microsoft Office PowerPoint</Application>
  <PresentationFormat>Widescreen</PresentationFormat>
  <Paragraphs>1049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Calisto MT</vt:lpstr>
      <vt:lpstr>Trebuchet MS</vt:lpstr>
      <vt:lpstr>Wingdings</vt:lpstr>
      <vt:lpstr>Wingdings 2</vt:lpstr>
      <vt:lpstr>Slate</vt:lpstr>
      <vt:lpstr>CS4710: Artificial Intelligence Intro to Machine Learning</vt:lpstr>
      <vt:lpstr>Decision Tree Induction</vt:lpstr>
      <vt:lpstr>PowerPoint Presentation</vt:lpstr>
      <vt:lpstr>Example Decision Tree</vt:lpstr>
      <vt:lpstr>PowerPoint Presentation</vt:lpstr>
      <vt:lpstr>Similar Example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Decision Tree Induction</vt:lpstr>
      <vt:lpstr>ID3 Algorithm</vt:lpstr>
      <vt:lpstr>ID3 Algorithm: Which Attribute Best?</vt:lpstr>
      <vt:lpstr>ID3 Algorithm: Entropy</vt:lpstr>
      <vt:lpstr>Entropy: Information Theory</vt:lpstr>
      <vt:lpstr>Information Gain</vt:lpstr>
      <vt:lpstr>Which Attribute Better? </vt:lpstr>
      <vt:lpstr>Which Attribute Better? </vt:lpstr>
      <vt:lpstr>PowerPoint Presentation</vt:lpstr>
      <vt:lpstr>Thinking of ID3 as Space-Search </vt:lpstr>
      <vt:lpstr>ID3 is Biased! </vt:lpstr>
      <vt:lpstr>ID3: Why Preference for Shorter Hypothesis? </vt:lpstr>
      <vt:lpstr>ID3: Overfitting </vt:lpstr>
      <vt:lpstr>Defining Overfitting </vt:lpstr>
      <vt:lpstr>Defining Overfitting </vt:lpstr>
      <vt:lpstr>Avoiding Overfitting </vt:lpstr>
      <vt:lpstr>Post-Pruning to fight Overfitting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233</cp:revision>
  <dcterms:created xsi:type="dcterms:W3CDTF">2014-12-16T15:21:56Z</dcterms:created>
  <dcterms:modified xsi:type="dcterms:W3CDTF">2015-11-17T13:22:39Z</dcterms:modified>
</cp:coreProperties>
</file>