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9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5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2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46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5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9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2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4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6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0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4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4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1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88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82115" y="304800"/>
            <a:ext cx="8791575" cy="845140"/>
          </a:xfrm>
        </p:spPr>
        <p:txBody>
          <a:bodyPr/>
          <a:lstStyle/>
          <a:p>
            <a:r>
              <a:rPr lang="pt-BR" dirty="0"/>
              <a:t>Projeto Hotelaria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88058" y="5073274"/>
            <a:ext cx="8791575" cy="1655762"/>
          </a:xfrm>
        </p:spPr>
        <p:txBody>
          <a:bodyPr/>
          <a:lstStyle/>
          <a:p>
            <a:r>
              <a:rPr lang="pt-BR" sz="1600" dirty="0">
                <a:solidFill>
                  <a:schemeClr val="tx1"/>
                </a:solidFill>
              </a:rPr>
              <a:t>Gerente de Projetos: Adriano</a:t>
            </a:r>
          </a:p>
          <a:p>
            <a:r>
              <a:rPr lang="pt-BR" sz="1600" dirty="0">
                <a:solidFill>
                  <a:schemeClr val="tx1"/>
                </a:solidFill>
              </a:rPr>
              <a:t>Analista de negócios e processos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</a:rPr>
              <a:t>: </a:t>
            </a:r>
            <a:r>
              <a:rPr lang="pt-BR" sz="1600" dirty="0" err="1"/>
              <a:t>A</a:t>
            </a:r>
            <a:r>
              <a:rPr lang="pt-BR" sz="1600" dirty="0" err="1">
                <a:solidFill>
                  <a:schemeClr val="tx1"/>
                </a:solidFill>
              </a:rPr>
              <a:t>lexssandre</a:t>
            </a:r>
            <a:endParaRPr lang="pt-BR" sz="1600" dirty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Desenvolvedor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</a:rPr>
              <a:t>: </a:t>
            </a:r>
            <a:r>
              <a:rPr lang="pt-BR" sz="1600" dirty="0"/>
              <a:t>J</a:t>
            </a:r>
            <a:r>
              <a:rPr lang="pt-BR" sz="1600" dirty="0">
                <a:solidFill>
                  <a:schemeClr val="tx1"/>
                </a:solidFill>
              </a:rPr>
              <a:t>uliano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45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4A66-2892-4968-9A9B-008648A8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77" y="1104136"/>
            <a:ext cx="10571998" cy="970450"/>
          </a:xfrm>
        </p:spPr>
        <p:txBody>
          <a:bodyPr/>
          <a:lstStyle/>
          <a:p>
            <a:pPr algn="ctr"/>
            <a:r>
              <a:rPr lang="pt-BR" dirty="0"/>
              <a:t>~~Documentação casos de uso~~</a:t>
            </a:r>
            <a:br>
              <a:rPr lang="pt-BR" dirty="0"/>
            </a:br>
            <a:r>
              <a:rPr lang="pt-BR" dirty="0"/>
              <a:t>UC07 - Consultar Reserva</a:t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A5B26-90D6-414F-A054-672A2A296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198486"/>
            <a:ext cx="10554574" cy="58459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Descrição: O recepcionista consulta uma reserva a partir de um CPF, data ou quarto informado.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Precondições: O recepcionista deve estar </a:t>
            </a:r>
            <a:r>
              <a:rPr lang="pt-BR" sz="1400" dirty="0" err="1"/>
              <a:t>logado</a:t>
            </a:r>
            <a:r>
              <a:rPr lang="pt-BR" sz="1400" dirty="0"/>
              <a:t> no sistema. Deve ser informado um CPF válido, cadastrado como hospede e deve haver uma reserva registrada para tal hospede.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Fluxo Principal: </a:t>
            </a:r>
          </a:p>
          <a:p>
            <a:pPr marL="0" indent="0">
              <a:buNone/>
            </a:pPr>
            <a:r>
              <a:rPr lang="pt-BR" sz="1400" dirty="0"/>
              <a:t>1.	Na tela do calendário de reservas o recepcionista seleciona a opção de consulta de reserva.</a:t>
            </a:r>
          </a:p>
          <a:p>
            <a:pPr marL="0" indent="0">
              <a:buNone/>
            </a:pPr>
            <a:r>
              <a:rPr lang="pt-BR" sz="1400" dirty="0"/>
              <a:t>2.	Sistema abre a tela de consulta de reserva.</a:t>
            </a:r>
          </a:p>
          <a:p>
            <a:pPr marL="0" indent="0">
              <a:buNone/>
            </a:pPr>
            <a:r>
              <a:rPr lang="pt-BR" sz="1400" dirty="0"/>
              <a:t>3.	O recepcionista informa o CPF buscado.</a:t>
            </a:r>
          </a:p>
          <a:p>
            <a:pPr marL="0" indent="0">
              <a:buNone/>
            </a:pPr>
            <a:r>
              <a:rPr lang="pt-BR" sz="1400" dirty="0"/>
              <a:t>4.	O sistema verifica se existe reserva agendada para os dados informados.</a:t>
            </a:r>
          </a:p>
          <a:p>
            <a:pPr marL="0" indent="0">
              <a:buNone/>
            </a:pPr>
            <a:r>
              <a:rPr lang="pt-BR" sz="1400" dirty="0"/>
              <a:t>5.	O sistema retorna as reservas cadastradas para o hospede buscado.</a:t>
            </a:r>
          </a:p>
        </p:txBody>
      </p:sp>
    </p:spTree>
    <p:extLst>
      <p:ext uri="{BB962C8B-B14F-4D97-AF65-F5344CB8AC3E}">
        <p14:creationId xmlns:p14="http://schemas.microsoft.com/office/powerpoint/2010/main" val="102301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4A66-2892-4968-9A9B-008648A8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69" y="1083333"/>
            <a:ext cx="10571998" cy="970450"/>
          </a:xfrm>
        </p:spPr>
        <p:txBody>
          <a:bodyPr/>
          <a:lstStyle/>
          <a:p>
            <a:pPr algn="ctr"/>
            <a:r>
              <a:rPr lang="pt-BR" dirty="0"/>
              <a:t>~~Documentação casos de uso~~ </a:t>
            </a:r>
            <a:br>
              <a:rPr lang="pt-BR" dirty="0"/>
            </a:br>
            <a:r>
              <a:rPr lang="pt-BR" dirty="0"/>
              <a:t>UC10 </a:t>
            </a:r>
            <a:r>
              <a:rPr lang="pt-BR" dirty="0" err="1"/>
              <a:t>Check-Out</a:t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A5B26-90D6-414F-A054-672A2A296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1568558"/>
            <a:ext cx="10554574" cy="58459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/>
              <a:t>Descrição: Com a solicitação do hospede, o recepcionista efetua o </a:t>
            </a:r>
            <a:r>
              <a:rPr lang="pt-BR" sz="1400" dirty="0" err="1"/>
              <a:t>check-out</a:t>
            </a:r>
            <a:r>
              <a:rPr lang="pt-BR" sz="1400" dirty="0"/>
              <a:t>.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Precondições: O recepcionista deve estar </a:t>
            </a:r>
            <a:r>
              <a:rPr lang="pt-BR" sz="1400" dirty="0" err="1"/>
              <a:t>logado</a:t>
            </a:r>
            <a:r>
              <a:rPr lang="pt-BR" sz="1400" dirty="0"/>
              <a:t> no sistema. O camareiro deve estar </a:t>
            </a:r>
            <a:r>
              <a:rPr lang="pt-BR" sz="1400" dirty="0" err="1"/>
              <a:t>logado</a:t>
            </a:r>
            <a:r>
              <a:rPr lang="pt-BR" sz="1400" dirty="0"/>
              <a:t> no sistema. O hospede deve solicitar na recepção o encerramento da estadia. O camareiro deve realizar o procedimento de inspeção e liberação do quarto.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Fluxo Principal: </a:t>
            </a:r>
          </a:p>
          <a:p>
            <a:pPr marL="0" indent="0">
              <a:buNone/>
            </a:pPr>
            <a:r>
              <a:rPr lang="pt-BR" sz="1400" dirty="0"/>
              <a:t>1.	A partir da solicitação do hospede, o recepcionista acessa a tela de </a:t>
            </a:r>
            <a:r>
              <a:rPr lang="pt-BR" sz="1400" dirty="0" err="1"/>
              <a:t>check-out</a:t>
            </a:r>
            <a:r>
              <a:rPr lang="pt-BR" sz="1400" dirty="0"/>
              <a:t>.</a:t>
            </a:r>
          </a:p>
          <a:p>
            <a:pPr marL="0" indent="0">
              <a:buNone/>
            </a:pPr>
            <a:r>
              <a:rPr lang="pt-BR" sz="1400" dirty="0"/>
              <a:t>2.	O recepcionista informa o número do quarto.</a:t>
            </a:r>
          </a:p>
          <a:p>
            <a:pPr marL="0" indent="0">
              <a:buNone/>
            </a:pPr>
            <a:r>
              <a:rPr lang="pt-BR" sz="1400" dirty="0"/>
              <a:t>3.	Sistema emite alerta de inspeção de quarto.</a:t>
            </a:r>
          </a:p>
          <a:p>
            <a:pPr marL="0" indent="0">
              <a:buNone/>
            </a:pPr>
            <a:r>
              <a:rPr lang="pt-BR" sz="1400" dirty="0"/>
              <a:t>4.	O sistema aguarda a notificação de quarto liberado.</a:t>
            </a:r>
          </a:p>
          <a:p>
            <a:pPr marL="0" indent="0">
              <a:buNone/>
            </a:pPr>
            <a:r>
              <a:rPr lang="pt-BR" sz="1400" dirty="0"/>
              <a:t>5.	O camareiro realiza o processo de liberação do quarto.</a:t>
            </a:r>
          </a:p>
          <a:p>
            <a:pPr marL="0" indent="0">
              <a:buNone/>
            </a:pPr>
            <a:r>
              <a:rPr lang="pt-BR" sz="1400" dirty="0"/>
              <a:t>6.	O sistema atualiza e lista os gastos referentes a serviços de quarto.</a:t>
            </a:r>
          </a:p>
          <a:p>
            <a:pPr marL="0" indent="0">
              <a:buNone/>
            </a:pPr>
            <a:r>
              <a:rPr lang="pt-BR" sz="1400" dirty="0"/>
              <a:t>7.	O sistema emite relatório de fim de estadia.</a:t>
            </a:r>
          </a:p>
          <a:p>
            <a:pPr marL="0" indent="0">
              <a:buNone/>
            </a:pPr>
            <a:r>
              <a:rPr lang="pt-BR" sz="1400" dirty="0"/>
              <a:t>8.	O recepcionista acessa ambiente de cobrança.</a:t>
            </a:r>
          </a:p>
        </p:txBody>
      </p:sp>
    </p:spTree>
    <p:extLst>
      <p:ext uri="{BB962C8B-B14F-4D97-AF65-F5344CB8AC3E}">
        <p14:creationId xmlns:p14="http://schemas.microsoft.com/office/powerpoint/2010/main" val="4117279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4A66-2892-4968-9A9B-008648A8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576" y="943823"/>
            <a:ext cx="10571998" cy="970450"/>
          </a:xfrm>
        </p:spPr>
        <p:txBody>
          <a:bodyPr/>
          <a:lstStyle/>
          <a:p>
            <a:pPr algn="ctr"/>
            <a:r>
              <a:rPr lang="pt-BR" dirty="0"/>
              <a:t>~~Documentação casos de uso~~ </a:t>
            </a:r>
            <a:br>
              <a:rPr lang="pt-BR" dirty="0"/>
            </a:br>
            <a:r>
              <a:rPr lang="pt-BR" dirty="0"/>
              <a:t>UC12 - Pagamento</a:t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A5B26-90D6-414F-A054-672A2A296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76" y="1331650"/>
            <a:ext cx="10554574" cy="4582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/>
              <a:t>Descrição: O sistema emite o relatório de pagamento da estadia.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Precondições: O camareiro deve estar </a:t>
            </a:r>
            <a:r>
              <a:rPr lang="pt-BR" sz="1400" dirty="0" err="1"/>
              <a:t>logado</a:t>
            </a:r>
            <a:r>
              <a:rPr lang="pt-BR" sz="1400" dirty="0"/>
              <a:t> no sistema. O processo de </a:t>
            </a:r>
            <a:r>
              <a:rPr lang="pt-BR" sz="1400" dirty="0" err="1"/>
              <a:t>check-out</a:t>
            </a:r>
            <a:r>
              <a:rPr lang="pt-BR" sz="1400" dirty="0"/>
              <a:t> do quarto deve estar finalizado.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Fluxo Principal: </a:t>
            </a:r>
          </a:p>
          <a:p>
            <a:pPr marL="0" indent="0">
              <a:buNone/>
            </a:pPr>
            <a:r>
              <a:rPr lang="pt-BR" sz="1400" dirty="0"/>
              <a:t>1.	O sistema emite o relatório da estadia do hospede.</a:t>
            </a:r>
          </a:p>
          <a:p>
            <a:pPr marL="0" indent="0">
              <a:buNone/>
            </a:pPr>
            <a:r>
              <a:rPr lang="pt-BR" sz="1400" dirty="0"/>
              <a:t>2.	O recepcionista informa a forma de pagamento (dinheiro ou cartão).</a:t>
            </a:r>
          </a:p>
          <a:p>
            <a:pPr marL="0" indent="0">
              <a:buNone/>
            </a:pPr>
            <a:r>
              <a:rPr lang="pt-BR" sz="1400" dirty="0"/>
              <a:t>3.	O recepcionista registra o pagamento no sistema.</a:t>
            </a:r>
          </a:p>
        </p:txBody>
      </p:sp>
    </p:spTree>
    <p:extLst>
      <p:ext uri="{BB962C8B-B14F-4D97-AF65-F5344CB8AC3E}">
        <p14:creationId xmlns:p14="http://schemas.microsoft.com/office/powerpoint/2010/main" val="329266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7DDC6-9714-4EFE-B89F-024A629F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783135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Diagrama</a:t>
            </a:r>
            <a:r>
              <a:rPr lang="en-US" dirty="0"/>
              <a:t> 	</a:t>
            </a:r>
            <a:br>
              <a:rPr lang="en-US" dirty="0"/>
            </a:br>
            <a:r>
              <a:rPr lang="en-US" dirty="0"/>
              <a:t>de </a:t>
            </a:r>
            <a:br>
              <a:rPr lang="en-US" dirty="0"/>
            </a:br>
            <a:r>
              <a:rPr lang="en-US" dirty="0" err="1"/>
              <a:t>Sequência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D0233E-ACDE-4329-B18F-28D8A58ED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8519" y="643465"/>
            <a:ext cx="6817731" cy="578591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38396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que é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projeto é voltando para o ramo de Hotéis.</a:t>
            </a:r>
          </a:p>
          <a:p>
            <a:r>
              <a:rPr lang="pt-BR" dirty="0"/>
              <a:t>Abrange todo o controle do Hotel.</a:t>
            </a:r>
          </a:p>
          <a:p>
            <a:r>
              <a:rPr lang="pt-BR" dirty="0"/>
              <a:t>Facilita o gerenciamento de reserva / cadastro (Hospede – Acompanhante).</a:t>
            </a:r>
          </a:p>
          <a:p>
            <a:r>
              <a:rPr lang="pt-BR" dirty="0"/>
              <a:t>Traz uma interface amigável e de fácil manuseio.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456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1039" y="496296"/>
            <a:ext cx="4175966" cy="47043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dirty="0"/>
              <a:t>Como </a:t>
            </a:r>
            <a:r>
              <a:rPr lang="en-US" sz="3600" dirty="0" err="1"/>
              <a:t>funciona</a:t>
            </a:r>
            <a:r>
              <a:rPr lang="en-US" sz="3600" dirty="0"/>
              <a:t> ?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2800" dirty="0" err="1"/>
              <a:t>Reserva</a:t>
            </a:r>
            <a:r>
              <a:rPr lang="en-US" sz="2800" dirty="0"/>
              <a:t> de quarto / </a:t>
            </a:r>
            <a:r>
              <a:rPr lang="en-US" sz="2800" dirty="0" err="1"/>
              <a:t>registro</a:t>
            </a:r>
            <a:r>
              <a:rPr lang="en-US" sz="2800" dirty="0"/>
              <a:t> de </a:t>
            </a:r>
            <a:r>
              <a:rPr lang="en-US" sz="2800" dirty="0" err="1"/>
              <a:t>hospede</a:t>
            </a:r>
            <a:endParaRPr lang="en-US" sz="2800" dirty="0"/>
          </a:p>
        </p:txBody>
      </p:sp>
      <p:pic>
        <p:nvPicPr>
          <p:cNvPr id="9" name="Imagem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62500" y="1"/>
            <a:ext cx="7429499" cy="685800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82693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714" y="352425"/>
            <a:ext cx="418716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/>
              <a:t>	</a:t>
            </a:r>
            <a:r>
              <a:rPr lang="en-US" sz="4400" dirty="0" err="1"/>
              <a:t>Diagrama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de </a:t>
            </a:r>
            <a:br>
              <a:rPr lang="en-US" sz="4400" dirty="0"/>
            </a:br>
            <a:r>
              <a:rPr lang="en-US" sz="4400" dirty="0"/>
              <a:t>causa e </a:t>
            </a:r>
            <a:r>
              <a:rPr lang="en-US" sz="4400" dirty="0" err="1"/>
              <a:t>uso</a:t>
            </a:r>
            <a:endParaRPr lang="en-US" sz="440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A3C5C64-834A-4A5E-B02C-ADE7B1F69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51394" y="177553"/>
            <a:ext cx="6835806" cy="647182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83302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AE02-DCBE-4219-8D7E-EF87A6256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797" y="-106533"/>
            <a:ext cx="10571998" cy="1535837"/>
          </a:xfrm>
        </p:spPr>
        <p:txBody>
          <a:bodyPr/>
          <a:lstStyle/>
          <a:p>
            <a:pPr algn="ctr"/>
            <a:r>
              <a:rPr lang="pt-BR" dirty="0"/>
              <a:t>~~Documentação~~</a:t>
            </a:r>
            <a:br>
              <a:rPr lang="pt-BR" dirty="0"/>
            </a:br>
            <a:r>
              <a:rPr lang="pt-BR" dirty="0"/>
              <a:t>Principais Regras de negócio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64186-42DD-493E-88FA-79EE97DCC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44" y="2024110"/>
            <a:ext cx="11922711" cy="4833890"/>
          </a:xfrm>
        </p:spPr>
        <p:txBody>
          <a:bodyPr>
            <a:noAutofit/>
          </a:bodyPr>
          <a:lstStyle/>
          <a:p>
            <a:r>
              <a:rPr lang="pt-BR" sz="1400" b="1" dirty="0"/>
              <a:t>RN01-</a:t>
            </a:r>
            <a:r>
              <a:rPr lang="pt-BR" sz="1400" dirty="0"/>
              <a:t>Condições para Login</a:t>
            </a:r>
          </a:p>
          <a:p>
            <a:pPr marL="0" indent="0">
              <a:buNone/>
            </a:pPr>
            <a:r>
              <a:rPr lang="pt-BR" sz="1400" dirty="0"/>
              <a:t>	º usuário deve estar previamente cadastrado e fornecer sua identificação e senha para acesso ao sistema.</a:t>
            </a:r>
          </a:p>
          <a:p>
            <a:r>
              <a:rPr lang="pt-BR" sz="1400" b="1" dirty="0"/>
              <a:t>RN02-</a:t>
            </a:r>
            <a:r>
              <a:rPr lang="pt-BR" sz="1400" dirty="0"/>
              <a:t>Permissão para Cadastro de reserva e ocupação</a:t>
            </a:r>
          </a:p>
          <a:p>
            <a:pPr marL="0" indent="0">
              <a:buNone/>
            </a:pPr>
            <a:r>
              <a:rPr lang="pt-BR" sz="1400" dirty="0"/>
              <a:t>	º Somente o Recepcionista maneja as reservas e a ocupação dos quartos</a:t>
            </a:r>
          </a:p>
          <a:p>
            <a:r>
              <a:rPr lang="pt-BR" sz="1400" b="1" dirty="0"/>
              <a:t>RN03-</a:t>
            </a:r>
            <a:r>
              <a:rPr lang="pt-BR" sz="1400" dirty="0"/>
              <a:t> Permissão para Liberação do quarto</a:t>
            </a:r>
          </a:p>
          <a:p>
            <a:pPr marL="0" indent="0">
              <a:buNone/>
            </a:pPr>
            <a:r>
              <a:rPr lang="pt-BR" sz="1400" dirty="0"/>
              <a:t>	º Somente o Camareiro pode liberar o quarto para </a:t>
            </a:r>
            <a:r>
              <a:rPr lang="pt-BR" sz="1400" dirty="0" err="1"/>
              <a:t>check-out</a:t>
            </a:r>
            <a:r>
              <a:rPr lang="pt-BR" sz="1400" dirty="0"/>
              <a:t>.</a:t>
            </a:r>
          </a:p>
          <a:p>
            <a:r>
              <a:rPr lang="pt-BR" sz="1400" b="1" dirty="0"/>
              <a:t>RN04-</a:t>
            </a:r>
            <a:r>
              <a:rPr lang="pt-BR" sz="1400" dirty="0"/>
              <a:t>Identificador do Hóspede</a:t>
            </a:r>
          </a:p>
          <a:p>
            <a:pPr marL="0" indent="0">
              <a:buNone/>
            </a:pPr>
            <a:r>
              <a:rPr lang="pt-BR" sz="1400" dirty="0"/>
              <a:t>	º O CPF é de preenchimento obrigatório e será usado como identificador individual de cada 			     	   	 	 			Hóspede/Acompanhante.</a:t>
            </a:r>
          </a:p>
          <a:p>
            <a:r>
              <a:rPr lang="pt-BR" sz="1400" b="1" dirty="0"/>
              <a:t>RN05-</a:t>
            </a:r>
            <a:r>
              <a:rPr lang="pt-BR" sz="1400" dirty="0"/>
              <a:t>Cancelamento e Alteração de Reserva 1</a:t>
            </a:r>
          </a:p>
          <a:p>
            <a:pPr marL="0" indent="0">
              <a:buNone/>
            </a:pPr>
            <a:r>
              <a:rPr lang="pt-BR" sz="1400" dirty="0"/>
              <a:t>	º Somente será alterada ou cancelada a reserva por iniciativa do hospede, portanto, o quarto reservado ficará bloqueado para 	  	 nova reserva ou para ocupação por toda a data acordada.</a:t>
            </a:r>
          </a:p>
          <a:p>
            <a:r>
              <a:rPr lang="pt-BR" sz="1400" b="1" dirty="0"/>
              <a:t>RN11-</a:t>
            </a:r>
            <a:r>
              <a:rPr lang="pt-BR" sz="1400" dirty="0"/>
              <a:t> Pagamento Cancelamentos / Alterações</a:t>
            </a:r>
          </a:p>
          <a:p>
            <a:pPr marL="0" indent="0">
              <a:buNone/>
            </a:pPr>
            <a:r>
              <a:rPr lang="pt-BR" sz="1400" dirty="0"/>
              <a:t>	º Ocorrendo cobranças por cancelamentos ou alterações de reservas, será gerado boleto com o valor devido emitido pelo 	 		sistema contra o hospede e enviado por e-mail para o mesmo  .</a:t>
            </a:r>
          </a:p>
        </p:txBody>
      </p:sp>
    </p:spTree>
    <p:extLst>
      <p:ext uri="{BB962C8B-B14F-4D97-AF65-F5344CB8AC3E}">
        <p14:creationId xmlns:p14="http://schemas.microsoft.com/office/powerpoint/2010/main" val="26523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270B-7382-4059-9949-49C857C8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28" y="310718"/>
            <a:ext cx="10571998" cy="970450"/>
          </a:xfrm>
        </p:spPr>
        <p:txBody>
          <a:bodyPr/>
          <a:lstStyle/>
          <a:p>
            <a:pPr algn="ctr"/>
            <a:br>
              <a:rPr lang="pt-BR" dirty="0"/>
            </a:br>
            <a:r>
              <a:rPr lang="pt-BR" dirty="0"/>
              <a:t>~~Documentação~~</a:t>
            </a:r>
            <a:br>
              <a:rPr lang="pt-BR" dirty="0"/>
            </a:br>
            <a:r>
              <a:rPr lang="pt-BR" dirty="0"/>
              <a:t>Identificação de Atores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563F3-11D0-485D-A955-3A229810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b="1" dirty="0"/>
              <a:t>Recepcionista</a:t>
            </a:r>
            <a:r>
              <a:rPr lang="pt-BR" sz="1600" dirty="0"/>
              <a:t>: Indivíduo que gerencia reservas, ocupação dos quartos e cadastro de clientes, faz o check-in, o </a:t>
            </a:r>
            <a:r>
              <a:rPr lang="pt-BR" sz="1600" dirty="0" err="1"/>
              <a:t>check-out</a:t>
            </a:r>
            <a:r>
              <a:rPr lang="pt-BR" sz="1600" dirty="0"/>
              <a:t> dos hospedes e recebe o pagamento referente as estadias.</a:t>
            </a:r>
          </a:p>
          <a:p>
            <a:pPr marL="0" indent="0">
              <a:buNone/>
            </a:pPr>
            <a:r>
              <a:rPr lang="pt-BR" sz="1600" dirty="0"/>
              <a:t>	</a:t>
            </a:r>
          </a:p>
          <a:p>
            <a:r>
              <a:rPr lang="pt-BR" sz="1600" dirty="0"/>
              <a:t>	</a:t>
            </a:r>
            <a:r>
              <a:rPr lang="pt-BR" sz="1600" b="1" dirty="0"/>
              <a:t>Camareiro</a:t>
            </a:r>
            <a:r>
              <a:rPr lang="pt-BR" sz="1600" dirty="0"/>
              <a:t>: indivíduo que relata os gastos dos quartos, itens faltantes e faz a liberação para o </a:t>
            </a:r>
            <a:r>
              <a:rPr lang="pt-BR" sz="1600" dirty="0" err="1"/>
              <a:t>check-out</a:t>
            </a:r>
            <a:r>
              <a:rPr lang="pt-BR" sz="1600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19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4A66-2892-4968-9A9B-008648A8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70" y="1086123"/>
            <a:ext cx="10571998" cy="970450"/>
          </a:xfrm>
        </p:spPr>
        <p:txBody>
          <a:bodyPr/>
          <a:lstStyle/>
          <a:p>
            <a:pPr algn="ctr"/>
            <a:r>
              <a:rPr lang="pt-BR" dirty="0"/>
              <a:t>~~Documentação casos de uso~~</a:t>
            </a:r>
            <a:br>
              <a:rPr lang="pt-BR" dirty="0"/>
            </a:br>
            <a:r>
              <a:rPr lang="pt-BR" dirty="0"/>
              <a:t>UC01 - </a:t>
            </a:r>
            <a:r>
              <a:rPr lang="pt-BR" dirty="0" err="1"/>
              <a:t>Logar</a:t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A5B26-90D6-414F-A054-672A2A296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71348"/>
            <a:ext cx="10554574" cy="54730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Descrição: O usuário do sistema fornece identificação e senha para acessar as funções internas. </a:t>
            </a:r>
          </a:p>
          <a:p>
            <a:pPr marL="0" indent="0">
              <a:buNone/>
            </a:pPr>
            <a:r>
              <a:rPr lang="pt-BR" sz="1400" dirty="0"/>
              <a:t>Ator principal: Usuário.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Precondições: O usuário está cadastrado com identificação e senha no sistema.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Fluxo Principal: </a:t>
            </a:r>
          </a:p>
          <a:p>
            <a:pPr marL="0" indent="0">
              <a:buNone/>
            </a:pPr>
            <a:r>
              <a:rPr lang="pt-BR" sz="1400" dirty="0"/>
              <a:t>1.	O usuário fornece sua identificação.</a:t>
            </a:r>
          </a:p>
          <a:p>
            <a:pPr marL="0" indent="0">
              <a:buNone/>
            </a:pPr>
            <a:r>
              <a:rPr lang="pt-BR" sz="1400" dirty="0"/>
              <a:t>2.	O usuário fornece sua senha.</a:t>
            </a:r>
          </a:p>
          <a:p>
            <a:pPr marL="0" indent="0">
              <a:buNone/>
            </a:pPr>
            <a:r>
              <a:rPr lang="pt-BR" sz="1400" dirty="0"/>
              <a:t>3.	Sistema verifica se dados estão corretos.</a:t>
            </a:r>
          </a:p>
          <a:p>
            <a:pPr marL="0" indent="0">
              <a:buNone/>
            </a:pPr>
            <a:r>
              <a:rPr lang="pt-BR" sz="1400" dirty="0"/>
              <a:t>4.	O usuário </a:t>
            </a:r>
            <a:r>
              <a:rPr lang="pt-BR" sz="1400" dirty="0" err="1"/>
              <a:t>loga</a:t>
            </a:r>
            <a:r>
              <a:rPr lang="pt-BR" sz="1400" dirty="0"/>
              <a:t> no sistema.</a:t>
            </a:r>
          </a:p>
        </p:txBody>
      </p:sp>
    </p:spTree>
    <p:extLst>
      <p:ext uri="{BB962C8B-B14F-4D97-AF65-F5344CB8AC3E}">
        <p14:creationId xmlns:p14="http://schemas.microsoft.com/office/powerpoint/2010/main" val="25453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4A66-2892-4968-9A9B-008648A8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576" y="1089164"/>
            <a:ext cx="10571998" cy="970450"/>
          </a:xfrm>
        </p:spPr>
        <p:txBody>
          <a:bodyPr/>
          <a:lstStyle/>
          <a:p>
            <a:pPr algn="ctr"/>
            <a:r>
              <a:rPr lang="pt-BR" dirty="0"/>
              <a:t>~~Documentação casos de uso~~</a:t>
            </a:r>
            <a:br>
              <a:rPr lang="pt-BR" dirty="0"/>
            </a:br>
            <a:r>
              <a:rPr lang="pt-BR" dirty="0"/>
              <a:t>UC02 - Cadastrar Hóspede</a:t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A5B26-90D6-414F-A054-672A2A296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417638"/>
            <a:ext cx="10554574" cy="58459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Descrição: O recepcionista efetua o cadastro com base nas informações fornecida pelo hóspede.</a:t>
            </a:r>
          </a:p>
          <a:p>
            <a:pPr marL="0" indent="0">
              <a:buNone/>
            </a:pPr>
            <a:r>
              <a:rPr lang="pt-BR" sz="1400" dirty="0"/>
              <a:t>Ator principal: Recepcionista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Precondições: O recepcionista está </a:t>
            </a:r>
            <a:r>
              <a:rPr lang="pt-BR" sz="1400" dirty="0" err="1"/>
              <a:t>logado</a:t>
            </a:r>
            <a:r>
              <a:rPr lang="pt-BR" sz="1400" dirty="0"/>
              <a:t> no sistema.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Fluxo Principal: </a:t>
            </a:r>
          </a:p>
          <a:p>
            <a:pPr marL="0" indent="0">
              <a:buNone/>
            </a:pPr>
            <a:r>
              <a:rPr lang="pt-BR" sz="1400" dirty="0"/>
              <a:t>1.	Recepcionista solicita um novo cadastro.</a:t>
            </a:r>
          </a:p>
          <a:p>
            <a:pPr marL="0" indent="0">
              <a:buNone/>
            </a:pPr>
            <a:r>
              <a:rPr lang="pt-BR" sz="1400" dirty="0"/>
              <a:t>2.	Sistema abre a tela de cadastro.</a:t>
            </a:r>
          </a:p>
          <a:p>
            <a:pPr marL="0" indent="0">
              <a:buNone/>
            </a:pPr>
            <a:r>
              <a:rPr lang="pt-BR" sz="1400" dirty="0"/>
              <a:t>3.	O recepcionista seleciona a opção HOSPEDE entre hospede/acompanhante.</a:t>
            </a:r>
          </a:p>
          <a:p>
            <a:pPr marL="0" indent="0">
              <a:buNone/>
            </a:pPr>
            <a:r>
              <a:rPr lang="pt-BR" sz="1400" dirty="0"/>
              <a:t>4.	Recepcionista insere as informações repassadas pelo Hóspede.</a:t>
            </a:r>
          </a:p>
          <a:p>
            <a:pPr marL="0" indent="0">
              <a:buNone/>
            </a:pPr>
            <a:r>
              <a:rPr lang="pt-BR" sz="1400" dirty="0"/>
              <a:t>5.	Sistema verifica a validade dos dados apresentados (CPF, data de nascimento).</a:t>
            </a:r>
          </a:p>
          <a:p>
            <a:pPr marL="0" indent="0">
              <a:buNone/>
            </a:pPr>
            <a:r>
              <a:rPr lang="pt-BR" sz="1400" dirty="0"/>
              <a:t>6.	Sistema grava cadastro do Hóspede.</a:t>
            </a:r>
          </a:p>
          <a:p>
            <a:pPr marL="0" indent="0">
              <a:buNone/>
            </a:pPr>
            <a:r>
              <a:rPr lang="pt-BR" sz="1400" dirty="0"/>
              <a:t>7.	Sistema envia a mensagem de cadastro realizado.</a:t>
            </a:r>
          </a:p>
        </p:txBody>
      </p:sp>
    </p:spTree>
    <p:extLst>
      <p:ext uri="{BB962C8B-B14F-4D97-AF65-F5344CB8AC3E}">
        <p14:creationId xmlns:p14="http://schemas.microsoft.com/office/powerpoint/2010/main" val="182808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4A66-2892-4968-9A9B-008648A8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957" y="1006481"/>
            <a:ext cx="10571998" cy="970450"/>
          </a:xfrm>
        </p:spPr>
        <p:txBody>
          <a:bodyPr/>
          <a:lstStyle/>
          <a:p>
            <a:pPr algn="ctr"/>
            <a:r>
              <a:rPr lang="pt-BR" dirty="0"/>
              <a:t>~~Documentação casos de uso~~</a:t>
            </a:r>
            <a:br>
              <a:rPr lang="pt-BR" dirty="0"/>
            </a:br>
            <a:r>
              <a:rPr lang="pt-BR" dirty="0"/>
              <a:t>UC03 - Reservar Quarto</a:t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A5B26-90D6-414F-A054-672A2A296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198486"/>
            <a:ext cx="10554574" cy="58459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Descrição: O recepcionista recebe a demanda do hospede realiza a reserva do quarto.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Precondições: O recepcionista deve estar </a:t>
            </a:r>
            <a:r>
              <a:rPr lang="pt-BR" sz="1400" dirty="0" err="1"/>
              <a:t>logado</a:t>
            </a:r>
            <a:r>
              <a:rPr lang="pt-BR" sz="1400" dirty="0"/>
              <a:t> no sistema, e o hospede estar cadastrado no sistema.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Fluxo Principal: </a:t>
            </a:r>
          </a:p>
          <a:p>
            <a:pPr marL="0" indent="0">
              <a:buNone/>
            </a:pPr>
            <a:r>
              <a:rPr lang="pt-BR" sz="1400" dirty="0"/>
              <a:t>1.	O Recepcionista informa a data inicial e final da reserva.</a:t>
            </a:r>
          </a:p>
          <a:p>
            <a:pPr marL="0" indent="0">
              <a:buNone/>
            </a:pPr>
            <a:r>
              <a:rPr lang="pt-BR" sz="1400" dirty="0"/>
              <a:t>2.	O sistema retorna os quartos disponíveis na data selecionada.</a:t>
            </a:r>
          </a:p>
          <a:p>
            <a:pPr marL="0" indent="0">
              <a:buNone/>
            </a:pPr>
            <a:r>
              <a:rPr lang="pt-BR" sz="1400" dirty="0"/>
              <a:t>3.	O recepcionista seleciona os quartos.</a:t>
            </a:r>
          </a:p>
          <a:p>
            <a:pPr marL="0" indent="0">
              <a:buNone/>
            </a:pPr>
            <a:r>
              <a:rPr lang="pt-BR" sz="1400" dirty="0"/>
              <a:t>4.	O recepcionista informa os dados do hospede.</a:t>
            </a:r>
          </a:p>
          <a:p>
            <a:pPr marL="0" indent="0">
              <a:buNone/>
            </a:pPr>
            <a:r>
              <a:rPr lang="pt-BR" sz="1400" dirty="0"/>
              <a:t>5.	O sistema envia e-mail para o endereço fornecido pelo cliente com os dados da reserva.</a:t>
            </a:r>
          </a:p>
          <a:p>
            <a:pPr marL="0" indent="0">
              <a:buNone/>
            </a:pPr>
            <a:r>
              <a:rPr lang="pt-BR" sz="1400" dirty="0"/>
              <a:t>6.	O sistema retorna à confirmação da reserva.</a:t>
            </a:r>
          </a:p>
        </p:txBody>
      </p:sp>
    </p:spTree>
    <p:extLst>
      <p:ext uri="{BB962C8B-B14F-4D97-AF65-F5344CB8AC3E}">
        <p14:creationId xmlns:p14="http://schemas.microsoft.com/office/powerpoint/2010/main" val="4163010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161</TotalTime>
  <Words>397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Citável</vt:lpstr>
      <vt:lpstr>Projeto Hotelaria</vt:lpstr>
      <vt:lpstr>O que é ?</vt:lpstr>
      <vt:lpstr>Como funciona ?    Reserva de quarto / registro de hospede</vt:lpstr>
      <vt:lpstr> Diagrama  de  causa e uso</vt:lpstr>
      <vt:lpstr>~~Documentação~~ Principais Regras de negócio</vt:lpstr>
      <vt:lpstr> ~~Documentação~~ Identificação de Atores</vt:lpstr>
      <vt:lpstr>~~Documentação casos de uso~~ UC01 - Logar </vt:lpstr>
      <vt:lpstr>~~Documentação casos de uso~~ UC02 - Cadastrar Hóspede </vt:lpstr>
      <vt:lpstr>~~Documentação casos de uso~~ UC03 - Reservar Quarto </vt:lpstr>
      <vt:lpstr>~~Documentação casos de uso~~ UC07 - Consultar Reserva </vt:lpstr>
      <vt:lpstr>~~Documentação casos de uso~~  UC10 Check-Out </vt:lpstr>
      <vt:lpstr>~~Documentação casos de uso~~  UC12 - Pagamento </vt:lpstr>
      <vt:lpstr>Diagrama   de  Sequência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Hotelaria</dc:title>
  <dc:creator>AleX</dc:creator>
  <cp:lastModifiedBy>Silva, Alexssandre Jose da</cp:lastModifiedBy>
  <cp:revision>59</cp:revision>
  <dcterms:created xsi:type="dcterms:W3CDTF">2019-05-21T23:01:37Z</dcterms:created>
  <dcterms:modified xsi:type="dcterms:W3CDTF">2019-05-27T15:37:02Z</dcterms:modified>
</cp:coreProperties>
</file>