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8"/>
  </p:notesMasterIdLst>
  <p:sldIdLst>
    <p:sldId id="257" r:id="rId2"/>
    <p:sldId id="273" r:id="rId3"/>
    <p:sldId id="332" r:id="rId4"/>
    <p:sldId id="274" r:id="rId5"/>
    <p:sldId id="275" r:id="rId6"/>
    <p:sldId id="288" r:id="rId7"/>
    <p:sldId id="289" r:id="rId8"/>
    <p:sldId id="258" r:id="rId9"/>
    <p:sldId id="261" r:id="rId10"/>
    <p:sldId id="277" r:id="rId11"/>
    <p:sldId id="262" r:id="rId12"/>
    <p:sldId id="263" r:id="rId13"/>
    <p:sldId id="290" r:id="rId14"/>
    <p:sldId id="291" r:id="rId15"/>
    <p:sldId id="292" r:id="rId16"/>
    <p:sldId id="259" r:id="rId17"/>
    <p:sldId id="260" r:id="rId18"/>
    <p:sldId id="264" r:id="rId19"/>
    <p:sldId id="265" r:id="rId20"/>
    <p:sldId id="266" r:id="rId21"/>
    <p:sldId id="267" r:id="rId22"/>
    <p:sldId id="268" r:id="rId23"/>
    <p:sldId id="269" r:id="rId24"/>
    <p:sldId id="270" r:id="rId25"/>
    <p:sldId id="271" r:id="rId26"/>
    <p:sldId id="272"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Century Gothic" panose="020B0502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oundtripDataSignature="AMtx7mgLlOMybuFBK/W1gMUzeC+9ajRamA==" r:id="rId96"/>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18"/>
    <p:restoredTop sz="84278" autoAdjust="0"/>
  </p:normalViewPr>
  <p:slideViewPr>
    <p:cSldViewPr>
      <p:cViewPr varScale="1">
        <p:scale>
          <a:sx n="108" d="100"/>
          <a:sy n="108" d="100"/>
        </p:scale>
        <p:origin x="960"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97"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100" Type="http://schemas.openxmlformats.org/officeDocument/2006/relationships/tableStyles" Target="tableStyles.xml"/><Relationship Id="rId8" Type="http://schemas.openxmlformats.org/officeDocument/2006/relationships/slide" Target="slides/slide7.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28413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rebel.com/blog/java-9-modules-cheat-shee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exports: </a:t>
            </a:r>
            <a:r>
              <a:rPr lang="en-US" dirty="0" err="1"/>
              <a:t>exporta</a:t>
            </a:r>
            <a:r>
              <a:rPr lang="en-US" dirty="0"/>
              <a:t> </a:t>
            </a:r>
            <a:r>
              <a:rPr lang="en-US" dirty="0" err="1"/>
              <a:t>los</a:t>
            </a:r>
            <a:r>
              <a:rPr lang="en-US" dirty="0"/>
              <a:t> </a:t>
            </a:r>
            <a:r>
              <a:rPr lang="en-US" dirty="0" err="1"/>
              <a:t>paquetes</a:t>
            </a:r>
            <a:r>
              <a:rPr lang="en-US" dirty="0"/>
              <a:t> </a:t>
            </a:r>
            <a:r>
              <a:rPr lang="en-US" dirty="0" err="1"/>
              <a:t>especificados</a:t>
            </a:r>
            <a:r>
              <a:rPr lang="en-US" dirty="0"/>
              <a:t> </a:t>
            </a:r>
            <a:r>
              <a:rPr lang="en-US" dirty="0" err="1"/>
              <a:t>en</a:t>
            </a:r>
            <a:r>
              <a:rPr lang="en-US" dirty="0"/>
              <a:t> ese modulo</a:t>
            </a:r>
          </a:p>
          <a:p>
            <a:r>
              <a:rPr lang="en-US" dirty="0"/>
              <a:t>module: </a:t>
            </a:r>
            <a:r>
              <a:rPr lang="en-US" dirty="0" err="1"/>
              <a:t>crea</a:t>
            </a:r>
            <a:r>
              <a:rPr lang="en-US" dirty="0"/>
              <a:t> un nuevo modulo </a:t>
            </a:r>
            <a:r>
              <a:rPr lang="en-US" dirty="0" err="1"/>
              <a:t>en</a:t>
            </a:r>
            <a:r>
              <a:rPr lang="en-US" dirty="0"/>
              <a:t> module-</a:t>
            </a:r>
            <a:r>
              <a:rPr lang="en-US" dirty="0" err="1"/>
              <a:t>info.java</a:t>
            </a:r>
            <a:endParaRPr lang="en-US" dirty="0"/>
          </a:p>
          <a:p>
            <a:r>
              <a:rPr lang="en-US" dirty="0"/>
              <a:t>open: </a:t>
            </a:r>
            <a:r>
              <a:rPr lang="en-US" dirty="0" err="1"/>
              <a:t>crea</a:t>
            </a:r>
            <a:r>
              <a:rPr lang="en-US" dirty="0"/>
              <a:t> un modulo </a:t>
            </a:r>
            <a:r>
              <a:rPr lang="en-US" dirty="0" err="1"/>
              <a:t>abierto</a:t>
            </a:r>
            <a:r>
              <a:rPr lang="en-US" dirty="0"/>
              <a:t> a deep reflection</a:t>
            </a:r>
          </a:p>
          <a:p>
            <a:r>
              <a:rPr lang="en-US" dirty="0"/>
              <a:t>opens: </a:t>
            </a:r>
            <a:r>
              <a:rPr lang="en-US" dirty="0" err="1"/>
              <a:t>abre</a:t>
            </a:r>
            <a:r>
              <a:rPr lang="en-US" dirty="0"/>
              <a:t> </a:t>
            </a:r>
            <a:r>
              <a:rPr lang="en-US" dirty="0" err="1"/>
              <a:t>los</a:t>
            </a:r>
            <a:r>
              <a:rPr lang="en-US" dirty="0"/>
              <a:t> </a:t>
            </a:r>
            <a:r>
              <a:rPr lang="en-US" dirty="0" err="1"/>
              <a:t>paquetes</a:t>
            </a:r>
            <a:r>
              <a:rPr lang="en-US" dirty="0"/>
              <a:t> </a:t>
            </a:r>
            <a:r>
              <a:rPr lang="en-US" dirty="0" err="1"/>
              <a:t>especificados</a:t>
            </a:r>
            <a:r>
              <a:rPr lang="en-US" dirty="0"/>
              <a:t> de un modulo</a:t>
            </a:r>
          </a:p>
          <a:p>
            <a:r>
              <a:rPr lang="en-US" dirty="0"/>
              <a:t>requires: </a:t>
            </a:r>
            <a:r>
              <a:rPr lang="en-US" dirty="0" err="1"/>
              <a:t>indica</a:t>
            </a:r>
            <a:r>
              <a:rPr lang="en-US" dirty="0"/>
              <a:t> que modulo se </a:t>
            </a:r>
            <a:r>
              <a:rPr lang="en-US" dirty="0" err="1"/>
              <a:t>usara</a:t>
            </a:r>
            <a:r>
              <a:rPr lang="en-US" dirty="0"/>
              <a:t>/</a:t>
            </a:r>
            <a:r>
              <a:rPr lang="en-US" dirty="0" err="1"/>
              <a:t>importará</a:t>
            </a:r>
            <a:endParaRPr lang="en-US" dirty="0"/>
          </a:p>
          <a:p>
            <a:r>
              <a:rPr lang="en-US" dirty="0"/>
              <a:t>transitive: requires transitive modules</a:t>
            </a:r>
          </a:p>
          <a:p>
            <a:r>
              <a:rPr lang="en-US" sz="1100" b="0" i="0" u="none" strike="noStrike" cap="none" dirty="0">
                <a:solidFill>
                  <a:schemeClr val="dk1"/>
                </a:solidFill>
                <a:effectLst/>
                <a:latin typeface="Arial"/>
                <a:ea typeface="Arial"/>
                <a:cs typeface="Arial"/>
                <a:sym typeface="Arial"/>
              </a:rPr>
              <a:t>to: exports </a:t>
            </a:r>
            <a:r>
              <a:rPr lang="en-US" sz="1100" b="0" i="0" u="none" strike="noStrike" cap="none" dirty="0" err="1">
                <a:solidFill>
                  <a:schemeClr val="dk1"/>
                </a:solidFill>
                <a:effectLst/>
                <a:latin typeface="Arial"/>
                <a:ea typeface="Arial"/>
                <a:cs typeface="Arial"/>
                <a:sym typeface="Arial"/>
              </a:rPr>
              <a:t>pkg.name</a:t>
            </a:r>
            <a:r>
              <a:rPr lang="en-US" sz="1100" b="0" i="0" u="none" strike="noStrike" cap="none" dirty="0">
                <a:solidFill>
                  <a:schemeClr val="dk1"/>
                </a:solidFill>
                <a:effectLst/>
                <a:latin typeface="Arial"/>
                <a:ea typeface="Arial"/>
                <a:cs typeface="Arial"/>
                <a:sym typeface="Arial"/>
              </a:rPr>
              <a:t> to </a:t>
            </a:r>
            <a:r>
              <a:rPr lang="en-US" sz="1100" b="0" i="0" u="none" strike="noStrike" cap="none" dirty="0" err="1">
                <a:solidFill>
                  <a:schemeClr val="dk1"/>
                </a:solidFill>
                <a:effectLst/>
                <a:latin typeface="Arial"/>
                <a:ea typeface="Arial"/>
                <a:cs typeface="Arial"/>
                <a:sym typeface="Arial"/>
              </a:rPr>
              <a:t>module.name</a:t>
            </a:r>
            <a:r>
              <a:rPr lang="en-US" sz="1100" b="0" i="0" u="none" strike="noStrike" cap="none" dirty="0">
                <a:solidFill>
                  <a:schemeClr val="dk1"/>
                </a:solidFill>
                <a:effectLst/>
                <a:latin typeface="Arial"/>
                <a:ea typeface="Arial"/>
                <a:cs typeface="Arial"/>
                <a:sym typeface="Arial"/>
              </a:rPr>
              <a:t> </a:t>
            </a:r>
            <a:r>
              <a:rPr lang="en-US" sz="1100" b="0" i="0" u="none" strike="noStrike" cap="none" dirty="0" err="1">
                <a:solidFill>
                  <a:schemeClr val="dk1"/>
                </a:solidFill>
                <a:effectLst/>
                <a:latin typeface="Arial"/>
                <a:ea typeface="Arial"/>
                <a:cs typeface="Arial"/>
                <a:sym typeface="Arial"/>
              </a:rPr>
              <a:t>limita</a:t>
            </a:r>
            <a:r>
              <a:rPr lang="en-US" sz="1100" b="0" i="0" u="none" strike="noStrike" cap="none" dirty="0">
                <a:solidFill>
                  <a:schemeClr val="dk1"/>
                </a:solidFill>
                <a:effectLst/>
                <a:latin typeface="Arial"/>
                <a:ea typeface="Arial"/>
                <a:cs typeface="Arial"/>
                <a:sym typeface="Arial"/>
              </a:rPr>
              <a:t> que modulo </a:t>
            </a:r>
            <a:r>
              <a:rPr lang="en-US" sz="1100" b="0" i="0" u="none" strike="noStrike" cap="none" dirty="0" err="1">
                <a:solidFill>
                  <a:schemeClr val="dk1"/>
                </a:solidFill>
                <a:effectLst/>
                <a:latin typeface="Arial"/>
                <a:ea typeface="Arial"/>
                <a:cs typeface="Arial"/>
                <a:sym typeface="Arial"/>
              </a:rPr>
              <a:t>usara</a:t>
            </a:r>
            <a:r>
              <a:rPr lang="en-US" sz="1100" b="0" i="0" u="none" strike="noStrike" cap="none" dirty="0">
                <a:solidFill>
                  <a:schemeClr val="dk1"/>
                </a:solidFill>
                <a:effectLst/>
                <a:latin typeface="Arial"/>
                <a:ea typeface="Arial"/>
                <a:cs typeface="Arial"/>
                <a:sym typeface="Arial"/>
              </a:rPr>
              <a:t> ese </a:t>
            </a:r>
            <a:r>
              <a:rPr lang="en-US" sz="1100" b="0" i="0" u="none" strike="noStrike" cap="none" dirty="0" err="1">
                <a:solidFill>
                  <a:schemeClr val="dk1"/>
                </a:solidFill>
                <a:effectLst/>
                <a:latin typeface="Arial"/>
                <a:ea typeface="Arial"/>
                <a:cs typeface="Arial"/>
                <a:sym typeface="Arial"/>
              </a:rPr>
              <a:t>paquete</a:t>
            </a:r>
            <a:endParaRPr lang="en-US" sz="1100" b="0" i="0" u="none" strike="noStrike" cap="none" dirty="0">
              <a:solidFill>
                <a:schemeClr val="dk1"/>
              </a:solidFill>
              <a:effectLst/>
              <a:latin typeface="Arial"/>
              <a:ea typeface="Arial"/>
              <a:cs typeface="Arial"/>
              <a:sym typeface="Arial"/>
            </a:endParaRPr>
          </a:p>
          <a:p>
            <a:r>
              <a:rPr lang="en-US" sz="1100" b="0" i="0" u="none" strike="noStrike" cap="none" dirty="0">
                <a:solidFill>
                  <a:schemeClr val="dk1"/>
                </a:solidFill>
                <a:effectLst/>
                <a:latin typeface="Arial"/>
                <a:cs typeface="Arial"/>
                <a:sym typeface="Arial"/>
              </a:rPr>
              <a:t>provides: </a:t>
            </a:r>
            <a:r>
              <a:rPr lang="en-US" sz="1100" b="0" i="0" u="none" strike="noStrike" cap="none" dirty="0" err="1">
                <a:solidFill>
                  <a:schemeClr val="dk1"/>
                </a:solidFill>
                <a:effectLst/>
                <a:latin typeface="Arial"/>
                <a:cs typeface="Arial"/>
                <a:sym typeface="Arial"/>
              </a:rPr>
              <a:t>registra</a:t>
            </a:r>
            <a:r>
              <a:rPr lang="en-US" sz="1100" b="0" i="0" u="none" strike="noStrike" cap="none" dirty="0">
                <a:solidFill>
                  <a:schemeClr val="dk1"/>
                </a:solidFill>
                <a:effectLst/>
                <a:latin typeface="Arial"/>
                <a:cs typeface="Arial"/>
                <a:sym typeface="Arial"/>
              </a:rPr>
              <a:t> el </a:t>
            </a:r>
            <a:r>
              <a:rPr lang="en-US" sz="1100" b="0" i="0" u="none" strike="noStrike" cap="none" dirty="0" err="1">
                <a:solidFill>
                  <a:schemeClr val="dk1"/>
                </a:solidFill>
                <a:effectLst/>
                <a:latin typeface="Arial"/>
                <a:cs typeface="Arial"/>
                <a:sym typeface="Arial"/>
              </a:rPr>
              <a:t>impl</a:t>
            </a:r>
            <a:r>
              <a:rPr lang="en-US" sz="1100" b="0" i="0" u="none" strike="noStrike" cap="none" dirty="0">
                <a:solidFill>
                  <a:schemeClr val="dk1"/>
                </a:solidFill>
                <a:effectLst/>
                <a:latin typeface="Arial"/>
                <a:cs typeface="Arial"/>
                <a:sym typeface="Arial"/>
              </a:rPr>
              <a:t> de </a:t>
            </a:r>
            <a:r>
              <a:rPr lang="en-US" sz="1100" b="0" i="0" u="none" strike="noStrike" cap="none" dirty="0" err="1">
                <a:solidFill>
                  <a:schemeClr val="dk1"/>
                </a:solidFill>
                <a:effectLst/>
                <a:latin typeface="Arial"/>
                <a:cs typeface="Arial"/>
                <a:sym typeface="Arial"/>
              </a:rPr>
              <a:t>una</a:t>
            </a:r>
            <a:r>
              <a:rPr lang="en-US" sz="1100" b="0" i="0" u="none" strike="noStrike" cap="none" dirty="0">
                <a:solidFill>
                  <a:schemeClr val="dk1"/>
                </a:solidFill>
                <a:effectLst/>
                <a:latin typeface="Arial"/>
                <a:cs typeface="Arial"/>
                <a:sym typeface="Arial"/>
              </a:rPr>
              <a:t> </a:t>
            </a:r>
            <a:r>
              <a:rPr lang="en-US" sz="1100" b="0" i="0" u="none" strike="noStrike" cap="none" dirty="0" err="1">
                <a:solidFill>
                  <a:schemeClr val="dk1"/>
                </a:solidFill>
                <a:effectLst/>
                <a:latin typeface="Arial"/>
                <a:cs typeface="Arial"/>
                <a:sym typeface="Arial"/>
              </a:rPr>
              <a:t>clase</a:t>
            </a:r>
            <a:r>
              <a:rPr lang="en-US" sz="1100" b="0" i="0" u="none" strike="noStrike" cap="none" dirty="0">
                <a:solidFill>
                  <a:schemeClr val="dk1"/>
                </a:solidFill>
                <a:effectLst/>
                <a:latin typeface="Arial"/>
                <a:cs typeface="Arial"/>
                <a:sym typeface="Arial"/>
              </a:rPr>
              <a:t> </a:t>
            </a:r>
            <a:r>
              <a:rPr lang="en-US" sz="1100" b="0" i="0" u="none" strike="noStrike" cap="none" dirty="0" err="1">
                <a:solidFill>
                  <a:schemeClr val="dk1"/>
                </a:solidFill>
                <a:effectLst/>
                <a:latin typeface="Arial"/>
                <a:cs typeface="Arial"/>
                <a:sym typeface="Arial"/>
              </a:rPr>
              <a:t>servicio</a:t>
            </a:r>
            <a:endParaRPr lang="en-US" sz="1100" b="0" i="0" u="none" strike="noStrike" cap="none" dirty="0">
              <a:solidFill>
                <a:schemeClr val="dk1"/>
              </a:solidFill>
              <a:effectLst/>
              <a:latin typeface="Arial"/>
              <a:cs typeface="Arial"/>
              <a:sym typeface="Arial"/>
            </a:endParaRPr>
          </a:p>
          <a:p>
            <a:r>
              <a:rPr lang="en-US" sz="1100" b="0" i="0" u="none" strike="noStrike" cap="none" dirty="0">
                <a:solidFill>
                  <a:schemeClr val="dk1"/>
                </a:solidFill>
                <a:effectLst/>
                <a:latin typeface="Arial"/>
                <a:cs typeface="Arial"/>
                <a:sym typeface="Arial"/>
              </a:rPr>
              <a:t>uses: </a:t>
            </a:r>
            <a:r>
              <a:rPr lang="en-US" sz="1100" b="0" i="0" u="none" strike="noStrike" cap="none" dirty="0">
                <a:solidFill>
                  <a:schemeClr val="dk1"/>
                </a:solidFill>
                <a:effectLst/>
                <a:latin typeface="Arial"/>
                <a:ea typeface="Arial"/>
                <a:cs typeface="Arial"/>
                <a:sym typeface="Arial"/>
              </a:rPr>
              <a:t>uses </a:t>
            </a:r>
            <a:r>
              <a:rPr lang="en-US" sz="1100" b="0" i="0" u="none" strike="noStrike" cap="none" dirty="0" err="1">
                <a:solidFill>
                  <a:schemeClr val="dk1"/>
                </a:solidFill>
                <a:effectLst/>
                <a:latin typeface="Arial"/>
                <a:ea typeface="Arial"/>
                <a:cs typeface="Arial"/>
                <a:sym typeface="Arial"/>
              </a:rPr>
              <a:t>class.name</a:t>
            </a:r>
            <a:r>
              <a:rPr lang="en-US" sz="1100" b="0" i="0" u="none" strike="noStrike" cap="none" dirty="0">
                <a:solidFill>
                  <a:schemeClr val="dk1"/>
                </a:solidFill>
                <a:effectLst/>
                <a:latin typeface="Arial"/>
                <a:ea typeface="Arial"/>
                <a:cs typeface="Arial"/>
                <a:sym typeface="Arial"/>
              </a:rPr>
              <a:t> </a:t>
            </a:r>
            <a:r>
              <a:rPr lang="en-US" sz="1100" b="0" i="0" u="none" strike="noStrike" cap="none" dirty="0" err="1">
                <a:solidFill>
                  <a:schemeClr val="dk1"/>
                </a:solidFill>
                <a:effectLst/>
                <a:latin typeface="Arial"/>
                <a:ea typeface="Arial"/>
                <a:cs typeface="Arial"/>
                <a:sym typeface="Arial"/>
              </a:rPr>
              <a:t>crea</a:t>
            </a:r>
            <a:r>
              <a:rPr lang="en-US" sz="1100" b="0" i="0" u="none" strike="noStrike" cap="none" dirty="0">
                <a:solidFill>
                  <a:schemeClr val="dk1"/>
                </a:solidFill>
                <a:effectLst/>
                <a:latin typeface="Arial"/>
                <a:ea typeface="Arial"/>
                <a:cs typeface="Arial"/>
                <a:sym typeface="Arial"/>
              </a:rPr>
              <a:t> el modulo un </a:t>
            </a:r>
            <a:r>
              <a:rPr lang="en-US" sz="1100" b="0" i="0" u="none" strike="noStrike" cap="none" dirty="0" err="1">
                <a:solidFill>
                  <a:schemeClr val="dk1"/>
                </a:solidFill>
                <a:effectLst/>
                <a:latin typeface="Arial"/>
                <a:ea typeface="Arial"/>
                <a:cs typeface="Arial"/>
                <a:sym typeface="Arial"/>
              </a:rPr>
              <a:t>servicio</a:t>
            </a:r>
            <a:r>
              <a:rPr lang="en-US" sz="1100" b="0" i="0" u="none" strike="noStrike" cap="none" dirty="0">
                <a:solidFill>
                  <a:schemeClr val="dk1"/>
                </a:solidFill>
                <a:effectLst/>
                <a:latin typeface="Arial"/>
                <a:ea typeface="Arial"/>
                <a:cs typeface="Arial"/>
                <a:sym typeface="Arial"/>
              </a:rPr>
              <a:t> </a:t>
            </a:r>
            <a:r>
              <a:rPr lang="en-US" sz="1100" b="0" i="0" u="none" strike="noStrike" cap="none" dirty="0" err="1">
                <a:solidFill>
                  <a:schemeClr val="dk1"/>
                </a:solidFill>
                <a:effectLst/>
                <a:latin typeface="Arial"/>
                <a:ea typeface="Arial"/>
                <a:cs typeface="Arial"/>
                <a:sym typeface="Arial"/>
              </a:rPr>
              <a:t>consumidor</a:t>
            </a:r>
            <a:endParaRPr lang="en-US" sz="1100" b="0" i="0" u="none" strike="noStrike" cap="none" dirty="0">
              <a:solidFill>
                <a:schemeClr val="dk1"/>
              </a:solidFill>
              <a:effectLst/>
              <a:latin typeface="Arial"/>
              <a:ea typeface="Arial"/>
              <a:cs typeface="Arial"/>
              <a:sym typeface="Arial"/>
            </a:endParaRPr>
          </a:p>
          <a:p>
            <a:r>
              <a:rPr lang="en-US" sz="1100" b="0" i="0" u="none" strike="noStrike" cap="none" dirty="0">
                <a:solidFill>
                  <a:schemeClr val="dk1"/>
                </a:solidFill>
                <a:effectLst/>
                <a:latin typeface="Arial"/>
                <a:cs typeface="Arial"/>
                <a:sym typeface="Arial"/>
              </a:rPr>
              <a:t>with: </a:t>
            </a:r>
            <a:r>
              <a:rPr lang="en-US" dirty="0"/>
              <a:t>provides </a:t>
            </a:r>
            <a:r>
              <a:rPr lang="en-US" dirty="0" err="1"/>
              <a:t>class.name</a:t>
            </a:r>
            <a:r>
              <a:rPr lang="en-US" dirty="0"/>
              <a:t> with </a:t>
            </a:r>
            <a:r>
              <a:rPr lang="en-US" dirty="0" err="1"/>
              <a:t>class.name.impl</a:t>
            </a:r>
            <a:r>
              <a:rPr lang="en-US" sz="1100" b="0" i="0" u="none" strike="noStrike" cap="none" dirty="0">
                <a:solidFill>
                  <a:schemeClr val="dk1"/>
                </a:solidFill>
                <a:effectLst/>
                <a:latin typeface="Arial"/>
                <a:ea typeface="Arial"/>
                <a:cs typeface="Arial"/>
                <a:sym typeface="Arial"/>
              </a:rPr>
              <a:t> </a:t>
            </a:r>
          </a:p>
          <a:p>
            <a:r>
              <a:rPr lang="en-US" sz="1100" b="0" i="0" u="none" strike="noStrike" cap="none" dirty="0">
                <a:solidFill>
                  <a:schemeClr val="dk1"/>
                </a:solidFill>
                <a:effectLst/>
                <a:latin typeface="Arial"/>
                <a:ea typeface="Arial"/>
                <a:cs typeface="Arial"/>
                <a:sym typeface="Arial"/>
              </a:rPr>
              <a:t>		registers </a:t>
            </a:r>
            <a:r>
              <a:rPr lang="en-US" dirty="0" err="1"/>
              <a:t>class.name.impl</a:t>
            </a:r>
            <a:r>
              <a:rPr lang="en-US" sz="1100" b="0" i="0" u="none" strike="noStrike" cap="none" dirty="0">
                <a:solidFill>
                  <a:schemeClr val="dk1"/>
                </a:solidFill>
                <a:effectLst/>
                <a:latin typeface="Arial"/>
                <a:ea typeface="Arial"/>
                <a:cs typeface="Arial"/>
                <a:sym typeface="Arial"/>
              </a:rPr>
              <a:t> class a service that provides an implementation of the </a:t>
            </a:r>
            <a:r>
              <a:rPr lang="en-US" dirty="0" err="1"/>
              <a:t>class.name</a:t>
            </a:r>
            <a:r>
              <a:rPr lang="en-US" sz="1100" b="0" i="0" u="none" strike="noStrike" cap="none" dirty="0">
                <a:solidFill>
                  <a:schemeClr val="dk1"/>
                </a:solidFill>
                <a:effectLst/>
                <a:latin typeface="Arial"/>
                <a:ea typeface="Arial"/>
                <a:cs typeface="Arial"/>
                <a:sym typeface="Arial"/>
              </a:rPr>
              <a:t> service.</a:t>
            </a:r>
          </a:p>
          <a:p>
            <a:endParaRPr lang="en-US" sz="1100" b="0" i="0" u="none" strike="noStrike" cap="none" dirty="0">
              <a:solidFill>
                <a:schemeClr val="dk1"/>
              </a:solidFill>
              <a:effectLst/>
              <a:latin typeface="Arial"/>
              <a:cs typeface="Arial"/>
              <a:sym typeface="Arial"/>
            </a:endParaRPr>
          </a:p>
          <a:p>
            <a:r>
              <a:rPr lang="en-US" dirty="0">
                <a:hlinkClick r:id="rId3"/>
              </a:rPr>
              <a:t>https://www.jrebel.com</a:t>
            </a:r>
            <a:r>
              <a:rPr lang="en-US">
                <a:hlinkClick r:id="rId3"/>
              </a:rPr>
              <a:t>/blog/java-9-modules-cheat-sheet</a:t>
            </a:r>
            <a:endParaRPr lang="en-US" dirty="0"/>
          </a:p>
        </p:txBody>
      </p:sp>
    </p:spTree>
    <p:extLst>
      <p:ext uri="{BB962C8B-B14F-4D97-AF65-F5344CB8AC3E}">
        <p14:creationId xmlns:p14="http://schemas.microsoft.com/office/powerpoint/2010/main" val="422325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57"/>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800"/>
              <a:buNone/>
              <a:defRPr/>
            </a:lvl1pPr>
            <a:lvl2pPr lvl="1">
              <a:spcBef>
                <a:spcPts val="0"/>
              </a:spcBef>
              <a:spcAft>
                <a:spcPts val="0"/>
              </a:spcAft>
              <a:buSzPts val="3800"/>
              <a:buNone/>
              <a:defRPr/>
            </a:lvl2pPr>
            <a:lvl3pPr lvl="2">
              <a:spcBef>
                <a:spcPts val="0"/>
              </a:spcBef>
              <a:spcAft>
                <a:spcPts val="0"/>
              </a:spcAft>
              <a:buSzPts val="3800"/>
              <a:buNone/>
              <a:defRPr/>
            </a:lvl3pPr>
            <a:lvl4pPr lvl="3">
              <a:spcBef>
                <a:spcPts val="0"/>
              </a:spcBef>
              <a:spcAft>
                <a:spcPts val="0"/>
              </a:spcAft>
              <a:buSzPts val="3800"/>
              <a:buNone/>
              <a:defRPr/>
            </a:lvl4pPr>
            <a:lvl5pPr lvl="4">
              <a:spcBef>
                <a:spcPts val="0"/>
              </a:spcBef>
              <a:spcAft>
                <a:spcPts val="0"/>
              </a:spcAft>
              <a:buSzPts val="3800"/>
              <a:buNone/>
              <a:defRPr/>
            </a:lvl5pPr>
            <a:lvl6pPr lvl="5">
              <a:spcBef>
                <a:spcPts val="0"/>
              </a:spcBef>
              <a:spcAft>
                <a:spcPts val="0"/>
              </a:spcAft>
              <a:buSzPts val="3800"/>
              <a:buNone/>
              <a:defRPr/>
            </a:lvl6pPr>
            <a:lvl7pPr lvl="6">
              <a:spcBef>
                <a:spcPts val="0"/>
              </a:spcBef>
              <a:spcAft>
                <a:spcPts val="0"/>
              </a:spcAft>
              <a:buSzPts val="3800"/>
              <a:buNone/>
              <a:defRPr/>
            </a:lvl7pPr>
            <a:lvl8pPr lvl="7">
              <a:spcBef>
                <a:spcPts val="0"/>
              </a:spcBef>
              <a:spcAft>
                <a:spcPts val="0"/>
              </a:spcAft>
              <a:buSzPts val="3800"/>
              <a:buNone/>
              <a:defRPr/>
            </a:lvl8pPr>
            <a:lvl9pPr lvl="8">
              <a:spcBef>
                <a:spcPts val="0"/>
              </a:spcBef>
              <a:spcAft>
                <a:spcPts val="0"/>
              </a:spcAft>
              <a:buSzPts val="3800"/>
              <a:buNone/>
              <a:defRPr/>
            </a:lvl9pPr>
          </a:lstStyle>
          <a:p>
            <a:endParaRPr/>
          </a:p>
        </p:txBody>
      </p:sp>
      <p:sp>
        <p:nvSpPr>
          <p:cNvPr id="18" name="Google Shape;18;p57"/>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2400"/>
              <a:buNone/>
              <a:defRPr/>
            </a:lvl1pPr>
            <a:lvl2pPr marL="914400" lvl="1" indent="-228600" algn="l">
              <a:lnSpc>
                <a:spcPct val="100000"/>
              </a:lnSpc>
              <a:spcBef>
                <a:spcPts val="0"/>
              </a:spcBef>
              <a:spcAft>
                <a:spcPts val="0"/>
              </a:spcAft>
              <a:buSzPts val="2400"/>
              <a:buNone/>
              <a:defRPr/>
            </a:lvl2pPr>
            <a:lvl3pPr marL="1371600" lvl="2" indent="-228600" algn="l">
              <a:lnSpc>
                <a:spcPct val="100000"/>
              </a:lnSpc>
              <a:spcBef>
                <a:spcPts val="0"/>
              </a:spcBef>
              <a:spcAft>
                <a:spcPts val="0"/>
              </a:spcAft>
              <a:buSzPts val="2400"/>
              <a:buNone/>
              <a:defRPr/>
            </a:lvl3pPr>
            <a:lvl4pPr marL="1828800" lvl="3" indent="-228600" algn="l">
              <a:lnSpc>
                <a:spcPct val="100000"/>
              </a:lnSpc>
              <a:spcBef>
                <a:spcPts val="0"/>
              </a:spcBef>
              <a:spcAft>
                <a:spcPts val="0"/>
              </a:spcAft>
              <a:buSzPts val="2400"/>
              <a:buNone/>
              <a:defRPr/>
            </a:lvl4pPr>
            <a:lvl5pPr marL="2286000" lvl="4" indent="-228600" algn="l">
              <a:lnSpc>
                <a:spcPct val="100000"/>
              </a:lnSpc>
              <a:spcBef>
                <a:spcPts val="0"/>
              </a:spcBef>
              <a:spcAft>
                <a:spcPts val="0"/>
              </a:spcAft>
              <a:buSzPts val="2400"/>
              <a:buNone/>
              <a:defRPr/>
            </a:lvl5pPr>
            <a:lvl6pPr marL="2743200" lvl="5" indent="-228600" algn="l">
              <a:lnSpc>
                <a:spcPct val="100000"/>
              </a:lnSpc>
              <a:spcBef>
                <a:spcPts val="0"/>
              </a:spcBef>
              <a:spcAft>
                <a:spcPts val="0"/>
              </a:spcAft>
              <a:buSzPts val="2400"/>
              <a:buNone/>
              <a:defRPr/>
            </a:lvl6pPr>
            <a:lvl7pPr marL="3200400" lvl="6" indent="-228600" algn="l">
              <a:lnSpc>
                <a:spcPct val="100000"/>
              </a:lnSpc>
              <a:spcBef>
                <a:spcPts val="0"/>
              </a:spcBef>
              <a:spcAft>
                <a:spcPts val="0"/>
              </a:spcAft>
              <a:buSzPts val="2400"/>
              <a:buNone/>
              <a:defRPr/>
            </a:lvl7pPr>
            <a:lvl8pPr marL="3657600" lvl="7" indent="-228600" algn="l">
              <a:lnSpc>
                <a:spcPct val="100000"/>
              </a:lnSpc>
              <a:spcBef>
                <a:spcPts val="0"/>
              </a:spcBef>
              <a:spcAft>
                <a:spcPts val="0"/>
              </a:spcAft>
              <a:buSzPts val="2400"/>
              <a:buNone/>
              <a:defRPr/>
            </a:lvl8pPr>
            <a:lvl9pPr marL="4114800" lvl="8" indent="-228600" algn="l">
              <a:lnSpc>
                <a:spcPct val="100000"/>
              </a:lnSpc>
              <a:spcBef>
                <a:spcPts val="0"/>
              </a:spcBef>
              <a:spcAft>
                <a:spcPts val="0"/>
              </a:spcAft>
              <a:buSzPts val="2400"/>
              <a:buNone/>
              <a:defRPr/>
            </a:lvl9pPr>
          </a:lstStyle>
          <a:p>
            <a:endParaRPr/>
          </a:p>
        </p:txBody>
      </p:sp>
      <p:sp>
        <p:nvSpPr>
          <p:cNvPr id="19" name="Google Shape;19;p57"/>
          <p:cNvSpPr txBox="1">
            <a:spLocks noGrp="1"/>
          </p:cNvSpPr>
          <p:nvPr>
            <p:ph type="sldNum" idx="12"/>
          </p:nvPr>
        </p:nvSpPr>
        <p:spPr>
          <a:xfrm>
            <a:off x="120716" y="6333309"/>
            <a:ext cx="548699" cy="524699"/>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
        <p:cNvGrpSpPr/>
        <p:nvPr/>
      </p:nvGrpSpPr>
      <p:grpSpPr>
        <a:xfrm>
          <a:off x="0" y="0"/>
          <a:ext cx="0" cy="0"/>
          <a:chOff x="0" y="0"/>
          <a:chExt cx="0" cy="0"/>
        </a:xfrm>
      </p:grpSpPr>
      <p:sp>
        <p:nvSpPr>
          <p:cNvPr id="24" name="Google Shape;24;p59"/>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vl2pPr marL="914400" lvl="1" indent="-228600" algn="l">
              <a:lnSpc>
                <a:spcPct val="100000"/>
              </a:lnSpc>
              <a:spcBef>
                <a:spcPts val="480"/>
              </a:spcBef>
              <a:spcAft>
                <a:spcPts val="0"/>
              </a:spcAft>
              <a:buSzPts val="1800"/>
              <a:buNone/>
              <a:defRPr/>
            </a:lvl2pPr>
            <a:lvl3pPr marL="1371600" lvl="2" indent="-228600" algn="l">
              <a:lnSpc>
                <a:spcPct val="100000"/>
              </a:lnSpc>
              <a:spcBef>
                <a:spcPts val="480"/>
              </a:spcBef>
              <a:spcAft>
                <a:spcPts val="0"/>
              </a:spcAft>
              <a:buSzPts val="1800"/>
              <a:buNone/>
              <a:defRPr/>
            </a:lvl3pPr>
            <a:lvl4pPr marL="1828800" lvl="3" indent="-228600" algn="l">
              <a:lnSpc>
                <a:spcPct val="100000"/>
              </a:lnSpc>
              <a:spcBef>
                <a:spcPts val="360"/>
              </a:spcBef>
              <a:spcAft>
                <a:spcPts val="0"/>
              </a:spcAft>
              <a:buSzPts val="1800"/>
              <a:buNone/>
              <a:defRPr/>
            </a:lvl4pPr>
            <a:lvl5pPr marL="2286000" lvl="4" indent="-228600" algn="l">
              <a:lnSpc>
                <a:spcPct val="100000"/>
              </a:lnSpc>
              <a:spcBef>
                <a:spcPts val="360"/>
              </a:spcBef>
              <a:spcAft>
                <a:spcPts val="0"/>
              </a:spcAft>
              <a:buSzPts val="1800"/>
              <a:buNone/>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
        <p:nvSpPr>
          <p:cNvPr id="25" name="Google Shape;25;p59"/>
          <p:cNvSpPr txBox="1">
            <a:spLocks noGrp="1"/>
          </p:cNvSpPr>
          <p:nvPr>
            <p:ph type="sldNum" idx="12"/>
          </p:nvPr>
        </p:nvSpPr>
        <p:spPr>
          <a:xfrm>
            <a:off x="120716" y="6333309"/>
            <a:ext cx="548699" cy="524699"/>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60"/>
          <p:cNvSpPr txBox="1">
            <a:spLocks noGrp="1"/>
          </p:cNvSpPr>
          <p:nvPr>
            <p:ph type="sldNum" idx="12"/>
          </p:nvPr>
        </p:nvSpPr>
        <p:spPr>
          <a:xfrm>
            <a:off x="120716" y="6333309"/>
            <a:ext cx="548699" cy="524699"/>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55"/>
          <p:cNvPicPr preferRelativeResize="0"/>
          <p:nvPr/>
        </p:nvPicPr>
        <p:blipFill rotWithShape="1">
          <a:blip r:embed="rId5">
            <a:alphaModFix amt="19000"/>
          </a:blip>
          <a:srcRect/>
          <a:stretch/>
        </p:blipFill>
        <p:spPr>
          <a:xfrm>
            <a:off x="0" y="2695562"/>
            <a:ext cx="2933700" cy="4162425"/>
          </a:xfrm>
          <a:prstGeom prst="rect">
            <a:avLst/>
          </a:prstGeom>
          <a:noFill/>
          <a:ln>
            <a:noFill/>
          </a:ln>
        </p:spPr>
      </p:pic>
      <p:sp>
        <p:nvSpPr>
          <p:cNvPr id="7" name="Google Shape;7;p5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1pPr>
            <a:lvl2pPr lvl="1">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2pPr>
            <a:lvl3pPr lvl="2">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3pPr>
            <a:lvl4pPr lvl="3">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4pPr>
            <a:lvl5pPr lvl="4">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5pPr>
            <a:lvl6pPr lvl="5">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6pPr>
            <a:lvl7pPr lvl="6">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7pPr>
            <a:lvl8pPr lvl="7">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8pPr>
            <a:lvl9pPr lvl="8">
              <a:spcBef>
                <a:spcPts val="0"/>
              </a:spcBef>
              <a:spcAft>
                <a:spcPts val="0"/>
              </a:spcAft>
              <a:buClr>
                <a:schemeClr val="dk1"/>
              </a:buClr>
              <a:buSzPts val="3800"/>
              <a:buFont typeface="Calibri"/>
              <a:buNone/>
              <a:defRPr sz="3800" b="1">
                <a:solidFill>
                  <a:schemeClr val="dk1"/>
                </a:solidFill>
                <a:latin typeface="Calibri"/>
                <a:ea typeface="Calibri"/>
                <a:cs typeface="Calibri"/>
                <a:sym typeface="Calibri"/>
              </a:defRPr>
            </a:lvl9pPr>
          </a:lstStyle>
          <a:p>
            <a:endParaRPr/>
          </a:p>
        </p:txBody>
      </p:sp>
      <p:sp>
        <p:nvSpPr>
          <p:cNvPr id="8" name="Google Shape;8;p55"/>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6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8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6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6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6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6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9" name="Google Shape;9;p55"/>
          <p:cNvSpPr txBox="1">
            <a:spLocks noGrp="1"/>
          </p:cNvSpPr>
          <p:nvPr>
            <p:ph type="sldNum" idx="12"/>
          </p:nvPr>
        </p:nvSpPr>
        <p:spPr>
          <a:xfrm>
            <a:off x="120716" y="6333309"/>
            <a:ext cx="548699" cy="52469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a:t>
            </a:fld>
            <a:endParaRPr/>
          </a:p>
        </p:txBody>
      </p:sp>
      <p:pic>
        <p:nvPicPr>
          <p:cNvPr id="10" name="Google Shape;10;p55"/>
          <p:cNvPicPr preferRelativeResize="0"/>
          <p:nvPr/>
        </p:nvPicPr>
        <p:blipFill rotWithShape="1">
          <a:blip r:embed="rId6">
            <a:alphaModFix/>
          </a:blip>
          <a:srcRect/>
          <a:stretch/>
        </p:blipFill>
        <p:spPr>
          <a:xfrm>
            <a:off x="6561200" y="5960800"/>
            <a:ext cx="2457450"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jcp.org/en/jsr/detail?id=277"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jcp.org/en/jsr/detail?id=376"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adictec.com/que-es-iot-o-internet-de-las-cosa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6" name="Google Shape;32;p1"/>
          <p:cNvSpPr txBox="1">
            <a:spLocks/>
          </p:cNvSpPr>
          <p:nvPr/>
        </p:nvSpPr>
        <p:spPr>
          <a:xfrm>
            <a:off x="1763688" y="2996952"/>
            <a:ext cx="6048672" cy="864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3800"/>
              <a:buFont typeface="Calibri"/>
              <a:buNone/>
              <a:defRPr sz="3800" b="1" i="0" u="none" strike="noStrike" cap="none">
                <a:solidFill>
                  <a:schemeClr val="dk1"/>
                </a:solidFill>
                <a:latin typeface="Calibri"/>
                <a:ea typeface="Calibri"/>
                <a:cs typeface="Calibri"/>
                <a:sym typeface="Calibri"/>
              </a:defRPr>
            </a:lvl9pPr>
          </a:lstStyle>
          <a:p>
            <a:pPr algn="ctr">
              <a:buSzPts val="5400"/>
            </a:pPr>
            <a:r>
              <a:rPr lang="es-MX" sz="5400" i="1" dirty="0">
                <a:latin typeface="Century Gothic" pitchFamily="34" charset="0"/>
              </a:rPr>
              <a:t>Modularización</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3667800"/>
            <a:ext cx="3551931" cy="1989081"/>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611560" y="404664"/>
            <a:ext cx="8075240" cy="720080"/>
          </a:xfrm>
          <a:prstGeom prst="rect">
            <a:avLst/>
          </a:prstGeom>
          <a:solidFill>
            <a:schemeClr val="accent1"/>
          </a:solidFill>
          <a:ln>
            <a:solidFill>
              <a:schemeClr val="accent1"/>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0" indent="-342900"/>
            <a:r>
              <a:rPr lang="es-MX" sz="3200" b="1" dirty="0">
                <a:solidFill>
                  <a:schemeClr val="bg1"/>
                </a:solidFill>
                <a:latin typeface="Century Gothic" pitchFamily="34" charset="0"/>
              </a:rPr>
              <a:t>Objetivos clave de la modularización.</a:t>
            </a:r>
          </a:p>
        </p:txBody>
      </p:sp>
      <p:sp>
        <p:nvSpPr>
          <p:cNvPr id="5" name="4 CuadroTexto"/>
          <p:cNvSpPr txBox="1"/>
          <p:nvPr/>
        </p:nvSpPr>
        <p:spPr>
          <a:xfrm>
            <a:off x="683568" y="1358766"/>
            <a:ext cx="8003232" cy="2862322"/>
          </a:xfrm>
          <a:prstGeom prst="rect">
            <a:avLst/>
          </a:prstGeom>
          <a:noFill/>
        </p:spPr>
        <p:txBody>
          <a:bodyPr wrap="square" rtlCol="0">
            <a:spAutoFit/>
          </a:bodyPr>
          <a:lstStyle/>
          <a:p>
            <a:pPr marL="342900" indent="-342900">
              <a:buFont typeface="Arial" pitchFamily="34" charset="0"/>
              <a:buChar char="•"/>
            </a:pPr>
            <a:r>
              <a:rPr lang="es-MX" sz="2800" dirty="0">
                <a:latin typeface="Century Gothic" pitchFamily="34" charset="0"/>
              </a:rPr>
              <a:t>Configuración confiable.</a:t>
            </a:r>
          </a:p>
          <a:p>
            <a:endParaRPr lang="es-MX" sz="1000" dirty="0">
              <a:latin typeface="Century Gothic" pitchFamily="34" charset="0"/>
            </a:endParaRPr>
          </a:p>
          <a:p>
            <a:pPr marL="342900" indent="-342900">
              <a:buFont typeface="Arial" pitchFamily="34" charset="0"/>
              <a:buChar char="•"/>
            </a:pPr>
            <a:r>
              <a:rPr lang="es-MX" sz="2800" dirty="0">
                <a:latin typeface="Century Gothic" pitchFamily="34" charset="0"/>
              </a:rPr>
              <a:t>Encapsulación fuerte.</a:t>
            </a:r>
          </a:p>
          <a:p>
            <a:endParaRPr lang="es-MX" sz="1000" dirty="0">
              <a:latin typeface="Century Gothic" pitchFamily="34" charset="0"/>
            </a:endParaRPr>
          </a:p>
          <a:p>
            <a:pPr marL="342900" indent="-342900">
              <a:buFont typeface="Arial" pitchFamily="34" charset="0"/>
              <a:buChar char="•"/>
            </a:pPr>
            <a:r>
              <a:rPr lang="es-MX" sz="2800" dirty="0">
                <a:latin typeface="Century Gothic" pitchFamily="34" charset="0"/>
              </a:rPr>
              <a:t>Plataforma Java escalable.</a:t>
            </a:r>
          </a:p>
          <a:p>
            <a:endParaRPr lang="es-MX" sz="1000" dirty="0">
              <a:latin typeface="Century Gothic" pitchFamily="34" charset="0"/>
            </a:endParaRPr>
          </a:p>
          <a:p>
            <a:pPr marL="342900" indent="-342900">
              <a:buFont typeface="Arial" pitchFamily="34" charset="0"/>
              <a:buChar char="•"/>
            </a:pPr>
            <a:r>
              <a:rPr lang="es-MX" sz="2800" dirty="0">
                <a:latin typeface="Century Gothic" pitchFamily="34" charset="0"/>
              </a:rPr>
              <a:t>Mayor integridad de la plataforma.</a:t>
            </a:r>
          </a:p>
          <a:p>
            <a:endParaRPr lang="es-MX" sz="1000" dirty="0">
              <a:latin typeface="Century Gothic" pitchFamily="34" charset="0"/>
            </a:endParaRPr>
          </a:p>
          <a:p>
            <a:pPr marL="342900" indent="-342900">
              <a:buFont typeface="Arial" pitchFamily="34" charset="0"/>
              <a:buChar char="•"/>
            </a:pPr>
            <a:r>
              <a:rPr lang="es-MX" sz="2800" dirty="0">
                <a:latin typeface="Century Gothic" pitchFamily="34" charset="0"/>
              </a:rPr>
              <a:t>Rendimiento mejorado.</a:t>
            </a:r>
          </a:p>
        </p:txBody>
      </p:sp>
    </p:spTree>
    <p:extLst>
      <p:ext uri="{BB962C8B-B14F-4D97-AF65-F5344CB8AC3E}">
        <p14:creationId xmlns:p14="http://schemas.microsoft.com/office/powerpoint/2010/main" val="173233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706091"/>
          </a:xfrm>
          <a:solidFill>
            <a:schemeClr val="accent1"/>
          </a:solidFill>
          <a:ln>
            <a:solidFill>
              <a:schemeClr val="accent1"/>
            </a:solidFill>
          </a:ln>
        </p:spPr>
        <p:txBody>
          <a:bodyPr/>
          <a:lstStyle/>
          <a:p>
            <a:r>
              <a:rPr lang="es-MX" dirty="0">
                <a:solidFill>
                  <a:schemeClr val="bg1"/>
                </a:solidFill>
              </a:rPr>
              <a:t>Como funciona la modularidad.</a:t>
            </a:r>
          </a:p>
        </p:txBody>
      </p:sp>
      <p:sp>
        <p:nvSpPr>
          <p:cNvPr id="3" name="2 Marcador de texto"/>
          <p:cNvSpPr>
            <a:spLocks noGrp="1"/>
          </p:cNvSpPr>
          <p:nvPr>
            <p:ph type="body" idx="1"/>
          </p:nvPr>
        </p:nvSpPr>
        <p:spPr>
          <a:xfrm>
            <a:off x="179512" y="1268760"/>
            <a:ext cx="8496944" cy="4320480"/>
          </a:xfrm>
        </p:spPr>
        <p:txBody>
          <a:bodyPr/>
          <a:lstStyle/>
          <a:p>
            <a:pPr marL="571500" indent="-342900">
              <a:buFont typeface="Wingdings" pitchFamily="2" charset="2"/>
              <a:buChar char="ü"/>
            </a:pPr>
            <a:r>
              <a:rPr lang="es-MX" dirty="0">
                <a:latin typeface="Century Gothic" pitchFamily="34" charset="0"/>
              </a:rPr>
              <a:t>La modularización se puede describir como la </a:t>
            </a:r>
            <a:r>
              <a:rPr lang="es-MX" b="1" dirty="0">
                <a:latin typeface="Century Gothic" pitchFamily="34" charset="0"/>
              </a:rPr>
              <a:t>agrupación de paquetes y recursos </a:t>
            </a:r>
            <a:r>
              <a:rPr lang="es-MX" dirty="0">
                <a:latin typeface="Century Gothic" pitchFamily="34" charset="0"/>
              </a:rPr>
              <a:t>a los cuales se hace referencia a través del nombre del modulo donde están definidos.</a:t>
            </a:r>
          </a:p>
          <a:p>
            <a:pPr marL="571500" indent="-342900">
              <a:buFont typeface="Wingdings" pitchFamily="2" charset="2"/>
              <a:buChar char="ü"/>
            </a:pPr>
            <a:endParaRPr lang="es-MX" dirty="0">
              <a:latin typeface="Century Gothic" pitchFamily="34" charset="0"/>
            </a:endParaRPr>
          </a:p>
          <a:p>
            <a:pPr marL="571500" indent="-342900">
              <a:buFont typeface="Wingdings" pitchFamily="2" charset="2"/>
              <a:buChar char="ü"/>
            </a:pPr>
            <a:r>
              <a:rPr lang="es-MX" dirty="0">
                <a:latin typeface="Century Gothic" pitchFamily="34" charset="0"/>
              </a:rPr>
              <a:t>A partir de Java 9, se hicieron cambios sustanciales al JDK el cual da soporte y compatibilidad mediante elementos del lenguaje (</a:t>
            </a:r>
            <a:r>
              <a:rPr lang="es-MX" b="1" dirty="0">
                <a:latin typeface="Century Gothic" pitchFamily="34" charset="0"/>
              </a:rPr>
              <a:t>palabras clave reservadas</a:t>
            </a:r>
            <a:r>
              <a:rPr lang="es-MX" dirty="0">
                <a:latin typeface="Century Gothic" pitchFamily="34" charset="0"/>
              </a:rPr>
              <a:t>), mejoras en </a:t>
            </a:r>
            <a:r>
              <a:rPr lang="es-MX" b="1" dirty="0" err="1">
                <a:latin typeface="Century Gothic" pitchFamily="34" charset="0"/>
              </a:rPr>
              <a:t>Javac</a:t>
            </a:r>
            <a:r>
              <a:rPr lang="es-MX" dirty="0">
                <a:latin typeface="Century Gothic" pitchFamily="34" charset="0"/>
              </a:rPr>
              <a:t>,</a:t>
            </a:r>
            <a:r>
              <a:rPr lang="es-MX" b="1" dirty="0">
                <a:latin typeface="Century Gothic" pitchFamily="34" charset="0"/>
              </a:rPr>
              <a:t> Java </a:t>
            </a:r>
            <a:r>
              <a:rPr lang="es-MX" dirty="0">
                <a:latin typeface="Century Gothic" pitchFamily="34" charset="0"/>
              </a:rPr>
              <a:t>y otras herramientas existentes y nuevas herramientas y nuevos formatos de archivos.</a:t>
            </a:r>
          </a:p>
        </p:txBody>
      </p:sp>
    </p:spTree>
    <p:extLst>
      <p:ext uri="{BB962C8B-B14F-4D97-AF65-F5344CB8AC3E}">
        <p14:creationId xmlns:p14="http://schemas.microsoft.com/office/powerpoint/2010/main" val="44332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2265" y="476672"/>
            <a:ext cx="8229600" cy="648072"/>
          </a:xfrm>
          <a:solidFill>
            <a:schemeClr val="accent1"/>
          </a:solidFill>
          <a:ln>
            <a:solidFill>
              <a:schemeClr val="accent1"/>
            </a:solidFill>
          </a:ln>
        </p:spPr>
        <p:txBody>
          <a:bodyPr/>
          <a:lstStyle/>
          <a:p>
            <a:pPr marL="571500" indent="-342900"/>
            <a:r>
              <a:rPr lang="es-MX" dirty="0">
                <a:solidFill>
                  <a:schemeClr val="bg1"/>
                </a:solidFill>
                <a:latin typeface="Century Gothic" pitchFamily="34" charset="0"/>
              </a:rPr>
              <a:t>Palabras clave reservadas </a:t>
            </a:r>
          </a:p>
        </p:txBody>
      </p:sp>
      <p:sp>
        <p:nvSpPr>
          <p:cNvPr id="3" name="2 Marcador de texto"/>
          <p:cNvSpPr>
            <a:spLocks noGrp="1"/>
          </p:cNvSpPr>
          <p:nvPr>
            <p:ph type="body" idx="1"/>
          </p:nvPr>
        </p:nvSpPr>
        <p:spPr>
          <a:xfrm>
            <a:off x="1835696" y="2996952"/>
            <a:ext cx="5081736" cy="2952328"/>
          </a:xfrm>
          <a:ln>
            <a:solidFill>
              <a:schemeClr val="tx1"/>
            </a:solidFill>
          </a:ln>
        </p:spPr>
        <p:txBody>
          <a:bodyPr numCol="2"/>
          <a:lstStyle/>
          <a:p>
            <a:pPr marL="571500" indent="-342900">
              <a:lnSpc>
                <a:spcPct val="150000"/>
              </a:lnSpc>
              <a:buFont typeface="Arial" pitchFamily="34" charset="0"/>
              <a:buChar char="•"/>
            </a:pPr>
            <a:r>
              <a:rPr lang="es-MX" i="1" dirty="0" err="1"/>
              <a:t>exports</a:t>
            </a:r>
            <a:r>
              <a:rPr lang="es-MX" i="1" dirty="0"/>
              <a:t>	</a:t>
            </a:r>
          </a:p>
          <a:p>
            <a:pPr marL="571500" indent="-342900">
              <a:lnSpc>
                <a:spcPct val="150000"/>
              </a:lnSpc>
              <a:buFont typeface="Arial" pitchFamily="34" charset="0"/>
              <a:buChar char="•"/>
            </a:pPr>
            <a:r>
              <a:rPr lang="es-MX" i="1" dirty="0"/>
              <a:t>module</a:t>
            </a:r>
          </a:p>
          <a:p>
            <a:pPr marL="571500" indent="-342900">
              <a:lnSpc>
                <a:spcPct val="150000"/>
              </a:lnSpc>
              <a:buFont typeface="Arial" pitchFamily="34" charset="0"/>
              <a:buChar char="•"/>
            </a:pPr>
            <a:r>
              <a:rPr lang="es-MX" i="1" dirty="0"/>
              <a:t>open</a:t>
            </a:r>
          </a:p>
          <a:p>
            <a:pPr marL="571500" indent="-342900">
              <a:lnSpc>
                <a:spcPct val="150000"/>
              </a:lnSpc>
              <a:buFont typeface="Arial" pitchFamily="34" charset="0"/>
              <a:buChar char="•"/>
            </a:pPr>
            <a:r>
              <a:rPr lang="es-MX" i="1" dirty="0"/>
              <a:t>opens</a:t>
            </a:r>
          </a:p>
          <a:p>
            <a:pPr marL="571500" indent="-342900">
              <a:lnSpc>
                <a:spcPct val="150000"/>
              </a:lnSpc>
              <a:buFont typeface="Arial" pitchFamily="34" charset="0"/>
              <a:buChar char="•"/>
            </a:pPr>
            <a:r>
              <a:rPr lang="es-MX" i="1" dirty="0" err="1"/>
              <a:t>requires</a:t>
            </a:r>
            <a:endParaRPr lang="es-MX" i="1" dirty="0"/>
          </a:p>
          <a:p>
            <a:pPr marL="571500" indent="-342900">
              <a:lnSpc>
                <a:spcPct val="150000"/>
              </a:lnSpc>
              <a:buFont typeface="Arial" pitchFamily="34" charset="0"/>
              <a:buChar char="•"/>
            </a:pPr>
            <a:r>
              <a:rPr lang="es-MX" i="1" dirty="0" err="1"/>
              <a:t>transitive</a:t>
            </a:r>
            <a:endParaRPr lang="es-MX" i="1" dirty="0"/>
          </a:p>
          <a:p>
            <a:pPr marL="571500" indent="-342900">
              <a:lnSpc>
                <a:spcPct val="150000"/>
              </a:lnSpc>
              <a:buFont typeface="Arial" pitchFamily="34" charset="0"/>
              <a:buChar char="•"/>
            </a:pPr>
            <a:r>
              <a:rPr lang="es-MX" i="1" dirty="0" err="1"/>
              <a:t>to</a:t>
            </a:r>
            <a:endParaRPr lang="es-MX" i="1" dirty="0"/>
          </a:p>
          <a:p>
            <a:pPr marL="571500" indent="-342900">
              <a:lnSpc>
                <a:spcPct val="150000"/>
              </a:lnSpc>
              <a:buFont typeface="Arial" pitchFamily="34" charset="0"/>
              <a:buChar char="•"/>
            </a:pPr>
            <a:r>
              <a:rPr lang="es-MX" i="1" dirty="0" err="1"/>
              <a:t>provides</a:t>
            </a:r>
            <a:endParaRPr lang="es-MX" i="1" dirty="0"/>
          </a:p>
          <a:p>
            <a:pPr marL="571500" indent="-342900">
              <a:lnSpc>
                <a:spcPct val="150000"/>
              </a:lnSpc>
              <a:buFont typeface="Arial" pitchFamily="34" charset="0"/>
              <a:buChar char="•"/>
            </a:pPr>
            <a:r>
              <a:rPr lang="es-MX" i="1" dirty="0"/>
              <a:t>uses</a:t>
            </a:r>
          </a:p>
          <a:p>
            <a:pPr marL="571500" indent="-342900">
              <a:lnSpc>
                <a:spcPct val="150000"/>
              </a:lnSpc>
              <a:buFont typeface="Arial" pitchFamily="34" charset="0"/>
              <a:buChar char="•"/>
            </a:pPr>
            <a:r>
              <a:rPr lang="es-MX" i="1" dirty="0" err="1"/>
              <a:t>with</a:t>
            </a:r>
            <a:endParaRPr lang="es-MX" i="1" dirty="0"/>
          </a:p>
        </p:txBody>
      </p:sp>
      <p:sp>
        <p:nvSpPr>
          <p:cNvPr id="4" name="2 Marcador de texto"/>
          <p:cNvSpPr txBox="1">
            <a:spLocks/>
          </p:cNvSpPr>
          <p:nvPr/>
        </p:nvSpPr>
        <p:spPr>
          <a:xfrm>
            <a:off x="107504" y="1268760"/>
            <a:ext cx="8280920" cy="165618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pPr marL="228600" indent="0" algn="just"/>
            <a:r>
              <a:rPr lang="es-MX" dirty="0">
                <a:latin typeface="Century Gothic" pitchFamily="34" charset="0"/>
              </a:rPr>
              <a:t>Al hacer la declaración de un módulo se crea un archivo fuente de Java y  las palabras clave nuevas relacionadas con el módulo  que se usan son compatibles  con éste.</a:t>
            </a:r>
          </a:p>
        </p:txBody>
      </p:sp>
    </p:spTree>
    <p:extLst>
      <p:ext uri="{BB962C8B-B14F-4D97-AF65-F5344CB8AC3E}">
        <p14:creationId xmlns:p14="http://schemas.microsoft.com/office/powerpoint/2010/main" val="312685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457200" y="332656"/>
            <a:ext cx="7859216" cy="792088"/>
          </a:xfrm>
          <a:solidFill>
            <a:schemeClr val="accent1"/>
          </a:solidFill>
          <a:ln>
            <a:solidFill>
              <a:schemeClr val="tx1"/>
            </a:solidFill>
          </a:ln>
        </p:spPr>
        <p:txBody>
          <a:bodyPr/>
          <a:lstStyle/>
          <a:p>
            <a:pPr algn="l"/>
            <a:r>
              <a:rPr lang="es-MX" sz="3800" b="1" dirty="0">
                <a:solidFill>
                  <a:schemeClr val="bg1"/>
                </a:solidFill>
                <a:latin typeface="Century Gothic" pitchFamily="34" charset="0"/>
              </a:rPr>
              <a:t>Módulos y el JDK modular</a:t>
            </a:r>
          </a:p>
        </p:txBody>
      </p:sp>
      <p:sp>
        <p:nvSpPr>
          <p:cNvPr id="3" name="2 CuadroTexto"/>
          <p:cNvSpPr txBox="1"/>
          <p:nvPr/>
        </p:nvSpPr>
        <p:spPr>
          <a:xfrm>
            <a:off x="467544" y="1268760"/>
            <a:ext cx="7848872" cy="4524315"/>
          </a:xfrm>
          <a:prstGeom prst="rect">
            <a:avLst/>
          </a:prstGeom>
          <a:noFill/>
        </p:spPr>
        <p:txBody>
          <a:bodyPr wrap="square" rtlCol="0">
            <a:spAutoFit/>
          </a:bodyPr>
          <a:lstStyle/>
          <a:p>
            <a:pPr algn="just"/>
            <a:r>
              <a:rPr lang="es-MX" sz="2400" dirty="0">
                <a:latin typeface="Century Gothic" pitchFamily="34" charset="0"/>
              </a:rPr>
              <a:t>El primer paso hacia un JDK más modular se dio en Java 8 con la introducción de </a:t>
            </a:r>
            <a:r>
              <a:rPr lang="es-MX" sz="2400" b="1" i="1" dirty="0">
                <a:latin typeface="Century Gothic" pitchFamily="34" charset="0"/>
              </a:rPr>
              <a:t>compact </a:t>
            </a:r>
            <a:r>
              <a:rPr lang="es-MX" sz="2400" b="1" i="1" dirty="0" err="1">
                <a:latin typeface="Century Gothic" pitchFamily="34" charset="0"/>
              </a:rPr>
              <a:t>profiles</a:t>
            </a:r>
            <a:r>
              <a:rPr lang="es-MX" sz="2400" dirty="0">
                <a:latin typeface="Century Gothic" pitchFamily="34" charset="0"/>
              </a:rPr>
              <a:t>. Un perfil define un subconjunto de paquetes de la biblioteca estándar disponible para aplicaciones dirigidas a ese perfil.</a:t>
            </a:r>
          </a:p>
          <a:p>
            <a:pPr algn="just"/>
            <a:endParaRPr lang="es-MX" sz="2400" dirty="0">
              <a:latin typeface="Century Gothic" pitchFamily="34" charset="0"/>
            </a:endParaRPr>
          </a:p>
          <a:p>
            <a:pPr algn="just"/>
            <a:r>
              <a:rPr lang="es-MX" sz="2400" dirty="0">
                <a:latin typeface="Century Gothic" pitchFamily="34" charset="0"/>
              </a:rPr>
              <a:t>En Java 9 el JDK consta de unos 90 </a:t>
            </a:r>
            <a:r>
              <a:rPr lang="es-MX" sz="2400" b="1" i="1" dirty="0" err="1">
                <a:latin typeface="Century Gothic" pitchFamily="34" charset="0"/>
              </a:rPr>
              <a:t>platform</a:t>
            </a:r>
            <a:r>
              <a:rPr lang="es-MX" sz="2400" b="1" i="1" dirty="0">
                <a:latin typeface="Century Gothic" pitchFamily="34" charset="0"/>
              </a:rPr>
              <a:t> module</a:t>
            </a:r>
            <a:r>
              <a:rPr lang="es-MX" sz="2400" dirty="0">
                <a:latin typeface="Century Gothic" pitchFamily="34" charset="0"/>
              </a:rPr>
              <a:t>, en lugar de una biblioteca monolítica.</a:t>
            </a:r>
          </a:p>
          <a:p>
            <a:pPr algn="just"/>
            <a:endParaRPr lang="es-MX" sz="2400" dirty="0">
              <a:latin typeface="Century Gothic" pitchFamily="34" charset="0"/>
            </a:endParaRPr>
          </a:p>
          <a:p>
            <a:pPr algn="just"/>
            <a:r>
              <a:rPr lang="es-MX" sz="2400" dirty="0">
                <a:latin typeface="Century Gothic" pitchFamily="34" charset="0"/>
              </a:rPr>
              <a:t>Un módulo de plataforma es parte del JDK, a diferencia de los módulos de aplicación, que se pueden crear en el desarrollo de una aplicación.</a:t>
            </a:r>
          </a:p>
        </p:txBody>
      </p:sp>
    </p:spTree>
    <p:extLst>
      <p:ext uri="{BB962C8B-B14F-4D97-AF65-F5344CB8AC3E}">
        <p14:creationId xmlns:p14="http://schemas.microsoft.com/office/powerpoint/2010/main" val="230966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67544" y="1271657"/>
            <a:ext cx="7848872" cy="4893647"/>
          </a:xfrm>
          <a:prstGeom prst="rect">
            <a:avLst/>
          </a:prstGeom>
          <a:noFill/>
        </p:spPr>
        <p:txBody>
          <a:bodyPr wrap="square" rtlCol="0">
            <a:spAutoFit/>
          </a:bodyPr>
          <a:lstStyle/>
          <a:p>
            <a:pPr algn="just"/>
            <a:r>
              <a:rPr lang="es-MX" sz="2400" dirty="0">
                <a:latin typeface="Century Gothic" pitchFamily="34" charset="0"/>
              </a:rPr>
              <a:t>Entre módulos de plataforma y módulos de aplicación no existen diferencias técnicas. Cada módulo de plataforma constituye una funcionalidad bien definida del JDK, que abarca desde el registro hasta la compatibilidad con XML. Todos los módulos definen explícitamente sus dependencias en otros módulos.</a:t>
            </a:r>
          </a:p>
          <a:p>
            <a:pPr algn="just"/>
            <a:endParaRPr lang="es-MX" sz="2400" dirty="0">
              <a:latin typeface="Century Gothic" pitchFamily="34" charset="0"/>
            </a:endParaRPr>
          </a:p>
          <a:p>
            <a:pPr algn="just"/>
            <a:r>
              <a:rPr lang="es-MX" sz="2400" i="1" u="sng" dirty="0">
                <a:latin typeface="Century Gothic" pitchFamily="34" charset="0"/>
              </a:rPr>
              <a:t>El sistema de módulos Java no permite dependencias circulares en tiempo de compilación entre módulos. Las dependencias circulares son generalmente una indicación de mal diseño.</a:t>
            </a:r>
          </a:p>
        </p:txBody>
      </p:sp>
      <p:sp>
        <p:nvSpPr>
          <p:cNvPr id="6" name="1 Marcador de texto"/>
          <p:cNvSpPr>
            <a:spLocks noGrp="1"/>
          </p:cNvSpPr>
          <p:nvPr>
            <p:ph type="body" idx="1"/>
          </p:nvPr>
        </p:nvSpPr>
        <p:spPr>
          <a:xfrm>
            <a:off x="457200" y="332656"/>
            <a:ext cx="7859216" cy="792088"/>
          </a:xfrm>
          <a:solidFill>
            <a:schemeClr val="accent1"/>
          </a:solidFill>
          <a:ln>
            <a:solidFill>
              <a:schemeClr val="tx1"/>
            </a:solidFill>
          </a:ln>
        </p:spPr>
        <p:txBody>
          <a:bodyPr/>
          <a:lstStyle/>
          <a:p>
            <a:pPr algn="l"/>
            <a:r>
              <a:rPr lang="es-MX" sz="3800" b="1" dirty="0">
                <a:solidFill>
                  <a:schemeClr val="bg1"/>
                </a:solidFill>
                <a:latin typeface="Century Gothic" pitchFamily="34" charset="0"/>
              </a:rPr>
              <a:t>Módulos y el JDK modular</a:t>
            </a:r>
          </a:p>
        </p:txBody>
      </p:sp>
    </p:spTree>
    <p:extLst>
      <p:ext uri="{BB962C8B-B14F-4D97-AF65-F5344CB8AC3E}">
        <p14:creationId xmlns:p14="http://schemas.microsoft.com/office/powerpoint/2010/main" val="20877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texto"/>
          <p:cNvSpPr>
            <a:spLocks noGrp="1"/>
          </p:cNvSpPr>
          <p:nvPr>
            <p:ph type="body" idx="1"/>
          </p:nvPr>
        </p:nvSpPr>
        <p:spPr>
          <a:xfrm>
            <a:off x="457200" y="332656"/>
            <a:ext cx="7859216" cy="720080"/>
          </a:xfrm>
          <a:solidFill>
            <a:schemeClr val="accent1"/>
          </a:solidFill>
          <a:ln>
            <a:solidFill>
              <a:schemeClr val="tx1"/>
            </a:solidFill>
          </a:ln>
        </p:spPr>
        <p:txBody>
          <a:bodyPr/>
          <a:lstStyle/>
          <a:p>
            <a:pPr algn="l"/>
            <a:r>
              <a:rPr lang="es-MX" sz="3800" b="1" dirty="0">
                <a:solidFill>
                  <a:schemeClr val="bg1"/>
                </a:solidFill>
                <a:latin typeface="Century Gothic" pitchFamily="34" charset="0"/>
              </a:rPr>
              <a:t>JDK Modular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54862"/>
            <a:ext cx="4392488" cy="52264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483769" y="6032321"/>
            <a:ext cx="3312367" cy="276999"/>
          </a:xfrm>
          <a:prstGeom prst="rect">
            <a:avLst/>
          </a:prstGeom>
          <a:noFill/>
          <a:ln>
            <a:solidFill>
              <a:schemeClr val="tx1"/>
            </a:solidFill>
          </a:ln>
        </p:spPr>
        <p:txBody>
          <a:bodyPr wrap="square" rtlCol="0">
            <a:spAutoFit/>
          </a:bodyPr>
          <a:lstStyle/>
          <a:p>
            <a:r>
              <a:rPr lang="es-MX" sz="1200" dirty="0">
                <a:latin typeface="Century Gothic" pitchFamily="34" charset="0"/>
              </a:rPr>
              <a:t>Subconjunto de módulos de JDK </a:t>
            </a:r>
            <a:r>
              <a:rPr lang="es-MX" sz="1200" dirty="0" err="1">
                <a:latin typeface="Century Gothic" pitchFamily="34" charset="0"/>
              </a:rPr>
              <a:t>Platform</a:t>
            </a:r>
            <a:endParaRPr lang="es-MX" sz="1200" dirty="0">
              <a:latin typeface="Century Gothic" pitchFamily="34" charset="0"/>
            </a:endParaRPr>
          </a:p>
        </p:txBody>
      </p:sp>
      <p:sp>
        <p:nvSpPr>
          <p:cNvPr id="3" name="2 CuadroTexto"/>
          <p:cNvSpPr txBox="1"/>
          <p:nvPr/>
        </p:nvSpPr>
        <p:spPr>
          <a:xfrm>
            <a:off x="4860032" y="1196752"/>
            <a:ext cx="3456384" cy="4478149"/>
          </a:xfrm>
          <a:prstGeom prst="rect">
            <a:avLst/>
          </a:prstGeom>
          <a:noFill/>
        </p:spPr>
        <p:txBody>
          <a:bodyPr wrap="square" rtlCol="0">
            <a:spAutoFit/>
          </a:bodyPr>
          <a:lstStyle/>
          <a:p>
            <a:pPr algn="just"/>
            <a:r>
              <a:rPr lang="es-MX" sz="1500" dirty="0">
                <a:latin typeface="Century Gothic" pitchFamily="34" charset="0"/>
              </a:rPr>
              <a:t>De los módulos de plataforma, el más importante es </a:t>
            </a:r>
            <a:r>
              <a:rPr lang="es-MX" sz="1500" b="1" dirty="0" err="1">
                <a:latin typeface="Century Gothic" pitchFamily="34" charset="0"/>
              </a:rPr>
              <a:t>java.base</a:t>
            </a:r>
            <a:r>
              <a:rPr lang="es-MX" sz="1500" dirty="0">
                <a:latin typeface="Century Gothic" pitchFamily="34" charset="0"/>
              </a:rPr>
              <a:t>. Incluye y exporta aquellos paquetes fundamentales para Java, como </a:t>
            </a:r>
            <a:r>
              <a:rPr lang="es-MX" sz="1500" b="1" dirty="0" err="1">
                <a:latin typeface="Century Gothic" pitchFamily="34" charset="0"/>
              </a:rPr>
              <a:t>java.lang</a:t>
            </a:r>
            <a:r>
              <a:rPr lang="es-MX" sz="1500" dirty="0">
                <a:latin typeface="Century Gothic" pitchFamily="34" charset="0"/>
              </a:rPr>
              <a:t>, </a:t>
            </a:r>
            <a:r>
              <a:rPr lang="es-MX" sz="1500" b="1" dirty="0">
                <a:latin typeface="Century Gothic" pitchFamily="34" charset="0"/>
              </a:rPr>
              <a:t>java.io</a:t>
            </a:r>
            <a:r>
              <a:rPr lang="es-MX" sz="1500" dirty="0">
                <a:latin typeface="Century Gothic" pitchFamily="34" charset="0"/>
              </a:rPr>
              <a:t> y </a:t>
            </a:r>
            <a:r>
              <a:rPr lang="es-MX" sz="1500" b="1" dirty="0" err="1">
                <a:latin typeface="Century Gothic" pitchFamily="34" charset="0"/>
              </a:rPr>
              <a:t>java.util</a:t>
            </a:r>
            <a:endParaRPr lang="es-MX" sz="1500" dirty="0">
              <a:latin typeface="Century Gothic" pitchFamily="34" charset="0"/>
            </a:endParaRPr>
          </a:p>
          <a:p>
            <a:pPr algn="just"/>
            <a:endParaRPr lang="es-MX" sz="1000" dirty="0">
              <a:latin typeface="Century Gothic" pitchFamily="34" charset="0"/>
            </a:endParaRPr>
          </a:p>
          <a:p>
            <a:pPr algn="just"/>
            <a:r>
              <a:rPr lang="es-MX" sz="1500" dirty="0">
                <a:latin typeface="Century Gothic" pitchFamily="34" charset="0"/>
              </a:rPr>
              <a:t>El </a:t>
            </a:r>
            <a:r>
              <a:rPr lang="es-MX" sz="1500" b="1" i="1" dirty="0">
                <a:latin typeface="Century Gothic" pitchFamily="34" charset="0"/>
              </a:rPr>
              <a:t>Java module </a:t>
            </a:r>
            <a:r>
              <a:rPr lang="es-MX" sz="1500" b="1" i="1" dirty="0" err="1">
                <a:latin typeface="Century Gothic" pitchFamily="34" charset="0"/>
              </a:rPr>
              <a:t>system</a:t>
            </a:r>
            <a:r>
              <a:rPr lang="es-MX" sz="1500" dirty="0">
                <a:latin typeface="Century Gothic" pitchFamily="34" charset="0"/>
              </a:rPr>
              <a:t> no permite dependencias circulares en tiempo de compilación entre módulos.</a:t>
            </a:r>
          </a:p>
          <a:p>
            <a:pPr algn="just"/>
            <a:endParaRPr lang="es-MX" sz="1000" dirty="0">
              <a:latin typeface="Century Gothic" pitchFamily="34" charset="0"/>
            </a:endParaRPr>
          </a:p>
          <a:p>
            <a:pPr algn="just"/>
            <a:r>
              <a:rPr lang="es-MX" sz="1500" dirty="0">
                <a:latin typeface="Century Gothic" pitchFamily="34" charset="0"/>
              </a:rPr>
              <a:t>Toda </a:t>
            </a:r>
            <a:r>
              <a:rPr lang="es-MX" sz="1500" b="1" i="1" dirty="0" err="1">
                <a:latin typeface="Century Gothic" pitchFamily="34" charset="0"/>
              </a:rPr>
              <a:t>certified</a:t>
            </a:r>
            <a:r>
              <a:rPr lang="es-MX" sz="1500" b="1" i="1" dirty="0">
                <a:latin typeface="Century Gothic" pitchFamily="34" charset="0"/>
              </a:rPr>
              <a:t> Java </a:t>
            </a:r>
            <a:r>
              <a:rPr lang="es-MX" sz="1500" b="1" i="1" dirty="0" err="1">
                <a:latin typeface="Century Gothic" pitchFamily="34" charset="0"/>
              </a:rPr>
              <a:t>Implementation</a:t>
            </a:r>
            <a:r>
              <a:rPr lang="es-MX" sz="1500" dirty="0">
                <a:latin typeface="Century Gothic" pitchFamily="34" charset="0"/>
              </a:rPr>
              <a:t> debe contener estos módulos.</a:t>
            </a:r>
          </a:p>
          <a:p>
            <a:pPr algn="just"/>
            <a:endParaRPr lang="es-MX" sz="1000" dirty="0">
              <a:latin typeface="Century Gothic" pitchFamily="34" charset="0"/>
            </a:endParaRPr>
          </a:p>
          <a:p>
            <a:pPr algn="just"/>
            <a:r>
              <a:rPr lang="es-MX" sz="1500" dirty="0">
                <a:latin typeface="Century Gothic" pitchFamily="34" charset="0"/>
              </a:rPr>
              <a:t>Los módulos </a:t>
            </a:r>
            <a:r>
              <a:rPr lang="es-MX" sz="1500" b="1" i="1" dirty="0">
                <a:latin typeface="Century Gothic" pitchFamily="34" charset="0"/>
              </a:rPr>
              <a:t>java.se </a:t>
            </a:r>
            <a:r>
              <a:rPr lang="es-MX" sz="1500" dirty="0">
                <a:latin typeface="Century Gothic" pitchFamily="34" charset="0"/>
              </a:rPr>
              <a:t>y </a:t>
            </a:r>
            <a:r>
              <a:rPr lang="es-MX" sz="1500" b="1" i="1" dirty="0">
                <a:latin typeface="Century Gothic" pitchFamily="34" charset="0"/>
              </a:rPr>
              <a:t>java.se.ee </a:t>
            </a:r>
            <a:r>
              <a:rPr lang="es-MX" sz="1500" dirty="0">
                <a:latin typeface="Century Gothic" pitchFamily="34" charset="0"/>
              </a:rPr>
              <a:t>son llamados </a:t>
            </a:r>
            <a:r>
              <a:rPr lang="es-MX" sz="1500" b="1" i="1" dirty="0" err="1">
                <a:latin typeface="Century Gothic" pitchFamily="34" charset="0"/>
              </a:rPr>
              <a:t>aggregator</a:t>
            </a:r>
            <a:r>
              <a:rPr lang="es-MX" sz="1500" b="1" i="1" dirty="0">
                <a:latin typeface="Century Gothic" pitchFamily="34" charset="0"/>
              </a:rPr>
              <a:t> modules </a:t>
            </a:r>
            <a:r>
              <a:rPr lang="es-MX" sz="1500" dirty="0">
                <a:latin typeface="Century Gothic" pitchFamily="34" charset="0"/>
              </a:rPr>
              <a:t>y sirven para agrupar varios módulos de manera lógica.</a:t>
            </a:r>
          </a:p>
        </p:txBody>
      </p:sp>
    </p:spTree>
    <p:extLst>
      <p:ext uri="{BB962C8B-B14F-4D97-AF65-F5344CB8AC3E}">
        <p14:creationId xmlns:p14="http://schemas.microsoft.com/office/powerpoint/2010/main" val="53012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920880" cy="720079"/>
          </a:xfrm>
          <a:solidFill>
            <a:schemeClr val="accent1"/>
          </a:solidFill>
          <a:ln>
            <a:solidFill>
              <a:schemeClr val="accent1"/>
            </a:solidFill>
          </a:ln>
        </p:spPr>
        <p:txBody>
          <a:bodyPr/>
          <a:lstStyle/>
          <a:p>
            <a:r>
              <a:rPr lang="es-MX" dirty="0">
                <a:solidFill>
                  <a:schemeClr val="bg1"/>
                </a:solidFill>
                <a:latin typeface="Century Gothic" pitchFamily="34" charset="0"/>
              </a:rPr>
              <a:t>Modularidad en la practica</a:t>
            </a:r>
          </a:p>
        </p:txBody>
      </p:sp>
      <p:sp>
        <p:nvSpPr>
          <p:cNvPr id="6" name="2 Marcador de texto"/>
          <p:cNvSpPr>
            <a:spLocks noGrp="1"/>
          </p:cNvSpPr>
          <p:nvPr>
            <p:ph type="body" idx="1"/>
          </p:nvPr>
        </p:nvSpPr>
        <p:spPr>
          <a:xfrm>
            <a:off x="-36512" y="1340768"/>
            <a:ext cx="8424936" cy="4248472"/>
          </a:xfrm>
        </p:spPr>
        <p:txBody>
          <a:bodyPr/>
          <a:lstStyle/>
          <a:p>
            <a:pPr algn="just"/>
            <a:r>
              <a:rPr lang="es-MX" dirty="0">
                <a:latin typeface="Century Gothic" pitchFamily="34" charset="0"/>
              </a:rPr>
              <a:t>   Un módulo se declara en un archivo que se nombra </a:t>
            </a:r>
            <a:r>
              <a:rPr lang="es-MX" b="1" dirty="0">
                <a:latin typeface="Century Gothic" pitchFamily="34" charset="0"/>
              </a:rPr>
              <a:t>module-info.java, </a:t>
            </a:r>
            <a:r>
              <a:rPr lang="es-MX" dirty="0">
                <a:latin typeface="Century Gothic" pitchFamily="34" charset="0"/>
              </a:rPr>
              <a:t>es un archivo fuente de Java.</a:t>
            </a:r>
          </a:p>
          <a:p>
            <a:pPr algn="just"/>
            <a:endParaRPr lang="es-MX" dirty="0">
              <a:latin typeface="Century Gothic" pitchFamily="34" charset="0"/>
            </a:endParaRPr>
          </a:p>
          <a:p>
            <a:pPr algn="just"/>
            <a:r>
              <a:rPr lang="es-MX" dirty="0">
                <a:latin typeface="Century Gothic" pitchFamily="34" charset="0"/>
              </a:rPr>
              <a:t>   Al igual que cualquier archivo fuente de Java es compilado por </a:t>
            </a:r>
            <a:r>
              <a:rPr lang="es-MX" b="1" dirty="0" err="1">
                <a:latin typeface="Century Gothic" pitchFamily="34" charset="0"/>
              </a:rPr>
              <a:t>javac</a:t>
            </a:r>
            <a:r>
              <a:rPr lang="es-MX" dirty="0">
                <a:latin typeface="Century Gothic" pitchFamily="34" charset="0"/>
              </a:rPr>
              <a:t> y se obtiene un archivo de clase  que se conoce como un </a:t>
            </a:r>
            <a:r>
              <a:rPr lang="es-MX" b="1" dirty="0">
                <a:latin typeface="Century Gothic" pitchFamily="34" charset="0"/>
              </a:rPr>
              <a:t>descriptor de módulo</a:t>
            </a:r>
            <a:r>
              <a:rPr lang="es-MX" dirty="0">
                <a:latin typeface="Century Gothic" pitchFamily="34" charset="0"/>
              </a:rPr>
              <a:t> (module descriptor). </a:t>
            </a:r>
          </a:p>
          <a:p>
            <a:pPr algn="just"/>
            <a:endParaRPr lang="es-MX" dirty="0">
              <a:latin typeface="Century Gothic" pitchFamily="34" charset="0"/>
            </a:endParaRPr>
          </a:p>
          <a:p>
            <a:pPr algn="just"/>
            <a:r>
              <a:rPr lang="es-MX" dirty="0">
                <a:latin typeface="Century Gothic" pitchFamily="34" charset="0"/>
              </a:rPr>
              <a:t>   Por cada archivo </a:t>
            </a:r>
            <a:r>
              <a:rPr lang="es-MX" b="1" i="1" dirty="0">
                <a:latin typeface="Century Gothic" pitchFamily="34" charset="0"/>
              </a:rPr>
              <a:t>module-info.java</a:t>
            </a:r>
            <a:r>
              <a:rPr lang="es-MX" dirty="0">
                <a:latin typeface="Century Gothic" pitchFamily="34" charset="0"/>
              </a:rPr>
              <a:t> solo debe haber una definición de módulo el cual no es un archivo de propósito general.</a:t>
            </a:r>
          </a:p>
        </p:txBody>
      </p:sp>
    </p:spTree>
    <p:extLst>
      <p:ext uri="{BB962C8B-B14F-4D97-AF65-F5344CB8AC3E}">
        <p14:creationId xmlns:p14="http://schemas.microsoft.com/office/powerpoint/2010/main" val="16108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720081"/>
          </a:xfrm>
          <a:solidFill>
            <a:schemeClr val="accent1"/>
          </a:solidFill>
          <a:ln>
            <a:solidFill>
              <a:schemeClr val="accent1"/>
            </a:solidFill>
          </a:ln>
        </p:spPr>
        <p:txBody>
          <a:bodyPr/>
          <a:lstStyle/>
          <a:p>
            <a:r>
              <a:rPr lang="es-MX" dirty="0">
                <a:solidFill>
                  <a:schemeClr val="bg1"/>
                </a:solidFill>
                <a:latin typeface="Century Gothic" pitchFamily="34" charset="0"/>
              </a:rPr>
              <a:t>Declaración de un módulo </a:t>
            </a:r>
          </a:p>
        </p:txBody>
      </p:sp>
      <p:sp>
        <p:nvSpPr>
          <p:cNvPr id="3" name="2 Marcador de texto"/>
          <p:cNvSpPr>
            <a:spLocks noGrp="1"/>
          </p:cNvSpPr>
          <p:nvPr>
            <p:ph type="body" idx="1"/>
          </p:nvPr>
        </p:nvSpPr>
        <p:spPr>
          <a:xfrm>
            <a:off x="457200" y="1268760"/>
            <a:ext cx="8229600" cy="4967700"/>
          </a:xfrm>
        </p:spPr>
        <p:txBody>
          <a:bodyPr/>
          <a:lstStyle/>
          <a:p>
            <a:pPr algn="ctr"/>
            <a:r>
              <a:rPr lang="es-MX" sz="2000" i="1" dirty="0">
                <a:latin typeface="Courier New" pitchFamily="49" charset="0"/>
                <a:cs typeface="Courier New" pitchFamily="49" charset="0"/>
              </a:rPr>
              <a:t>module </a:t>
            </a:r>
            <a:r>
              <a:rPr lang="es-MX" sz="2000" b="1" i="1" dirty="0" err="1">
                <a:latin typeface="Courier New" pitchFamily="49" charset="0"/>
                <a:cs typeface="Courier New" pitchFamily="49" charset="0"/>
              </a:rPr>
              <a:t>nombreModulo</a:t>
            </a:r>
            <a:r>
              <a:rPr lang="es-MX" sz="2000" i="1" dirty="0">
                <a:latin typeface="Courier New" pitchFamily="49" charset="0"/>
                <a:cs typeface="Courier New" pitchFamily="49" charset="0"/>
              </a:rPr>
              <a:t>{// definición del módulo}</a:t>
            </a:r>
          </a:p>
          <a:p>
            <a:endParaRPr lang="es-MX" sz="1000" i="1" dirty="0"/>
          </a:p>
          <a:p>
            <a:r>
              <a:rPr lang="es-MX" sz="2000" b="1" dirty="0">
                <a:latin typeface="Century Gothic" pitchFamily="34" charset="0"/>
              </a:rPr>
              <a:t>Características de los módulos</a:t>
            </a:r>
            <a:r>
              <a:rPr lang="es-MX" sz="2000" dirty="0">
                <a:latin typeface="Century Gothic" pitchFamily="34" charset="0"/>
              </a:rPr>
              <a:t>:</a:t>
            </a:r>
          </a:p>
          <a:p>
            <a:endParaRPr lang="es-MX" sz="1000" dirty="0">
              <a:latin typeface="Century Gothic" pitchFamily="34" charset="0"/>
            </a:endParaRPr>
          </a:p>
          <a:p>
            <a:pPr marL="571500" indent="-342900" algn="just">
              <a:buFont typeface="Wingdings" pitchFamily="2" charset="2"/>
              <a:buChar char="ü"/>
            </a:pPr>
            <a:r>
              <a:rPr lang="es-MX" dirty="0">
                <a:latin typeface="Century Gothic" pitchFamily="34" charset="0"/>
              </a:rPr>
              <a:t>En la declaración de un modulo se puede especificar la dependencia de otro modulo para lo cual se usa la palabra </a:t>
            </a:r>
            <a:r>
              <a:rPr lang="es-MX" b="1" i="1" dirty="0" err="1">
                <a:latin typeface="Century Gothic" pitchFamily="34" charset="0"/>
              </a:rPr>
              <a:t>requires</a:t>
            </a:r>
            <a:r>
              <a:rPr lang="es-MX" b="1" i="1" dirty="0">
                <a:latin typeface="Century Gothic" pitchFamily="34" charset="0"/>
              </a:rPr>
              <a:t>.</a:t>
            </a:r>
          </a:p>
          <a:p>
            <a:pPr marL="571500" indent="-342900" algn="just">
              <a:buFont typeface="Wingdings" pitchFamily="2" charset="2"/>
              <a:buChar char="ü"/>
            </a:pPr>
            <a:endParaRPr lang="es-MX" sz="1000" i="1" dirty="0">
              <a:latin typeface="Century Gothic" pitchFamily="34" charset="0"/>
            </a:endParaRPr>
          </a:p>
          <a:p>
            <a:pPr marL="571500" indent="-342900" algn="just">
              <a:buFont typeface="Wingdings" pitchFamily="2" charset="2"/>
              <a:buChar char="ü"/>
            </a:pPr>
            <a:r>
              <a:rPr lang="es-MX" dirty="0">
                <a:latin typeface="Century Gothic" pitchFamily="34" charset="0"/>
              </a:rPr>
              <a:t>Un módulo puede controlar cuáles de sus paquetes son accesibles por otro módulo (solo en caso que tenga alguno) para lo cual  se usa la palabra reservada </a:t>
            </a:r>
            <a:r>
              <a:rPr lang="es-MX" b="1" i="1" dirty="0" err="1">
                <a:latin typeface="Century Gothic" pitchFamily="34" charset="0"/>
              </a:rPr>
              <a:t>exports</a:t>
            </a:r>
            <a:r>
              <a:rPr lang="es-MX" dirty="0">
                <a:latin typeface="Century Gothic" pitchFamily="34" charset="0"/>
              </a:rPr>
              <a:t>. </a:t>
            </a:r>
          </a:p>
          <a:p>
            <a:endParaRPr lang="es-MX" sz="1600" u="sng" dirty="0">
              <a:latin typeface="Century Gothic" pitchFamily="34" charset="0"/>
            </a:endParaRPr>
          </a:p>
          <a:p>
            <a:pPr algn="just"/>
            <a:r>
              <a:rPr lang="es-MX" sz="1500" i="1" u="sng" dirty="0" err="1">
                <a:latin typeface="Century Gothic" pitchFamily="34" charset="0"/>
              </a:rPr>
              <a:t>Tips</a:t>
            </a:r>
            <a:r>
              <a:rPr lang="es-MX" sz="1500" i="1" u="sng" dirty="0">
                <a:latin typeface="Century Gothic" pitchFamily="34" charset="0"/>
              </a:rPr>
              <a:t>: tener presente que para los  tipos </a:t>
            </a:r>
            <a:r>
              <a:rPr lang="es-MX" sz="1500" b="1" i="1" u="sng" dirty="0" err="1">
                <a:latin typeface="Century Gothic" pitchFamily="34" charset="0"/>
              </a:rPr>
              <a:t>public</a:t>
            </a:r>
            <a:r>
              <a:rPr lang="es-MX" sz="1500" i="1" u="sng" dirty="0">
                <a:latin typeface="Century Gothic" pitchFamily="34" charset="0"/>
              </a:rPr>
              <a:t> y </a:t>
            </a:r>
            <a:r>
              <a:rPr lang="es-MX" sz="1500" b="1" i="1" u="sng" dirty="0" err="1">
                <a:latin typeface="Century Gothic" pitchFamily="34" charset="0"/>
              </a:rPr>
              <a:t>protected</a:t>
            </a:r>
            <a:r>
              <a:rPr lang="es-MX" sz="1500" i="1" u="sng" dirty="0">
                <a:latin typeface="Century Gothic" pitchFamily="34" charset="0"/>
              </a:rPr>
              <a:t> dentro de un paquete solo podrán ser accesibles a otros módulos cuando se exportan  de manera explícita.</a:t>
            </a:r>
          </a:p>
        </p:txBody>
      </p:sp>
    </p:spTree>
    <p:extLst>
      <p:ext uri="{BB962C8B-B14F-4D97-AF65-F5344CB8AC3E}">
        <p14:creationId xmlns:p14="http://schemas.microsoft.com/office/powerpoint/2010/main" val="349989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720080"/>
          </a:xfrm>
          <a:solidFill>
            <a:schemeClr val="accent1"/>
          </a:solidFill>
          <a:ln>
            <a:solidFill>
              <a:schemeClr val="accent1"/>
            </a:solidFill>
          </a:ln>
        </p:spPr>
        <p:txBody>
          <a:bodyPr/>
          <a:lstStyle/>
          <a:p>
            <a:r>
              <a:rPr lang="es-MX" sz="3600" dirty="0">
                <a:solidFill>
                  <a:schemeClr val="bg1"/>
                </a:solidFill>
                <a:latin typeface="Century Gothic" pitchFamily="34" charset="0"/>
              </a:rPr>
              <a:t>Ejemplo de un aplicación modular</a:t>
            </a:r>
          </a:p>
        </p:txBody>
      </p:sp>
      <p:sp>
        <p:nvSpPr>
          <p:cNvPr id="3" name="2 Marcador de texto"/>
          <p:cNvSpPr>
            <a:spLocks noGrp="1"/>
          </p:cNvSpPr>
          <p:nvPr>
            <p:ph type="body" idx="1"/>
          </p:nvPr>
        </p:nvSpPr>
        <p:spPr>
          <a:xfrm>
            <a:off x="-36512" y="1268761"/>
            <a:ext cx="8712968" cy="2232248"/>
          </a:xfrm>
        </p:spPr>
        <p:txBody>
          <a:bodyPr/>
          <a:lstStyle/>
          <a:p>
            <a:pPr algn="just"/>
            <a:r>
              <a:rPr lang="es-MX" sz="2000" dirty="0">
                <a:latin typeface="Century Gothic" pitchFamily="34" charset="0"/>
              </a:rPr>
              <a:t>   A continuación se muestra las definiciones de los módulos para una aplicación desde su </a:t>
            </a:r>
            <a:r>
              <a:rPr lang="es-MX" sz="2000" b="1" dirty="0">
                <a:latin typeface="Century Gothic" pitchFamily="34" charset="0"/>
              </a:rPr>
              <a:t>creación</a:t>
            </a:r>
            <a:r>
              <a:rPr lang="es-MX" sz="2000" dirty="0">
                <a:latin typeface="Century Gothic" pitchFamily="34" charset="0"/>
              </a:rPr>
              <a:t>, posterior </a:t>
            </a:r>
            <a:r>
              <a:rPr lang="es-MX" sz="2000" b="1" dirty="0">
                <a:latin typeface="Century Gothic" pitchFamily="34" charset="0"/>
              </a:rPr>
              <a:t>compilación</a:t>
            </a:r>
            <a:r>
              <a:rPr lang="es-MX" sz="2000" dirty="0">
                <a:latin typeface="Century Gothic" pitchFamily="34" charset="0"/>
              </a:rPr>
              <a:t> y </a:t>
            </a:r>
            <a:r>
              <a:rPr lang="es-MX" sz="2000" b="1" dirty="0">
                <a:latin typeface="Century Gothic" pitchFamily="34" charset="0"/>
              </a:rPr>
              <a:t>ejecución</a:t>
            </a:r>
            <a:r>
              <a:rPr lang="es-MX" sz="2000" dirty="0">
                <a:latin typeface="Century Gothic" pitchFamily="34" charset="0"/>
              </a:rPr>
              <a:t>.</a:t>
            </a:r>
          </a:p>
          <a:p>
            <a:pPr algn="just"/>
            <a:endParaRPr lang="es-MX" sz="1000" dirty="0">
              <a:latin typeface="Century Gothic" pitchFamily="34" charset="0"/>
            </a:endParaRPr>
          </a:p>
          <a:p>
            <a:pPr algn="just"/>
            <a:r>
              <a:rPr lang="es-MX" sz="2000" dirty="0">
                <a:latin typeface="Century Gothic" pitchFamily="34" charset="0"/>
              </a:rPr>
              <a:t>    Para probar el código es necesario primero definir en el directorio de trabajo del IDE la siguiente estructura de directorios donde irán los archivos fuente.</a:t>
            </a:r>
            <a:endParaRPr lang="es-MX" dirty="0">
              <a:latin typeface="Century Gothic" pitchFamily="34" charset="0"/>
            </a:endParaRPr>
          </a:p>
        </p:txBody>
      </p:sp>
      <p:sp>
        <p:nvSpPr>
          <p:cNvPr id="4" name="3 CuadroTexto"/>
          <p:cNvSpPr txBox="1"/>
          <p:nvPr/>
        </p:nvSpPr>
        <p:spPr>
          <a:xfrm>
            <a:off x="683568" y="3717032"/>
            <a:ext cx="4634602" cy="2308324"/>
          </a:xfrm>
          <a:prstGeom prst="rect">
            <a:avLst/>
          </a:prstGeom>
          <a:solidFill>
            <a:schemeClr val="accent1">
              <a:lumMod val="20000"/>
              <a:lumOff val="80000"/>
            </a:schemeClr>
          </a:solidFill>
          <a:ln>
            <a:solidFill>
              <a:schemeClr val="tx1"/>
            </a:solidFill>
          </a:ln>
        </p:spPr>
        <p:txBody>
          <a:bodyPr wrap="none" rtlCol="0">
            <a:spAutoFit/>
          </a:bodyPr>
          <a:lstStyle/>
          <a:p>
            <a:r>
              <a:rPr lang="es-MX" sz="1200" dirty="0" err="1">
                <a:latin typeface="Courier New" pitchFamily="49" charset="0"/>
                <a:cs typeface="Courier New" pitchFamily="49" charset="0"/>
              </a:rPr>
              <a:t>miappmodulo</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appsrc</a:t>
            </a:r>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 </a:t>
            </a:r>
            <a:r>
              <a:rPr lang="es-MX" sz="1200" dirty="0" err="1">
                <a:latin typeface="Courier New" pitchFamily="49" charset="0"/>
                <a:cs typeface="Courier New" pitchFamily="49" charset="0"/>
              </a:rPr>
              <a:t>appfuncs</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    └── </a:t>
            </a:r>
            <a:r>
              <a:rPr lang="es-MX" sz="1200" dirty="0" err="1">
                <a:latin typeface="Courier New" pitchFamily="49" charset="0"/>
                <a:cs typeface="Courier New" pitchFamily="49" charset="0"/>
              </a:rPr>
              <a:t>appfuncs</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         └── </a:t>
            </a:r>
            <a:r>
              <a:rPr lang="es-MX" sz="1200" dirty="0" err="1">
                <a:latin typeface="Courier New" pitchFamily="49" charset="0"/>
                <a:cs typeface="Courier New" pitchFamily="49" charset="0"/>
              </a:rPr>
              <a:t>funcsimples</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               └── </a:t>
            </a:r>
            <a:r>
              <a:rPr lang="es-MX" sz="1200" b="1" dirty="0">
                <a:latin typeface="Courier New" pitchFamily="49" charset="0"/>
                <a:cs typeface="Courier New" pitchFamily="49" charset="0"/>
              </a:rPr>
              <a:t>FuncsMateSimples.java</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 </a:t>
            </a:r>
            <a:r>
              <a:rPr lang="es-MX" sz="1200" dirty="0" err="1">
                <a:latin typeface="Courier New" pitchFamily="49" charset="0"/>
                <a:cs typeface="Courier New" pitchFamily="49" charset="0"/>
              </a:rPr>
              <a:t>appinicio</a:t>
            </a:r>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 </a:t>
            </a:r>
            <a:r>
              <a:rPr lang="es-MX" sz="1200" dirty="0" err="1">
                <a:latin typeface="Courier New" pitchFamily="49" charset="0"/>
                <a:cs typeface="Courier New" pitchFamily="49" charset="0"/>
              </a:rPr>
              <a:t>appinicio</a:t>
            </a:r>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 </a:t>
            </a:r>
            <a:r>
              <a:rPr lang="es-MX" sz="1200" dirty="0" err="1">
                <a:latin typeface="Courier New" pitchFamily="49" charset="0"/>
                <a:cs typeface="Courier New" pitchFamily="49" charset="0"/>
              </a:rPr>
              <a:t>midemoappmod</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 </a:t>
            </a:r>
            <a:r>
              <a:rPr lang="es-MX" sz="1200" b="1" dirty="0">
                <a:latin typeface="Courier New" pitchFamily="49" charset="0"/>
                <a:cs typeface="Courier New" pitchFamily="49" charset="0"/>
              </a:rPr>
              <a:t>MiAppModDemo.java</a:t>
            </a:r>
            <a:r>
              <a:rPr lang="es-MX" sz="1200" dirty="0">
                <a:latin typeface="Courier New" pitchFamily="49" charset="0"/>
                <a:cs typeface="Courier New" pitchFamily="49" charset="0"/>
              </a:rPr>
              <a:t> </a:t>
            </a:r>
          </a:p>
          <a:p>
            <a:endParaRPr lang="es-MX" sz="1200" dirty="0">
              <a:latin typeface="Courier New" pitchFamily="49" charset="0"/>
              <a:cs typeface="Courier New" pitchFamily="49" charset="0"/>
            </a:endParaRPr>
          </a:p>
        </p:txBody>
      </p:sp>
    </p:spTree>
    <p:extLst>
      <p:ext uri="{BB962C8B-B14F-4D97-AF65-F5344CB8AC3E}">
        <p14:creationId xmlns:p14="http://schemas.microsoft.com/office/powerpoint/2010/main" val="51619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76672"/>
            <a:ext cx="8229600" cy="634083"/>
          </a:xfrm>
          <a:solidFill>
            <a:schemeClr val="accent1"/>
          </a:solidFill>
          <a:ln>
            <a:solidFill>
              <a:schemeClr val="accent1"/>
            </a:solidFill>
          </a:ln>
        </p:spPr>
        <p:txBody>
          <a:bodyPr/>
          <a:lstStyle/>
          <a:p>
            <a:r>
              <a:rPr lang="es-MX" dirty="0">
                <a:solidFill>
                  <a:schemeClr val="bg1"/>
                </a:solidFill>
              </a:rPr>
              <a:t>Ejemplo continuación …</a:t>
            </a:r>
          </a:p>
        </p:txBody>
      </p:sp>
      <p:sp>
        <p:nvSpPr>
          <p:cNvPr id="3" name="2 Marcador de texto"/>
          <p:cNvSpPr>
            <a:spLocks noGrp="1"/>
          </p:cNvSpPr>
          <p:nvPr>
            <p:ph type="body" idx="1"/>
          </p:nvPr>
        </p:nvSpPr>
        <p:spPr>
          <a:xfrm>
            <a:off x="251520" y="1268760"/>
            <a:ext cx="8208912" cy="2404864"/>
          </a:xfrm>
        </p:spPr>
        <p:txBody>
          <a:bodyPr/>
          <a:lstStyle/>
          <a:p>
            <a:r>
              <a:rPr lang="es-MX" sz="2000" dirty="0">
                <a:latin typeface="Century Gothic" pitchFamily="34" charset="0"/>
              </a:rPr>
              <a:t>Las rutas de directorios deben quedar de la siguiente forma tomando como base el directorio base de la aplicación </a:t>
            </a:r>
            <a:r>
              <a:rPr lang="es-MX" sz="2000" b="1" dirty="0" err="1">
                <a:latin typeface="Courier New" pitchFamily="49" charset="0"/>
                <a:cs typeface="Courier New" pitchFamily="49" charset="0"/>
              </a:rPr>
              <a:t>MiAppModDemo</a:t>
            </a:r>
            <a:r>
              <a:rPr lang="es-MX" sz="2000" b="1" dirty="0">
                <a:latin typeface="Century Gothic" pitchFamily="34" charset="0"/>
              </a:rPr>
              <a:t>.</a:t>
            </a:r>
          </a:p>
          <a:p>
            <a:endParaRPr lang="es-MX" sz="2000" b="1" dirty="0">
              <a:latin typeface="Century Gothic" pitchFamily="34" charset="0"/>
            </a:endParaRPr>
          </a:p>
          <a:p>
            <a:pPr marL="685800" indent="-457200">
              <a:buFont typeface="+mj-lt"/>
              <a:buAutoNum type="alphaLcParenR"/>
            </a:pPr>
            <a:r>
              <a:rPr lang="es-MX" sz="2000" b="1" dirty="0" err="1">
                <a:latin typeface="Century Gothic" pitchFamily="34" charset="0"/>
              </a:rPr>
              <a:t>appsrc</a:t>
            </a:r>
            <a:r>
              <a:rPr lang="es-MX" sz="2000" b="1" dirty="0">
                <a:latin typeface="Century Gothic" pitchFamily="34" charset="0"/>
              </a:rPr>
              <a:t>\</a:t>
            </a:r>
            <a:r>
              <a:rPr lang="es-MX" sz="2000" b="1" dirty="0" err="1">
                <a:latin typeface="Century Gothic" pitchFamily="34" charset="0"/>
              </a:rPr>
              <a:t>appinicio</a:t>
            </a:r>
            <a:r>
              <a:rPr lang="es-MX" sz="2000" b="1" dirty="0">
                <a:latin typeface="Century Gothic" pitchFamily="34" charset="0"/>
              </a:rPr>
              <a:t>\</a:t>
            </a:r>
            <a:r>
              <a:rPr lang="es-MX" sz="2000" b="1" dirty="0" err="1">
                <a:latin typeface="Century Gothic" pitchFamily="34" charset="0"/>
              </a:rPr>
              <a:t>appinicio</a:t>
            </a:r>
            <a:r>
              <a:rPr lang="es-MX" sz="2000" b="1" dirty="0">
                <a:latin typeface="Century Gothic" pitchFamily="34" charset="0"/>
              </a:rPr>
              <a:t>\</a:t>
            </a:r>
            <a:r>
              <a:rPr lang="es-MX" sz="2000" b="1" dirty="0" err="1">
                <a:latin typeface="Century Gothic" pitchFamily="34" charset="0"/>
              </a:rPr>
              <a:t>midemoappmod</a:t>
            </a:r>
            <a:endParaRPr lang="es-MX" sz="2000" b="1" dirty="0">
              <a:latin typeface="Century Gothic" pitchFamily="34" charset="0"/>
            </a:endParaRPr>
          </a:p>
          <a:p>
            <a:pPr marL="685800" indent="-457200">
              <a:buFont typeface="+mj-lt"/>
              <a:buAutoNum type="alphaLcParenR"/>
            </a:pPr>
            <a:endParaRPr lang="es-MX" sz="2000" dirty="0">
              <a:latin typeface="Century Gothic" pitchFamily="34" charset="0"/>
            </a:endParaRPr>
          </a:p>
          <a:p>
            <a:pPr marL="685800" indent="-457200">
              <a:buFont typeface="+mj-lt"/>
              <a:buAutoNum type="alphaLcParenR"/>
            </a:pPr>
            <a:r>
              <a:rPr lang="es-MX" sz="2000" b="1" dirty="0" err="1">
                <a:latin typeface="Century Gothic" pitchFamily="34" charset="0"/>
              </a:rPr>
              <a:t>appsrc</a:t>
            </a:r>
            <a:r>
              <a:rPr lang="es-MX" sz="2000" b="1" dirty="0">
                <a:latin typeface="Century Gothic" pitchFamily="34" charset="0"/>
              </a:rPr>
              <a:t>\</a:t>
            </a:r>
            <a:r>
              <a:rPr lang="es-MX" sz="2000" b="1" dirty="0" err="1">
                <a:latin typeface="Century Gothic" pitchFamily="34" charset="0"/>
                <a:cs typeface="Courier New" pitchFamily="49" charset="0"/>
              </a:rPr>
              <a:t>appfuncs</a:t>
            </a:r>
            <a:r>
              <a:rPr lang="es-MX" sz="2000" b="1" dirty="0">
                <a:latin typeface="Century Gothic" pitchFamily="34" charset="0"/>
              </a:rPr>
              <a:t>\</a:t>
            </a:r>
            <a:r>
              <a:rPr lang="es-MX" sz="2000" b="1" dirty="0" err="1">
                <a:latin typeface="Century Gothic" pitchFamily="34" charset="0"/>
                <a:cs typeface="Courier New" pitchFamily="49" charset="0"/>
              </a:rPr>
              <a:t>appfuncs</a:t>
            </a:r>
            <a:r>
              <a:rPr lang="es-MX" sz="2000" b="1" dirty="0">
                <a:latin typeface="Century Gothic" pitchFamily="34" charset="0"/>
                <a:cs typeface="Courier New" pitchFamily="49" charset="0"/>
              </a:rPr>
              <a:t> </a:t>
            </a:r>
            <a:r>
              <a:rPr lang="es-MX" sz="2000" b="1" dirty="0">
                <a:latin typeface="Century Gothic" pitchFamily="34" charset="0"/>
              </a:rPr>
              <a:t>\</a:t>
            </a:r>
            <a:r>
              <a:rPr lang="es-MX" sz="2000" b="1" dirty="0" err="1">
                <a:latin typeface="Century Gothic" pitchFamily="34" charset="0"/>
              </a:rPr>
              <a:t>funcsimples</a:t>
            </a:r>
            <a:endParaRPr lang="es-MX" b="1" dirty="0"/>
          </a:p>
          <a:p>
            <a:endParaRPr lang="es-MX" dirty="0"/>
          </a:p>
        </p:txBody>
      </p:sp>
      <p:sp>
        <p:nvSpPr>
          <p:cNvPr id="4" name="3 CuadroTexto"/>
          <p:cNvSpPr txBox="1"/>
          <p:nvPr/>
        </p:nvSpPr>
        <p:spPr>
          <a:xfrm>
            <a:off x="683568" y="4725144"/>
            <a:ext cx="7776864" cy="646331"/>
          </a:xfrm>
          <a:prstGeom prst="rect">
            <a:avLst/>
          </a:prstGeom>
          <a:noFill/>
          <a:ln>
            <a:solidFill>
              <a:schemeClr val="tx1"/>
            </a:solidFill>
          </a:ln>
        </p:spPr>
        <p:txBody>
          <a:bodyPr wrap="square" rtlCol="0">
            <a:spAutoFit/>
          </a:bodyPr>
          <a:lstStyle/>
          <a:p>
            <a:pPr algn="just"/>
            <a:r>
              <a:rPr lang="es-MX" sz="1800" b="1" i="1" dirty="0">
                <a:latin typeface="Century Gothic" pitchFamily="34" charset="0"/>
              </a:rPr>
              <a:t>NOTA: Este ejemplo demuestra algunas funciones matemáticas haciendo uso de la modularización.</a:t>
            </a:r>
          </a:p>
        </p:txBody>
      </p:sp>
    </p:spTree>
    <p:extLst>
      <p:ext uri="{BB962C8B-B14F-4D97-AF65-F5344CB8AC3E}">
        <p14:creationId xmlns:p14="http://schemas.microsoft.com/office/powerpoint/2010/main" val="30228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539552" y="548680"/>
            <a:ext cx="7920880" cy="64807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s-MX" dirty="0">
                <a:solidFill>
                  <a:schemeClr val="bg1"/>
                </a:solidFill>
                <a:latin typeface="Century Gothic" pitchFamily="34" charset="0"/>
              </a:rPr>
              <a:t>Objetivos</a:t>
            </a:r>
            <a:endParaRPr dirty="0">
              <a:solidFill>
                <a:schemeClr val="bg1"/>
              </a:solidFill>
              <a:latin typeface="Century Gothic" pitchFamily="34" charset="0"/>
            </a:endParaRPr>
          </a:p>
        </p:txBody>
      </p:sp>
      <p:sp>
        <p:nvSpPr>
          <p:cNvPr id="42" name="Google Shape;42;p2"/>
          <p:cNvSpPr txBox="1">
            <a:spLocks noGrp="1"/>
          </p:cNvSpPr>
          <p:nvPr>
            <p:ph type="body" idx="1"/>
          </p:nvPr>
        </p:nvSpPr>
        <p:spPr>
          <a:xfrm>
            <a:off x="251520" y="1412776"/>
            <a:ext cx="8064896" cy="648072"/>
          </a:xfrm>
          <a:prstGeom prst="rect">
            <a:avLst/>
          </a:prstGeom>
          <a:noFill/>
          <a:ln>
            <a:noFill/>
          </a:ln>
        </p:spPr>
        <p:txBody>
          <a:bodyPr spcFirstLastPara="1" wrap="square" lIns="91425" tIns="91425" rIns="91425" bIns="91425" anchor="t" anchorCtr="0">
            <a:noAutofit/>
          </a:bodyPr>
          <a:lstStyle/>
          <a:p>
            <a:pPr marL="228600" lvl="0" indent="0">
              <a:buSzPts val="3200"/>
            </a:pPr>
            <a:r>
              <a:rPr lang="es-MX" sz="2800" dirty="0">
                <a:latin typeface="Century Gothic" pitchFamily="34" charset="0"/>
              </a:rPr>
              <a:t>En este bloque se verán los siguientes temas</a:t>
            </a:r>
            <a:endParaRPr sz="2800" dirty="0">
              <a:latin typeface="Century Gothic" pitchFamily="34" charset="0"/>
            </a:endParaRPr>
          </a:p>
        </p:txBody>
      </p:sp>
      <p:sp>
        <p:nvSpPr>
          <p:cNvPr id="4" name="Google Shape;42;p2"/>
          <p:cNvSpPr txBox="1">
            <a:spLocks/>
          </p:cNvSpPr>
          <p:nvPr/>
        </p:nvSpPr>
        <p:spPr>
          <a:xfrm>
            <a:off x="323528" y="2104256"/>
            <a:ext cx="7560840" cy="2476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pPr marL="685800" indent="-457200">
              <a:buSzPts val="3200"/>
              <a:buFont typeface="Arial" pitchFamily="34" charset="0"/>
              <a:buChar char="•"/>
            </a:pPr>
            <a:r>
              <a:rPr lang="es-MX" sz="2800" dirty="0">
                <a:latin typeface="Century Gothic" pitchFamily="34" charset="0"/>
              </a:rPr>
              <a:t>Modularidad en Java.</a:t>
            </a:r>
          </a:p>
          <a:p>
            <a:pPr marL="228600" indent="0">
              <a:buSzPts val="3200"/>
            </a:pPr>
            <a:endParaRPr lang="es-MX" sz="1000" dirty="0">
              <a:latin typeface="Century Gothic" pitchFamily="34" charset="0"/>
            </a:endParaRPr>
          </a:p>
          <a:p>
            <a:pPr marL="685800" indent="-457200">
              <a:buSzPts val="3200"/>
              <a:buFont typeface="Arial" pitchFamily="34" charset="0"/>
              <a:buChar char="•"/>
            </a:pPr>
            <a:r>
              <a:rPr lang="es-MX" sz="2800" dirty="0">
                <a:latin typeface="Century Gothic" pitchFamily="34" charset="0"/>
              </a:rPr>
              <a:t>Manejo y restricciones de accesos.</a:t>
            </a:r>
          </a:p>
          <a:p>
            <a:pPr marL="228600" indent="0">
              <a:buSzPts val="3200"/>
            </a:pPr>
            <a:endParaRPr lang="es-MX" sz="1000" dirty="0">
              <a:latin typeface="Century Gothic" pitchFamily="34" charset="0"/>
            </a:endParaRPr>
          </a:p>
          <a:p>
            <a:pPr marL="685800" indent="-457200">
              <a:buSzPts val="3200"/>
              <a:buFont typeface="Arial" pitchFamily="34" charset="0"/>
              <a:buChar char="•"/>
            </a:pPr>
            <a:r>
              <a:rPr lang="es-MX" sz="2800" dirty="0">
                <a:latin typeface="Century Gothic" pitchFamily="34" charset="0"/>
              </a:rPr>
              <a:t>Migración de una aplicación a uso de modularidad.</a:t>
            </a:r>
          </a:p>
        </p:txBody>
      </p:sp>
    </p:spTree>
    <p:extLst>
      <p:ext uri="{BB962C8B-B14F-4D97-AF65-F5344CB8AC3E}">
        <p14:creationId xmlns:p14="http://schemas.microsoft.com/office/powerpoint/2010/main" val="2784379226"/>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5192" y="260648"/>
            <a:ext cx="8363272" cy="648071"/>
          </a:xfrm>
          <a:solidFill>
            <a:schemeClr val="accent1"/>
          </a:solidFill>
          <a:ln>
            <a:solidFill>
              <a:schemeClr val="accent1"/>
            </a:solidFill>
          </a:ln>
        </p:spPr>
        <p:txBody>
          <a:bodyPr/>
          <a:lstStyle/>
          <a:p>
            <a:r>
              <a:rPr lang="es-MX" dirty="0">
                <a:solidFill>
                  <a:schemeClr val="bg1"/>
                </a:solidFill>
                <a:latin typeface="Century Gothic" pitchFamily="34" charset="0"/>
              </a:rPr>
              <a:t>Archivo uno</a:t>
            </a:r>
          </a:p>
        </p:txBody>
      </p:sp>
      <p:sp>
        <p:nvSpPr>
          <p:cNvPr id="3" name="2 Marcador de texto"/>
          <p:cNvSpPr>
            <a:spLocks noGrp="1"/>
          </p:cNvSpPr>
          <p:nvPr>
            <p:ph type="body" idx="1"/>
          </p:nvPr>
        </p:nvSpPr>
        <p:spPr>
          <a:xfrm>
            <a:off x="395536" y="1052736"/>
            <a:ext cx="8352928" cy="4680520"/>
          </a:xfrm>
          <a:solidFill>
            <a:schemeClr val="accent1">
              <a:lumMod val="20000"/>
              <a:lumOff val="80000"/>
            </a:schemeClr>
          </a:solidFill>
          <a:ln>
            <a:solidFill>
              <a:schemeClr val="accent1"/>
            </a:solidFill>
          </a:ln>
        </p:spPr>
        <p:txBody>
          <a:bodyPr/>
          <a:lstStyle/>
          <a:p>
            <a:r>
              <a:rPr lang="es-MX" sz="1200" dirty="0" err="1">
                <a:latin typeface="Courier New" pitchFamily="49" charset="0"/>
                <a:cs typeface="Courier New" pitchFamily="49" charset="0"/>
              </a:rPr>
              <a:t>package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appfuncs.funcsimples</a:t>
            </a:r>
            <a:r>
              <a:rPr lang="es-MX" sz="1200" dirty="0">
                <a:latin typeface="Courier New" pitchFamily="49" charset="0"/>
                <a:cs typeface="Courier New" pitchFamily="49" charset="0"/>
              </a:rPr>
              <a:t>;</a:t>
            </a:r>
          </a:p>
          <a:p>
            <a:endParaRPr lang="es-MX" sz="1200" dirty="0">
              <a:latin typeface="Courier New" pitchFamily="49" charset="0"/>
              <a:cs typeface="Courier New" pitchFamily="49" charset="0"/>
            </a:endParaRPr>
          </a:p>
          <a:p>
            <a:r>
              <a:rPr lang="es-MX" sz="1200" dirty="0" err="1">
                <a:latin typeface="Courier New" pitchFamily="49" charset="0"/>
                <a:cs typeface="Courier New" pitchFamily="49" charset="0"/>
              </a:rPr>
              <a:t>public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class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FuncsMateSimples</a:t>
            </a:r>
            <a:r>
              <a:rPr lang="es-MX" sz="1200" dirty="0">
                <a:latin typeface="Courier New" pitchFamily="49" charset="0"/>
                <a:cs typeface="Courier New" pitchFamily="49" charset="0"/>
              </a:rPr>
              <a:t>{</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 Determina si a es divisor de b.</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public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static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boolean</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esDivisor</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b){</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if</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b%a</a:t>
            </a:r>
            <a:r>
              <a:rPr lang="es-MX" sz="1200" dirty="0">
                <a:latin typeface="Courier New" pitchFamily="49" charset="0"/>
                <a:cs typeface="Courier New" pitchFamily="49" charset="0"/>
              </a:rPr>
              <a:t>)==0) </a:t>
            </a:r>
            <a:r>
              <a:rPr lang="es-MX" sz="1200" dirty="0" err="1">
                <a:latin typeface="Courier New" pitchFamily="49" charset="0"/>
                <a:cs typeface="Courier New" pitchFamily="49" charset="0"/>
              </a:rPr>
              <a:t>return</a:t>
            </a:r>
            <a:r>
              <a:rPr lang="es-MX" sz="1200" dirty="0">
                <a:latin typeface="Courier New" pitchFamily="49" charset="0"/>
                <a:cs typeface="Courier New" pitchFamily="49" charset="0"/>
              </a:rPr>
              <a:t> true;</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return</a:t>
            </a:r>
            <a:r>
              <a:rPr lang="es-MX" sz="1200" dirty="0">
                <a:latin typeface="Courier New" pitchFamily="49" charset="0"/>
                <a:cs typeface="Courier New" pitchFamily="49" charset="0"/>
              </a:rPr>
              <a:t> false;</a:t>
            </a:r>
          </a:p>
          <a:p>
            <a:r>
              <a:rPr lang="es-MX" sz="1200" dirty="0">
                <a:latin typeface="Courier New" pitchFamily="49" charset="0"/>
                <a:cs typeface="Courier New" pitchFamily="49" charset="0"/>
              </a:rPr>
              <a:t>    }</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 Devuelve el divisor positivo más pequeño que a y b tienen en común.</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public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static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divPeq</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b){</a:t>
            </a:r>
          </a:p>
          <a:p>
            <a:r>
              <a:rPr lang="es-MX" sz="1200" dirty="0">
                <a:latin typeface="Courier New" pitchFamily="49" charset="0"/>
                <a:cs typeface="Courier New" pitchFamily="49" charset="0"/>
              </a:rPr>
              <a:t>        a=</a:t>
            </a:r>
            <a:r>
              <a:rPr lang="es-MX" sz="1200" dirty="0" err="1">
                <a:latin typeface="Courier New" pitchFamily="49" charset="0"/>
                <a:cs typeface="Courier New" pitchFamily="49" charset="0"/>
              </a:rPr>
              <a:t>Math.abs</a:t>
            </a:r>
            <a:r>
              <a:rPr lang="es-MX" sz="1200" dirty="0">
                <a:latin typeface="Courier New" pitchFamily="49" charset="0"/>
                <a:cs typeface="Courier New" pitchFamily="49" charset="0"/>
              </a:rPr>
              <a:t>(a);</a:t>
            </a:r>
          </a:p>
          <a:p>
            <a:r>
              <a:rPr lang="es-MX" sz="1200" dirty="0">
                <a:latin typeface="Courier New" pitchFamily="49" charset="0"/>
                <a:cs typeface="Courier New" pitchFamily="49" charset="0"/>
              </a:rPr>
              <a:t>        b=</a:t>
            </a:r>
            <a:r>
              <a:rPr lang="es-MX" sz="1200" dirty="0" err="1">
                <a:latin typeface="Courier New" pitchFamily="49" charset="0"/>
                <a:cs typeface="Courier New" pitchFamily="49" charset="0"/>
              </a:rPr>
              <a:t>Math.abs</a:t>
            </a:r>
            <a:r>
              <a:rPr lang="es-MX" sz="1200" dirty="0">
                <a:latin typeface="Courier New" pitchFamily="49" charset="0"/>
                <a:cs typeface="Courier New" pitchFamily="49" charset="0"/>
              </a:rPr>
              <a:t>(b);</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min=a &lt; b ? a : b;</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for</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i=2; i&lt;=min/2;i++){</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if</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esDivisor</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i,a</a:t>
            </a:r>
            <a:r>
              <a:rPr lang="es-MX" sz="1200" dirty="0">
                <a:latin typeface="Courier New" pitchFamily="49" charset="0"/>
                <a:cs typeface="Courier New" pitchFamily="49" charset="0"/>
              </a:rPr>
              <a:t>) &amp;&amp; </a:t>
            </a:r>
            <a:r>
              <a:rPr lang="es-MX" sz="1200" dirty="0" err="1">
                <a:latin typeface="Courier New" pitchFamily="49" charset="0"/>
                <a:cs typeface="Courier New" pitchFamily="49" charset="0"/>
              </a:rPr>
              <a:t>esDivisor</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i,b</a:t>
            </a:r>
            <a:r>
              <a:rPr lang="es-MX" sz="1200" dirty="0">
                <a:latin typeface="Courier New" pitchFamily="49" charset="0"/>
                <a:cs typeface="Courier New" pitchFamily="49" charset="0"/>
              </a:rPr>
              <a:t>))</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return</a:t>
            </a:r>
            <a:r>
              <a:rPr lang="es-MX" sz="1200" dirty="0">
                <a:latin typeface="Courier New" pitchFamily="49" charset="0"/>
                <a:cs typeface="Courier New" pitchFamily="49" charset="0"/>
              </a:rPr>
              <a:t> i;</a:t>
            </a:r>
          </a:p>
          <a:p>
            <a:r>
              <a:rPr lang="es-MX" sz="1200" dirty="0">
                <a:latin typeface="Courier New" pitchFamily="49" charset="0"/>
                <a:cs typeface="Courier New" pitchFamily="49" charset="0"/>
              </a:rPr>
              <a:t>        }</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return</a:t>
            </a:r>
            <a:r>
              <a:rPr lang="es-MX" sz="1200" dirty="0">
                <a:latin typeface="Courier New" pitchFamily="49" charset="0"/>
                <a:cs typeface="Courier New" pitchFamily="49" charset="0"/>
              </a:rPr>
              <a:t> 1;</a:t>
            </a:r>
          </a:p>
          <a:p>
            <a:r>
              <a:rPr lang="es-MX" sz="1200" dirty="0">
                <a:latin typeface="Courier New" pitchFamily="49" charset="0"/>
                <a:cs typeface="Courier New" pitchFamily="49" charset="0"/>
              </a:rPr>
              <a:t>    }</a:t>
            </a:r>
            <a:endParaRPr lang="es-MX" sz="900" dirty="0"/>
          </a:p>
        </p:txBody>
      </p:sp>
    </p:spTree>
    <p:extLst>
      <p:ext uri="{BB962C8B-B14F-4D97-AF65-F5344CB8AC3E}">
        <p14:creationId xmlns:p14="http://schemas.microsoft.com/office/powerpoint/2010/main" val="143506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18653"/>
            <a:ext cx="7787208" cy="706091"/>
          </a:xfrm>
          <a:solidFill>
            <a:schemeClr val="accent1"/>
          </a:solidFill>
          <a:ln>
            <a:solidFill>
              <a:schemeClr val="accent1"/>
            </a:solidFill>
          </a:ln>
        </p:spPr>
        <p:txBody>
          <a:bodyPr/>
          <a:lstStyle/>
          <a:p>
            <a:r>
              <a:rPr lang="es-MX" dirty="0">
                <a:solidFill>
                  <a:schemeClr val="bg1"/>
                </a:solidFill>
                <a:latin typeface="Century Gothic" pitchFamily="34" charset="0"/>
              </a:rPr>
              <a:t>Archivo uno continuación…</a:t>
            </a:r>
          </a:p>
        </p:txBody>
      </p:sp>
      <p:sp>
        <p:nvSpPr>
          <p:cNvPr id="3" name="2 Marcador de texto"/>
          <p:cNvSpPr>
            <a:spLocks noGrp="1"/>
          </p:cNvSpPr>
          <p:nvPr>
            <p:ph type="body" idx="1"/>
          </p:nvPr>
        </p:nvSpPr>
        <p:spPr>
          <a:xfrm>
            <a:off x="457200" y="1240160"/>
            <a:ext cx="7787208" cy="3196952"/>
          </a:xfrm>
          <a:solidFill>
            <a:schemeClr val="accent1">
              <a:lumMod val="20000"/>
              <a:lumOff val="80000"/>
            </a:schemeClr>
          </a:solidFill>
          <a:ln>
            <a:solidFill>
              <a:schemeClr val="accent1"/>
            </a:solidFill>
          </a:ln>
        </p:spPr>
        <p:txBody>
          <a:bodyPr/>
          <a:lstStyle/>
          <a:p>
            <a:r>
              <a:rPr lang="es-MX" sz="1200" dirty="0">
                <a:latin typeface="Courier New" pitchFamily="49" charset="0"/>
                <a:cs typeface="Courier New" pitchFamily="49" charset="0"/>
              </a:rPr>
              <a:t>// Devuelve el mayor factor positivo que a y b tienen en común.</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public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static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divGra</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b){</a:t>
            </a:r>
          </a:p>
          <a:p>
            <a:r>
              <a:rPr lang="es-MX" sz="1200" dirty="0">
                <a:latin typeface="Courier New" pitchFamily="49" charset="0"/>
                <a:cs typeface="Courier New" pitchFamily="49" charset="0"/>
              </a:rPr>
              <a:t>        a=</a:t>
            </a:r>
            <a:r>
              <a:rPr lang="es-MX" sz="1200" dirty="0" err="1">
                <a:latin typeface="Courier New" pitchFamily="49" charset="0"/>
                <a:cs typeface="Courier New" pitchFamily="49" charset="0"/>
              </a:rPr>
              <a:t>Math.abs</a:t>
            </a:r>
            <a:r>
              <a:rPr lang="es-MX" sz="1200" dirty="0">
                <a:latin typeface="Courier New" pitchFamily="49" charset="0"/>
                <a:cs typeface="Courier New" pitchFamily="49" charset="0"/>
              </a:rPr>
              <a:t>(a);</a:t>
            </a:r>
          </a:p>
          <a:p>
            <a:r>
              <a:rPr lang="es-MX" sz="1200" dirty="0">
                <a:latin typeface="Courier New" pitchFamily="49" charset="0"/>
                <a:cs typeface="Courier New" pitchFamily="49" charset="0"/>
              </a:rPr>
              <a:t>        b=</a:t>
            </a:r>
            <a:r>
              <a:rPr lang="es-MX" sz="1200" dirty="0" err="1">
                <a:latin typeface="Courier New" pitchFamily="49" charset="0"/>
                <a:cs typeface="Courier New" pitchFamily="49" charset="0"/>
              </a:rPr>
              <a:t>Math.abs</a:t>
            </a:r>
            <a:r>
              <a:rPr lang="es-MX" sz="1200" dirty="0">
                <a:latin typeface="Courier New" pitchFamily="49" charset="0"/>
                <a:cs typeface="Courier New" pitchFamily="49" charset="0"/>
              </a:rPr>
              <a:t>(b);</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min=a &lt; b ? a : b;</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for</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 i=min/2;i&gt;=2;i--){</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if</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esDivisor</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i,a</a:t>
            </a:r>
            <a:r>
              <a:rPr lang="es-MX" sz="1200" dirty="0">
                <a:latin typeface="Courier New" pitchFamily="49" charset="0"/>
                <a:cs typeface="Courier New" pitchFamily="49" charset="0"/>
              </a:rPr>
              <a:t>) &amp;&amp; </a:t>
            </a:r>
            <a:r>
              <a:rPr lang="es-MX" sz="1200" dirty="0" err="1">
                <a:latin typeface="Courier New" pitchFamily="49" charset="0"/>
                <a:cs typeface="Courier New" pitchFamily="49" charset="0"/>
              </a:rPr>
              <a:t>esDivisor</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i,b</a:t>
            </a:r>
            <a:r>
              <a:rPr lang="es-MX" sz="1200" dirty="0">
                <a:latin typeface="Courier New" pitchFamily="49" charset="0"/>
                <a:cs typeface="Courier New" pitchFamily="49" charset="0"/>
              </a:rPr>
              <a:t>))</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return</a:t>
            </a:r>
            <a:r>
              <a:rPr lang="es-MX" sz="1200" dirty="0">
                <a:latin typeface="Courier New" pitchFamily="49" charset="0"/>
                <a:cs typeface="Courier New" pitchFamily="49" charset="0"/>
              </a:rPr>
              <a:t> i;</a:t>
            </a:r>
          </a:p>
          <a:p>
            <a:r>
              <a:rPr lang="es-MX" sz="1200" dirty="0">
                <a:latin typeface="Courier New" pitchFamily="49" charset="0"/>
                <a:cs typeface="Courier New" pitchFamily="49" charset="0"/>
              </a:rPr>
              <a:t>        }</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return</a:t>
            </a:r>
            <a:r>
              <a:rPr lang="es-MX" sz="1200" dirty="0">
                <a:latin typeface="Courier New" pitchFamily="49" charset="0"/>
                <a:cs typeface="Courier New" pitchFamily="49" charset="0"/>
              </a:rPr>
              <a:t> 1;</a:t>
            </a:r>
          </a:p>
          <a:p>
            <a:r>
              <a:rPr lang="es-MX" sz="1200" dirty="0">
                <a:latin typeface="Courier New" pitchFamily="49" charset="0"/>
                <a:cs typeface="Courier New" pitchFamily="49" charset="0"/>
              </a:rPr>
              <a:t>    }</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a:t>
            </a:r>
            <a:endParaRPr lang="es-MX" sz="1200" dirty="0"/>
          </a:p>
          <a:p>
            <a:endParaRPr lang="es-MX" sz="1400" dirty="0">
              <a:latin typeface="Courier New" pitchFamily="49" charset="0"/>
              <a:cs typeface="Courier New" pitchFamily="49" charset="0"/>
            </a:endParaRPr>
          </a:p>
        </p:txBody>
      </p:sp>
      <p:sp>
        <p:nvSpPr>
          <p:cNvPr id="4" name="3 CuadroTexto"/>
          <p:cNvSpPr txBox="1"/>
          <p:nvPr/>
        </p:nvSpPr>
        <p:spPr>
          <a:xfrm>
            <a:off x="179512" y="4581128"/>
            <a:ext cx="8136904" cy="646331"/>
          </a:xfrm>
          <a:prstGeom prst="rect">
            <a:avLst/>
          </a:prstGeom>
          <a:noFill/>
        </p:spPr>
        <p:txBody>
          <a:bodyPr wrap="square" rtlCol="0">
            <a:spAutoFit/>
          </a:bodyPr>
          <a:lstStyle/>
          <a:p>
            <a:pPr marL="228600"/>
            <a:r>
              <a:rPr lang="es-MX" sz="1800" dirty="0">
                <a:latin typeface="Century Gothic" pitchFamily="34" charset="0"/>
              </a:rPr>
              <a:t>Nombre del archivo: </a:t>
            </a:r>
            <a:r>
              <a:rPr lang="es-MX" sz="1800" b="1" dirty="0">
                <a:latin typeface="Century Gothic" pitchFamily="34" charset="0"/>
              </a:rPr>
              <a:t>FuncsMateSimples.java</a:t>
            </a:r>
            <a:endParaRPr lang="es-MX" sz="1800" dirty="0">
              <a:latin typeface="Century Gothic" pitchFamily="34" charset="0"/>
            </a:endParaRPr>
          </a:p>
          <a:p>
            <a:pPr marL="228600"/>
            <a:r>
              <a:rPr lang="es-MX" sz="1800" dirty="0">
                <a:latin typeface="Century Gothic" pitchFamily="34" charset="0"/>
              </a:rPr>
              <a:t>Guardar en el directorio: </a:t>
            </a:r>
            <a:r>
              <a:rPr lang="es-MX" sz="1600" b="1" dirty="0" err="1">
                <a:latin typeface="Century Gothic" pitchFamily="34" charset="0"/>
              </a:rPr>
              <a:t>appsrc</a:t>
            </a:r>
            <a:r>
              <a:rPr lang="es-MX" sz="1600" b="1" dirty="0">
                <a:latin typeface="Century Gothic" pitchFamily="34" charset="0"/>
              </a:rPr>
              <a:t>\</a:t>
            </a:r>
            <a:r>
              <a:rPr lang="es-MX" sz="1600" b="1" dirty="0" err="1">
                <a:latin typeface="Century Gothic" pitchFamily="34" charset="0"/>
              </a:rPr>
              <a:t>appfuncs</a:t>
            </a:r>
            <a:r>
              <a:rPr lang="es-MX" sz="1600" b="1" dirty="0">
                <a:latin typeface="Century Gothic" pitchFamily="34" charset="0"/>
              </a:rPr>
              <a:t>\</a:t>
            </a:r>
            <a:r>
              <a:rPr lang="es-MX" sz="1600" b="1" dirty="0" err="1">
                <a:latin typeface="Century Gothic" pitchFamily="34" charset="0"/>
              </a:rPr>
              <a:t>appfuncs</a:t>
            </a:r>
            <a:r>
              <a:rPr lang="es-MX" sz="1600" b="1" dirty="0">
                <a:latin typeface="Century Gothic" pitchFamily="34" charset="0"/>
              </a:rPr>
              <a:t> \</a:t>
            </a:r>
            <a:r>
              <a:rPr lang="es-MX" sz="1600" b="1" dirty="0" err="1">
                <a:latin typeface="Century Gothic" pitchFamily="34" charset="0"/>
              </a:rPr>
              <a:t>funcsimples</a:t>
            </a:r>
            <a:endParaRPr lang="es-MX" sz="1600" b="1" dirty="0">
              <a:latin typeface="Century Gothic" pitchFamily="34" charset="0"/>
            </a:endParaRPr>
          </a:p>
        </p:txBody>
      </p:sp>
    </p:spTree>
    <p:extLst>
      <p:ext uri="{BB962C8B-B14F-4D97-AF65-F5344CB8AC3E}">
        <p14:creationId xmlns:p14="http://schemas.microsoft.com/office/powerpoint/2010/main" val="262110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7"/>
            <a:ext cx="7715200" cy="706091"/>
          </a:xfrm>
          <a:solidFill>
            <a:schemeClr val="accent1"/>
          </a:solidFill>
          <a:ln>
            <a:solidFill>
              <a:schemeClr val="accent1"/>
            </a:solidFill>
          </a:ln>
        </p:spPr>
        <p:txBody>
          <a:bodyPr/>
          <a:lstStyle/>
          <a:p>
            <a:r>
              <a:rPr lang="es-MX" dirty="0">
                <a:solidFill>
                  <a:schemeClr val="bg1"/>
                </a:solidFill>
                <a:latin typeface="Century Gothic" pitchFamily="34" charset="0"/>
              </a:rPr>
              <a:t>Archivo dos</a:t>
            </a:r>
          </a:p>
        </p:txBody>
      </p:sp>
      <p:sp>
        <p:nvSpPr>
          <p:cNvPr id="3" name="2 Marcador de texto"/>
          <p:cNvSpPr>
            <a:spLocks noGrp="1"/>
          </p:cNvSpPr>
          <p:nvPr>
            <p:ph type="body" idx="1"/>
          </p:nvPr>
        </p:nvSpPr>
        <p:spPr>
          <a:xfrm>
            <a:off x="467544" y="1052736"/>
            <a:ext cx="7704856" cy="3384376"/>
          </a:xfrm>
          <a:solidFill>
            <a:schemeClr val="accent1">
              <a:lumMod val="20000"/>
              <a:lumOff val="80000"/>
            </a:schemeClr>
          </a:solidFill>
          <a:ln>
            <a:solidFill>
              <a:schemeClr val="accent1"/>
            </a:solidFill>
          </a:ln>
        </p:spPr>
        <p:txBody>
          <a:bodyPr/>
          <a:lstStyle/>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Demuestración</a:t>
            </a:r>
            <a:r>
              <a:rPr lang="es-MX" sz="1200" dirty="0">
                <a:latin typeface="Courier New" pitchFamily="49" charset="0"/>
                <a:cs typeface="Courier New" pitchFamily="49" charset="0"/>
              </a:rPr>
              <a:t> de una aplicación simple basada en módulos.</a:t>
            </a:r>
          </a:p>
          <a:p>
            <a:endParaRPr lang="es-MX" sz="1200" dirty="0">
              <a:latin typeface="Courier New" pitchFamily="49" charset="0"/>
              <a:cs typeface="Courier New" pitchFamily="49" charset="0"/>
            </a:endParaRPr>
          </a:p>
          <a:p>
            <a:r>
              <a:rPr lang="es-MX" sz="1200" dirty="0" err="1">
                <a:latin typeface="Courier New" pitchFamily="49" charset="0"/>
                <a:cs typeface="Courier New" pitchFamily="49" charset="0"/>
              </a:rPr>
              <a:t>package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appinicio.midemoappmod</a:t>
            </a:r>
            <a:r>
              <a:rPr lang="es-MX" sz="1200" dirty="0">
                <a:latin typeface="Courier New" pitchFamily="49" charset="0"/>
                <a:cs typeface="Courier New" pitchFamily="49" charset="0"/>
              </a:rPr>
              <a:t>;</a:t>
            </a:r>
          </a:p>
          <a:p>
            <a:r>
              <a:rPr lang="es-MX" sz="1200" dirty="0" err="1">
                <a:latin typeface="Courier New" pitchFamily="49" charset="0"/>
                <a:cs typeface="Courier New" pitchFamily="49" charset="0"/>
              </a:rPr>
              <a:t>import</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appfuncs.funcsimples.FuncsMateSimples</a:t>
            </a:r>
            <a:r>
              <a:rPr lang="es-MX" sz="1200" dirty="0">
                <a:latin typeface="Courier New" pitchFamily="49" charset="0"/>
                <a:cs typeface="Courier New" pitchFamily="49" charset="0"/>
              </a:rPr>
              <a:t>;</a:t>
            </a:r>
          </a:p>
          <a:p>
            <a:endParaRPr lang="es-MX" sz="1200" dirty="0">
              <a:latin typeface="Courier New" pitchFamily="49" charset="0"/>
              <a:cs typeface="Courier New" pitchFamily="49" charset="0"/>
            </a:endParaRPr>
          </a:p>
          <a:p>
            <a:r>
              <a:rPr lang="es-MX" sz="1200" dirty="0" err="1">
                <a:latin typeface="Courier New" pitchFamily="49" charset="0"/>
                <a:cs typeface="Courier New" pitchFamily="49" charset="0"/>
              </a:rPr>
              <a:t>public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class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MiAppModDemo</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public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static</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void</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main</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String</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args</a:t>
            </a:r>
            <a:r>
              <a:rPr lang="es-MX" sz="1200" dirty="0">
                <a:latin typeface="Courier New" pitchFamily="49" charset="0"/>
                <a:cs typeface="Courier New" pitchFamily="49" charset="0"/>
              </a:rPr>
              <a:t>) {</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if</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FuncsMateSimples.esDivisor</a:t>
            </a:r>
            <a:r>
              <a:rPr lang="es-MX" sz="1200" dirty="0">
                <a:latin typeface="Courier New" pitchFamily="49" charset="0"/>
                <a:cs typeface="Courier New" pitchFamily="49" charset="0"/>
              </a:rPr>
              <a:t>(2,10));</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System.out.println</a:t>
            </a:r>
            <a:r>
              <a:rPr lang="es-MX" sz="1200" dirty="0">
                <a:latin typeface="Courier New" pitchFamily="49" charset="0"/>
                <a:cs typeface="Courier New" pitchFamily="49" charset="0"/>
              </a:rPr>
              <a:t>("2 es divisor de 10");</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System.out.println</a:t>
            </a:r>
            <a:r>
              <a:rPr lang="es-MX" sz="1200" dirty="0">
                <a:latin typeface="Courier New" pitchFamily="49" charset="0"/>
                <a:cs typeface="Courier New" pitchFamily="49" charset="0"/>
              </a:rPr>
              <a:t>("El divisor positivo más pequeño entre 33 y 99 es: "</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FuncsMateSimples.divPeq</a:t>
            </a:r>
            <a:r>
              <a:rPr lang="es-MX" sz="1200" dirty="0">
                <a:latin typeface="Courier New" pitchFamily="49" charset="0"/>
                <a:cs typeface="Courier New" pitchFamily="49" charset="0"/>
              </a:rPr>
              <a:t>(33,99));</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System.out.println</a:t>
            </a:r>
            <a:r>
              <a:rPr lang="es-MX" sz="1200" dirty="0">
                <a:latin typeface="Courier New" pitchFamily="49" charset="0"/>
                <a:cs typeface="Courier New" pitchFamily="49" charset="0"/>
              </a:rPr>
              <a:t>("El divisor positivo más grande entre 33 y 99 es: "</a:t>
            </a:r>
          </a:p>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FuncsMateSimples.divGra</a:t>
            </a:r>
            <a:r>
              <a:rPr lang="es-MX" sz="1200" dirty="0">
                <a:latin typeface="Courier New" pitchFamily="49" charset="0"/>
                <a:cs typeface="Courier New" pitchFamily="49" charset="0"/>
              </a:rPr>
              <a:t>(33,99));</a:t>
            </a:r>
          </a:p>
          <a:p>
            <a:r>
              <a:rPr lang="es-MX" sz="1200" dirty="0">
                <a:latin typeface="Courier New" pitchFamily="49" charset="0"/>
                <a:cs typeface="Courier New" pitchFamily="49" charset="0"/>
              </a:rPr>
              <a:t>    }</a:t>
            </a:r>
          </a:p>
          <a:p>
            <a:endParaRPr lang="es-MX" sz="1200" dirty="0">
              <a:latin typeface="Courier New" pitchFamily="49" charset="0"/>
              <a:cs typeface="Courier New" pitchFamily="49" charset="0"/>
            </a:endParaRPr>
          </a:p>
          <a:p>
            <a:r>
              <a:rPr lang="es-MX" sz="1200" dirty="0">
                <a:latin typeface="Courier New" pitchFamily="49" charset="0"/>
                <a:cs typeface="Courier New" pitchFamily="49" charset="0"/>
              </a:rPr>
              <a:t>}</a:t>
            </a:r>
          </a:p>
        </p:txBody>
      </p:sp>
      <p:sp>
        <p:nvSpPr>
          <p:cNvPr id="4" name="3 CuadroTexto"/>
          <p:cNvSpPr txBox="1"/>
          <p:nvPr/>
        </p:nvSpPr>
        <p:spPr>
          <a:xfrm>
            <a:off x="107504" y="4581128"/>
            <a:ext cx="8064896" cy="646331"/>
          </a:xfrm>
          <a:prstGeom prst="rect">
            <a:avLst/>
          </a:prstGeom>
          <a:noFill/>
        </p:spPr>
        <p:txBody>
          <a:bodyPr wrap="square" rtlCol="0">
            <a:spAutoFit/>
          </a:bodyPr>
          <a:lstStyle/>
          <a:p>
            <a:pPr marL="228600"/>
            <a:r>
              <a:rPr lang="es-MX" sz="1800" dirty="0">
                <a:latin typeface="Century Gothic" pitchFamily="34" charset="0"/>
              </a:rPr>
              <a:t>Nombre del archivo: </a:t>
            </a:r>
            <a:r>
              <a:rPr lang="es-MX" sz="1800" b="1" dirty="0">
                <a:latin typeface="Century Gothic" pitchFamily="34" charset="0"/>
              </a:rPr>
              <a:t>MiAppModDemo.java</a:t>
            </a:r>
            <a:endParaRPr lang="es-MX" sz="1800" dirty="0">
              <a:latin typeface="Century Gothic" pitchFamily="34" charset="0"/>
            </a:endParaRPr>
          </a:p>
          <a:p>
            <a:pPr marL="228600"/>
            <a:r>
              <a:rPr lang="es-MX" sz="1800" dirty="0">
                <a:latin typeface="Century Gothic" pitchFamily="34" charset="0"/>
              </a:rPr>
              <a:t>Guardar en el directorio: </a:t>
            </a:r>
            <a:r>
              <a:rPr lang="es-MX" sz="1600" b="1" dirty="0" err="1">
                <a:latin typeface="Century Gothic" pitchFamily="34" charset="0"/>
              </a:rPr>
              <a:t>appsrc</a:t>
            </a:r>
            <a:r>
              <a:rPr lang="es-MX" sz="1600" b="1" dirty="0">
                <a:latin typeface="Century Gothic" pitchFamily="34" charset="0"/>
              </a:rPr>
              <a:t>\</a:t>
            </a:r>
            <a:r>
              <a:rPr lang="es-MX" sz="1600" b="1" dirty="0" err="1">
                <a:latin typeface="Century Gothic" pitchFamily="34" charset="0"/>
              </a:rPr>
              <a:t>appinicio</a:t>
            </a:r>
            <a:r>
              <a:rPr lang="es-MX" sz="1600" b="1" dirty="0">
                <a:latin typeface="Century Gothic" pitchFamily="34" charset="0"/>
              </a:rPr>
              <a:t>\</a:t>
            </a:r>
            <a:r>
              <a:rPr lang="es-MX" sz="1600" b="1" dirty="0" err="1">
                <a:latin typeface="Century Gothic" pitchFamily="34" charset="0"/>
              </a:rPr>
              <a:t>appinicio</a:t>
            </a:r>
            <a:r>
              <a:rPr lang="es-MX" sz="1600" b="1" dirty="0">
                <a:latin typeface="Century Gothic" pitchFamily="34" charset="0"/>
              </a:rPr>
              <a:t>\</a:t>
            </a:r>
            <a:r>
              <a:rPr lang="es-MX" sz="1600" b="1" dirty="0" err="1">
                <a:latin typeface="Century Gothic" pitchFamily="34" charset="0"/>
              </a:rPr>
              <a:t>midemoappmod</a:t>
            </a:r>
            <a:endParaRPr lang="es-MX" sz="2000" b="1" dirty="0">
              <a:latin typeface="Century Gothic" pitchFamily="34" charset="0"/>
            </a:endParaRPr>
          </a:p>
        </p:txBody>
      </p:sp>
    </p:spTree>
    <p:extLst>
      <p:ext uri="{BB962C8B-B14F-4D97-AF65-F5344CB8AC3E}">
        <p14:creationId xmlns:p14="http://schemas.microsoft.com/office/powerpoint/2010/main" val="277984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7"/>
            <a:ext cx="8003232" cy="706091"/>
          </a:xfrm>
          <a:solidFill>
            <a:schemeClr val="accent1"/>
          </a:solidFill>
          <a:ln>
            <a:solidFill>
              <a:schemeClr val="accent1"/>
            </a:solidFill>
          </a:ln>
        </p:spPr>
        <p:txBody>
          <a:bodyPr/>
          <a:lstStyle/>
          <a:p>
            <a:r>
              <a:rPr lang="es-MX" dirty="0">
                <a:solidFill>
                  <a:schemeClr val="bg1"/>
                </a:solidFill>
                <a:latin typeface="Century Gothic" pitchFamily="34" charset="0"/>
              </a:rPr>
              <a:t>Archivos module-info.java</a:t>
            </a:r>
          </a:p>
        </p:txBody>
      </p:sp>
      <p:sp>
        <p:nvSpPr>
          <p:cNvPr id="3" name="2 Marcador de texto"/>
          <p:cNvSpPr>
            <a:spLocks noGrp="1"/>
          </p:cNvSpPr>
          <p:nvPr>
            <p:ph type="body" idx="1"/>
          </p:nvPr>
        </p:nvSpPr>
        <p:spPr>
          <a:xfrm>
            <a:off x="35496" y="1124744"/>
            <a:ext cx="8496944" cy="1080120"/>
          </a:xfrm>
        </p:spPr>
        <p:txBody>
          <a:bodyPr/>
          <a:lstStyle/>
          <a:p>
            <a:pPr algn="just"/>
            <a:r>
              <a:rPr lang="es-MX" sz="2000" dirty="0">
                <a:latin typeface="Century Gothic" pitchFamily="34" charset="0"/>
              </a:rPr>
              <a:t>   La definición de los archivos fuente </a:t>
            </a:r>
            <a:r>
              <a:rPr lang="es-MX" sz="2000" b="1" i="1" dirty="0">
                <a:latin typeface="Century Gothic" pitchFamily="34" charset="0"/>
              </a:rPr>
              <a:t>module-info.java</a:t>
            </a:r>
            <a:r>
              <a:rPr lang="es-MX" sz="2000" dirty="0">
                <a:latin typeface="Century Gothic" pitchFamily="34" charset="0"/>
              </a:rPr>
              <a:t> permitirán la creación de los archivos de clase conocidos como </a:t>
            </a:r>
            <a:r>
              <a:rPr lang="es-MX" sz="2000" b="1" dirty="0">
                <a:latin typeface="Century Gothic" pitchFamily="34" charset="0"/>
              </a:rPr>
              <a:t>module descriptor</a:t>
            </a:r>
            <a:r>
              <a:rPr lang="es-MX" sz="2000" dirty="0">
                <a:latin typeface="Century Gothic" pitchFamily="34" charset="0"/>
              </a:rPr>
              <a:t> .</a:t>
            </a:r>
          </a:p>
        </p:txBody>
      </p:sp>
      <p:sp>
        <p:nvSpPr>
          <p:cNvPr id="4" name="2 Marcador de texto"/>
          <p:cNvSpPr txBox="1">
            <a:spLocks/>
          </p:cNvSpPr>
          <p:nvPr/>
        </p:nvSpPr>
        <p:spPr>
          <a:xfrm>
            <a:off x="467544" y="2357264"/>
            <a:ext cx="6984776" cy="2079848"/>
          </a:xfrm>
          <a:prstGeom prst="rect">
            <a:avLst/>
          </a:prstGeom>
          <a:solidFill>
            <a:schemeClr val="accent1">
              <a:lumMod val="20000"/>
              <a:lumOff val="80000"/>
            </a:schemeClr>
          </a:solid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r>
              <a:rPr lang="es-MX" sz="1600" dirty="0">
                <a:latin typeface="Courier New" pitchFamily="49" charset="0"/>
                <a:cs typeface="Courier New" pitchFamily="49" charset="0"/>
              </a:rPr>
              <a:t>// Definición del módulo para el módulo de funciones.</a:t>
            </a:r>
          </a:p>
          <a:p>
            <a:endParaRPr lang="es-MX" sz="1600" dirty="0">
              <a:latin typeface="Courier New" pitchFamily="49" charset="0"/>
              <a:cs typeface="Courier New" pitchFamily="49" charset="0"/>
            </a:endParaRPr>
          </a:p>
          <a:p>
            <a:r>
              <a:rPr lang="es-MX" sz="1600" dirty="0">
                <a:latin typeface="Courier New" pitchFamily="49" charset="0"/>
                <a:cs typeface="Courier New" pitchFamily="49" charset="0"/>
              </a:rPr>
              <a:t>module </a:t>
            </a:r>
            <a:r>
              <a:rPr lang="es-MX" sz="1600" dirty="0" err="1">
                <a:latin typeface="Courier New" pitchFamily="49" charset="0"/>
                <a:cs typeface="Courier New" pitchFamily="49" charset="0"/>
              </a:rPr>
              <a:t>appfuncs</a:t>
            </a:r>
            <a:r>
              <a:rPr lang="es-MX" sz="1600" dirty="0">
                <a:latin typeface="Courier New" pitchFamily="49" charset="0"/>
                <a:cs typeface="Courier New" pitchFamily="49" charset="0"/>
              </a:rPr>
              <a:t>{</a:t>
            </a:r>
          </a:p>
          <a:p>
            <a:r>
              <a:rPr lang="es-MX" sz="1600" dirty="0">
                <a:latin typeface="Courier New" pitchFamily="49" charset="0"/>
                <a:cs typeface="Courier New" pitchFamily="49" charset="0"/>
              </a:rPr>
              <a:t>   </a:t>
            </a:r>
          </a:p>
          <a:p>
            <a:r>
              <a:rPr lang="es-MX" sz="1600" dirty="0">
                <a:latin typeface="Courier New" pitchFamily="49" charset="0"/>
                <a:cs typeface="Courier New" pitchFamily="49" charset="0"/>
              </a:rPr>
              <a:t> // Exporta los paquetes </a:t>
            </a:r>
            <a:r>
              <a:rPr lang="es-MX" sz="1600" dirty="0" err="1">
                <a:latin typeface="Courier New" pitchFamily="49" charset="0"/>
                <a:cs typeface="Courier New" pitchFamily="49" charset="0"/>
              </a:rPr>
              <a:t>appfuncs.funcsimples</a:t>
            </a:r>
            <a:r>
              <a:rPr lang="es-MX" sz="1600" dirty="0">
                <a:latin typeface="Courier New" pitchFamily="49" charset="0"/>
                <a:cs typeface="Courier New" pitchFamily="49" charset="0"/>
              </a:rPr>
              <a:t>.</a:t>
            </a:r>
          </a:p>
          <a:p>
            <a:r>
              <a:rPr lang="es-MX" sz="1600" dirty="0">
                <a:latin typeface="Courier New" pitchFamily="49" charset="0"/>
                <a:cs typeface="Courier New" pitchFamily="49" charset="0"/>
              </a:rPr>
              <a:t>    </a:t>
            </a:r>
            <a:r>
              <a:rPr lang="es-MX" sz="1600" dirty="0" err="1">
                <a:latin typeface="Courier New" pitchFamily="49" charset="0"/>
                <a:cs typeface="Courier New" pitchFamily="49" charset="0"/>
              </a:rPr>
              <a:t>exports</a:t>
            </a:r>
            <a:r>
              <a:rPr lang="es-MX" sz="1600" dirty="0">
                <a:latin typeface="Courier New" pitchFamily="49" charset="0"/>
                <a:cs typeface="Courier New" pitchFamily="49" charset="0"/>
              </a:rPr>
              <a:t> </a:t>
            </a:r>
            <a:r>
              <a:rPr lang="es-MX" sz="1600" dirty="0" err="1">
                <a:latin typeface="Courier New" pitchFamily="49" charset="0"/>
                <a:cs typeface="Courier New" pitchFamily="49" charset="0"/>
              </a:rPr>
              <a:t>appfuncs.funcsimples</a:t>
            </a:r>
            <a:r>
              <a:rPr lang="es-MX" sz="1600" dirty="0">
                <a:latin typeface="Courier New" pitchFamily="49" charset="0"/>
                <a:cs typeface="Courier New" pitchFamily="49" charset="0"/>
              </a:rPr>
              <a:t>;</a:t>
            </a:r>
          </a:p>
          <a:p>
            <a:r>
              <a:rPr lang="es-MX" sz="1600" dirty="0">
                <a:latin typeface="Courier New" pitchFamily="49" charset="0"/>
                <a:cs typeface="Courier New" pitchFamily="49" charset="0"/>
              </a:rPr>
              <a:t>}</a:t>
            </a:r>
          </a:p>
        </p:txBody>
      </p:sp>
      <p:sp>
        <p:nvSpPr>
          <p:cNvPr id="5" name="2 Marcador de texto"/>
          <p:cNvSpPr txBox="1">
            <a:spLocks/>
          </p:cNvSpPr>
          <p:nvPr/>
        </p:nvSpPr>
        <p:spPr>
          <a:xfrm>
            <a:off x="179512" y="4581128"/>
            <a:ext cx="6624736" cy="820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pPr algn="just"/>
            <a:r>
              <a:rPr lang="es-MX" sz="2000" dirty="0">
                <a:latin typeface="Century Gothic" pitchFamily="34" charset="0"/>
              </a:rPr>
              <a:t>Nombre del archivo: </a:t>
            </a:r>
            <a:r>
              <a:rPr lang="es-MX" sz="2000" b="1" dirty="0">
                <a:latin typeface="Century Gothic" pitchFamily="34" charset="0"/>
              </a:rPr>
              <a:t>module-info.java</a:t>
            </a:r>
          </a:p>
          <a:p>
            <a:pPr algn="just"/>
            <a:r>
              <a:rPr lang="es-MX" sz="2000" dirty="0">
                <a:latin typeface="Century Gothic" pitchFamily="34" charset="0"/>
              </a:rPr>
              <a:t>Guardar en directorio:  </a:t>
            </a:r>
            <a:r>
              <a:rPr lang="es-MX" sz="2000" b="1" dirty="0" err="1">
                <a:latin typeface="Century Gothic" pitchFamily="34" charset="0"/>
              </a:rPr>
              <a:t>appsrc</a:t>
            </a:r>
            <a:r>
              <a:rPr lang="es-MX" sz="2000" b="1" dirty="0">
                <a:latin typeface="Century Gothic" pitchFamily="34" charset="0"/>
              </a:rPr>
              <a:t>\</a:t>
            </a:r>
            <a:r>
              <a:rPr lang="es-MX" sz="2000" b="1" dirty="0" err="1">
                <a:latin typeface="Century Gothic" pitchFamily="34" charset="0"/>
              </a:rPr>
              <a:t>appfuncs</a:t>
            </a:r>
            <a:endParaRPr lang="es-MX" sz="2000" dirty="0">
              <a:latin typeface="Century Gothic" pitchFamily="34" charset="0"/>
            </a:endParaRPr>
          </a:p>
        </p:txBody>
      </p:sp>
    </p:spTree>
    <p:extLst>
      <p:ext uri="{BB962C8B-B14F-4D97-AF65-F5344CB8AC3E}">
        <p14:creationId xmlns:p14="http://schemas.microsoft.com/office/powerpoint/2010/main" val="99052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76673"/>
            <a:ext cx="7931224" cy="648072"/>
          </a:xfrm>
          <a:solidFill>
            <a:schemeClr val="accent1"/>
          </a:solidFill>
          <a:ln>
            <a:solidFill>
              <a:schemeClr val="accent1"/>
            </a:solidFill>
          </a:ln>
        </p:spPr>
        <p:txBody>
          <a:bodyPr/>
          <a:lstStyle/>
          <a:p>
            <a:r>
              <a:rPr lang="es-MX" dirty="0">
                <a:solidFill>
                  <a:schemeClr val="bg1"/>
                </a:solidFill>
                <a:latin typeface="Century Gothic" pitchFamily="34" charset="0"/>
              </a:rPr>
              <a:t>Archivos module-info.java</a:t>
            </a:r>
          </a:p>
        </p:txBody>
      </p:sp>
      <p:sp>
        <p:nvSpPr>
          <p:cNvPr id="4" name="2 Marcador de texto"/>
          <p:cNvSpPr txBox="1">
            <a:spLocks/>
          </p:cNvSpPr>
          <p:nvPr/>
        </p:nvSpPr>
        <p:spPr>
          <a:xfrm>
            <a:off x="467544" y="1467238"/>
            <a:ext cx="7920880" cy="2105777"/>
          </a:xfrm>
          <a:prstGeom prst="rect">
            <a:avLst/>
          </a:prstGeom>
          <a:solidFill>
            <a:schemeClr val="accent1">
              <a:lumMod val="20000"/>
              <a:lumOff val="80000"/>
            </a:schemeClr>
          </a:solid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r>
              <a:rPr lang="es-MX" sz="1600" dirty="0">
                <a:latin typeface="Courier New" pitchFamily="49" charset="0"/>
                <a:cs typeface="Courier New" pitchFamily="49" charset="0"/>
              </a:rPr>
              <a:t>// Definición del módulo para el módulo de aplicación principal (</a:t>
            </a:r>
            <a:r>
              <a:rPr lang="es-MX" sz="1600" dirty="0" err="1">
                <a:latin typeface="Courier New" pitchFamily="49" charset="0"/>
                <a:cs typeface="Courier New" pitchFamily="49" charset="0"/>
              </a:rPr>
              <a:t>main</a:t>
            </a:r>
            <a:r>
              <a:rPr lang="es-MX" sz="1600" dirty="0">
                <a:latin typeface="Courier New" pitchFamily="49" charset="0"/>
                <a:cs typeface="Courier New" pitchFamily="49" charset="0"/>
              </a:rPr>
              <a:t>).</a:t>
            </a:r>
          </a:p>
          <a:p>
            <a:endParaRPr lang="es-MX" sz="1600" dirty="0">
              <a:latin typeface="Courier New" pitchFamily="49" charset="0"/>
              <a:cs typeface="Courier New" pitchFamily="49" charset="0"/>
            </a:endParaRPr>
          </a:p>
          <a:p>
            <a:r>
              <a:rPr lang="es-MX" sz="1600" dirty="0">
                <a:latin typeface="Courier New" pitchFamily="49" charset="0"/>
                <a:cs typeface="Courier New" pitchFamily="49" charset="0"/>
              </a:rPr>
              <a:t>module </a:t>
            </a:r>
            <a:r>
              <a:rPr lang="es-MX" sz="1600" dirty="0" err="1">
                <a:latin typeface="Courier New" pitchFamily="49" charset="0"/>
                <a:cs typeface="Courier New" pitchFamily="49" charset="0"/>
              </a:rPr>
              <a:t>appinicio</a:t>
            </a:r>
            <a:r>
              <a:rPr lang="es-MX" sz="1600" dirty="0">
                <a:latin typeface="Courier New" pitchFamily="49" charset="0"/>
                <a:cs typeface="Courier New" pitchFamily="49" charset="0"/>
              </a:rPr>
              <a:t>{</a:t>
            </a:r>
          </a:p>
          <a:p>
            <a:r>
              <a:rPr lang="es-MX" sz="1600" dirty="0">
                <a:latin typeface="Courier New" pitchFamily="49" charset="0"/>
                <a:cs typeface="Courier New" pitchFamily="49" charset="0"/>
              </a:rPr>
              <a:t>    // Requiere el módulo </a:t>
            </a:r>
            <a:r>
              <a:rPr lang="es-MX" sz="1600" dirty="0" err="1">
                <a:latin typeface="Courier New" pitchFamily="49" charset="0"/>
                <a:cs typeface="Courier New" pitchFamily="49" charset="0"/>
              </a:rPr>
              <a:t>appfuncs</a:t>
            </a:r>
            <a:r>
              <a:rPr lang="es-MX" sz="1600" dirty="0">
                <a:latin typeface="Courier New" pitchFamily="49" charset="0"/>
                <a:cs typeface="Courier New" pitchFamily="49" charset="0"/>
              </a:rPr>
              <a:t>.</a:t>
            </a:r>
          </a:p>
          <a:p>
            <a:r>
              <a:rPr lang="es-MX" sz="1600" dirty="0">
                <a:latin typeface="Courier New" pitchFamily="49" charset="0"/>
                <a:cs typeface="Courier New" pitchFamily="49" charset="0"/>
              </a:rPr>
              <a:t>    </a:t>
            </a:r>
            <a:r>
              <a:rPr lang="es-MX" sz="1600" dirty="0" err="1">
                <a:latin typeface="Courier New" pitchFamily="49" charset="0"/>
                <a:cs typeface="Courier New" pitchFamily="49" charset="0"/>
              </a:rPr>
              <a:t>requires</a:t>
            </a:r>
            <a:r>
              <a:rPr lang="es-MX" sz="1600" dirty="0">
                <a:latin typeface="Courier New" pitchFamily="49" charset="0"/>
                <a:cs typeface="Courier New" pitchFamily="49" charset="0"/>
              </a:rPr>
              <a:t> </a:t>
            </a:r>
            <a:r>
              <a:rPr lang="es-MX" sz="1600" dirty="0" err="1">
                <a:latin typeface="Courier New" pitchFamily="49" charset="0"/>
                <a:cs typeface="Courier New" pitchFamily="49" charset="0"/>
              </a:rPr>
              <a:t>appfuncs</a:t>
            </a:r>
            <a:r>
              <a:rPr lang="es-MX" sz="1600" dirty="0">
                <a:latin typeface="Courier New" pitchFamily="49" charset="0"/>
                <a:cs typeface="Courier New" pitchFamily="49" charset="0"/>
              </a:rPr>
              <a:t>;</a:t>
            </a:r>
          </a:p>
          <a:p>
            <a:r>
              <a:rPr lang="es-MX" sz="1600" dirty="0">
                <a:latin typeface="Courier New" pitchFamily="49" charset="0"/>
                <a:cs typeface="Courier New" pitchFamily="49" charset="0"/>
              </a:rPr>
              <a:t>}</a:t>
            </a:r>
          </a:p>
        </p:txBody>
      </p:sp>
      <p:sp>
        <p:nvSpPr>
          <p:cNvPr id="5" name="2 Marcador de texto"/>
          <p:cNvSpPr txBox="1">
            <a:spLocks/>
          </p:cNvSpPr>
          <p:nvPr/>
        </p:nvSpPr>
        <p:spPr>
          <a:xfrm>
            <a:off x="179512" y="3832448"/>
            <a:ext cx="6552728" cy="820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r>
              <a:rPr lang="es-MX" sz="2000" dirty="0">
                <a:latin typeface="Century Gothic" pitchFamily="34" charset="0"/>
              </a:rPr>
              <a:t>Nombre del archivo: </a:t>
            </a:r>
            <a:r>
              <a:rPr lang="es-MX" sz="2000" b="1" dirty="0">
                <a:latin typeface="Century Gothic" pitchFamily="34" charset="0"/>
              </a:rPr>
              <a:t>module-info.java</a:t>
            </a:r>
          </a:p>
          <a:p>
            <a:r>
              <a:rPr lang="es-MX" sz="2000" dirty="0">
                <a:latin typeface="Century Gothic" pitchFamily="34" charset="0"/>
              </a:rPr>
              <a:t>Guardar en directorio:  </a:t>
            </a:r>
            <a:r>
              <a:rPr lang="es-MX" sz="2000" b="1" dirty="0" err="1">
                <a:latin typeface="Century Gothic" pitchFamily="34" charset="0"/>
              </a:rPr>
              <a:t>appsrc</a:t>
            </a:r>
            <a:r>
              <a:rPr lang="es-MX" sz="2000" b="1" dirty="0">
                <a:latin typeface="Century Gothic" pitchFamily="34" charset="0"/>
              </a:rPr>
              <a:t>\</a:t>
            </a:r>
            <a:r>
              <a:rPr lang="es-MX" sz="2000" b="1" dirty="0" err="1">
                <a:latin typeface="Century Gothic" pitchFamily="34" charset="0"/>
              </a:rPr>
              <a:t>appinicio</a:t>
            </a:r>
            <a:endParaRPr lang="es-MX" sz="2000" dirty="0">
              <a:latin typeface="Century Gothic" pitchFamily="34" charset="0"/>
            </a:endParaRPr>
          </a:p>
        </p:txBody>
      </p:sp>
    </p:spTree>
    <p:extLst>
      <p:ext uri="{BB962C8B-B14F-4D97-AF65-F5344CB8AC3E}">
        <p14:creationId xmlns:p14="http://schemas.microsoft.com/office/powerpoint/2010/main" val="285445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46645"/>
            <a:ext cx="7787208" cy="634083"/>
          </a:xfrm>
          <a:solidFill>
            <a:schemeClr val="accent1"/>
          </a:solidFill>
          <a:ln>
            <a:solidFill>
              <a:schemeClr val="accent1"/>
            </a:solidFill>
          </a:ln>
        </p:spPr>
        <p:txBody>
          <a:bodyPr/>
          <a:lstStyle/>
          <a:p>
            <a:pPr algn="just"/>
            <a:r>
              <a:rPr lang="es-MX" dirty="0">
                <a:solidFill>
                  <a:schemeClr val="bg1"/>
                </a:solidFill>
                <a:latin typeface="Century Gothic" pitchFamily="34" charset="0"/>
              </a:rPr>
              <a:t>Compilación</a:t>
            </a:r>
          </a:p>
        </p:txBody>
      </p:sp>
      <p:sp>
        <p:nvSpPr>
          <p:cNvPr id="3" name="2 Marcador de texto"/>
          <p:cNvSpPr>
            <a:spLocks noGrp="1"/>
          </p:cNvSpPr>
          <p:nvPr>
            <p:ph type="body" idx="1"/>
          </p:nvPr>
        </p:nvSpPr>
        <p:spPr>
          <a:xfrm>
            <a:off x="467544" y="1484784"/>
            <a:ext cx="7776864" cy="460648"/>
          </a:xfrm>
          <a:solidFill>
            <a:schemeClr val="accent1">
              <a:lumMod val="20000"/>
              <a:lumOff val="80000"/>
            </a:schemeClr>
          </a:solidFill>
          <a:ln>
            <a:solidFill>
              <a:schemeClr val="accent1"/>
            </a:solidFill>
          </a:ln>
        </p:spPr>
        <p:txBody>
          <a:bodyPr/>
          <a:lstStyle/>
          <a:p>
            <a:r>
              <a:rPr lang="es-MX" sz="1100" dirty="0" err="1">
                <a:latin typeface="Courier New" pitchFamily="49" charset="0"/>
                <a:cs typeface="Courier New" pitchFamily="49" charset="0"/>
              </a:rPr>
              <a:t>javac</a:t>
            </a:r>
            <a:r>
              <a:rPr lang="es-MX" sz="1100" dirty="0">
                <a:latin typeface="Courier New" pitchFamily="49" charset="0"/>
                <a:cs typeface="Courier New" pitchFamily="49" charset="0"/>
              </a:rPr>
              <a:t> -d </a:t>
            </a:r>
            <a:r>
              <a:rPr lang="es-MX" sz="1100" dirty="0" err="1">
                <a:latin typeface="Courier New" pitchFamily="49" charset="0"/>
                <a:cs typeface="Courier New" pitchFamily="49" charset="0"/>
              </a:rPr>
              <a:t>appmodules</a:t>
            </a:r>
            <a:r>
              <a:rPr lang="es-MX" sz="1100" dirty="0">
                <a:latin typeface="Courier New" pitchFamily="49" charset="0"/>
                <a:cs typeface="Courier New" pitchFamily="49" charset="0"/>
              </a:rPr>
              <a:t>/</a:t>
            </a:r>
            <a:r>
              <a:rPr lang="es-MX" sz="1100" dirty="0" err="1">
                <a:latin typeface="Courier New" pitchFamily="49" charset="0"/>
                <a:cs typeface="Courier New" pitchFamily="49" charset="0"/>
              </a:rPr>
              <a:t>appfuncs</a:t>
            </a:r>
            <a:r>
              <a:rPr lang="es-MX" sz="1100" dirty="0">
                <a:latin typeface="Courier New" pitchFamily="49" charset="0"/>
                <a:cs typeface="Courier New" pitchFamily="49" charset="0"/>
              </a:rPr>
              <a:t> </a:t>
            </a:r>
            <a:r>
              <a:rPr lang="es-MX" sz="1100" dirty="0" err="1">
                <a:latin typeface="Courier New" pitchFamily="49" charset="0"/>
                <a:cs typeface="Courier New" pitchFamily="49" charset="0"/>
              </a:rPr>
              <a:t>appsrc</a:t>
            </a:r>
            <a:r>
              <a:rPr lang="es-MX" sz="1100" dirty="0">
                <a:latin typeface="Courier New" pitchFamily="49" charset="0"/>
                <a:cs typeface="Courier New" pitchFamily="49" charset="0"/>
              </a:rPr>
              <a:t>/</a:t>
            </a:r>
            <a:r>
              <a:rPr lang="es-MX" sz="1100" dirty="0" err="1">
                <a:latin typeface="Courier New" pitchFamily="49" charset="0"/>
                <a:cs typeface="Courier New" pitchFamily="49" charset="0"/>
              </a:rPr>
              <a:t>appfuncs</a:t>
            </a:r>
            <a:r>
              <a:rPr lang="es-MX" sz="1100" dirty="0">
                <a:latin typeface="Courier New" pitchFamily="49" charset="0"/>
                <a:cs typeface="Courier New" pitchFamily="49" charset="0"/>
              </a:rPr>
              <a:t>/</a:t>
            </a:r>
            <a:r>
              <a:rPr lang="es-MX" sz="1100" dirty="0" err="1">
                <a:latin typeface="Courier New" pitchFamily="49" charset="0"/>
                <a:cs typeface="Courier New" pitchFamily="49" charset="0"/>
              </a:rPr>
              <a:t>appfuncs</a:t>
            </a:r>
            <a:r>
              <a:rPr lang="es-MX" sz="1100" dirty="0">
                <a:latin typeface="Courier New" pitchFamily="49" charset="0"/>
                <a:cs typeface="Courier New" pitchFamily="49" charset="0"/>
              </a:rPr>
              <a:t>/</a:t>
            </a:r>
            <a:r>
              <a:rPr lang="es-MX" sz="1100" dirty="0" err="1">
                <a:latin typeface="Courier New" pitchFamily="49" charset="0"/>
                <a:cs typeface="Courier New" pitchFamily="49" charset="0"/>
              </a:rPr>
              <a:t>funcsimples</a:t>
            </a:r>
            <a:r>
              <a:rPr lang="es-MX" sz="1100" dirty="0">
                <a:latin typeface="Courier New" pitchFamily="49" charset="0"/>
                <a:cs typeface="Courier New" pitchFamily="49" charset="0"/>
              </a:rPr>
              <a:t>/FuncsMateSimples.java</a:t>
            </a:r>
            <a:endParaRPr lang="es-MX" sz="1100" b="1" dirty="0">
              <a:latin typeface="Courier New" pitchFamily="49" charset="0"/>
              <a:cs typeface="Courier New" pitchFamily="49" charset="0"/>
            </a:endParaRPr>
          </a:p>
        </p:txBody>
      </p:sp>
      <p:sp>
        <p:nvSpPr>
          <p:cNvPr id="4" name="3 CuadroTexto"/>
          <p:cNvSpPr txBox="1"/>
          <p:nvPr/>
        </p:nvSpPr>
        <p:spPr>
          <a:xfrm>
            <a:off x="467544" y="1124744"/>
            <a:ext cx="7419019" cy="400110"/>
          </a:xfrm>
          <a:prstGeom prst="rect">
            <a:avLst/>
          </a:prstGeom>
          <a:noFill/>
        </p:spPr>
        <p:txBody>
          <a:bodyPr wrap="none" rtlCol="0">
            <a:spAutoFit/>
          </a:bodyPr>
          <a:lstStyle/>
          <a:p>
            <a:r>
              <a:rPr lang="es-MX" sz="2000" dirty="0">
                <a:latin typeface="Century Gothic" pitchFamily="34" charset="0"/>
              </a:rPr>
              <a:t>Línea de comando para compilar </a:t>
            </a:r>
            <a:r>
              <a:rPr lang="es-MX" sz="2000" b="1" i="1" dirty="0">
                <a:latin typeface="Century Gothic" pitchFamily="34" charset="0"/>
              </a:rPr>
              <a:t>FuncsMateSimples.java</a:t>
            </a:r>
            <a:endParaRPr lang="es-MX" sz="2000" i="1" dirty="0">
              <a:latin typeface="Century Gothic" pitchFamily="34" charset="0"/>
            </a:endParaRPr>
          </a:p>
        </p:txBody>
      </p:sp>
      <p:sp>
        <p:nvSpPr>
          <p:cNvPr id="5" name="2 Marcador de texto"/>
          <p:cNvSpPr txBox="1">
            <a:spLocks/>
          </p:cNvSpPr>
          <p:nvPr/>
        </p:nvSpPr>
        <p:spPr>
          <a:xfrm>
            <a:off x="467544" y="2924944"/>
            <a:ext cx="7776864" cy="460648"/>
          </a:xfrm>
          <a:prstGeom prst="rect">
            <a:avLst/>
          </a:prstGeom>
          <a:solidFill>
            <a:schemeClr val="accent1">
              <a:lumMod val="20000"/>
              <a:lumOff val="80000"/>
            </a:schemeClr>
          </a:solid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r>
              <a:rPr lang="es-MX" sz="1400" dirty="0" err="1">
                <a:latin typeface="Courier New" pitchFamily="49" charset="0"/>
                <a:cs typeface="Courier New" pitchFamily="49" charset="0"/>
              </a:rPr>
              <a:t>javac</a:t>
            </a:r>
            <a:r>
              <a:rPr lang="es-MX" sz="1400" dirty="0">
                <a:latin typeface="Courier New" pitchFamily="49" charset="0"/>
                <a:cs typeface="Courier New" pitchFamily="49" charset="0"/>
              </a:rPr>
              <a:t> -d </a:t>
            </a:r>
            <a:r>
              <a:rPr lang="es-MX" sz="1400" dirty="0" err="1">
                <a:latin typeface="Courier New" pitchFamily="49" charset="0"/>
                <a:cs typeface="Courier New" pitchFamily="49" charset="0"/>
              </a:rPr>
              <a:t>appmodules</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appfuncs</a:t>
            </a:r>
            <a:r>
              <a:rPr lang="es-MX" sz="1400" dirty="0">
                <a:latin typeface="Courier New" pitchFamily="49" charset="0"/>
                <a:cs typeface="Courier New" pitchFamily="49" charset="0"/>
              </a:rPr>
              <a:t> </a:t>
            </a:r>
            <a:r>
              <a:rPr lang="es-MX" sz="1400" dirty="0" err="1">
                <a:latin typeface="Courier New" pitchFamily="49" charset="0"/>
                <a:cs typeface="Courier New" pitchFamily="49" charset="0"/>
              </a:rPr>
              <a:t>appsrc</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appfuncs</a:t>
            </a:r>
            <a:r>
              <a:rPr lang="es-MX" sz="1400" dirty="0">
                <a:latin typeface="Courier New" pitchFamily="49" charset="0"/>
                <a:cs typeface="Courier New" pitchFamily="49" charset="0"/>
              </a:rPr>
              <a:t>/module-info.java</a:t>
            </a:r>
            <a:endParaRPr lang="es-MX" sz="1400" b="1" dirty="0">
              <a:latin typeface="Courier New" pitchFamily="49" charset="0"/>
              <a:cs typeface="Courier New" pitchFamily="49" charset="0"/>
            </a:endParaRPr>
          </a:p>
        </p:txBody>
      </p:sp>
      <p:sp>
        <p:nvSpPr>
          <p:cNvPr id="6" name="5 CuadroTexto"/>
          <p:cNvSpPr txBox="1"/>
          <p:nvPr/>
        </p:nvSpPr>
        <p:spPr>
          <a:xfrm>
            <a:off x="467544" y="2204864"/>
            <a:ext cx="7416824" cy="707886"/>
          </a:xfrm>
          <a:prstGeom prst="rect">
            <a:avLst/>
          </a:prstGeom>
          <a:noFill/>
        </p:spPr>
        <p:txBody>
          <a:bodyPr wrap="square" rtlCol="0">
            <a:spAutoFit/>
          </a:bodyPr>
          <a:lstStyle/>
          <a:p>
            <a:r>
              <a:rPr lang="es-MX" sz="2000" dirty="0">
                <a:latin typeface="Century Gothic" pitchFamily="34" charset="0"/>
              </a:rPr>
              <a:t>Línea de comando para compilar </a:t>
            </a:r>
            <a:r>
              <a:rPr lang="es-MX" sz="2000" b="1" i="1" dirty="0">
                <a:latin typeface="Century Gothic" pitchFamily="34" charset="0"/>
              </a:rPr>
              <a:t>module-info.java</a:t>
            </a:r>
            <a:r>
              <a:rPr lang="es-MX" sz="2000" dirty="0">
                <a:latin typeface="Century Gothic" pitchFamily="34" charset="0"/>
              </a:rPr>
              <a:t> para el módulo </a:t>
            </a:r>
            <a:r>
              <a:rPr lang="es-MX" sz="2000" b="1" i="1" dirty="0">
                <a:latin typeface="Century Gothic" pitchFamily="34" charset="0"/>
              </a:rPr>
              <a:t>appfuncs.java</a:t>
            </a:r>
            <a:endParaRPr lang="es-MX" sz="2000" b="1" dirty="0">
              <a:latin typeface="Century Gothic" pitchFamily="34" charset="0"/>
            </a:endParaRPr>
          </a:p>
        </p:txBody>
      </p:sp>
      <p:sp>
        <p:nvSpPr>
          <p:cNvPr id="7" name="2 Marcador de texto"/>
          <p:cNvSpPr txBox="1">
            <a:spLocks/>
          </p:cNvSpPr>
          <p:nvPr/>
        </p:nvSpPr>
        <p:spPr>
          <a:xfrm>
            <a:off x="467544" y="3645024"/>
            <a:ext cx="7776864" cy="576064"/>
          </a:xfrm>
          <a:prstGeom prst="rect">
            <a:avLst/>
          </a:prstGeom>
          <a:solidFill>
            <a:schemeClr val="accent1">
              <a:lumMod val="20000"/>
              <a:lumOff val="80000"/>
            </a:schemeClr>
          </a:solid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r>
              <a:rPr lang="es-MX" sz="1400" dirty="0" err="1">
                <a:latin typeface="Courier New" pitchFamily="49" charset="0"/>
                <a:cs typeface="Courier New" pitchFamily="49" charset="0"/>
              </a:rPr>
              <a:t>javac</a:t>
            </a:r>
            <a:r>
              <a:rPr lang="es-MX" sz="1400" dirty="0">
                <a:latin typeface="Courier New" pitchFamily="49" charset="0"/>
                <a:cs typeface="Courier New" pitchFamily="49" charset="0"/>
              </a:rPr>
              <a:t> -d </a:t>
            </a:r>
            <a:r>
              <a:rPr lang="es-MX" sz="1400" dirty="0" err="1">
                <a:latin typeface="Courier New" pitchFamily="49" charset="0"/>
                <a:cs typeface="Courier New" pitchFamily="49" charset="0"/>
              </a:rPr>
              <a:t>appmodules</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appfuncs</a:t>
            </a:r>
            <a:r>
              <a:rPr lang="es-MX" sz="1400" dirty="0">
                <a:latin typeface="Courier New" pitchFamily="49" charset="0"/>
                <a:cs typeface="Courier New" pitchFamily="49" charset="0"/>
              </a:rPr>
              <a:t> </a:t>
            </a:r>
            <a:r>
              <a:rPr lang="es-MX" sz="1400" dirty="0" err="1">
                <a:latin typeface="Courier New" pitchFamily="49" charset="0"/>
                <a:cs typeface="Courier New" pitchFamily="49" charset="0"/>
              </a:rPr>
              <a:t>appsrc</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appfuncs</a:t>
            </a:r>
            <a:r>
              <a:rPr lang="es-MX" sz="1400" dirty="0">
                <a:latin typeface="Courier New" pitchFamily="49" charset="0"/>
                <a:cs typeface="Courier New" pitchFamily="49" charset="0"/>
              </a:rPr>
              <a:t>/module-info.java </a:t>
            </a:r>
            <a:r>
              <a:rPr lang="es-MX" sz="1400" dirty="0" err="1">
                <a:latin typeface="Courier New" pitchFamily="49" charset="0"/>
                <a:cs typeface="Courier New" pitchFamily="49" charset="0"/>
              </a:rPr>
              <a:t>appsrc</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appfuncs</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appfuncs</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funcsimples</a:t>
            </a:r>
            <a:r>
              <a:rPr lang="es-MX" sz="1400" dirty="0">
                <a:latin typeface="Courier New" pitchFamily="49" charset="0"/>
                <a:cs typeface="Courier New" pitchFamily="49" charset="0"/>
              </a:rPr>
              <a:t>/FuncsMateSimples.java</a:t>
            </a:r>
            <a:endParaRPr lang="es-MX" sz="1400" b="1" dirty="0">
              <a:latin typeface="Courier New" pitchFamily="49" charset="0"/>
              <a:cs typeface="Courier New" pitchFamily="49" charset="0"/>
            </a:endParaRPr>
          </a:p>
        </p:txBody>
      </p:sp>
      <p:sp>
        <p:nvSpPr>
          <p:cNvPr id="9" name="2 Marcador de texto"/>
          <p:cNvSpPr txBox="1">
            <a:spLocks/>
          </p:cNvSpPr>
          <p:nvPr/>
        </p:nvSpPr>
        <p:spPr>
          <a:xfrm>
            <a:off x="467544" y="4437112"/>
            <a:ext cx="7776864" cy="1008112"/>
          </a:xfrm>
          <a:prstGeom prst="rect">
            <a:avLst/>
          </a:prstGeom>
          <a:solidFill>
            <a:schemeClr val="accent1">
              <a:lumMod val="20000"/>
              <a:lumOff val="80000"/>
            </a:schemeClr>
          </a:solid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r>
              <a:rPr lang="es-MX" sz="1400" dirty="0" err="1">
                <a:latin typeface="Courier New" pitchFamily="49" charset="0"/>
                <a:cs typeface="Courier New" pitchFamily="49" charset="0"/>
              </a:rPr>
              <a:t>javac</a:t>
            </a:r>
            <a:r>
              <a:rPr lang="es-MX" sz="1400" dirty="0">
                <a:latin typeface="Courier New" pitchFamily="49" charset="0"/>
                <a:cs typeface="Courier New" pitchFamily="49" charset="0"/>
              </a:rPr>
              <a:t> --module-</a:t>
            </a:r>
            <a:r>
              <a:rPr lang="es-MX" sz="1400" dirty="0" err="1">
                <a:latin typeface="Courier New" pitchFamily="49" charset="0"/>
                <a:cs typeface="Courier New" pitchFamily="49" charset="0"/>
              </a:rPr>
              <a:t>path</a:t>
            </a:r>
            <a:r>
              <a:rPr lang="es-MX" sz="1400" dirty="0">
                <a:latin typeface="Courier New" pitchFamily="49" charset="0"/>
                <a:cs typeface="Courier New" pitchFamily="49" charset="0"/>
              </a:rPr>
              <a:t> </a:t>
            </a:r>
            <a:r>
              <a:rPr lang="es-MX" sz="1400" dirty="0" err="1">
                <a:latin typeface="Courier New" pitchFamily="49" charset="0"/>
                <a:cs typeface="Courier New" pitchFamily="49" charset="0"/>
              </a:rPr>
              <a:t>appmodules</a:t>
            </a:r>
            <a:r>
              <a:rPr lang="es-MX" sz="1400" dirty="0">
                <a:latin typeface="Courier New" pitchFamily="49" charset="0"/>
                <a:cs typeface="Courier New" pitchFamily="49" charset="0"/>
              </a:rPr>
              <a:t> -d </a:t>
            </a:r>
            <a:r>
              <a:rPr lang="es-MX" sz="1400" dirty="0" err="1">
                <a:latin typeface="Courier New" pitchFamily="49" charset="0"/>
                <a:cs typeface="Courier New" pitchFamily="49" charset="0"/>
              </a:rPr>
              <a:t>appmodules</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appinicio</a:t>
            </a:r>
            <a:r>
              <a:rPr lang="es-MX" sz="1400" dirty="0">
                <a:latin typeface="Courier New" pitchFamily="49" charset="0"/>
                <a:cs typeface="Courier New" pitchFamily="49" charset="0"/>
              </a:rPr>
              <a:t> </a:t>
            </a:r>
            <a:r>
              <a:rPr lang="es-MX" sz="1400" dirty="0" err="1">
                <a:latin typeface="Courier New" pitchFamily="49" charset="0"/>
                <a:cs typeface="Courier New" pitchFamily="49" charset="0"/>
              </a:rPr>
              <a:t>appsrc</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appinicio</a:t>
            </a:r>
            <a:r>
              <a:rPr lang="es-MX" sz="1400" dirty="0">
                <a:latin typeface="Courier New" pitchFamily="49" charset="0"/>
                <a:cs typeface="Courier New" pitchFamily="49" charset="0"/>
              </a:rPr>
              <a:t>/module-info.java </a:t>
            </a:r>
            <a:r>
              <a:rPr lang="es-MX" sz="1400" dirty="0" err="1">
                <a:latin typeface="Courier New" pitchFamily="49" charset="0"/>
                <a:cs typeface="Courier New" pitchFamily="49" charset="0"/>
              </a:rPr>
              <a:t>appsrc</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appinicio</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appinicio</a:t>
            </a:r>
            <a:r>
              <a:rPr lang="es-MX" sz="1400" dirty="0">
                <a:latin typeface="Courier New" pitchFamily="49" charset="0"/>
                <a:cs typeface="Courier New" pitchFamily="49" charset="0"/>
              </a:rPr>
              <a:t>/</a:t>
            </a:r>
            <a:r>
              <a:rPr lang="es-MX" sz="1400" dirty="0" err="1">
                <a:latin typeface="Courier New" pitchFamily="49" charset="0"/>
                <a:cs typeface="Courier New" pitchFamily="49" charset="0"/>
              </a:rPr>
              <a:t>midemoappmod</a:t>
            </a:r>
            <a:r>
              <a:rPr lang="es-MX" sz="1400" dirty="0">
                <a:latin typeface="Courier New" pitchFamily="49" charset="0"/>
                <a:cs typeface="Courier New" pitchFamily="49" charset="0"/>
              </a:rPr>
              <a:t>/MiAppModDemo.java</a:t>
            </a:r>
            <a:endParaRPr lang="es-MX" sz="1400" b="1" dirty="0">
              <a:latin typeface="Courier New" pitchFamily="49" charset="0"/>
              <a:cs typeface="Courier New" pitchFamily="49" charset="0"/>
            </a:endParaRPr>
          </a:p>
        </p:txBody>
      </p:sp>
    </p:spTree>
    <p:extLst>
      <p:ext uri="{BB962C8B-B14F-4D97-AF65-F5344CB8AC3E}">
        <p14:creationId xmlns:p14="http://schemas.microsoft.com/office/powerpoint/2010/main" val="3878504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920880" cy="720080"/>
          </a:xfrm>
          <a:solidFill>
            <a:schemeClr val="accent1"/>
          </a:solidFill>
          <a:ln>
            <a:solidFill>
              <a:schemeClr val="accent1"/>
            </a:solidFill>
          </a:ln>
        </p:spPr>
        <p:txBody>
          <a:bodyPr/>
          <a:lstStyle/>
          <a:p>
            <a:r>
              <a:rPr lang="es-MX" dirty="0">
                <a:solidFill>
                  <a:schemeClr val="bg1"/>
                </a:solidFill>
                <a:latin typeface="Century Gothic" pitchFamily="34" charset="0"/>
              </a:rPr>
              <a:t>Ejecución</a:t>
            </a:r>
            <a:endParaRPr lang="es-MX" sz="4000" dirty="0">
              <a:solidFill>
                <a:schemeClr val="bg1"/>
              </a:solidFill>
              <a:latin typeface="Century Gothic" pitchFamily="34" charset="0"/>
            </a:endParaRPr>
          </a:p>
        </p:txBody>
      </p:sp>
      <p:sp>
        <p:nvSpPr>
          <p:cNvPr id="3" name="2 Marcador de texto"/>
          <p:cNvSpPr>
            <a:spLocks noGrp="1"/>
          </p:cNvSpPr>
          <p:nvPr>
            <p:ph type="body" idx="1"/>
          </p:nvPr>
        </p:nvSpPr>
        <p:spPr>
          <a:xfrm>
            <a:off x="395536" y="2060848"/>
            <a:ext cx="8136904" cy="432048"/>
          </a:xfrm>
          <a:solidFill>
            <a:schemeClr val="accent1">
              <a:lumMod val="20000"/>
              <a:lumOff val="80000"/>
            </a:schemeClr>
          </a:solidFill>
          <a:ln>
            <a:solidFill>
              <a:schemeClr val="accent1"/>
            </a:solidFill>
          </a:ln>
        </p:spPr>
        <p:txBody>
          <a:bodyPr/>
          <a:lstStyle/>
          <a:p>
            <a:r>
              <a:rPr lang="es-MX" sz="1300" dirty="0">
                <a:latin typeface="Courier New" pitchFamily="49" charset="0"/>
                <a:cs typeface="Courier New" pitchFamily="49" charset="0"/>
              </a:rPr>
              <a:t>java --module-</a:t>
            </a:r>
            <a:r>
              <a:rPr lang="es-MX" sz="1300" dirty="0" err="1">
                <a:latin typeface="Courier New" pitchFamily="49" charset="0"/>
                <a:cs typeface="Courier New" pitchFamily="49" charset="0"/>
              </a:rPr>
              <a:t>path</a:t>
            </a:r>
            <a:r>
              <a:rPr lang="es-MX" sz="1300" dirty="0">
                <a:latin typeface="Courier New" pitchFamily="49" charset="0"/>
                <a:cs typeface="Courier New" pitchFamily="49" charset="0"/>
              </a:rPr>
              <a:t> </a:t>
            </a:r>
            <a:r>
              <a:rPr lang="es-MX" sz="1300" dirty="0" err="1">
                <a:latin typeface="Courier New" pitchFamily="49" charset="0"/>
                <a:cs typeface="Courier New" pitchFamily="49" charset="0"/>
              </a:rPr>
              <a:t>appmodules</a:t>
            </a:r>
            <a:r>
              <a:rPr lang="es-MX" sz="1300" dirty="0">
                <a:latin typeface="Courier New" pitchFamily="49" charset="0"/>
                <a:cs typeface="Courier New" pitchFamily="49" charset="0"/>
              </a:rPr>
              <a:t> -m </a:t>
            </a:r>
            <a:r>
              <a:rPr lang="es-MX" sz="1300" dirty="0" err="1">
                <a:latin typeface="Courier New" pitchFamily="49" charset="0"/>
                <a:cs typeface="Courier New" pitchFamily="49" charset="0"/>
              </a:rPr>
              <a:t>appinicio</a:t>
            </a:r>
            <a:r>
              <a:rPr lang="es-MX" sz="1300" dirty="0">
                <a:latin typeface="Courier New" pitchFamily="49" charset="0"/>
                <a:cs typeface="Courier New" pitchFamily="49" charset="0"/>
              </a:rPr>
              <a:t>/</a:t>
            </a:r>
            <a:r>
              <a:rPr lang="es-MX" sz="1300" dirty="0" err="1">
                <a:latin typeface="Courier New" pitchFamily="49" charset="0"/>
                <a:cs typeface="Courier New" pitchFamily="49" charset="0"/>
              </a:rPr>
              <a:t>appinicio.midemoappmod.MiAppModDemo</a:t>
            </a:r>
            <a:endParaRPr lang="es-MX" sz="1300" b="1" dirty="0">
              <a:latin typeface="Courier New" pitchFamily="49" charset="0"/>
              <a:cs typeface="Courier New" pitchFamily="49" charset="0"/>
            </a:endParaRPr>
          </a:p>
        </p:txBody>
      </p:sp>
      <p:sp>
        <p:nvSpPr>
          <p:cNvPr id="4" name="3 CuadroTexto"/>
          <p:cNvSpPr txBox="1"/>
          <p:nvPr/>
        </p:nvSpPr>
        <p:spPr>
          <a:xfrm>
            <a:off x="467544" y="1340768"/>
            <a:ext cx="6675225" cy="400110"/>
          </a:xfrm>
          <a:prstGeom prst="rect">
            <a:avLst/>
          </a:prstGeom>
          <a:noFill/>
        </p:spPr>
        <p:txBody>
          <a:bodyPr wrap="none" rtlCol="0">
            <a:spAutoFit/>
          </a:bodyPr>
          <a:lstStyle/>
          <a:p>
            <a:r>
              <a:rPr lang="es-MX" sz="2000" dirty="0">
                <a:latin typeface="Century Gothic" pitchFamily="34" charset="0"/>
              </a:rPr>
              <a:t>Línea de comando para la ejecución del programa</a:t>
            </a:r>
          </a:p>
        </p:txBody>
      </p:sp>
    </p:spTree>
    <p:extLst>
      <p:ext uri="{BB962C8B-B14F-4D97-AF65-F5344CB8AC3E}">
        <p14:creationId xmlns:p14="http://schemas.microsoft.com/office/powerpoint/2010/main" val="128547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 name="Google Shape;42;p2"/>
          <p:cNvSpPr txBox="1">
            <a:spLocks/>
          </p:cNvSpPr>
          <p:nvPr/>
        </p:nvSpPr>
        <p:spPr>
          <a:xfrm>
            <a:off x="1907704" y="2492896"/>
            <a:ext cx="5904656" cy="1900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pPr marL="228600" indent="0" algn="ctr">
              <a:buSzPts val="3200"/>
            </a:pPr>
            <a:r>
              <a:rPr lang="es-MX" sz="5400" b="1" i="1" dirty="0">
                <a:latin typeface="Century Gothic" pitchFamily="34" charset="0"/>
              </a:rPr>
              <a:t>Modularidad en Java.</a:t>
            </a:r>
          </a:p>
        </p:txBody>
      </p:sp>
    </p:spTree>
    <p:extLst>
      <p:ext uri="{BB962C8B-B14F-4D97-AF65-F5344CB8AC3E}">
        <p14:creationId xmlns:p14="http://schemas.microsoft.com/office/powerpoint/2010/main" val="595238442"/>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539552" y="548680"/>
            <a:ext cx="7920880" cy="64807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s-MX" dirty="0">
                <a:solidFill>
                  <a:schemeClr val="bg1"/>
                </a:solidFill>
                <a:latin typeface="Century Gothic" pitchFamily="34" charset="0"/>
              </a:rPr>
              <a:t>Historia</a:t>
            </a:r>
            <a:endParaRPr dirty="0">
              <a:solidFill>
                <a:schemeClr val="bg1"/>
              </a:solidFill>
              <a:latin typeface="Century Gothic" pitchFamily="34" charset="0"/>
            </a:endParaRPr>
          </a:p>
        </p:txBody>
      </p:sp>
      <p:sp>
        <p:nvSpPr>
          <p:cNvPr id="4" name="Google Shape;42;p2"/>
          <p:cNvSpPr txBox="1">
            <a:spLocks/>
          </p:cNvSpPr>
          <p:nvPr/>
        </p:nvSpPr>
        <p:spPr>
          <a:xfrm>
            <a:off x="35496" y="1340768"/>
            <a:ext cx="8424936" cy="38164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pPr algn="just"/>
            <a:r>
              <a:rPr lang="es-MX" dirty="0">
                <a:latin typeface="Century Gothic" pitchFamily="34" charset="0"/>
              </a:rPr>
              <a:t>	La plataforma Java SE ha existido desde 1995. </a:t>
            </a:r>
          </a:p>
          <a:p>
            <a:pPr algn="just"/>
            <a:endParaRPr lang="es-MX" sz="1000" dirty="0">
              <a:latin typeface="Century Gothic" pitchFamily="34" charset="0"/>
            </a:endParaRPr>
          </a:p>
          <a:p>
            <a:pPr algn="just"/>
            <a:r>
              <a:rPr lang="es-MX" dirty="0">
                <a:latin typeface="Century Gothic" pitchFamily="34" charset="0"/>
              </a:rPr>
              <a:t>	Aproximadamente 10 millones de desarrolladores la utilizan para crear todo, desde pequeñas aplicaciones para dispositivos con recursos limitados, como los de Internet de las Cosas (</a:t>
            </a:r>
            <a:r>
              <a:rPr lang="es-MX" dirty="0" err="1">
                <a:latin typeface="Century Gothic" pitchFamily="34" charset="0"/>
              </a:rPr>
              <a:t>IoT</a:t>
            </a:r>
            <a:r>
              <a:rPr lang="es-MX" dirty="0">
                <a:latin typeface="Century Gothic" pitchFamily="34" charset="0"/>
              </a:rPr>
              <a:t>) y otros dispositivos integrados, hasta gran escala en sistemas críticos para el negocio y misión crítica.</a:t>
            </a:r>
          </a:p>
          <a:p>
            <a:pPr algn="just"/>
            <a:endParaRPr lang="es-MX" sz="1000" dirty="0">
              <a:latin typeface="Century Gothic" pitchFamily="34" charset="0"/>
            </a:endParaRPr>
          </a:p>
          <a:p>
            <a:pPr algn="just"/>
            <a:r>
              <a:rPr lang="es-MX" dirty="0">
                <a:latin typeface="Century Gothic" pitchFamily="34" charset="0"/>
              </a:rPr>
              <a:t>	A lo largo de los años, se han realizado diversos esfuerzos para </a:t>
            </a:r>
            <a:r>
              <a:rPr lang="es-MX" dirty="0" err="1">
                <a:latin typeface="Century Gothic" pitchFamily="34" charset="0"/>
              </a:rPr>
              <a:t>modularizar</a:t>
            </a:r>
            <a:r>
              <a:rPr lang="es-MX" dirty="0">
                <a:latin typeface="Century Gothic" pitchFamily="34" charset="0"/>
              </a:rPr>
              <a:t> Java.</a:t>
            </a:r>
          </a:p>
        </p:txBody>
      </p:sp>
    </p:spTree>
    <p:extLst>
      <p:ext uri="{BB962C8B-B14F-4D97-AF65-F5344CB8AC3E}">
        <p14:creationId xmlns:p14="http://schemas.microsoft.com/office/powerpoint/2010/main" val="399525716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539552" y="548680"/>
            <a:ext cx="7920880" cy="648072"/>
          </a:xfrm>
          <a:prstGeom prst="rect">
            <a:avLst/>
          </a:prstGeom>
          <a:solidFill>
            <a:schemeClr val="accent1"/>
          </a:solidFill>
          <a:ln>
            <a:solidFill>
              <a:schemeClr val="accent1"/>
            </a:solid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s-MX" dirty="0">
                <a:solidFill>
                  <a:schemeClr val="bg1"/>
                </a:solidFill>
                <a:latin typeface="Century Gothic" pitchFamily="34" charset="0"/>
              </a:rPr>
              <a:t>Historia</a:t>
            </a:r>
            <a:endParaRPr dirty="0">
              <a:solidFill>
                <a:schemeClr val="bg1"/>
              </a:solidFill>
              <a:latin typeface="Century Gothic" pitchFamily="34" charset="0"/>
            </a:endParaRPr>
          </a:p>
        </p:txBody>
      </p:sp>
      <p:sp>
        <p:nvSpPr>
          <p:cNvPr id="4" name="Google Shape;42;p2"/>
          <p:cNvSpPr txBox="1">
            <a:spLocks/>
          </p:cNvSpPr>
          <p:nvPr/>
        </p:nvSpPr>
        <p:spPr>
          <a:xfrm>
            <a:off x="35496" y="1412776"/>
            <a:ext cx="8424936" cy="360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9pPr>
          </a:lstStyle>
          <a:p>
            <a:pPr algn="just"/>
            <a:r>
              <a:rPr lang="es-MX" dirty="0">
                <a:latin typeface="Century Gothic" pitchFamily="34" charset="0"/>
              </a:rPr>
              <a:t>   La modularización de la plataforma Java SE ha sido difícil de implementar, y el esfuerzo ha llevado muchos años. </a:t>
            </a:r>
            <a:r>
              <a:rPr lang="es-MX" dirty="0">
                <a:latin typeface="Century Gothic" pitchFamily="34" charset="0"/>
                <a:hlinkClick r:id="rId3"/>
              </a:rPr>
              <a:t>JSR 277: Java Module </a:t>
            </a:r>
            <a:r>
              <a:rPr lang="es-MX" dirty="0" err="1">
                <a:latin typeface="Century Gothic" pitchFamily="34" charset="0"/>
                <a:hlinkClick r:id="rId3"/>
              </a:rPr>
              <a:t>System</a:t>
            </a:r>
            <a:r>
              <a:rPr lang="es-MX" dirty="0">
                <a:latin typeface="Century Gothic" pitchFamily="34" charset="0"/>
              </a:rPr>
              <a:t> se propuso originalmente en 2005 para Java 7. Este JSR fue reemplazado más tarde por </a:t>
            </a:r>
            <a:r>
              <a:rPr lang="es-MX" dirty="0">
                <a:latin typeface="Century Gothic" pitchFamily="34" charset="0"/>
                <a:hlinkClick r:id="rId4"/>
              </a:rPr>
              <a:t>JSR 376: Java </a:t>
            </a:r>
            <a:r>
              <a:rPr lang="es-MX" dirty="0" err="1">
                <a:latin typeface="Century Gothic" pitchFamily="34" charset="0"/>
                <a:hlinkClick r:id="rId4"/>
              </a:rPr>
              <a:t>Platform</a:t>
            </a:r>
            <a:r>
              <a:rPr lang="es-MX" dirty="0">
                <a:latin typeface="Century Gothic" pitchFamily="34" charset="0"/>
                <a:hlinkClick r:id="rId4"/>
              </a:rPr>
              <a:t> Module </a:t>
            </a:r>
            <a:r>
              <a:rPr lang="es-MX" dirty="0" err="1">
                <a:latin typeface="Century Gothic" pitchFamily="34" charset="0"/>
                <a:hlinkClick r:id="rId4"/>
              </a:rPr>
              <a:t>System</a:t>
            </a:r>
            <a:r>
              <a:rPr lang="es-MX" dirty="0">
                <a:latin typeface="Century Gothic" pitchFamily="34" charset="0"/>
              </a:rPr>
              <a:t> y dirigido a Java 8. La plataforma Java SE ahora está </a:t>
            </a:r>
            <a:r>
              <a:rPr lang="es-MX" dirty="0" err="1">
                <a:latin typeface="Century Gothic" pitchFamily="34" charset="0"/>
              </a:rPr>
              <a:t>modularizada</a:t>
            </a:r>
            <a:r>
              <a:rPr lang="es-MX" dirty="0">
                <a:latin typeface="Century Gothic" pitchFamily="34" charset="0"/>
              </a:rPr>
              <a:t> en Java 9, pero solo después de Java 9 se retrasó hasta septiembre de 2017.</a:t>
            </a:r>
            <a:endParaRPr lang="es-MX" sz="4400" dirty="0">
              <a:latin typeface="Century Gothic" pitchFamily="34" charset="0"/>
            </a:endParaRPr>
          </a:p>
        </p:txBody>
      </p:sp>
    </p:spTree>
    <p:extLst>
      <p:ext uri="{BB962C8B-B14F-4D97-AF65-F5344CB8AC3E}">
        <p14:creationId xmlns:p14="http://schemas.microsoft.com/office/powerpoint/2010/main" val="156563459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texto"/>
          <p:cNvSpPr>
            <a:spLocks noGrp="1"/>
          </p:cNvSpPr>
          <p:nvPr>
            <p:ph type="body" idx="1"/>
          </p:nvPr>
        </p:nvSpPr>
        <p:spPr>
          <a:xfrm>
            <a:off x="457200" y="332656"/>
            <a:ext cx="7859216" cy="792088"/>
          </a:xfrm>
          <a:solidFill>
            <a:schemeClr val="accent1"/>
          </a:solidFill>
          <a:ln>
            <a:solidFill>
              <a:schemeClr val="tx1"/>
            </a:solidFill>
          </a:ln>
        </p:spPr>
        <p:txBody>
          <a:bodyPr/>
          <a:lstStyle/>
          <a:p>
            <a:pPr algn="l"/>
            <a:r>
              <a:rPr lang="es-MX" sz="3800" b="1" dirty="0">
                <a:solidFill>
                  <a:schemeClr val="bg1"/>
                </a:solidFill>
                <a:latin typeface="Century Gothic" pitchFamily="34" charset="0"/>
              </a:rPr>
              <a:t>Antes de Java 9</a:t>
            </a:r>
          </a:p>
        </p:txBody>
      </p:sp>
      <p:sp>
        <p:nvSpPr>
          <p:cNvPr id="3" name="2 CuadroTexto"/>
          <p:cNvSpPr txBox="1"/>
          <p:nvPr/>
        </p:nvSpPr>
        <p:spPr>
          <a:xfrm>
            <a:off x="467544" y="1340768"/>
            <a:ext cx="7848872" cy="830997"/>
          </a:xfrm>
          <a:prstGeom prst="rect">
            <a:avLst/>
          </a:prstGeom>
          <a:noFill/>
        </p:spPr>
        <p:txBody>
          <a:bodyPr wrap="square" rtlCol="0">
            <a:spAutoFit/>
          </a:bodyPr>
          <a:lstStyle/>
          <a:p>
            <a:pPr algn="just"/>
            <a:r>
              <a:rPr lang="es-MX" sz="2400" dirty="0">
                <a:latin typeface="Century Gothic" pitchFamily="34" charset="0"/>
              </a:rPr>
              <a:t>Los archivos JAR parecen ser lo más cerca que podemos llegar a los módulos anteriores a Java 9.</a:t>
            </a:r>
          </a:p>
        </p:txBody>
      </p:sp>
      <p:pic>
        <p:nvPicPr>
          <p:cNvPr id="2054" name="Picture 6" descr="https://learning.oreilly.com/library/view/java-9-modularity/9781491954157/assets/jv9m_01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55063"/>
            <a:ext cx="4536504" cy="434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42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earning.oreilly.com/library/view/java-9-modularity/9781491954157/assets/jv9m_0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81547"/>
            <a:ext cx="4056385" cy="5886639"/>
          </a:xfrm>
          <a:prstGeom prst="rect">
            <a:avLst/>
          </a:prstGeom>
          <a:noFill/>
          <a:extLst>
            <a:ext uri="{909E8E84-426E-40DD-AFC4-6F175D3DCCD1}">
              <a14:hiddenFill xmlns:a14="http://schemas.microsoft.com/office/drawing/2010/main">
                <a:solidFill>
                  <a:srgbClr val="FFFFFF"/>
                </a:solidFill>
              </a14:hiddenFill>
            </a:ext>
          </a:extLst>
        </p:spPr>
      </p:pic>
      <p:sp>
        <p:nvSpPr>
          <p:cNvPr id="4" name="1 Marcador de texto"/>
          <p:cNvSpPr>
            <a:spLocks noGrp="1"/>
          </p:cNvSpPr>
          <p:nvPr>
            <p:ph type="body" idx="1"/>
          </p:nvPr>
        </p:nvSpPr>
        <p:spPr>
          <a:xfrm>
            <a:off x="395536" y="476672"/>
            <a:ext cx="3826768" cy="792088"/>
          </a:xfrm>
          <a:solidFill>
            <a:schemeClr val="accent1"/>
          </a:solidFill>
          <a:ln>
            <a:solidFill>
              <a:schemeClr val="tx1"/>
            </a:solidFill>
          </a:ln>
        </p:spPr>
        <p:txBody>
          <a:bodyPr/>
          <a:lstStyle/>
          <a:p>
            <a:pPr algn="l"/>
            <a:r>
              <a:rPr lang="es-MX" sz="3400" b="1" dirty="0">
                <a:solidFill>
                  <a:schemeClr val="bg1"/>
                </a:solidFill>
                <a:latin typeface="Century Gothic" pitchFamily="34" charset="0"/>
              </a:rPr>
              <a:t>Módulos Java 9</a:t>
            </a:r>
          </a:p>
        </p:txBody>
      </p:sp>
      <p:sp>
        <p:nvSpPr>
          <p:cNvPr id="3" name="2 CuadroTexto"/>
          <p:cNvSpPr txBox="1"/>
          <p:nvPr/>
        </p:nvSpPr>
        <p:spPr>
          <a:xfrm>
            <a:off x="395536" y="1532040"/>
            <a:ext cx="3816424" cy="2308324"/>
          </a:xfrm>
          <a:prstGeom prst="rect">
            <a:avLst/>
          </a:prstGeom>
          <a:noFill/>
        </p:spPr>
        <p:txBody>
          <a:bodyPr wrap="square" rtlCol="0">
            <a:spAutoFit/>
          </a:bodyPr>
          <a:lstStyle/>
          <a:p>
            <a:r>
              <a:rPr lang="es-MX" sz="2400" dirty="0">
                <a:latin typeface="Century Gothic" pitchFamily="34" charset="0"/>
              </a:rPr>
              <a:t>Con Java 9, obtenemos un nuevo aliado en la búsqueda de aplicaciones bien estructuradas: </a:t>
            </a:r>
            <a:r>
              <a:rPr lang="es-MX" sz="2400" b="1" i="1" dirty="0">
                <a:latin typeface="Century Gothic" pitchFamily="34" charset="0"/>
              </a:rPr>
              <a:t>Java module </a:t>
            </a:r>
            <a:r>
              <a:rPr lang="es-MX" sz="2400" b="1" i="1" dirty="0" err="1">
                <a:latin typeface="Century Gothic" pitchFamily="34" charset="0"/>
              </a:rPr>
              <a:t>system</a:t>
            </a:r>
            <a:r>
              <a:rPr lang="es-MX" sz="2400" b="1" i="1" dirty="0">
                <a:latin typeface="Century Gothic" pitchFamily="34" charset="0"/>
              </a:rPr>
              <a:t> </a:t>
            </a:r>
          </a:p>
        </p:txBody>
      </p:sp>
    </p:spTree>
    <p:extLst>
      <p:ext uri="{BB962C8B-B14F-4D97-AF65-F5344CB8AC3E}">
        <p14:creationId xmlns:p14="http://schemas.microsoft.com/office/powerpoint/2010/main" val="146691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075240" cy="648073"/>
          </a:xfrm>
          <a:solidFill>
            <a:schemeClr val="accent1"/>
          </a:solidFill>
          <a:ln>
            <a:solidFill>
              <a:schemeClr val="accent1"/>
            </a:solidFill>
          </a:ln>
        </p:spPr>
        <p:txBody>
          <a:bodyPr/>
          <a:lstStyle/>
          <a:p>
            <a:r>
              <a:rPr lang="es-MX" dirty="0">
                <a:solidFill>
                  <a:schemeClr val="bg1"/>
                </a:solidFill>
                <a:latin typeface="Century Gothic" pitchFamily="34" charset="0"/>
              </a:rPr>
              <a:t>Modularidad en Java</a:t>
            </a:r>
          </a:p>
        </p:txBody>
      </p:sp>
      <p:sp>
        <p:nvSpPr>
          <p:cNvPr id="3" name="2 Marcador de texto"/>
          <p:cNvSpPr>
            <a:spLocks noGrp="1"/>
          </p:cNvSpPr>
          <p:nvPr>
            <p:ph type="body" idx="1"/>
          </p:nvPr>
        </p:nvSpPr>
        <p:spPr>
          <a:xfrm>
            <a:off x="230832" y="1888232"/>
            <a:ext cx="8229600" cy="3196952"/>
          </a:xfrm>
        </p:spPr>
        <p:txBody>
          <a:bodyPr/>
          <a:lstStyle/>
          <a:p>
            <a:pPr marL="571500" indent="-342900" algn="just">
              <a:buFont typeface="Arial" pitchFamily="34" charset="0"/>
              <a:buChar char="•"/>
            </a:pPr>
            <a:r>
              <a:rPr lang="es-MX" dirty="0">
                <a:latin typeface="Century Gothic" pitchFamily="34" charset="0"/>
              </a:rPr>
              <a:t>La modularidad es una forma de describir las relaciones y dependencias del código en una aplicación.</a:t>
            </a:r>
          </a:p>
          <a:p>
            <a:pPr marL="571500" indent="-342900" algn="just">
              <a:buFont typeface="Arial" pitchFamily="34" charset="0"/>
              <a:buChar char="•"/>
            </a:pPr>
            <a:endParaRPr lang="es-MX" sz="1000" dirty="0">
              <a:latin typeface="Century Gothic" pitchFamily="34" charset="0"/>
            </a:endParaRPr>
          </a:p>
          <a:p>
            <a:pPr marL="571500" indent="-342900" algn="just">
              <a:buFont typeface="Arial" pitchFamily="34" charset="0"/>
              <a:buChar char="•"/>
            </a:pPr>
            <a:r>
              <a:rPr lang="es-MX" dirty="0">
                <a:latin typeface="Century Gothic" pitchFamily="34" charset="0"/>
              </a:rPr>
              <a:t>Permiten controlar qué partes de un módulo son accesibles para otros módulos y cuáles no.</a:t>
            </a:r>
          </a:p>
          <a:p>
            <a:pPr marL="571500" indent="-342900" algn="just">
              <a:buFont typeface="Arial" pitchFamily="34" charset="0"/>
              <a:buChar char="•"/>
            </a:pPr>
            <a:endParaRPr lang="es-MX" sz="1000" dirty="0">
              <a:latin typeface="Century Gothic" pitchFamily="34" charset="0"/>
            </a:endParaRPr>
          </a:p>
          <a:p>
            <a:pPr marL="571500" indent="-342900" algn="just">
              <a:buFont typeface="Arial" pitchFamily="34" charset="0"/>
              <a:buChar char="•"/>
            </a:pPr>
            <a:r>
              <a:rPr lang="es-MX" dirty="0">
                <a:latin typeface="Century Gothic" pitchFamily="34" charset="0"/>
              </a:rPr>
              <a:t>Mediante el uso de módulos,  se pueden crear </a:t>
            </a:r>
            <a:r>
              <a:rPr lang="es-MX" b="1" dirty="0">
                <a:latin typeface="Century Gothic" pitchFamily="34" charset="0"/>
              </a:rPr>
              <a:t>programas más confiables y escalables.</a:t>
            </a:r>
            <a:endParaRPr lang="es-MX" dirty="0">
              <a:latin typeface="Century Gothic" pitchFamily="34" charset="0"/>
            </a:endParaRPr>
          </a:p>
        </p:txBody>
      </p:sp>
      <p:sp>
        <p:nvSpPr>
          <p:cNvPr id="4" name="3 CuadroTexto"/>
          <p:cNvSpPr txBox="1"/>
          <p:nvPr/>
        </p:nvSpPr>
        <p:spPr>
          <a:xfrm>
            <a:off x="395536" y="1268760"/>
            <a:ext cx="7694735" cy="461665"/>
          </a:xfrm>
          <a:prstGeom prst="rect">
            <a:avLst/>
          </a:prstGeom>
          <a:noFill/>
        </p:spPr>
        <p:txBody>
          <a:bodyPr wrap="none" rtlCol="0">
            <a:spAutoFit/>
          </a:bodyPr>
          <a:lstStyle/>
          <a:p>
            <a:r>
              <a:rPr lang="es-MX" b="1" dirty="0"/>
              <a:t>¿</a:t>
            </a:r>
            <a:r>
              <a:rPr lang="es-MX" sz="2400" b="1" dirty="0">
                <a:latin typeface="Century Gothic" pitchFamily="34" charset="0"/>
              </a:rPr>
              <a:t>Que es la modularidad y cuales son sus ventajas?</a:t>
            </a:r>
          </a:p>
        </p:txBody>
      </p:sp>
    </p:spTree>
    <p:extLst>
      <p:ext uri="{BB962C8B-B14F-4D97-AF65-F5344CB8AC3E}">
        <p14:creationId xmlns:p14="http://schemas.microsoft.com/office/powerpoint/2010/main" val="101203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404664"/>
            <a:ext cx="8075240" cy="720080"/>
          </a:xfrm>
          <a:solidFill>
            <a:schemeClr val="accent1"/>
          </a:solidFill>
          <a:ln>
            <a:solidFill>
              <a:schemeClr val="accent1"/>
            </a:solidFill>
          </a:ln>
        </p:spPr>
        <p:txBody>
          <a:bodyPr/>
          <a:lstStyle/>
          <a:p>
            <a:pPr marL="571500" indent="-342900"/>
            <a:r>
              <a:rPr lang="es-MX" dirty="0">
                <a:solidFill>
                  <a:schemeClr val="bg1"/>
                </a:solidFill>
                <a:latin typeface="Century Gothic" pitchFamily="34" charset="0"/>
              </a:rPr>
              <a:t>Ventajas de la modularidad.</a:t>
            </a:r>
          </a:p>
        </p:txBody>
      </p:sp>
      <p:sp>
        <p:nvSpPr>
          <p:cNvPr id="3" name="2 Marcador de texto"/>
          <p:cNvSpPr>
            <a:spLocks noGrp="1"/>
          </p:cNvSpPr>
          <p:nvPr>
            <p:ph type="body" idx="1"/>
          </p:nvPr>
        </p:nvSpPr>
        <p:spPr>
          <a:xfrm>
            <a:off x="395536" y="1268760"/>
            <a:ext cx="8229600" cy="4535652"/>
          </a:xfrm>
        </p:spPr>
        <p:txBody>
          <a:bodyPr/>
          <a:lstStyle/>
          <a:p>
            <a:pPr marL="571500" indent="-342900" algn="just">
              <a:buFont typeface="Arial" pitchFamily="34" charset="0"/>
              <a:buChar char="•"/>
            </a:pPr>
            <a:r>
              <a:rPr lang="es-MX" dirty="0">
                <a:latin typeface="Century Gothic" pitchFamily="34" charset="0"/>
              </a:rPr>
              <a:t>Reducen la complejidad en sistemas grandes de software.</a:t>
            </a:r>
          </a:p>
          <a:p>
            <a:pPr marL="571500" indent="-342900" algn="just">
              <a:buFont typeface="Arial" pitchFamily="34" charset="0"/>
              <a:buChar char="•"/>
            </a:pPr>
            <a:r>
              <a:rPr lang="es-MX" dirty="0">
                <a:latin typeface="Century Gothic" pitchFamily="34" charset="0"/>
              </a:rPr>
              <a:t>Sin importar el tamaño del programa se benefician de los módulos.</a:t>
            </a:r>
          </a:p>
          <a:p>
            <a:pPr marL="571500" indent="-342900" algn="just">
              <a:buFont typeface="Arial" pitchFamily="34" charset="0"/>
              <a:buChar char="•"/>
            </a:pPr>
            <a:r>
              <a:rPr lang="es-MX" dirty="0">
                <a:latin typeface="Century Gothic" pitchFamily="34" charset="0"/>
              </a:rPr>
              <a:t>La API de Java esta organizada en módulos a partir de esta versión.</a:t>
            </a:r>
          </a:p>
          <a:p>
            <a:pPr marL="571500" indent="-342900" algn="just">
              <a:buFont typeface="Arial" pitchFamily="34" charset="0"/>
              <a:buChar char="•"/>
            </a:pPr>
            <a:r>
              <a:rPr lang="es-MX" dirty="0">
                <a:latin typeface="Century Gothic" pitchFamily="34" charset="0"/>
              </a:rPr>
              <a:t>Es posible especificar qué partes de la API requieren en un programa y cuáles no.</a:t>
            </a:r>
          </a:p>
          <a:p>
            <a:pPr marL="571500" indent="-342900" algn="just">
              <a:buFont typeface="Arial" pitchFamily="34" charset="0"/>
              <a:buChar char="•"/>
            </a:pPr>
            <a:r>
              <a:rPr lang="es-MX" dirty="0">
                <a:latin typeface="Century Gothic" pitchFamily="34" charset="0"/>
              </a:rPr>
              <a:t>El espacios para la ejecución es más pequeño.</a:t>
            </a:r>
          </a:p>
          <a:p>
            <a:pPr marL="571500" indent="-342900" algn="just">
              <a:buFont typeface="Arial" pitchFamily="34" charset="0"/>
              <a:buChar char="•"/>
            </a:pPr>
            <a:r>
              <a:rPr lang="es-MX" dirty="0">
                <a:latin typeface="Century Gothic" pitchFamily="34" charset="0"/>
              </a:rPr>
              <a:t>Ideal para la programación en dispositivos pequeños,  orientados al </a:t>
            </a:r>
            <a:r>
              <a:rPr lang="es-MX" dirty="0">
                <a:latin typeface="Century Gothic" pitchFamily="34" charset="0"/>
                <a:hlinkClick r:id="rId2"/>
              </a:rPr>
              <a:t>Internet de las Cosas</a:t>
            </a:r>
            <a:r>
              <a:rPr lang="es-MX" dirty="0">
                <a:latin typeface="Century Gothic" pitchFamily="34" charset="0"/>
              </a:rPr>
              <a:t> (</a:t>
            </a:r>
            <a:r>
              <a:rPr lang="es-MX" dirty="0" err="1">
                <a:latin typeface="Century Gothic" pitchFamily="34" charset="0"/>
              </a:rPr>
              <a:t>IoT</a:t>
            </a:r>
            <a:r>
              <a:rPr lang="es-MX" dirty="0">
                <a:latin typeface="Century Gothic" pitchFamily="34" charset="0"/>
              </a:rPr>
              <a:t>).</a:t>
            </a:r>
          </a:p>
        </p:txBody>
      </p:sp>
    </p:spTree>
    <p:extLst>
      <p:ext uri="{BB962C8B-B14F-4D97-AF65-F5344CB8AC3E}">
        <p14:creationId xmlns:p14="http://schemas.microsoft.com/office/powerpoint/2010/main" val="2740950720"/>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6754</TotalTime>
  <Words>1424</Words>
  <Application>Microsoft Macintosh PowerPoint</Application>
  <PresentationFormat>On-screen Show (4:3)</PresentationFormat>
  <Paragraphs>225</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Courier New</vt:lpstr>
      <vt:lpstr>Century Gothic</vt:lpstr>
      <vt:lpstr>Calibri</vt:lpstr>
      <vt:lpstr>Arial</vt:lpstr>
      <vt:lpstr>Wingdings</vt:lpstr>
      <vt:lpstr>simple-light</vt:lpstr>
      <vt:lpstr>PowerPoint Presentation</vt:lpstr>
      <vt:lpstr>Objetivos</vt:lpstr>
      <vt:lpstr>PowerPoint Presentation</vt:lpstr>
      <vt:lpstr>Historia</vt:lpstr>
      <vt:lpstr>Historia</vt:lpstr>
      <vt:lpstr>PowerPoint Presentation</vt:lpstr>
      <vt:lpstr>PowerPoint Presentation</vt:lpstr>
      <vt:lpstr>Modularidad en Java</vt:lpstr>
      <vt:lpstr>Ventajas de la modularidad.</vt:lpstr>
      <vt:lpstr>PowerPoint Presentation</vt:lpstr>
      <vt:lpstr>Como funciona la modularidad.</vt:lpstr>
      <vt:lpstr>Palabras clave reservadas </vt:lpstr>
      <vt:lpstr>PowerPoint Presentation</vt:lpstr>
      <vt:lpstr>PowerPoint Presentation</vt:lpstr>
      <vt:lpstr>PowerPoint Presentation</vt:lpstr>
      <vt:lpstr>Modularidad en la practica</vt:lpstr>
      <vt:lpstr>Declaración de un módulo </vt:lpstr>
      <vt:lpstr>Ejemplo de un aplicación modular</vt:lpstr>
      <vt:lpstr>Ejemplo continuación …</vt:lpstr>
      <vt:lpstr>Archivo uno</vt:lpstr>
      <vt:lpstr>Archivo uno continuación…</vt:lpstr>
      <vt:lpstr>Archivo dos</vt:lpstr>
      <vt:lpstr>Archivos module-info.java</vt:lpstr>
      <vt:lpstr>Archivos module-info.java</vt:lpstr>
      <vt:lpstr>Compilación</vt:lpstr>
      <vt:lpstr>Ejecución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Modularización</dc:title>
  <dc:creator>Carlos Iván Castillo Sepúlveda</dc:creator>
  <cp:lastModifiedBy>OrLaNdO CaNo RoMáN</cp:lastModifiedBy>
  <cp:revision>281</cp:revision>
  <dcterms:modified xsi:type="dcterms:W3CDTF">2020-01-22T00:16:10Z</dcterms:modified>
</cp:coreProperties>
</file>