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Singh" initials="PS" lastIdx="1" clrIdx="0">
    <p:extLst>
      <p:ext uri="{19B8F6BF-5375-455C-9EA6-DF929625EA0E}">
        <p15:presenceInfo xmlns:p15="http://schemas.microsoft.com/office/powerpoint/2012/main" xmlns="" userId="e63e40d397c9d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C28"/>
    <a:srgbClr val="E46C0A"/>
    <a:srgbClr val="C5D050"/>
    <a:srgbClr val="C5D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>
        <p:scale>
          <a:sx n="96" d="100"/>
          <a:sy n="96" d="100"/>
        </p:scale>
        <p:origin x="-197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94AC8-B721-44E4-A3A6-A8B17EE2C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B62FE3-DD2C-4CD7-B487-8E3FEA02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1E4ED1-114C-4F18-AF48-F3AECDED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D4C40D-F832-4EEE-AC76-3F9E8E15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AAF694-224B-4812-9F33-E9BB614A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E0873-A607-46F3-8A8C-B2C7750B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9D0CA3-8D81-4576-9D69-23FF7F2B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09C8E7-4AB3-4EEE-988C-B07AC908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72AEE8-6A14-4CE4-8496-D500E04A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E85AD5-9116-41B6-A16F-A937F99B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8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15125B3-AF98-4194-976B-6A2778B2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3D0A91-E711-481A-A721-E26C7D66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571CBD-B73B-41BA-B093-4E096B0E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C26D3-B048-4970-B870-76ADE8A7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D0CBEA-3FE6-4B4A-9196-E9107F0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584B5-E3DF-4867-BEBE-D5409336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26089-C442-4367-9523-6ADE8A0F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60429-F7A7-49C0-8956-B8B28B29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6BE72-CFBC-4A18-B04D-5DCA6014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42F218-3B82-46C9-97ED-E21FC515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8D31D-1CC9-4652-91B8-8C9B7D37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DD3B42-090B-4935-B744-6C607E65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644E75-5845-4558-9287-5346AE1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24E117-E552-4C90-B686-E166818F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C04721-4FF1-4AC4-BCD2-7FF9332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2B2B7-F7DA-480B-988A-2DCB5CBF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2A95B-55CA-4FC2-B95E-78F439D7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E29058-5BE2-4656-A762-5AE14DB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A9EAE-A52F-4EB6-94C8-C2EC02B3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1C15A8-968F-43D9-AC64-B54F8E62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70BB2C-F330-4C68-8E05-F4F88CEE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9B87C-8C8B-47E0-9C9B-2F63A6FE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70FB6D-66EE-4088-B364-E9FC488F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7E3873-636E-4155-AF53-CD7037D6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10A7AD-53BD-4D81-8F26-C32E7FA3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19E988-3840-4783-91B5-A4C25DED7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841132-C9A7-425A-BFDC-76DE216C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16A81F-6169-416D-9265-58AC0F93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8AC428-60BB-4764-AFA6-A3E7DFD7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3B476-D96A-4891-A0F4-9236D19E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645DD5-267B-4940-9332-C676899B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CC8D45-FE3B-4199-94AA-D0EF11C9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5AEF66-941E-4BBE-AC08-A070BA3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2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D928E6-0EB9-482E-A72F-678A62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DCDD22-0ED4-4252-8515-27D4DF40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A7ADD9-7B33-4621-9E79-8FE27AF6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4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9CA7B-98E3-4C29-B628-B90216A2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45F30-4216-4593-A784-7E3FA826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EBD081-F0BC-4C54-A505-AB7EA10B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8D3D39-3912-4C5D-A406-A4AD86C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80C2B5-F346-406D-956B-07B9B9FD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0AD2BA-9753-428B-B0B3-35515B46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2EE16-CCFD-4BAB-8706-CE400394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D28203-FF57-4AE5-A217-A1ADA096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8B6E77-D459-47EB-8556-AB689796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77D485-70A9-4BD8-B116-C8973474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79ACDA-5A9B-4680-98D4-8692F71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22AF62-6481-4B06-86E1-F13D3B1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4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7A9EF5-EF75-4D11-BC28-D5D1902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17EF03-0CF5-42B1-8A8D-5E6D1AF5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E3AF03-78BA-44C0-BA78-6B1D5884D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486D-36D8-45E0-89C6-BF322DE3FC28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53597C-1E93-431D-8FE5-1D50DE86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B8C971-9674-4013-BA86-E522158E9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6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46B7F-FA74-4B1E-A014-41B921E12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E46C0A"/>
                </a:solidFill>
                <a:latin typeface="Calibri" pitchFamily="34" charset="0"/>
                <a:cs typeface="Calibri" pitchFamily="34" charset="0"/>
              </a:rPr>
              <a:t>Product </a:t>
            </a:r>
            <a:r>
              <a:rPr lang="en-IN" b="1" dirty="0" smtClean="0">
                <a:solidFill>
                  <a:srgbClr val="E46C0A"/>
                </a:solidFill>
                <a:latin typeface="Calibri" pitchFamily="34" charset="0"/>
                <a:cs typeface="Calibri" pitchFamily="34" charset="0"/>
              </a:rPr>
              <a:t>Design #1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IN" b="1" dirty="0" smtClean="0">
                <a:solidFill>
                  <a:srgbClr val="C5DC28"/>
                </a:solidFill>
                <a:latin typeface="Calibri" pitchFamily="34" charset="0"/>
                <a:cs typeface="Calibri" pitchFamily="34" charset="0"/>
              </a:rPr>
              <a:t>(ATMAA Accounting Software)</a:t>
            </a:r>
            <a:endParaRPr lang="en-IN" b="1" dirty="0">
              <a:solidFill>
                <a:srgbClr val="C5DC2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254C7B-FB28-456B-B96D-9173C7D87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Atmanirbhar</a:t>
            </a:r>
            <a:r>
              <a:rPr lang="en-US" b="1" dirty="0" smtClean="0">
                <a:solidFill>
                  <a:schemeClr val="bg1"/>
                </a:solidFill>
              </a:rPr>
              <a:t> Business Consultancy LLP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By </a:t>
            </a:r>
            <a:r>
              <a:rPr lang="en-US" b="1" dirty="0" err="1" smtClean="0">
                <a:solidFill>
                  <a:schemeClr val="bg1"/>
                </a:solidFill>
              </a:rPr>
              <a:t>Adokshaj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Bhandarkar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E57DE4-DF10-41D2-9FDF-9F56DACF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13" y="251829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5DC28"/>
                </a:solidFill>
                <a:latin typeface="+mn-lt"/>
              </a:rPr>
              <a:t>OPENING SCREEN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OF THE SOFTWARE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7" y="1019175"/>
            <a:ext cx="11451985" cy="552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8F996-764A-44E5-AC0C-CC2D4FB27F73}"/>
              </a:ext>
            </a:extLst>
          </p:cNvPr>
          <p:cNvSpPr txBox="1"/>
          <p:nvPr/>
        </p:nvSpPr>
        <p:spPr>
          <a:xfrm>
            <a:off x="11398553" y="979731"/>
            <a:ext cx="79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1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2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7" y="1019175"/>
            <a:ext cx="11451985" cy="5525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6" y="999453"/>
            <a:ext cx="11451985" cy="556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8F996-764A-44E5-AC0C-CC2D4FB27F73}"/>
              </a:ext>
            </a:extLst>
          </p:cNvPr>
          <p:cNvSpPr txBox="1"/>
          <p:nvPr/>
        </p:nvSpPr>
        <p:spPr>
          <a:xfrm>
            <a:off x="11398553" y="979731"/>
            <a:ext cx="79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1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2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21040" y="1858993"/>
            <a:ext cx="711372" cy="4321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7819" y="3727522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5DC28"/>
                </a:solidFill>
              </a:rPr>
              <a:t>SIDE MENU</a:t>
            </a:r>
            <a:endParaRPr lang="en-IN" sz="3200" b="1" dirty="0">
              <a:solidFill>
                <a:srgbClr val="C5DC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794" y="2003973"/>
            <a:ext cx="579389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1.    </a:t>
            </a:r>
            <a:r>
              <a:rPr lang="en-IN" sz="1600" b="1" dirty="0" smtClean="0">
                <a:solidFill>
                  <a:srgbClr val="E46C0A"/>
                </a:solidFill>
              </a:rPr>
              <a:t>DASHBOARD</a:t>
            </a:r>
            <a:r>
              <a:rPr lang="en-IN" sz="1600" b="1" dirty="0" smtClean="0">
                <a:solidFill>
                  <a:schemeClr val="bg1"/>
                </a:solidFill>
              </a:rPr>
              <a:t>: Important information visible in one go.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2.    </a:t>
            </a:r>
            <a:r>
              <a:rPr lang="en-US" sz="1600" b="1" dirty="0" smtClean="0">
                <a:solidFill>
                  <a:srgbClr val="E46C0A"/>
                </a:solidFill>
              </a:rPr>
              <a:t>ADD NEW</a:t>
            </a:r>
            <a:r>
              <a:rPr lang="en-US" sz="1600" b="1" dirty="0" smtClean="0">
                <a:solidFill>
                  <a:schemeClr val="bg1"/>
                </a:solidFill>
              </a:rPr>
              <a:t>: Add a new company/individual for tracking.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3.    </a:t>
            </a:r>
            <a:r>
              <a:rPr lang="en-US" sz="1600" b="1" dirty="0" smtClean="0">
                <a:solidFill>
                  <a:srgbClr val="E46C0A"/>
                </a:solidFill>
              </a:rPr>
              <a:t>SALES</a:t>
            </a:r>
            <a:r>
              <a:rPr lang="en-US" sz="1600" b="1" dirty="0" smtClean="0">
                <a:solidFill>
                  <a:schemeClr val="bg1"/>
                </a:solidFill>
              </a:rPr>
              <a:t>: Profits and Losses (detailed) information.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4.    </a:t>
            </a:r>
            <a:r>
              <a:rPr lang="en-US" sz="1600" b="1" dirty="0" smtClean="0">
                <a:solidFill>
                  <a:srgbClr val="E46C0A"/>
                </a:solidFill>
              </a:rPr>
              <a:t>TRANSACTIONS</a:t>
            </a:r>
            <a:r>
              <a:rPr lang="en-US" sz="1600" b="1" dirty="0" smtClean="0">
                <a:solidFill>
                  <a:schemeClr val="bg1"/>
                </a:solidFill>
              </a:rPr>
              <a:t>: History of transactions. (Cash</a:t>
            </a:r>
            <a:r>
              <a:rPr lang="en-US" sz="1600" b="1" smtClean="0">
                <a:solidFill>
                  <a:schemeClr val="bg1"/>
                </a:solidFill>
              </a:rPr>
              <a:t>, </a:t>
            </a:r>
            <a:r>
              <a:rPr lang="en-US" sz="1600" b="1" smtClean="0">
                <a:solidFill>
                  <a:schemeClr val="bg1"/>
                </a:solidFill>
              </a:rPr>
              <a:t>Online,Credit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5.    </a:t>
            </a:r>
            <a:r>
              <a:rPr lang="en-US" sz="1600" b="1" dirty="0" smtClean="0">
                <a:solidFill>
                  <a:srgbClr val="E46C0A"/>
                </a:solidFill>
              </a:rPr>
              <a:t>ASSETS/LIABILITIES</a:t>
            </a:r>
            <a:r>
              <a:rPr lang="en-US" sz="1600" b="1" dirty="0" smtClean="0">
                <a:solidFill>
                  <a:schemeClr val="bg1"/>
                </a:solidFill>
              </a:rPr>
              <a:t>:   Assets and Liabilities owned by the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                                  company/individual.</a:t>
            </a:r>
          </a:p>
          <a:p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6.    </a:t>
            </a:r>
            <a:r>
              <a:rPr lang="en-US" sz="1600" b="1" dirty="0" smtClean="0">
                <a:solidFill>
                  <a:srgbClr val="E46C0A"/>
                </a:solidFill>
              </a:rPr>
              <a:t>CALCULATION TOOLS</a:t>
            </a:r>
            <a:r>
              <a:rPr lang="en-US" sz="1600" b="1" dirty="0" smtClean="0">
                <a:solidFill>
                  <a:schemeClr val="bg1"/>
                </a:solidFill>
              </a:rPr>
              <a:t>:  GST</a:t>
            </a:r>
            <a:r>
              <a:rPr lang="en-IN" sz="1600" b="1" dirty="0" smtClean="0">
                <a:solidFill>
                  <a:schemeClr val="bg1"/>
                </a:solidFill>
              </a:rPr>
              <a:t>, Profit and Loss, Interest 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                                           calculators.</a:t>
            </a:r>
          </a:p>
          <a:p>
            <a:endParaRPr lang="en-IN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7.    </a:t>
            </a:r>
            <a:r>
              <a:rPr lang="en-US" sz="1600" b="1" dirty="0" smtClean="0">
                <a:solidFill>
                  <a:srgbClr val="E46C0A"/>
                </a:solidFill>
              </a:rPr>
              <a:t>HELP</a:t>
            </a:r>
            <a:r>
              <a:rPr lang="en-US" sz="1600" b="1" dirty="0" smtClean="0">
                <a:solidFill>
                  <a:schemeClr val="bg1"/>
                </a:solidFill>
              </a:rPr>
              <a:t>: </a:t>
            </a:r>
            <a:r>
              <a:rPr lang="en-US" sz="1600" b="1" dirty="0" smtClean="0">
                <a:solidFill>
                  <a:srgbClr val="C5DC28"/>
                </a:solidFill>
              </a:rPr>
              <a:t>Documentation</a:t>
            </a:r>
            <a:r>
              <a:rPr lang="en-US" sz="1600" b="1" dirty="0" smtClean="0">
                <a:solidFill>
                  <a:schemeClr val="bg1"/>
                </a:solidFill>
              </a:rPr>
              <a:t> of the software for reference and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           learning purposes.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28" y="1858992"/>
            <a:ext cx="711372" cy="4321834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xmlns="" id="{D8E57DE4-DF10-41D2-9FDF-9F56DACF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500" y="216619"/>
            <a:ext cx="5483028" cy="5588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ABOUT THE </a:t>
            </a:r>
            <a:r>
              <a:rPr lang="en-US" b="1" dirty="0" smtClean="0">
                <a:solidFill>
                  <a:srgbClr val="C5DC28"/>
                </a:solidFill>
                <a:latin typeface="+mn-lt"/>
              </a:rPr>
              <a:t>‘SIDE MENU’</a:t>
            </a:r>
            <a:endParaRPr lang="en-IN" b="1" dirty="0">
              <a:solidFill>
                <a:srgbClr val="C5DC2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9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7" y="1019175"/>
            <a:ext cx="11451985" cy="5525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6" y="999453"/>
            <a:ext cx="11451985" cy="5565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0838" y="107153"/>
            <a:ext cx="8721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ABOUT </a:t>
            </a:r>
            <a:r>
              <a:rPr lang="en-US" sz="4000" b="1" dirty="0" smtClean="0">
                <a:solidFill>
                  <a:srgbClr val="C5DC28"/>
                </a:solidFill>
              </a:rPr>
              <a:t>‘EXPENSES AND GAINS’ </a:t>
            </a:r>
            <a:r>
              <a:rPr lang="en-US" sz="4000" b="1" dirty="0" smtClean="0">
                <a:solidFill>
                  <a:schemeClr val="bg1"/>
                </a:solidFill>
              </a:rPr>
              <a:t>SECTION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5" y="979732"/>
            <a:ext cx="11451987" cy="556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8F996-764A-44E5-AC0C-CC2D4FB27F73}"/>
              </a:ext>
            </a:extLst>
          </p:cNvPr>
          <p:cNvSpPr txBox="1"/>
          <p:nvPr/>
        </p:nvSpPr>
        <p:spPr>
          <a:xfrm>
            <a:off x="11398553" y="979731"/>
            <a:ext cx="79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1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2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20071" y="2099524"/>
            <a:ext cx="390339" cy="37161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5361" y="4434534"/>
            <a:ext cx="871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Shows year-wise </a:t>
            </a:r>
            <a:r>
              <a:rPr lang="en-US" sz="2400" b="1" dirty="0" smtClean="0">
                <a:solidFill>
                  <a:srgbClr val="C5DC28"/>
                </a:solidFill>
              </a:rPr>
              <a:t>expenses</a:t>
            </a:r>
            <a:r>
              <a:rPr lang="en-US" sz="2400" b="1" dirty="0" smtClean="0">
                <a:solidFill>
                  <a:schemeClr val="bg1"/>
                </a:solidFill>
              </a:rPr>
              <a:t> and </a:t>
            </a:r>
            <a:r>
              <a:rPr lang="en-US" sz="2400" b="1" dirty="0" smtClean="0">
                <a:solidFill>
                  <a:srgbClr val="C5DC28"/>
                </a:solidFill>
              </a:rPr>
              <a:t>gains.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(Summary only; </a:t>
            </a:r>
            <a:r>
              <a:rPr lang="en-US" sz="2400" b="1" dirty="0" smtClean="0">
                <a:solidFill>
                  <a:srgbClr val="C5DC28"/>
                </a:solidFill>
              </a:rPr>
              <a:t>Year-wise</a:t>
            </a:r>
            <a:r>
              <a:rPr lang="en-US" sz="2400" b="1" dirty="0" smtClean="0">
                <a:solidFill>
                  <a:srgbClr val="E46C0A"/>
                </a:solidFill>
              </a:rPr>
              <a:t>/</a:t>
            </a:r>
            <a:r>
              <a:rPr lang="en-US" sz="2400" b="1" dirty="0" smtClean="0">
                <a:solidFill>
                  <a:srgbClr val="C5DC28"/>
                </a:solidFill>
              </a:rPr>
              <a:t>Month-wise</a:t>
            </a:r>
            <a:r>
              <a:rPr lang="en-US" sz="2400" b="1" dirty="0" smtClean="0">
                <a:solidFill>
                  <a:srgbClr val="E46C0A"/>
                </a:solidFill>
              </a:rPr>
              <a:t>/</a:t>
            </a:r>
            <a:r>
              <a:rPr lang="en-US" sz="2400" b="1" dirty="0" smtClean="0">
                <a:solidFill>
                  <a:srgbClr val="C5DC28"/>
                </a:solidFill>
              </a:rPr>
              <a:t>Week-wise</a:t>
            </a:r>
            <a:r>
              <a:rPr lang="en-US" sz="2400" b="1" dirty="0" smtClean="0">
                <a:solidFill>
                  <a:schemeClr val="bg1"/>
                </a:solidFill>
              </a:rPr>
              <a:t> options decided by the user)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7" y="1019175"/>
            <a:ext cx="11451985" cy="552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8F996-764A-44E5-AC0C-CC2D4FB27F73}"/>
              </a:ext>
            </a:extLst>
          </p:cNvPr>
          <p:cNvSpPr txBox="1"/>
          <p:nvPr/>
        </p:nvSpPr>
        <p:spPr>
          <a:xfrm>
            <a:off x="11398553" y="979731"/>
            <a:ext cx="79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1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2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6" y="1019174"/>
            <a:ext cx="11451985" cy="5525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18" y="1256727"/>
            <a:ext cx="694184" cy="51174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4339" y="2197114"/>
            <a:ext cx="32792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>
                <a:solidFill>
                  <a:srgbClr val="C5DC28"/>
                </a:solidFill>
              </a:rPr>
              <a:t>Graphs</a:t>
            </a:r>
            <a:r>
              <a:rPr lang="en-US" sz="2000" b="1" dirty="0">
                <a:solidFill>
                  <a:schemeClr val="bg1"/>
                </a:solidFill>
              </a:rPr>
              <a:t> make it possible to get more information in less amount of time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These graphs show the sales of the company </a:t>
            </a:r>
            <a:r>
              <a:rPr lang="en-US" sz="2000" b="1" dirty="0" smtClean="0">
                <a:solidFill>
                  <a:srgbClr val="E46C0A"/>
                </a:solidFill>
              </a:rPr>
              <a:t>‘ABC’</a:t>
            </a:r>
            <a:r>
              <a:rPr lang="en-US" sz="2000" b="1" dirty="0" smtClean="0">
                <a:solidFill>
                  <a:schemeClr val="bg1"/>
                </a:solidFill>
              </a:rPr>
              <a:t> in different regions. (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</a:rPr>
              <a:t>ategories can be changed according to the user’s wish.)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1607" y="107153"/>
            <a:ext cx="5798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ABOUT </a:t>
            </a:r>
            <a:r>
              <a:rPr lang="en-US" sz="4000" b="1" dirty="0" smtClean="0">
                <a:solidFill>
                  <a:srgbClr val="C5DC28"/>
                </a:solidFill>
              </a:rPr>
              <a:t>‘GRAPHS’ </a:t>
            </a:r>
            <a:r>
              <a:rPr lang="en-US" sz="4000" b="1" dirty="0" smtClean="0">
                <a:solidFill>
                  <a:schemeClr val="bg1"/>
                </a:solidFill>
              </a:rPr>
              <a:t>SECTION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7" y="1019175"/>
            <a:ext cx="11451985" cy="552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B8F996-764A-44E5-AC0C-CC2D4FB27F73}"/>
              </a:ext>
            </a:extLst>
          </p:cNvPr>
          <p:cNvSpPr txBox="1"/>
          <p:nvPr/>
        </p:nvSpPr>
        <p:spPr>
          <a:xfrm>
            <a:off x="11398553" y="979731"/>
            <a:ext cx="793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en-US" sz="1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2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6" y="1019174"/>
            <a:ext cx="11451985" cy="5525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18" y="1256727"/>
            <a:ext cx="694184" cy="51174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4339" y="2197114"/>
            <a:ext cx="32792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>
                <a:solidFill>
                  <a:srgbClr val="C5DC28"/>
                </a:solidFill>
              </a:rPr>
              <a:t>Graphs</a:t>
            </a:r>
            <a:r>
              <a:rPr lang="en-US" sz="2000" b="1" dirty="0">
                <a:solidFill>
                  <a:schemeClr val="bg1"/>
                </a:solidFill>
              </a:rPr>
              <a:t> make it possible to get more information in less amount of time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These graphs show the sales of the company </a:t>
            </a:r>
            <a:r>
              <a:rPr lang="en-US" sz="2000" b="1" dirty="0" smtClean="0">
                <a:solidFill>
                  <a:srgbClr val="E46C0A"/>
                </a:solidFill>
              </a:rPr>
              <a:t>‘ABC’</a:t>
            </a:r>
            <a:r>
              <a:rPr lang="en-US" sz="2000" b="1" dirty="0" smtClean="0">
                <a:solidFill>
                  <a:schemeClr val="bg1"/>
                </a:solidFill>
              </a:rPr>
              <a:t> in different regions. (Categories can be changed according to the user’s wish.)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9" y="1019175"/>
            <a:ext cx="11589503" cy="5525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32259" y="3568823"/>
            <a:ext cx="347091" cy="2805342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xmlns="" id="{D8E57DE4-DF10-41D2-9FDF-9F56DACF8C60}"/>
              </a:ext>
            </a:extLst>
          </p:cNvPr>
          <p:cNvSpPr txBox="1">
            <a:spLocks/>
          </p:cNvSpPr>
          <p:nvPr/>
        </p:nvSpPr>
        <p:spPr>
          <a:xfrm>
            <a:off x="7324963" y="3817691"/>
            <a:ext cx="3828992" cy="23076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C5DC28"/>
                </a:solidFill>
                <a:latin typeface="+mn-lt"/>
              </a:rPr>
              <a:t>‘Misc.’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section shows: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2400" b="1" dirty="0" smtClean="0">
                <a:solidFill>
                  <a:srgbClr val="E46C0A"/>
                </a:solidFill>
                <a:latin typeface="+mn-lt"/>
              </a:rPr>
              <a:t>current goal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of the company/individual.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imple </a:t>
            </a:r>
            <a:r>
              <a:rPr lang="en-US" sz="2400" b="1" dirty="0" smtClean="0">
                <a:solidFill>
                  <a:srgbClr val="E46C0A"/>
                </a:solidFill>
                <a:latin typeface="+mn-lt"/>
              </a:rPr>
              <a:t>to-do 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alendar.</a:t>
            </a: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306" y="152394"/>
            <a:ext cx="5242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ABOUT </a:t>
            </a:r>
            <a:r>
              <a:rPr lang="en-US" sz="4000" b="1" dirty="0" smtClean="0">
                <a:solidFill>
                  <a:srgbClr val="C5DC28"/>
                </a:solidFill>
              </a:rPr>
              <a:t>‘MISC.’ </a:t>
            </a:r>
            <a:r>
              <a:rPr lang="en-US" sz="4000" b="1" dirty="0" smtClean="0">
                <a:solidFill>
                  <a:schemeClr val="bg1"/>
                </a:solidFill>
              </a:rPr>
              <a:t>SECTION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258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Product Design #1 (ATMAA Accounting Software)</vt:lpstr>
      <vt:lpstr>OPENING SCREEN OF THE SOFTWARE</vt:lpstr>
      <vt:lpstr>ABOUT THE ‘SIDE MENU’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Design#2</dc:title>
  <dc:creator>Prashant Singh</dc:creator>
  <cp:lastModifiedBy>User</cp:lastModifiedBy>
  <cp:revision>57</cp:revision>
  <dcterms:created xsi:type="dcterms:W3CDTF">2021-02-03T17:01:01Z</dcterms:created>
  <dcterms:modified xsi:type="dcterms:W3CDTF">2021-02-05T15:09:27Z</dcterms:modified>
</cp:coreProperties>
</file>