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4747467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387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4166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816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849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59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591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020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39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73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35232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7048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588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6793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97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53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85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2987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2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119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50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a:xfrm>
            <a:off x="5332412" y="5883275"/>
            <a:ext cx="4324044" cy="365125"/>
          </a:xfrm>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821974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7657644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6019876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282417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262865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2943524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368726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67185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81763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951856" y="5867131"/>
            <a:ext cx="551167" cy="365125"/>
          </a:xfrm>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6841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3645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2887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3619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265007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83563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22068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s-MX"/>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rtl="0">
              <a:spcBef>
                <a:spcPts val="0"/>
              </a:spcBef>
              <a:buSzPct val="25000"/>
              <a:buNone/>
            </a:pPr>
            <a:fld id="{00000000-1234-1234-1234-123412341234}" type="slidenum">
              <a:rPr lang="es-MX" sz="1200" b="0" i="0" u="none" strike="noStrike" cap="none" smtClean="0">
                <a:solidFill>
                  <a:srgbClr val="888888"/>
                </a:solidFill>
                <a:latin typeface="Calibri"/>
                <a:ea typeface="Calibri"/>
                <a:cs typeface="Calibri"/>
                <a:sym typeface="Calibri"/>
              </a:rPr>
              <a:t>‹Nº›</a:t>
            </a:fld>
            <a:endParaRPr lang="es-MX"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4258785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viera.io/blog/compartiendo-ficheros-con-glusterf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gluster.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blog.programster.org/ubuntu-14-04-deploy-a-ceph-cluster-part-1/"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s-MX" sz="6000" b="0" i="0" u="none" strike="noStrike" cap="none">
                <a:solidFill>
                  <a:schemeClr val="dk1"/>
                </a:solidFill>
                <a:latin typeface="Calibri"/>
                <a:ea typeface="Calibri"/>
                <a:cs typeface="Calibri"/>
                <a:sym typeface="Calibri"/>
              </a:rPr>
              <a:t>Sistemas de Archivos Distribuidos</a:t>
            </a:r>
          </a:p>
        </p:txBody>
      </p:sp>
      <p:sp>
        <p:nvSpPr>
          <p:cNvPr id="85" name="Shape 85"/>
          <p:cNvSpPr txBox="1">
            <a:spLocks noGrp="1"/>
          </p:cNvSpPr>
          <p:nvPr>
            <p:ph type="subTitle" idx="1"/>
          </p:nvPr>
        </p:nvSpPr>
        <p:spPr>
          <a:prstGeom prst="rect">
            <a:avLst/>
          </a:prstGeom>
          <a:noFill/>
          <a:ln>
            <a:noFill/>
          </a:ln>
        </p:spPr>
        <p:txBody>
          <a:bodyPr lIns="91425" tIns="45700" rIns="91425" bIns="45700"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s-MX" sz="2400" b="0" i="0" u="none" strike="noStrike" cap="none">
                <a:solidFill>
                  <a:schemeClr val="dk1"/>
                </a:solidFill>
                <a:latin typeface="Calibri"/>
                <a:ea typeface="Calibri"/>
                <a:cs typeface="Calibri"/>
                <a:sym typeface="Calibri"/>
              </a:rPr>
              <a:t>Ponentes:</a:t>
            </a:r>
          </a:p>
          <a:p>
            <a:pPr marL="0" marR="0" lvl="0" indent="0" algn="ctr" rtl="0">
              <a:lnSpc>
                <a:spcPct val="90000"/>
              </a:lnSpc>
              <a:spcBef>
                <a:spcPts val="1000"/>
              </a:spcBef>
              <a:spcAft>
                <a:spcPts val="0"/>
              </a:spcAft>
              <a:buClr>
                <a:schemeClr val="dk1"/>
              </a:buClr>
              <a:buSzPct val="25000"/>
              <a:buFont typeface="Arial"/>
              <a:buNone/>
            </a:pPr>
            <a:r>
              <a:rPr lang="es-MX" sz="2400" b="0" i="0" u="none" strike="noStrike" cap="none">
                <a:solidFill>
                  <a:schemeClr val="dk1"/>
                </a:solidFill>
                <a:latin typeface="Calibri"/>
                <a:ea typeface="Calibri"/>
                <a:cs typeface="Calibri"/>
                <a:sym typeface="Calibri"/>
              </a:rPr>
              <a:t>García Flores Jesús Alberto</a:t>
            </a:r>
          </a:p>
          <a:p>
            <a:pPr marL="0" marR="0" lvl="0" indent="0" algn="ctr" rtl="0">
              <a:lnSpc>
                <a:spcPct val="90000"/>
              </a:lnSpc>
              <a:spcBef>
                <a:spcPts val="1000"/>
              </a:spcBef>
              <a:buClr>
                <a:schemeClr val="dk1"/>
              </a:buClr>
              <a:buSzPct val="25000"/>
              <a:buFont typeface="Arial"/>
              <a:buNone/>
            </a:pPr>
            <a:r>
              <a:rPr lang="es-MX" sz="2400" b="0" i="0" u="none" strike="noStrike" cap="none">
                <a:solidFill>
                  <a:schemeClr val="dk1"/>
                </a:solidFill>
                <a:latin typeface="Calibri"/>
                <a:ea typeface="Calibri"/>
                <a:cs typeface="Calibri"/>
                <a:sym typeface="Calibri"/>
              </a:rPr>
              <a:t>López Juárez Andrés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idx="1"/>
          </p:nvPr>
        </p:nvSpPr>
        <p:spPr>
          <a:xfrm>
            <a:off x="1492936" y="2002765"/>
            <a:ext cx="10018713" cy="3124201"/>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El modelo que se utiliza NFS es del de servicio de archivos remoto. Este modelo ofrece a los clientes un acceso transparente a un sistema de archivos gestionado por un servidor remoto.</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Los clientes desconocen la ubicación de los archivos</a:t>
            </a:r>
          </a:p>
          <a:p>
            <a:pPr marL="228600" marR="0" lvl="0" indent="-228600" algn="l" rtl="0">
              <a:lnSpc>
                <a:spcPct val="90000"/>
              </a:lnSpc>
              <a:spcBef>
                <a:spcPts val="1000"/>
              </a:spcBef>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Disponen de una interfaz, similar a la interfaz del sistema de archivos local. El servidor remoto es el responsable de implementar estas operaciones.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0" i="0" u="none" strike="noStrike" cap="none">
                <a:solidFill>
                  <a:schemeClr val="dk1"/>
                </a:solidFill>
                <a:latin typeface="Calibri"/>
                <a:ea typeface="Calibri"/>
                <a:cs typeface="Calibri"/>
                <a:sym typeface="Calibri"/>
              </a:rPr>
              <a:t>Implementación	</a:t>
            </a:r>
          </a:p>
        </p:txBody>
      </p:sp>
      <p:sp>
        <p:nvSpPr>
          <p:cNvPr id="141" name="Shape 14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Un cliente accede al FS usando la interfaz local. </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La interfaz de Unix es reemplazada por VFS (Virtual File System), el cual actualmente es un estándar para comunicarse con Sistemas de Archivo diferentes. Todos los sistemas operativos modernos proporcionan un VFS.</a:t>
            </a:r>
          </a:p>
          <a:p>
            <a:pPr marL="228600" marR="0" lvl="0" indent="-228600" algn="l" rtl="0">
              <a:lnSpc>
                <a:spcPct val="90000"/>
              </a:lnSpc>
              <a:spcBef>
                <a:spcPts val="1000"/>
              </a:spcBef>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El VFS transfiere las operaciones a un sistema de archivos local o a un servidor remoto.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1" i="0" u="none" strike="noStrike" cap="none" dirty="0" err="1">
                <a:solidFill>
                  <a:schemeClr val="dk1"/>
                </a:solidFill>
                <a:latin typeface="Calibri"/>
                <a:ea typeface="Calibri"/>
                <a:cs typeface="Calibri"/>
                <a:sym typeface="Calibri"/>
              </a:rPr>
              <a:t>Gluster</a:t>
            </a:r>
            <a:endParaRPr lang="es-MX" sz="4400" b="1" i="0" u="none" strike="noStrike" cap="none" dirty="0">
              <a:solidFill>
                <a:schemeClr val="dk1"/>
              </a:solidFill>
              <a:latin typeface="Calibri"/>
              <a:ea typeface="Calibri"/>
              <a:cs typeface="Calibri"/>
              <a:sym typeface="Calibri"/>
            </a:endParaRPr>
          </a:p>
        </p:txBody>
      </p:sp>
      <p:sp>
        <p:nvSpPr>
          <p:cNvPr id="147" name="Shape 147"/>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Es un sistema de ficheros escalable en red, con el que poder crear soluciones de almacenamiento distribuidos por la red y de gran capacidad.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932885" y="107830"/>
            <a:ext cx="10018713" cy="17525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0" i="0" u="none" strike="noStrike" cap="none" dirty="0">
                <a:solidFill>
                  <a:schemeClr val="dk1"/>
                </a:solidFill>
                <a:latin typeface="Calibri"/>
                <a:ea typeface="Calibri"/>
                <a:cs typeface="Calibri"/>
                <a:sym typeface="Calibri"/>
              </a:rPr>
              <a:t>Diseño</a:t>
            </a:r>
          </a:p>
        </p:txBody>
      </p:sp>
      <p:sp>
        <p:nvSpPr>
          <p:cNvPr id="153" name="Shape 153"/>
          <p:cNvSpPr txBox="1">
            <a:spLocks noGrp="1"/>
          </p:cNvSpPr>
          <p:nvPr>
            <p:ph idx="1"/>
          </p:nvPr>
        </p:nvSpPr>
        <p:spPr>
          <a:xfrm>
            <a:off x="1484311" y="2037271"/>
            <a:ext cx="10018713" cy="421688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El </a:t>
            </a:r>
            <a:r>
              <a:rPr lang="es-MX" sz="2800" b="0" i="0" u="none" strike="noStrike" cap="none" dirty="0" err="1">
                <a:solidFill>
                  <a:schemeClr val="dk1"/>
                </a:solidFill>
                <a:latin typeface="Calibri"/>
                <a:ea typeface="Calibri"/>
                <a:cs typeface="Calibri"/>
                <a:sym typeface="Calibri"/>
              </a:rPr>
              <a:t>GlusterFS</a:t>
            </a:r>
            <a:r>
              <a:rPr lang="es-MX" sz="2800" b="0" i="0" u="none" strike="noStrike" cap="none" dirty="0">
                <a:solidFill>
                  <a:schemeClr val="dk1"/>
                </a:solidFill>
                <a:latin typeface="Calibri"/>
                <a:ea typeface="Calibri"/>
                <a:cs typeface="Calibri"/>
                <a:sym typeface="Calibri"/>
              </a:rPr>
              <a:t> se basa en la interacción de componentes cliente y servidor.</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Los servidores normalmente se implementan como </a:t>
            </a:r>
            <a:r>
              <a:rPr lang="es-MX" sz="2800" b="0" i="1" u="none" strike="noStrike" cap="none" dirty="0">
                <a:solidFill>
                  <a:schemeClr val="dk1"/>
                </a:solidFill>
                <a:latin typeface="Calibri"/>
                <a:ea typeface="Calibri"/>
                <a:cs typeface="Calibri"/>
                <a:sym typeface="Calibri"/>
              </a:rPr>
              <a:t>almacenamiento en bloques</a:t>
            </a:r>
            <a:r>
              <a:rPr lang="es-MX" sz="2800" b="0" i="0" u="none" strike="noStrike" cap="none" dirty="0">
                <a:solidFill>
                  <a:schemeClr val="dk1"/>
                </a:solidFill>
                <a:latin typeface="Calibri"/>
                <a:ea typeface="Calibri"/>
                <a:cs typeface="Calibri"/>
                <a:sym typeface="Calibri"/>
              </a:rPr>
              <a:t>, en cada servidor el proceso </a:t>
            </a:r>
            <a:r>
              <a:rPr lang="es-MX" sz="2800" b="1" i="0" u="none" strike="noStrike" cap="none" dirty="0" err="1">
                <a:solidFill>
                  <a:schemeClr val="dk1"/>
                </a:solidFill>
                <a:latin typeface="Calibri"/>
                <a:ea typeface="Calibri"/>
                <a:cs typeface="Calibri"/>
                <a:sym typeface="Calibri"/>
              </a:rPr>
              <a:t>daemon</a:t>
            </a:r>
            <a:r>
              <a:rPr lang="es-MX" sz="2800" b="1" i="0" u="none" strike="noStrike" cap="none" dirty="0">
                <a:solidFill>
                  <a:schemeClr val="dk1"/>
                </a:solidFill>
                <a:latin typeface="Calibri"/>
                <a:ea typeface="Calibri"/>
                <a:cs typeface="Calibri"/>
                <a:sym typeface="Calibri"/>
              </a:rPr>
              <a:t> </a:t>
            </a:r>
            <a:r>
              <a:rPr lang="es-MX" sz="2800" b="1" i="0" u="none" strike="noStrike" cap="none" dirty="0" err="1">
                <a:solidFill>
                  <a:schemeClr val="dk1"/>
                </a:solidFill>
                <a:latin typeface="Calibri"/>
                <a:ea typeface="Calibri"/>
                <a:cs typeface="Calibri"/>
                <a:sym typeface="Calibri"/>
              </a:rPr>
              <a:t>glusterfsd</a:t>
            </a:r>
            <a:r>
              <a:rPr lang="es-MX" sz="2800" b="0" i="0" u="none" strike="noStrike" cap="none" dirty="0">
                <a:solidFill>
                  <a:schemeClr val="dk1"/>
                </a:solidFill>
                <a:latin typeface="Calibri"/>
                <a:ea typeface="Calibri"/>
                <a:cs typeface="Calibri"/>
                <a:sym typeface="Calibri"/>
              </a:rPr>
              <a:t> exporta un sistema de archivos local como un </a:t>
            </a:r>
            <a:r>
              <a:rPr lang="es-MX" sz="2800" b="0" i="1" u="none" strike="noStrike" cap="none" dirty="0">
                <a:solidFill>
                  <a:schemeClr val="dk1"/>
                </a:solidFill>
                <a:latin typeface="Calibri"/>
                <a:ea typeface="Calibri"/>
                <a:cs typeface="Calibri"/>
                <a:sym typeface="Calibri"/>
              </a:rPr>
              <a:t>volumen</a:t>
            </a:r>
            <a:r>
              <a:rPr lang="es-MX" sz="2800" b="0" i="0" u="none" strike="noStrike" cap="none" dirty="0">
                <a:solidFill>
                  <a:schemeClr val="dk1"/>
                </a:solidFill>
                <a:latin typeface="Calibri"/>
                <a:ea typeface="Calibri"/>
                <a:cs typeface="Calibri"/>
                <a:sym typeface="Calibri"/>
              </a:rPr>
              <a:t>.</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El proceso cliente </a:t>
            </a:r>
            <a:r>
              <a:rPr lang="es-MX" sz="2800" b="0" i="0" u="none" strike="noStrike" cap="none" dirty="0" err="1">
                <a:solidFill>
                  <a:schemeClr val="dk1"/>
                </a:solidFill>
                <a:latin typeface="Calibri"/>
                <a:ea typeface="Calibri"/>
                <a:cs typeface="Calibri"/>
                <a:sym typeface="Calibri"/>
              </a:rPr>
              <a:t>glusterfs</a:t>
            </a:r>
            <a:r>
              <a:rPr lang="es-MX" sz="2800" b="0" i="0" u="none" strike="noStrike" cap="none" dirty="0">
                <a:solidFill>
                  <a:schemeClr val="dk1"/>
                </a:solidFill>
                <a:latin typeface="Calibri"/>
                <a:ea typeface="Calibri"/>
                <a:cs typeface="Calibri"/>
                <a:sym typeface="Calibri"/>
              </a:rPr>
              <a:t>, se conecta a los servidores a través de algún protocolo TCP/IP, </a:t>
            </a:r>
            <a:r>
              <a:rPr lang="es-MX" sz="2800" b="0" i="0" u="none" strike="noStrike" cap="none" dirty="0" err="1">
                <a:solidFill>
                  <a:schemeClr val="dk1"/>
                </a:solidFill>
                <a:latin typeface="Calibri"/>
                <a:ea typeface="Calibri"/>
                <a:cs typeface="Calibri"/>
                <a:sym typeface="Calibri"/>
              </a:rPr>
              <a:t>InfiniBand</a:t>
            </a:r>
            <a:r>
              <a:rPr lang="es-MX" sz="2800" b="0" i="0" u="none" strike="noStrike" cap="none" dirty="0">
                <a:solidFill>
                  <a:schemeClr val="dk1"/>
                </a:solidFill>
                <a:latin typeface="Calibri"/>
                <a:ea typeface="Calibri"/>
                <a:cs typeface="Calibri"/>
                <a:sym typeface="Calibri"/>
              </a:rPr>
              <a:t> o SDP, compone volúmenes compuestos virtuales a partir de los múltiples servidores remotos, mediante el uso de traductores.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idx="1"/>
          </p:nvPr>
        </p:nvSpPr>
        <p:spPr>
          <a:xfrm>
            <a:off x="1467057" y="2209799"/>
            <a:ext cx="10018713" cy="3124201"/>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Por defecto, los archivos son almacenados enteros, pero también puede configurarse que se fragmente en múltiples porciones en cada servidor.</a:t>
            </a:r>
          </a:p>
          <a:p>
            <a:pPr marL="228600" marR="0" lvl="0" indent="-228600" algn="l" rtl="0">
              <a:lnSpc>
                <a:spcPct val="90000"/>
              </a:lnSpc>
              <a:spcBef>
                <a:spcPts val="1000"/>
              </a:spcBef>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Los volúmenes pueden ser montados en los equipos cliente mediante el modulo FUSE o acceder a través de la librería cliente libglusterfs sin incurrir en problemas con el sistema de archivos FUSE.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Exporta un sistema de archivos existente como está, dejando en manos de los traductores del lado del cliente a la estructura del almacenamiento.</a:t>
            </a:r>
          </a:p>
          <a:p>
            <a:pPr marL="228600" marR="0" lvl="0" indent="-228600" algn="l" rtl="0">
              <a:lnSpc>
                <a:spcPct val="90000"/>
              </a:lnSpc>
              <a:spcBef>
                <a:spcPts val="1000"/>
              </a:spcBef>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Los propios clientes se manejan independientemente, no se comunican directamente entre sí, y los traductores administran las consistencia de los datos entre ellos.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idx="1"/>
          </p:nvPr>
        </p:nvSpPr>
        <p:spPr>
          <a:xfrm>
            <a:off x="1545567" y="878400"/>
            <a:ext cx="10515600" cy="59796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 Se basa en un algoritmo de hash elástico en vez de utilizar un modelo de metadatos centralizados o distribuidos.</a:t>
            </a:r>
          </a:p>
          <a:p>
            <a:pPr marL="228600" marR="0" lvl="0" indent="-228600" algn="l" rtl="0">
              <a:lnSpc>
                <a:spcPct val="90000"/>
              </a:lnSpc>
              <a:spcBef>
                <a:spcPts val="1000"/>
              </a:spcBef>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Desde la versión 3.1, los volúmenes pueden ser agregados, eliminados o migrados en forma dinámica, esto ayuda a prever problemas de consistencia, y permite que el GlusterFS pueda ser escalado a varios petabytes sobre hardware de bajo coste, evitando así los cuellos de botella.</a:t>
            </a:r>
          </a:p>
          <a:p>
            <a:pPr marL="0" marR="0" lvl="0" indent="0" algn="l" rtl="0">
              <a:lnSpc>
                <a:spcPct val="90000"/>
              </a:lnSpc>
              <a:spcBef>
                <a:spcPts val="1000"/>
              </a:spcBef>
              <a:buNone/>
            </a:pPr>
            <a:endParaRPr/>
          </a:p>
          <a:p>
            <a:pPr marL="0" marR="0" lvl="0" indent="0" algn="l" rtl="0">
              <a:lnSpc>
                <a:spcPct val="90000"/>
              </a:lnSpc>
              <a:spcBef>
                <a:spcPts val="1000"/>
              </a:spcBef>
              <a:buNone/>
            </a:pPr>
            <a:endParaRPr/>
          </a:p>
          <a:p>
            <a:pPr marL="0" marR="0" lvl="0" indent="0" algn="l" rtl="0">
              <a:lnSpc>
                <a:spcPct val="90000"/>
              </a:lnSpc>
              <a:spcBef>
                <a:spcPts val="1000"/>
              </a:spcBef>
              <a:buNone/>
            </a:pPr>
            <a:r>
              <a:rPr lang="es-MX"/>
              <a:t>Si quieres crear tu propio GlusterFS puedes visitar este pequeño tutorial: </a:t>
            </a:r>
            <a:r>
              <a:rPr lang="es-MX" u="sng">
                <a:solidFill>
                  <a:schemeClr val="hlink"/>
                </a:solidFill>
                <a:hlinkClick r:id="rId3"/>
              </a:rPr>
              <a:t>http://mviera.io/blog/compartiendo-ficheros-con-glusterfs/</a:t>
            </a:r>
            <a:r>
              <a:rPr lang="es-MX"/>
              <a:t> </a:t>
            </a:r>
          </a:p>
          <a:p>
            <a:pPr marL="0" marR="0" lvl="0" indent="0" algn="l" rtl="0">
              <a:lnSpc>
                <a:spcPct val="90000"/>
              </a:lnSpc>
              <a:spcBef>
                <a:spcPts val="1000"/>
              </a:spcBef>
              <a:buNone/>
            </a:pPr>
            <a:r>
              <a:rPr lang="es-MX"/>
              <a:t>O para instalarlo visita: </a:t>
            </a:r>
            <a:r>
              <a:rPr lang="es-MX" u="sng">
                <a:solidFill>
                  <a:schemeClr val="hlink"/>
                </a:solidFill>
                <a:hlinkClick r:id="rId4"/>
              </a:rPr>
              <a:t>https://www.gluster.org/</a:t>
            </a:r>
            <a:r>
              <a:rPr lang="es-MX"/>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Shape 174"/>
          <p:cNvSpPr txBox="1">
            <a:spLocks noGrp="1"/>
          </p:cNvSpPr>
          <p:nvPr>
            <p:ph idx="1"/>
          </p:nvPr>
        </p:nvSpPr>
        <p:spPr>
          <a:xfrm>
            <a:off x="1498205" y="608877"/>
            <a:ext cx="6231244" cy="57487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93333"/>
              <a:buFont typeface="Arial"/>
              <a:buNone/>
            </a:pPr>
            <a:r>
              <a:rPr lang="es-MX" sz="3000" b="1" dirty="0" err="1" smtClean="0"/>
              <a:t>Ceph</a:t>
            </a:r>
            <a:endParaRPr lang="es-MX" sz="3000" b="1" dirty="0" smtClean="0"/>
          </a:p>
          <a:p>
            <a:pPr marL="228600" marR="0" lvl="0" indent="-228600" algn="l" rtl="0">
              <a:lnSpc>
                <a:spcPct val="90000"/>
              </a:lnSpc>
              <a:spcBef>
                <a:spcPts val="0"/>
              </a:spcBef>
              <a:buClr>
                <a:schemeClr val="dk1"/>
              </a:buClr>
              <a:buSzPct val="93333"/>
              <a:buFont typeface="Arial"/>
              <a:buNone/>
            </a:pPr>
            <a:endParaRPr lang="es-MX" sz="3000" b="1" dirty="0"/>
          </a:p>
          <a:p>
            <a:pPr marL="228600" marR="0" lvl="0" indent="-228600" algn="l" rtl="0">
              <a:lnSpc>
                <a:spcPct val="90000"/>
              </a:lnSpc>
              <a:spcBef>
                <a:spcPts val="0"/>
              </a:spcBef>
              <a:buClr>
                <a:schemeClr val="dk1"/>
              </a:buClr>
              <a:buSzPct val="93333"/>
              <a:buFont typeface="Arial"/>
              <a:buNone/>
            </a:pPr>
            <a:endParaRPr lang="es-MX" sz="3000" b="1" dirty="0" smtClean="0"/>
          </a:p>
          <a:p>
            <a:pPr marL="228600" marR="0" lvl="0" indent="-228600" algn="l" rtl="0">
              <a:lnSpc>
                <a:spcPct val="90000"/>
              </a:lnSpc>
              <a:spcBef>
                <a:spcPts val="0"/>
              </a:spcBef>
              <a:buClr>
                <a:schemeClr val="dk1"/>
              </a:buClr>
              <a:buSzPct val="93333"/>
              <a:buFont typeface="Arial"/>
              <a:buNone/>
            </a:pPr>
            <a:r>
              <a:rPr lang="es-MX" sz="3000" dirty="0" smtClean="0"/>
              <a:t>Un </a:t>
            </a:r>
            <a:r>
              <a:rPr lang="es-MX" sz="3000" dirty="0"/>
              <a:t>sistema de almacenamiento distribuido y diseñados bajo la licencia </a:t>
            </a:r>
            <a:r>
              <a:rPr lang="es-MX" sz="3000" dirty="0" err="1"/>
              <a:t>Gpl</a:t>
            </a:r>
            <a:r>
              <a:rPr lang="es-MX" sz="3000" dirty="0"/>
              <a:t> como</a:t>
            </a:r>
            <a:br>
              <a:rPr lang="es-MX" sz="3000" dirty="0"/>
            </a:br>
            <a:r>
              <a:rPr lang="es-MX" sz="3000" dirty="0"/>
              <a:t>software libre.</a:t>
            </a:r>
          </a:p>
          <a:p>
            <a:pPr marL="228600" marR="0" lvl="0" indent="-228600" algn="l" rtl="0">
              <a:lnSpc>
                <a:spcPct val="90000"/>
              </a:lnSpc>
              <a:spcBef>
                <a:spcPts val="0"/>
              </a:spcBef>
              <a:buClr>
                <a:schemeClr val="dk1"/>
              </a:buClr>
              <a:buSzPct val="93333"/>
              <a:buFont typeface="Arial"/>
              <a:buNone/>
            </a:pPr>
            <a:r>
              <a:rPr lang="es-MX" sz="3000" dirty="0"/>
              <a:t>Permite almacenamiento de objetos, ofrecer dispositivos de bloques para almacenamiento (muy enfocado a </a:t>
            </a:r>
            <a:r>
              <a:rPr lang="es-MX" sz="3000" dirty="0" err="1"/>
              <a:t>cloud</a:t>
            </a:r>
            <a:r>
              <a:rPr lang="es-MX" sz="3000" dirty="0"/>
              <a:t>), y por último desplegar o implantar un sistema de archivos (que está aún en desarrollo).</a:t>
            </a:r>
          </a:p>
          <a:p>
            <a:pPr marL="228600" marR="0" lvl="0" indent="-228600" algn="l" rtl="0">
              <a:lnSpc>
                <a:spcPct val="90000"/>
              </a:lnSpc>
              <a:spcBef>
                <a:spcPts val="0"/>
              </a:spcBef>
              <a:buClr>
                <a:schemeClr val="dk1"/>
              </a:buClr>
              <a:buSzPct val="116666"/>
              <a:buFont typeface="Arial"/>
              <a:buNone/>
            </a:pPr>
            <a:endParaRPr sz="2400" dirty="0"/>
          </a:p>
          <a:p>
            <a:pPr marL="228600" marR="0" lvl="0" indent="-228600" algn="l" rtl="0">
              <a:lnSpc>
                <a:spcPct val="90000"/>
              </a:lnSpc>
              <a:spcBef>
                <a:spcPts val="0"/>
              </a:spcBef>
              <a:buClr>
                <a:schemeClr val="dk1"/>
              </a:buClr>
              <a:buSzPct val="116666"/>
              <a:buFont typeface="Arial"/>
              <a:buNone/>
            </a:pPr>
            <a:endParaRPr sz="2400" dirty="0"/>
          </a:p>
        </p:txBody>
      </p:sp>
      <p:pic>
        <p:nvPicPr>
          <p:cNvPr id="175" name="Shape 175"/>
          <p:cNvPicPr preferRelativeResize="0"/>
          <p:nvPr/>
        </p:nvPicPr>
        <p:blipFill>
          <a:blip r:embed="rId3">
            <a:alphaModFix/>
          </a:blip>
          <a:stretch>
            <a:fillRect/>
          </a:stretch>
        </p:blipFill>
        <p:spPr>
          <a:xfrm>
            <a:off x="7919230" y="1490516"/>
            <a:ext cx="4195949" cy="2797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idx="1"/>
          </p:nvPr>
        </p:nvSpPr>
        <p:spPr>
          <a:prstGeom prst="rect">
            <a:avLst/>
          </a:prstGeom>
        </p:spPr>
        <p:txBody>
          <a:bodyPr lIns="91425" tIns="91425" rIns="91425" bIns="91425" anchor="t" anchorCtr="0">
            <a:noAutofit/>
          </a:bodyPr>
          <a:lstStyle/>
          <a:p>
            <a:pPr lvl="0">
              <a:spcBef>
                <a:spcPts val="0"/>
              </a:spcBef>
              <a:buNone/>
            </a:pPr>
            <a:r>
              <a:rPr lang="es-MX"/>
              <a:t>La base del cluster de almacenamiento es </a:t>
            </a:r>
            <a:r>
              <a:rPr lang="es-MX" b="1"/>
              <a:t>RADOS</a:t>
            </a:r>
            <a:r>
              <a:rPr lang="es-MX"/>
              <a:t> ( Reliable Autonomic Distributed Object Store ).</a:t>
            </a:r>
          </a:p>
          <a:p>
            <a:pPr lvl="0">
              <a:spcBef>
                <a:spcPts val="0"/>
              </a:spcBef>
              <a:buNone/>
            </a:pPr>
            <a:r>
              <a:rPr lang="es-MX"/>
              <a:t>Usa </a:t>
            </a:r>
            <a:r>
              <a:rPr lang="es-MX" b="1"/>
              <a:t>CRUSH</a:t>
            </a:r>
            <a:r>
              <a:rPr lang="es-MX"/>
              <a:t> ( Controlled Replication Under Scalable Hashing ) como</a:t>
            </a:r>
            <a:br>
              <a:rPr lang="es-MX"/>
            </a:br>
            <a:r>
              <a:rPr lang="es-MX"/>
              <a:t>algoritmo que optimiza la ubicación de los datos.</a:t>
            </a:r>
          </a:p>
          <a:p>
            <a:pPr lvl="0">
              <a:spcBef>
                <a:spcPts val="0"/>
              </a:spcBef>
              <a:buNone/>
            </a:pPr>
            <a:r>
              <a:rPr lang="es-MX"/>
              <a:t>La interfaz </a:t>
            </a:r>
            <a:r>
              <a:rPr lang="es-MX" b="1"/>
              <a:t>REST</a:t>
            </a:r>
            <a:r>
              <a:rPr lang="es-MX"/>
              <a:t> es proporcionado por Ceph Object Gateway (RGW) y los discos virtuales por Ceph Block Device (RBD).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idx="1"/>
          </p:nvPr>
        </p:nvSpPr>
        <p:spPr>
          <a:prstGeom prst="rect">
            <a:avLst/>
          </a:prstGeom>
        </p:spPr>
        <p:txBody>
          <a:bodyPr lIns="91425" tIns="91425" rIns="91425" bIns="91425" anchor="t" anchorCtr="0">
            <a:noAutofit/>
          </a:bodyPr>
          <a:lstStyle/>
          <a:p>
            <a:pPr lvl="0">
              <a:spcBef>
                <a:spcPts val="0"/>
              </a:spcBef>
              <a:buNone/>
            </a:pPr>
            <a:r>
              <a:rPr lang="es-MX"/>
              <a:t>Todo esto permite implementar un cluster de almacenamiento, para ello tenemos que tener claro los siguientes conceptos:</a:t>
            </a:r>
          </a:p>
          <a:p>
            <a:pPr lvl="0">
              <a:spcBef>
                <a:spcPts val="0"/>
              </a:spcBef>
              <a:buNone/>
            </a:pPr>
            <a:endParaRPr/>
          </a:p>
          <a:p>
            <a:pPr lvl="0">
              <a:spcBef>
                <a:spcPts val="0"/>
              </a:spcBef>
              <a:buNone/>
            </a:pPr>
            <a:r>
              <a:rPr lang="es-MX" b="1"/>
              <a:t>OSDs:</a:t>
            </a:r>
            <a:r>
              <a:rPr lang="es-MX"/>
              <a:t> El Osd de Ceph almacena datos, gestiona su replicación y recuperación y ofrece información de monitorización. Un cluster de almacenamiento Ceph requiere al menos dos Osds.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s-MX" sz="4400" b="0" i="0" u="none" strike="noStrike" cap="none">
                <a:solidFill>
                  <a:schemeClr val="dk1"/>
                </a:solidFill>
                <a:latin typeface="Calibri"/>
                <a:ea typeface="Calibri"/>
                <a:cs typeface="Calibri"/>
                <a:sym typeface="Calibri"/>
              </a:rPr>
              <a:t>¿Qué es?</a:t>
            </a:r>
          </a:p>
        </p:txBody>
      </p:sp>
      <p:sp>
        <p:nvSpPr>
          <p:cNvPr id="91" name="Shape 91"/>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Un sistema de archivos distribuidos permite a los procesos el acceso transparente y eficiente de archivos que permanecen en servidores remotos.</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Se encargan de la organización, almacenamiento, recuperación, nominación, compartimiento y protección de los archivos.</a:t>
            </a:r>
          </a:p>
          <a:p>
            <a:pPr marL="228600" marR="0" lvl="0" indent="-228600" algn="l" rtl="0">
              <a:lnSpc>
                <a:spcPct val="90000"/>
              </a:lnSpc>
              <a:spcBef>
                <a:spcPts val="1000"/>
              </a:spcBef>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Proporcionan una interfaz de programación que oculta a los programadores los detalles de localización y asignación del almacenamiento.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idx="1"/>
          </p:nvPr>
        </p:nvSpPr>
        <p:spPr>
          <a:prstGeom prst="rect">
            <a:avLst/>
          </a:prstGeom>
        </p:spPr>
        <p:txBody>
          <a:bodyPr lIns="91425" tIns="91425" rIns="91425" bIns="91425" anchor="t" anchorCtr="0">
            <a:noAutofit/>
          </a:bodyPr>
          <a:lstStyle/>
          <a:p>
            <a:pPr lvl="0">
              <a:spcBef>
                <a:spcPts val="0"/>
              </a:spcBef>
              <a:buNone/>
            </a:pPr>
            <a:r>
              <a:rPr lang="es-MX" b="1"/>
              <a:t>MONITORS:</a:t>
            </a:r>
            <a:r>
              <a:rPr lang="es-MX"/>
              <a:t> Un Monitor Ceph mantiene un mapeo del estado del cluster, incluyendo el mapeo del monitor, el mapeo del Osd entre otros.</a:t>
            </a:r>
          </a:p>
          <a:p>
            <a:pPr lvl="0">
              <a:spcBef>
                <a:spcPts val="0"/>
              </a:spcBef>
              <a:buNone/>
            </a:pPr>
            <a:r>
              <a:rPr lang="es-MX" b="1"/>
              <a:t>MDSs: </a:t>
            </a:r>
            <a:r>
              <a:rPr lang="es-MX"/>
              <a:t>El servidor de meta-datos de Ceph almacena meta-datos necesarios del sistema</a:t>
            </a:r>
            <a:br>
              <a:rPr lang="es-MX"/>
            </a:br>
            <a:r>
              <a:rPr lang="es-MX"/>
              <a:t>de archivos.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idx="1"/>
          </p:nvPr>
        </p:nvSpPr>
        <p:spPr>
          <a:xfrm>
            <a:off x="1587827" y="1925127"/>
            <a:ext cx="10018713" cy="3124201"/>
          </a:xfrm>
          <a:prstGeom prst="rect">
            <a:avLst/>
          </a:prstGeom>
        </p:spPr>
        <p:txBody>
          <a:bodyPr lIns="91425" tIns="91425" rIns="91425" bIns="91425" anchor="t" anchorCtr="0">
            <a:noAutofit/>
          </a:bodyPr>
          <a:lstStyle/>
          <a:p>
            <a:pPr lvl="0">
              <a:spcBef>
                <a:spcPts val="0"/>
              </a:spcBef>
              <a:buNone/>
            </a:pPr>
            <a:r>
              <a:rPr lang="es-MX"/>
              <a:t>Ceph usa el algoritmo CRUSH para distribuir los datos en en cluster de almacenamiento, de modo que el algoritmo se encarga de calcular en qué nodo y con qué Osd se almacenarán los datos. Dicho algoritmo posibilita que el cluster sea escalable, el balanceo de información y la recuperación dinámica de los datos.</a:t>
            </a:r>
          </a:p>
          <a:p>
            <a:pPr lvl="0">
              <a:spcBef>
                <a:spcPts val="0"/>
              </a:spcBef>
              <a:buNone/>
            </a:pPr>
            <a:endParaRPr/>
          </a:p>
          <a:p>
            <a:pPr lvl="0">
              <a:spcBef>
                <a:spcPts val="0"/>
              </a:spcBef>
              <a:buNone/>
            </a:pPr>
            <a:r>
              <a:rPr lang="es-MX"/>
              <a:t>Si quieres montar tu propio Ceph visita este tutorial: </a:t>
            </a:r>
            <a:r>
              <a:rPr lang="es-MX" u="sng">
                <a:solidFill>
                  <a:schemeClr val="hlink"/>
                </a:solidFill>
                <a:hlinkClick r:id="rId3"/>
              </a:rPr>
              <a:t>http://blog.programster.org/ubuntu-14-04-deploy-a-ceph-cluster-part-1/</a:t>
            </a:r>
            <a:r>
              <a:rPr lang="es-MX"/>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0" i="0" u="none" strike="noStrike" cap="none">
                <a:solidFill>
                  <a:schemeClr val="dk1"/>
                </a:solidFill>
                <a:latin typeface="Calibri"/>
                <a:ea typeface="Calibri"/>
                <a:cs typeface="Calibri"/>
                <a:sym typeface="Calibri"/>
              </a:rPr>
              <a:t>Ventajas:</a:t>
            </a:r>
          </a:p>
        </p:txBody>
      </p:sp>
      <p:sp>
        <p:nvSpPr>
          <p:cNvPr id="97" name="Shape 97"/>
          <p:cNvSpPr txBox="1">
            <a:spLocks noGrp="1"/>
          </p:cNvSpPr>
          <p:nvPr>
            <p:ph idx="1"/>
          </p:nvPr>
        </p:nvSpPr>
        <p:spPr>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s-MX" sz="2800" b="0" i="0" u="none" strike="noStrike" cap="none">
                <a:solidFill>
                  <a:schemeClr val="dk1"/>
                </a:solidFill>
                <a:latin typeface="Calibri"/>
                <a:ea typeface="Calibri"/>
                <a:cs typeface="Calibri"/>
                <a:sym typeface="Calibri"/>
              </a:rPr>
              <a:t>- Un usuario puede acceder a sus mismos archivos desde diferentes máquinas.</a:t>
            </a: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a:solidFill>
                  <a:schemeClr val="dk1"/>
                </a:solidFill>
                <a:latin typeface="Calibri"/>
                <a:ea typeface="Calibri"/>
                <a:cs typeface="Calibri"/>
                <a:sym typeface="Calibri"/>
              </a:rPr>
              <a:t>- Usuarios diferentes desde diferentes máquinas pueden acceder a los mismos archivos (compartir archivos).</a:t>
            </a:r>
          </a:p>
          <a:p>
            <a:pPr marL="0" marR="0" lvl="0" indent="0" algn="l" rtl="0">
              <a:lnSpc>
                <a:spcPct val="90000"/>
              </a:lnSpc>
              <a:spcBef>
                <a:spcPts val="1000"/>
              </a:spcBef>
              <a:buClr>
                <a:schemeClr val="dk1"/>
              </a:buClr>
              <a:buSzPct val="25000"/>
              <a:buFont typeface="Arial"/>
              <a:buNone/>
            </a:pPr>
            <a:r>
              <a:rPr lang="es-MX" sz="2800" b="0" i="0" u="none" strike="noStrike" cap="none">
                <a:solidFill>
                  <a:schemeClr val="dk1"/>
                </a:solidFill>
                <a:latin typeface="Calibri"/>
                <a:ea typeface="Calibri"/>
                <a:cs typeface="Calibri"/>
                <a:sym typeface="Calibri"/>
              </a:rPr>
              <a:t>- Más fácil de administrar: sólo un servidor o grupo de servidores.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1484310" y="237227"/>
            <a:ext cx="10018713" cy="175259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0" i="0" u="none" strike="noStrike" cap="none" dirty="0">
                <a:solidFill>
                  <a:schemeClr val="dk1"/>
                </a:solidFill>
                <a:latin typeface="Calibri"/>
                <a:ea typeface="Calibri"/>
                <a:cs typeface="Calibri"/>
                <a:sym typeface="Calibri"/>
              </a:rPr>
              <a:t>Desafíos de un Servidor de Archivos</a:t>
            </a:r>
          </a:p>
        </p:txBody>
      </p:sp>
      <p:sp>
        <p:nvSpPr>
          <p:cNvPr id="103" name="Shape 103"/>
          <p:cNvSpPr txBox="1">
            <a:spLocks noGrp="1"/>
          </p:cNvSpPr>
          <p:nvPr>
            <p:ph idx="1"/>
          </p:nvPr>
        </p:nvSpPr>
        <p:spPr>
          <a:xfrm>
            <a:off x="1484310" y="2201173"/>
            <a:ext cx="10018713" cy="408748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s-MX" sz="3600" b="0" i="0" u="none" strike="noStrike" cap="none" dirty="0">
                <a:solidFill>
                  <a:schemeClr val="dk1"/>
                </a:solidFill>
                <a:latin typeface="Calibri"/>
                <a:ea typeface="Calibri"/>
                <a:cs typeface="Calibri"/>
                <a:sym typeface="Calibri"/>
              </a:rPr>
              <a:t>Transparencia:</a:t>
            </a:r>
          </a:p>
          <a:p>
            <a:pPr marL="0" marR="0" lvl="0" indent="0" algn="l" rtl="0">
              <a:lnSpc>
                <a:spcPct val="90000"/>
              </a:lnSpc>
              <a:spcBef>
                <a:spcPts val="1000"/>
              </a:spcBef>
              <a:spcAft>
                <a:spcPts val="0"/>
              </a:spcAft>
              <a:buClr>
                <a:schemeClr val="dk1"/>
              </a:buClr>
              <a:buSzPct val="25000"/>
              <a:buFont typeface="Arial"/>
              <a:buNone/>
            </a:pPr>
            <a:r>
              <a:rPr lang="es-MX" sz="3600" b="0" i="0" u="none" strike="noStrike" cap="none" dirty="0">
                <a:solidFill>
                  <a:schemeClr val="dk1"/>
                </a:solidFill>
                <a:latin typeface="Calibri"/>
                <a:ea typeface="Calibri"/>
                <a:cs typeface="Calibri"/>
                <a:sym typeface="Calibri"/>
              </a:rPr>
              <a:t>- </a:t>
            </a:r>
            <a:r>
              <a:rPr lang="es-MX" sz="2800" b="0" i="0" u="none" strike="noStrike" cap="none" dirty="0">
                <a:solidFill>
                  <a:schemeClr val="dk1"/>
                </a:solidFill>
                <a:latin typeface="Calibri"/>
                <a:ea typeface="Calibri"/>
                <a:cs typeface="Calibri"/>
                <a:sym typeface="Calibri"/>
              </a:rPr>
              <a:t>De acceso: </a:t>
            </a: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	No hay preocupación de la distribución de los archivos. Los programas deben acceder de igual forma archivos locales y remotos</a:t>
            </a:r>
            <a:r>
              <a:rPr lang="es-MX" sz="2800" b="0" i="0" u="none" strike="noStrike" cap="none" dirty="0" smtClean="0">
                <a:solidFill>
                  <a:schemeClr val="dk1"/>
                </a:solidFill>
                <a:latin typeface="Calibri"/>
                <a:ea typeface="Calibri"/>
                <a:cs typeface="Calibri"/>
                <a:sym typeface="Calibri"/>
              </a:rPr>
              <a:t>.</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 De localización: </a:t>
            </a:r>
          </a:p>
          <a:p>
            <a:pPr marL="0" marR="0" lvl="0" indent="0" algn="l" rtl="0">
              <a:lnSpc>
                <a:spcPct val="90000"/>
              </a:lnSpc>
              <a:spcBef>
                <a:spcPts val="1000"/>
              </a:spcBef>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	Los archivos deben poder cambiarse sin que cambie el nombre.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idx="1"/>
          </p:nvPr>
        </p:nvSpPr>
        <p:spPr>
          <a:xfrm>
            <a:off x="1485181" y="1477794"/>
            <a:ext cx="10515599" cy="3689131"/>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s-MX" sz="2800" b="1" i="0" u="none" strike="noStrike" cap="none" dirty="0">
                <a:solidFill>
                  <a:schemeClr val="dk1"/>
                </a:solidFill>
                <a:latin typeface="Calibri"/>
                <a:ea typeface="Calibri"/>
                <a:cs typeface="Calibri"/>
                <a:sym typeface="Calibri"/>
              </a:rPr>
              <a:t>Escalabilidad:</a:t>
            </a: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El servicio se debe poder extender incrementalmente para atender a un amplio rango de cargas.</a:t>
            </a:r>
          </a:p>
          <a:p>
            <a:pPr marL="0" marR="0" lvl="0" indent="0" algn="l" rtl="0">
              <a:lnSpc>
                <a:spcPct val="90000"/>
              </a:lnSpc>
              <a:spcBef>
                <a:spcPts val="1000"/>
              </a:spcBef>
              <a:spcAft>
                <a:spcPts val="0"/>
              </a:spcAft>
              <a:buClr>
                <a:schemeClr val="dk1"/>
              </a:buClr>
              <a:buSzPct val="25000"/>
              <a:buFont typeface="Arial"/>
              <a:buNone/>
            </a:pPr>
            <a:r>
              <a:rPr lang="es-MX" sz="2800" b="1" i="0" u="none" strike="noStrike" cap="none" dirty="0">
                <a:solidFill>
                  <a:schemeClr val="dk1"/>
                </a:solidFill>
                <a:latin typeface="Calibri"/>
                <a:ea typeface="Calibri"/>
                <a:cs typeface="Calibri"/>
                <a:sym typeface="Calibri"/>
              </a:rPr>
              <a:t>Tolerancia a fallas:</a:t>
            </a: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Clientes y servidores deben operar correctamente ante fallas.</a:t>
            </a:r>
          </a:p>
          <a:p>
            <a:pPr marL="0" marR="0" lvl="0" indent="0" algn="l" rtl="0">
              <a:lnSpc>
                <a:spcPct val="90000"/>
              </a:lnSpc>
              <a:spcBef>
                <a:spcPts val="1000"/>
              </a:spcBef>
              <a:spcAft>
                <a:spcPts val="0"/>
              </a:spcAft>
              <a:buClr>
                <a:schemeClr val="dk1"/>
              </a:buClr>
              <a:buSzPct val="25000"/>
              <a:buFont typeface="Arial"/>
              <a:buNone/>
            </a:pPr>
            <a:r>
              <a:rPr lang="es-MX" sz="2800" b="1" i="0" u="none" strike="noStrike" cap="none" dirty="0">
                <a:solidFill>
                  <a:schemeClr val="dk1"/>
                </a:solidFill>
                <a:latin typeface="Calibri"/>
                <a:ea typeface="Calibri"/>
                <a:cs typeface="Calibri"/>
                <a:sym typeface="Calibri"/>
              </a:rPr>
              <a:t>Consistencia:</a:t>
            </a:r>
          </a:p>
          <a:p>
            <a:pPr marL="0" marR="0" lvl="0" indent="0" algn="l" rtl="0">
              <a:lnSpc>
                <a:spcPct val="90000"/>
              </a:lnSpc>
              <a:spcBef>
                <a:spcPts val="1000"/>
              </a:spcBef>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Ante el acceso concurrente de diferentes usuarios.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idx="1"/>
          </p:nvPr>
        </p:nvSpPr>
        <p:spPr>
          <a:xfrm>
            <a:off x="1676401" y="1886010"/>
            <a:ext cx="10515599" cy="2825202"/>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s-MX" sz="2800" b="1" i="0" u="none" strike="noStrike" cap="none" dirty="0">
                <a:solidFill>
                  <a:schemeClr val="dk1"/>
                </a:solidFill>
                <a:latin typeface="Calibri"/>
                <a:ea typeface="Calibri"/>
                <a:cs typeface="Calibri"/>
                <a:sym typeface="Calibri"/>
              </a:rPr>
              <a:t>Seguridad:</a:t>
            </a: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Mecanismos de control de acceso y autenticación.</a:t>
            </a:r>
          </a:p>
          <a:p>
            <a:pPr marL="0" marR="0" lvl="0" indent="0" algn="l" rtl="0">
              <a:lnSpc>
                <a:spcPct val="90000"/>
              </a:lnSpc>
              <a:spcBef>
                <a:spcPts val="1000"/>
              </a:spcBef>
              <a:spcAft>
                <a:spcPts val="0"/>
              </a:spcAft>
              <a:buClr>
                <a:schemeClr val="dk1"/>
              </a:buClr>
              <a:buSzPct val="25000"/>
              <a:buFont typeface="Arial"/>
              <a:buNone/>
            </a:pPr>
            <a:r>
              <a:rPr lang="es-MX" sz="2800" b="1" i="0" u="none" strike="noStrike" cap="none" dirty="0">
                <a:solidFill>
                  <a:schemeClr val="dk1"/>
                </a:solidFill>
                <a:latin typeface="Calibri"/>
                <a:ea typeface="Calibri"/>
                <a:cs typeface="Calibri"/>
                <a:sym typeface="Calibri"/>
              </a:rPr>
              <a:t>Eficiencia:</a:t>
            </a:r>
          </a:p>
          <a:p>
            <a:pPr marL="0" marR="0" lvl="0" indent="0" algn="l" rtl="0">
              <a:lnSpc>
                <a:spcPct val="90000"/>
              </a:lnSpc>
              <a:spcBef>
                <a:spcPts val="1000"/>
              </a:spcBef>
              <a:spcAft>
                <a:spcPts val="0"/>
              </a:spcAft>
              <a:buClr>
                <a:schemeClr val="dk1"/>
              </a:buClr>
              <a:buSzPct val="25000"/>
              <a:buFont typeface="Arial"/>
              <a:buNone/>
            </a:pPr>
            <a:r>
              <a:rPr lang="es-MX" sz="2800" b="0" i="0" u="none" strike="noStrike" cap="none" dirty="0">
                <a:solidFill>
                  <a:schemeClr val="dk1"/>
                </a:solidFill>
                <a:latin typeface="Calibri"/>
                <a:ea typeface="Calibri"/>
                <a:cs typeface="Calibri"/>
                <a:sym typeface="Calibri"/>
              </a:rPr>
              <a:t>El desempeño debe ser similar a sistemas de archivos locales.</a:t>
            </a: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682076" y="1578364"/>
            <a:ext cx="5515303" cy="1325562"/>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0" i="0" u="none" strike="noStrike" cap="none" dirty="0">
                <a:solidFill>
                  <a:schemeClr val="dk1"/>
                </a:solidFill>
                <a:latin typeface="Calibri"/>
                <a:ea typeface="Calibri"/>
                <a:cs typeface="Calibri"/>
                <a:sym typeface="Calibri"/>
              </a:rPr>
              <a:t>Sistemas de Archivos</a:t>
            </a:r>
          </a:p>
        </p:txBody>
      </p:sp>
      <p:sp>
        <p:nvSpPr>
          <p:cNvPr id="119" name="Shape 119"/>
          <p:cNvSpPr txBox="1">
            <a:spLocks noGrp="1"/>
          </p:cNvSpPr>
          <p:nvPr>
            <p:ph idx="1"/>
          </p:nvPr>
        </p:nvSpPr>
        <p:spPr>
          <a:xfrm>
            <a:off x="4926202" y="3689921"/>
            <a:ext cx="2966967" cy="189137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dirty="0">
                <a:solidFill>
                  <a:schemeClr val="dk1"/>
                </a:solidFill>
                <a:latin typeface="Calibri"/>
                <a:ea typeface="Calibri"/>
                <a:cs typeface="Calibri"/>
                <a:sym typeface="Calibri"/>
              </a:rPr>
              <a:t>Cliente-Servidor</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dirty="0" err="1">
                <a:solidFill>
                  <a:schemeClr val="dk1"/>
                </a:solidFill>
                <a:latin typeface="Calibri"/>
                <a:ea typeface="Calibri"/>
                <a:cs typeface="Calibri"/>
                <a:sym typeface="Calibri"/>
              </a:rPr>
              <a:t>GlusterFS</a:t>
            </a:r>
            <a:endParaRPr lang="es-MX"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dirty="0" err="1">
                <a:solidFill>
                  <a:schemeClr val="dk1"/>
                </a:solidFill>
                <a:latin typeface="Calibri"/>
                <a:ea typeface="Calibri"/>
                <a:cs typeface="Calibri"/>
                <a:sym typeface="Calibri"/>
              </a:rPr>
              <a:t>Ceph</a:t>
            </a:r>
            <a:endParaRPr lang="es-MX"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s-MX" sz="4400" b="0" i="0" u="none" strike="noStrike" cap="none">
                <a:solidFill>
                  <a:schemeClr val="dk1"/>
                </a:solidFill>
                <a:latin typeface="Calibri"/>
                <a:ea typeface="Calibri"/>
                <a:cs typeface="Calibri"/>
                <a:sym typeface="Calibri"/>
              </a:rPr>
              <a:t>Cliente-Servidor </a:t>
            </a:r>
          </a:p>
        </p:txBody>
      </p:sp>
      <p:sp>
        <p:nvSpPr>
          <p:cNvPr id="125" name="Shape 125"/>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Uno de los sistemas de archivos más populares que trabaja con la arquitectura de acceso remoto es NFS (Network File System).</a:t>
            </a:r>
          </a:p>
          <a:p>
            <a:pPr marL="228600" marR="0" lvl="0" indent="-228600" algn="l" rtl="0">
              <a:lnSpc>
                <a:spcPct val="90000"/>
              </a:lnSpc>
              <a:spcBef>
                <a:spcPts val="100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La idea básica de NFS es que cada servidor de archivos proporcione una visión estandarizada (interfaz) de su sistema de archivos local, independientemente de la implementación de este último.</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idx="1"/>
          </p:nvPr>
        </p:nvSpPr>
        <p:spPr>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dk1"/>
              </a:buClr>
              <a:buSzPct val="100000"/>
              <a:buFont typeface="Arial"/>
              <a:buChar char="•"/>
            </a:pPr>
            <a:r>
              <a:rPr lang="es-MX" sz="2800" b="0" i="0" u="none" strike="noStrike" cap="none">
                <a:solidFill>
                  <a:schemeClr val="dk1"/>
                </a:solidFill>
                <a:latin typeface="Calibri"/>
                <a:ea typeface="Calibri"/>
                <a:cs typeface="Calibri"/>
                <a:sym typeface="Calibri"/>
              </a:rPr>
              <a:t>El NFS cuenta con un protocolo de comunicación que permite a los clientes acceder a los archivos guardados en el servidor. Luego, es posible que un conjunto heterogéneo de procesos (quizás ejecutándose en máquinas diferentes con SO diferentes) compartan archivos.</a:t>
            </a:r>
          </a:p>
          <a:p>
            <a:pPr marL="228600" marR="0" lvl="0" indent="-228600" algn="l" rtl="0">
              <a:lnSpc>
                <a:spcPct val="90000"/>
              </a:lnSpc>
              <a:spcBef>
                <a:spcPts val="1000"/>
              </a:spcBef>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TotalTime>
  <Words>845</Words>
  <Application>Microsoft Office PowerPoint</Application>
  <PresentationFormat>Panorámica</PresentationFormat>
  <Paragraphs>76</Paragraphs>
  <Slides>21</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Corbel</vt:lpstr>
      <vt:lpstr>Parallax</vt:lpstr>
      <vt:lpstr>Sistemas de Archivos Distribuidos</vt:lpstr>
      <vt:lpstr>¿Qué es?</vt:lpstr>
      <vt:lpstr>Ventajas:</vt:lpstr>
      <vt:lpstr>Desafíos de un Servidor de Archivos</vt:lpstr>
      <vt:lpstr>Presentación de PowerPoint</vt:lpstr>
      <vt:lpstr>Presentación de PowerPoint</vt:lpstr>
      <vt:lpstr>Sistemas de Archivos</vt:lpstr>
      <vt:lpstr>Cliente-Servidor </vt:lpstr>
      <vt:lpstr>Presentación de PowerPoint</vt:lpstr>
      <vt:lpstr>Presentación de PowerPoint</vt:lpstr>
      <vt:lpstr>Implementación </vt:lpstr>
      <vt:lpstr>Gluster</vt:lpstr>
      <vt:lpstr>Diseño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Archivos Distribuidos</dc:title>
  <cp:lastModifiedBy>Andres</cp:lastModifiedBy>
  <cp:revision>1</cp:revision>
  <dcterms:modified xsi:type="dcterms:W3CDTF">2016-11-20T04:32:31Z</dcterms:modified>
</cp:coreProperties>
</file>