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4" r:id="rId2"/>
    <p:sldId id="285" r:id="rId3"/>
    <p:sldId id="286" r:id="rId4"/>
    <p:sldId id="287" r:id="rId5"/>
    <p:sldId id="288" r:id="rId6"/>
    <p:sldId id="289" r:id="rId7"/>
    <p:sldId id="290"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9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a:solidFill>
                <a:srgbClr val="000000"/>
              </a:solidFill>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endParaRPr>
          </a:p>
        </p:txBody>
      </p:sp>
      <p:sp>
        <p:nvSpPr>
          <p:cNvPr id="6146"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en-US" noProof="0" smtClean="0"/>
              <a:t>Click to edit Master title style</a:t>
            </a:r>
          </a:p>
        </p:txBody>
      </p:sp>
      <p:sp>
        <p:nvSpPr>
          <p:cNvPr id="614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smtClean="0"/>
              <a:t>Click to edit Master subtitle style</a:t>
            </a:r>
          </a:p>
        </p:txBody>
      </p:sp>
      <p:sp>
        <p:nvSpPr>
          <p:cNvPr id="6" name="Rectangle 4"/>
          <p:cNvSpPr>
            <a:spLocks noGrp="1" noChangeArrowheads="1"/>
          </p:cNvSpPr>
          <p:nvPr>
            <p:ph type="dt" sz="half" idx="10"/>
          </p:nvPr>
        </p:nvSpPr>
        <p:spPr/>
        <p:txBody>
          <a:bodyPr/>
          <a:lstStyle>
            <a:lvl1pPr>
              <a:defRPr smtClean="0"/>
            </a:lvl1pPr>
          </a:lstStyle>
          <a:p>
            <a:pPr>
              <a:defRPr/>
            </a:pPr>
            <a:endParaRPr lang="en-US" altLang="en-US">
              <a:solidFill>
                <a:srgbClr val="000000"/>
              </a:solidFill>
            </a:endParaRPr>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pPr>
              <a:defRPr/>
            </a:pPr>
            <a:endParaRPr lang="en-US" altLang="en-US">
              <a:solidFill>
                <a:srgbClr val="000000"/>
              </a:solidFill>
            </a:endParaRPr>
          </a:p>
        </p:txBody>
      </p:sp>
      <p:sp>
        <p:nvSpPr>
          <p:cNvPr id="8" name="Rectangle 6"/>
          <p:cNvSpPr>
            <a:spLocks noGrp="1" noChangeArrowheads="1"/>
          </p:cNvSpPr>
          <p:nvPr>
            <p:ph type="sldNum" sz="quarter" idx="12"/>
          </p:nvPr>
        </p:nvSpPr>
        <p:spPr/>
        <p:txBody>
          <a:bodyPr/>
          <a:lstStyle>
            <a:lvl1pPr>
              <a:defRPr smtClean="0"/>
            </a:lvl1pPr>
          </a:lstStyle>
          <a:p>
            <a:pPr>
              <a:defRPr/>
            </a:pPr>
            <a:fld id="{28E23A6F-2EC8-43B5-A82F-B55AE9A347D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546398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9FF6FA4-575E-40F1-ADD0-6ECC39A4BB1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281283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8EAEE32-E975-417F-AFEC-67F9DA11510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34820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7E616EB-8132-4C6C-B0BE-66536B5AB49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7303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BA575A4-997E-4F17-80F3-81031FD065D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23671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350CC8E-B760-45E5-9863-55E265D9C9D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50491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191160C-023A-43E3-B2F0-3E4779262D4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172888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A76CD15-8B56-46CD-B476-FB7E74D44F1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91003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2FA398E6-1E73-4F55-A7E3-CCF73BC3617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74831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BE7E906-0998-47E5-A51C-06D55BFB725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301793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276F04B-8B37-46A8-BCED-07632D8448F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85431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4"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mj-lt"/>
              </a:defRPr>
            </a:lvl1pPr>
          </a:lstStyle>
          <a:p>
            <a:pPr fontAlgn="base">
              <a:spcBef>
                <a:spcPct val="0"/>
              </a:spcBef>
              <a:spcAft>
                <a:spcPct val="0"/>
              </a:spcAft>
              <a:defRPr/>
            </a:pPr>
            <a:endParaRPr lang="en-US" altLang="en-US">
              <a:solidFill>
                <a:srgbClr val="000000"/>
              </a:solidFill>
            </a:endParaRPr>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pPr fontAlgn="base">
              <a:spcBef>
                <a:spcPct val="0"/>
              </a:spcBef>
              <a:spcAft>
                <a:spcPct val="0"/>
              </a:spcAft>
              <a:defRPr/>
            </a:pPr>
            <a:endParaRPr lang="en-US" altLang="en-US">
              <a:solidFill>
                <a:srgbClr val="000000"/>
              </a:solidFill>
            </a:endParaRPr>
          </a:p>
        </p:txBody>
      </p:sp>
      <p:sp>
        <p:nvSpPr>
          <p:cNvPr id="5126"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pPr fontAlgn="base">
              <a:spcBef>
                <a:spcPct val="0"/>
              </a:spcBef>
              <a:spcAft>
                <a:spcPct val="0"/>
              </a:spcAft>
              <a:defRPr/>
            </a:pPr>
            <a:fld id="{99C5C54A-32B8-45E6-8D79-C314CB76451A}"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1031" name="Freeform 7"/>
          <p:cNvSpPr>
            <a:spLocks noChangeArrowheads="1"/>
          </p:cNvSpPr>
          <p:nvPr/>
        </p:nvSpPr>
        <p:spPr bwMode="auto">
          <a:xfrm>
            <a:off x="381000" y="228600"/>
            <a:ext cx="82296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a:solidFill>
                <a:srgbClr val="000000"/>
              </a:solidFill>
            </a:endParaRPr>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endParaRPr>
          </a:p>
        </p:txBody>
      </p:sp>
    </p:spTree>
    <p:extLst>
      <p:ext uri="{BB962C8B-B14F-4D97-AF65-F5344CB8AC3E}">
        <p14:creationId xmlns:p14="http://schemas.microsoft.com/office/powerpoint/2010/main" val="2585431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7.w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34.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3.bin"/></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43.w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40.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8.bin"/></Relationships>
</file>

<file path=ppt/slides/_rels/slide13.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45.wmf"/><Relationship Id="rId5" Type="http://schemas.openxmlformats.org/officeDocument/2006/relationships/oleObject" Target="../embeddings/oleObject42.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4.bin"/></Relationships>
</file>

<file path=ppt/slides/_rels/slide14.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49.wmf"/><Relationship Id="rId5" Type="http://schemas.openxmlformats.org/officeDocument/2006/relationships/oleObject" Target="../embeddings/oleObject46.bin"/><Relationship Id="rId4" Type="http://schemas.openxmlformats.org/officeDocument/2006/relationships/image" Target="../media/image4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52.wmf"/><Relationship Id="rId5" Type="http://schemas.openxmlformats.org/officeDocument/2006/relationships/oleObject" Target="../embeddings/oleObject49.bin"/><Relationship Id="rId4" Type="http://schemas.openxmlformats.org/officeDocument/2006/relationships/image" Target="../media/image5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xml"/><Relationship Id="rId1" Type="http://schemas.openxmlformats.org/officeDocument/2006/relationships/vmlDrawing" Target="../drawings/vmlDrawing12.vml"/><Relationship Id="rId4" Type="http://schemas.openxmlformats.org/officeDocument/2006/relationships/image" Target="../media/image53.wmf"/></Relationships>
</file>

<file path=ppt/slides/_rels/slide17.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55.wmf"/><Relationship Id="rId5" Type="http://schemas.openxmlformats.org/officeDocument/2006/relationships/oleObject" Target="../embeddings/oleObject52.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4.bin"/></Relationships>
</file>

<file path=ppt/slides/_rels/slide18.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59.wmf"/><Relationship Id="rId11" Type="http://schemas.openxmlformats.org/officeDocument/2006/relationships/image" Target="../media/image61.wmf"/><Relationship Id="rId5" Type="http://schemas.openxmlformats.org/officeDocument/2006/relationships/oleObject" Target="../embeddings/oleObject56.bin"/><Relationship Id="rId10" Type="http://schemas.openxmlformats.org/officeDocument/2006/relationships/oleObject" Target="../embeddings/oleObject59.bin"/><Relationship Id="rId4" Type="http://schemas.openxmlformats.org/officeDocument/2006/relationships/image" Target="../media/image58.wmf"/><Relationship Id="rId9" Type="http://schemas.openxmlformats.org/officeDocument/2006/relationships/oleObject" Target="../embeddings/oleObject58.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1.xml"/><Relationship Id="rId1" Type="http://schemas.openxmlformats.org/officeDocument/2006/relationships/vmlDrawing" Target="../drawings/vmlDrawing15.vml"/><Relationship Id="rId4" Type="http://schemas.openxmlformats.org/officeDocument/2006/relationships/image" Target="../media/image6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64.wmf"/><Relationship Id="rId5" Type="http://schemas.openxmlformats.org/officeDocument/2006/relationships/oleObject" Target="../embeddings/oleObject62.bin"/><Relationship Id="rId4" Type="http://schemas.openxmlformats.org/officeDocument/2006/relationships/image" Target="../media/image63.wmf"/></Relationships>
</file>

<file path=ppt/slides/_rels/slide21.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66.wmf"/><Relationship Id="rId5" Type="http://schemas.openxmlformats.org/officeDocument/2006/relationships/oleObject" Target="../embeddings/oleObject64.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66.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image" Target="../media/image70.wmf"/><Relationship Id="rId5" Type="http://schemas.openxmlformats.org/officeDocument/2006/relationships/oleObject" Target="../embeddings/oleObject68.bin"/><Relationship Id="rId4" Type="http://schemas.openxmlformats.org/officeDocument/2006/relationships/image" Target="../media/image69.wmf"/></Relationships>
</file>

<file path=ppt/slides/_rels/slide2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slideLayout" Target="../slideLayouts/slideLayout1.xml"/><Relationship Id="rId1" Type="http://schemas.openxmlformats.org/officeDocument/2006/relationships/vmlDrawing" Target="../drawings/vmlDrawing19.vml"/><Relationship Id="rId5" Type="http://schemas.openxmlformats.org/officeDocument/2006/relationships/image" Target="../media/image71.wmf"/><Relationship Id="rId4" Type="http://schemas.openxmlformats.org/officeDocument/2006/relationships/oleObject" Target="../embeddings/oleObject69.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3.bin"/><Relationship Id="rId18" Type="http://schemas.openxmlformats.org/officeDocument/2006/relationships/image" Target="../media/image16.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3.wmf"/><Relationship Id="rId17" Type="http://schemas.openxmlformats.org/officeDocument/2006/relationships/oleObject" Target="../embeddings/oleObject15.bin"/><Relationship Id="rId2" Type="http://schemas.openxmlformats.org/officeDocument/2006/relationships/slideLayout" Target="../slideLayouts/slideLayout1.xml"/><Relationship Id="rId16" Type="http://schemas.openxmlformats.org/officeDocument/2006/relationships/image" Target="../media/image15.wmf"/><Relationship Id="rId1" Type="http://schemas.openxmlformats.org/officeDocument/2006/relationships/vmlDrawing" Target="../drawings/vmlDrawing3.vml"/><Relationship Id="rId6" Type="http://schemas.openxmlformats.org/officeDocument/2006/relationships/image" Target="../media/image10.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1.bin"/><Relationship Id="rId14" Type="http://schemas.openxmlformats.org/officeDocument/2006/relationships/image" Target="../media/image14.wmf"/></Relationships>
</file>

<file path=ppt/slides/_rels/slide6.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1.wmf"/><Relationship Id="rId2" Type="http://schemas.openxmlformats.org/officeDocument/2006/relationships/slideLayout" Target="../slideLayouts/slideLayout1.xml"/><Relationship Id="rId16" Type="http://schemas.openxmlformats.org/officeDocument/2006/relationships/image" Target="../media/image23.wmf"/><Relationship Id="rId1" Type="http://schemas.openxmlformats.org/officeDocument/2006/relationships/vmlDrawing" Target="../drawings/vmlDrawing4.vml"/><Relationship Id="rId6" Type="http://schemas.openxmlformats.org/officeDocument/2006/relationships/image" Target="../media/image18.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9.bin"/><Relationship Id="rId14" Type="http://schemas.openxmlformats.org/officeDocument/2006/relationships/image" Target="../media/image22.wmf"/></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5.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24.bin"/><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29.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32.png"/><Relationship Id="rId4" Type="http://schemas.openxmlformats.org/officeDocument/2006/relationships/image" Target="../media/image28.wmf"/><Relationship Id="rId9"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85800" y="1295400"/>
            <a:ext cx="8064500" cy="925513"/>
          </a:xfrm>
        </p:spPr>
        <p:txBody>
          <a:bodyPr/>
          <a:lstStyle/>
          <a:p>
            <a:pPr eaLnBrk="1" hangingPunct="1"/>
            <a:r>
              <a:rPr lang="ro-RO" altLang="en-US" sz="3600" b="1" dirty="0" smtClean="0"/>
              <a:t>Originile </a:t>
            </a:r>
            <a:r>
              <a:rPr lang="en-US" altLang="en-US" sz="3600" b="1" dirty="0" smtClean="0"/>
              <a:t>m</a:t>
            </a:r>
            <a:r>
              <a:rPr lang="ro-RO" altLang="en-US" sz="3600" b="1" dirty="0" smtClean="0"/>
              <a:t>e</a:t>
            </a:r>
            <a:r>
              <a:rPr lang="en-US" altLang="en-US" sz="3600" b="1" dirty="0" smtClean="0"/>
              <a:t>can</a:t>
            </a:r>
            <a:r>
              <a:rPr lang="ro-RO" altLang="en-US" sz="3600" b="1" dirty="0" smtClean="0"/>
              <a:t>i</a:t>
            </a:r>
            <a:r>
              <a:rPr lang="en-US" altLang="en-US" sz="3600" b="1" dirty="0" smtClean="0"/>
              <a:t>cii</a:t>
            </a:r>
            <a:r>
              <a:rPr lang="ro-RO" altLang="en-US" sz="3600" b="1" dirty="0" smtClean="0"/>
              <a:t> cuantice</a:t>
            </a:r>
            <a:r>
              <a:rPr lang="en-US" altLang="en-US" sz="3600" dirty="0" smtClean="0"/>
              <a:t/>
            </a:r>
            <a:br>
              <a:rPr lang="en-US" altLang="en-US" sz="3600" dirty="0" smtClean="0"/>
            </a:br>
            <a:endParaRPr lang="en-US" altLang="en-US" sz="3600" dirty="0" smtClean="0"/>
          </a:p>
        </p:txBody>
      </p:sp>
      <p:sp>
        <p:nvSpPr>
          <p:cNvPr id="17411" name="Rectangle 3"/>
          <p:cNvSpPr>
            <a:spLocks noGrp="1" noChangeArrowheads="1"/>
          </p:cNvSpPr>
          <p:nvPr>
            <p:ph type="subTitle" idx="1"/>
          </p:nvPr>
        </p:nvSpPr>
        <p:spPr/>
        <p:txBody>
          <a:bodyPr/>
          <a:lstStyle/>
          <a:p>
            <a:pPr eaLnBrk="1" hangingPunct="1"/>
            <a:endParaRPr lang="en-US" altLang="en-US" smtClean="0"/>
          </a:p>
          <a:p>
            <a:pPr eaLnBrk="1" hangingPunct="1"/>
            <a:endParaRPr lang="en-US" altLang="en-US" smtClean="0"/>
          </a:p>
          <a:p>
            <a:pPr eaLnBrk="1" hangingPunct="1"/>
            <a:endParaRPr lang="en-US" altLang="en-US" smtClean="0"/>
          </a:p>
        </p:txBody>
      </p:sp>
      <p:sp>
        <p:nvSpPr>
          <p:cNvPr id="17412" name="Rectangle 4"/>
          <p:cNvSpPr>
            <a:spLocks noChangeArrowheads="1"/>
          </p:cNvSpPr>
          <p:nvPr/>
        </p:nvSpPr>
        <p:spPr bwMode="auto">
          <a:xfrm>
            <a:off x="3196359" y="2819400"/>
            <a:ext cx="2735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dirty="0">
                <a:solidFill>
                  <a:srgbClr val="006633"/>
                </a:solidFill>
              </a:rPr>
              <a:t>.</a:t>
            </a:r>
            <a:r>
              <a:rPr lang="ro-RO" altLang="en-US" dirty="0">
                <a:solidFill>
                  <a:srgbClr val="000000"/>
                </a:solidFill>
              </a:rPr>
              <a:t> </a:t>
            </a:r>
            <a:r>
              <a:rPr lang="ro-RO" altLang="en-US" i="1" dirty="0">
                <a:solidFill>
                  <a:srgbClr val="000000"/>
                </a:solidFill>
                <a:latin typeface="Tahoma" pitchFamily="34" charset="0"/>
              </a:rPr>
              <a:t>Efectul  </a:t>
            </a:r>
            <a:r>
              <a:rPr lang="ro-RO" altLang="en-US" i="1" dirty="0">
                <a:solidFill>
                  <a:srgbClr val="000000"/>
                </a:solidFill>
              </a:rPr>
              <a:t>fotoelectric</a:t>
            </a:r>
            <a:r>
              <a:rPr lang="en-US" altLang="en-US" dirty="0">
                <a:solidFill>
                  <a:srgbClr val="000000"/>
                </a:solidFill>
              </a:rPr>
              <a:t> </a:t>
            </a:r>
          </a:p>
        </p:txBody>
      </p:sp>
      <p:sp>
        <p:nvSpPr>
          <p:cNvPr id="17413" name="Rectangle 5"/>
          <p:cNvSpPr>
            <a:spLocks noChangeArrowheads="1"/>
          </p:cNvSpPr>
          <p:nvPr/>
        </p:nvSpPr>
        <p:spPr bwMode="auto">
          <a:xfrm>
            <a:off x="3124200" y="2286000"/>
            <a:ext cx="23034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ro-RO" altLang="en-US" i="1" dirty="0">
                <a:solidFill>
                  <a:srgbClr val="000000"/>
                </a:solidFill>
              </a:rPr>
              <a:t>.</a:t>
            </a:r>
            <a:r>
              <a:rPr lang="ro-RO" altLang="en-US" dirty="0">
                <a:solidFill>
                  <a:srgbClr val="000000"/>
                </a:solidFill>
              </a:rPr>
              <a:t> </a:t>
            </a:r>
            <a:r>
              <a:rPr lang="ro-RO" altLang="en-US" i="1" dirty="0">
                <a:solidFill>
                  <a:srgbClr val="000000"/>
                </a:solidFill>
              </a:rPr>
              <a:t>Radiaţia termică</a:t>
            </a:r>
            <a:r>
              <a:rPr lang="en-US" altLang="en-US" dirty="0">
                <a:solidFill>
                  <a:srgbClr val="000000"/>
                </a:solidFill>
              </a:rPr>
              <a:t> </a:t>
            </a:r>
          </a:p>
        </p:txBody>
      </p:sp>
      <p:sp>
        <p:nvSpPr>
          <p:cNvPr id="17414" name="Rectangle 6"/>
          <p:cNvSpPr>
            <a:spLocks noChangeArrowheads="1"/>
          </p:cNvSpPr>
          <p:nvPr/>
        </p:nvSpPr>
        <p:spPr bwMode="auto">
          <a:xfrm rot="11259039" flipV="1">
            <a:off x="3495675" y="3736975"/>
            <a:ext cx="1951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ro-RO" altLang="en-US">
                <a:solidFill>
                  <a:srgbClr val="000000"/>
                </a:solidFill>
              </a:rPr>
              <a:t> </a:t>
            </a:r>
            <a:endParaRPr lang="en-US" altLang="en-US">
              <a:solidFill>
                <a:srgbClr val="000000"/>
              </a:solidFill>
            </a:endParaRPr>
          </a:p>
        </p:txBody>
      </p:sp>
      <p:sp>
        <p:nvSpPr>
          <p:cNvPr id="17415" name="Rectangle 7"/>
          <p:cNvSpPr>
            <a:spLocks noChangeArrowheads="1"/>
          </p:cNvSpPr>
          <p:nvPr/>
        </p:nvSpPr>
        <p:spPr bwMode="auto">
          <a:xfrm>
            <a:off x="3168650" y="3278981"/>
            <a:ext cx="23764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i="1" dirty="0">
                <a:solidFill>
                  <a:srgbClr val="000000"/>
                </a:solidFill>
              </a:rPr>
              <a:t>.</a:t>
            </a:r>
            <a:r>
              <a:rPr lang="ro-RO" altLang="en-US" i="1" dirty="0">
                <a:solidFill>
                  <a:srgbClr val="000000"/>
                </a:solidFill>
                <a:latin typeface="Arial" charset="0"/>
              </a:rPr>
              <a:t> </a:t>
            </a:r>
            <a:r>
              <a:rPr lang="ro-RO" altLang="en-US" i="1" dirty="0">
                <a:solidFill>
                  <a:srgbClr val="00B050"/>
                </a:solidFill>
              </a:rPr>
              <a:t>Efectul</a:t>
            </a:r>
            <a:r>
              <a:rPr lang="en-US" altLang="en-US" i="1" dirty="0">
                <a:solidFill>
                  <a:srgbClr val="00B050"/>
                </a:solidFill>
              </a:rPr>
              <a:t> </a:t>
            </a:r>
            <a:r>
              <a:rPr lang="ro-RO" altLang="en-US" i="1" dirty="0">
                <a:solidFill>
                  <a:srgbClr val="00B050"/>
                </a:solidFill>
              </a:rPr>
              <a:t>Compton</a:t>
            </a:r>
            <a:r>
              <a:rPr lang="en-US" altLang="en-US" dirty="0">
                <a:solidFill>
                  <a:srgbClr val="00B050"/>
                </a:solidFill>
              </a:rPr>
              <a:t> </a:t>
            </a:r>
            <a:endParaRPr lang="ro-RO" altLang="en-US" dirty="0">
              <a:solidFill>
                <a:srgbClr val="00B050"/>
              </a:solidFill>
              <a:latin typeface="Arial" charset="0"/>
            </a:endParaRPr>
          </a:p>
          <a:p>
            <a:endParaRPr lang="en-US" altLang="en-US" dirty="0">
              <a:solidFill>
                <a:srgbClr val="000000"/>
              </a:solidFill>
              <a:latin typeface="Arial" charset="0"/>
            </a:endParaRPr>
          </a:p>
        </p:txBody>
      </p:sp>
      <p:sp>
        <p:nvSpPr>
          <p:cNvPr id="17416" name="Rectangle 8"/>
          <p:cNvSpPr>
            <a:spLocks noChangeArrowheads="1"/>
          </p:cNvSpPr>
          <p:nvPr/>
        </p:nvSpPr>
        <p:spPr bwMode="auto">
          <a:xfrm>
            <a:off x="2799483" y="4876800"/>
            <a:ext cx="35290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i="1" dirty="0">
                <a:solidFill>
                  <a:srgbClr val="000000"/>
                </a:solidFill>
              </a:rPr>
              <a:t>. </a:t>
            </a:r>
            <a:r>
              <a:rPr lang="ro-RO" altLang="en-US" i="1" dirty="0">
                <a:solidFill>
                  <a:srgbClr val="000000"/>
                </a:solidFill>
              </a:rPr>
              <a:t>Principiul Heisenberg</a:t>
            </a:r>
            <a:r>
              <a:rPr lang="en-US" altLang="en-US" dirty="0">
                <a:solidFill>
                  <a:srgbClr val="000000"/>
                </a:solidFill>
              </a:rPr>
              <a:t> </a:t>
            </a:r>
            <a:endParaRPr lang="ro-RO" altLang="en-US" dirty="0">
              <a:solidFill>
                <a:srgbClr val="000000"/>
              </a:solidFill>
            </a:endParaRPr>
          </a:p>
        </p:txBody>
      </p:sp>
      <p:sp>
        <p:nvSpPr>
          <p:cNvPr id="17418" name="Rectangle 10"/>
          <p:cNvSpPr>
            <a:spLocks noChangeArrowheads="1"/>
          </p:cNvSpPr>
          <p:nvPr/>
        </p:nvSpPr>
        <p:spPr bwMode="auto">
          <a:xfrm>
            <a:off x="2876549" y="4231930"/>
            <a:ext cx="33194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0000"/>
                </a:solidFill>
              </a:rPr>
              <a:t>.</a:t>
            </a:r>
            <a:r>
              <a:rPr lang="en-GB" altLang="en-US">
                <a:solidFill>
                  <a:srgbClr val="000000"/>
                </a:solidFill>
              </a:rPr>
              <a:t> </a:t>
            </a:r>
            <a:r>
              <a:rPr lang="en-GB" altLang="en-US" i="1">
                <a:solidFill>
                  <a:srgbClr val="006633"/>
                </a:solidFill>
              </a:rPr>
              <a:t>Dualismul undă-corpuscul</a:t>
            </a:r>
            <a:endParaRPr lang="en-US" altLang="en-US" i="1">
              <a:solidFill>
                <a:srgbClr val="006633"/>
              </a:solidFill>
            </a:endParaRPr>
          </a:p>
        </p:txBody>
      </p:sp>
      <p:sp>
        <p:nvSpPr>
          <p:cNvPr id="17419" name="Rectangle 11"/>
          <p:cNvSpPr>
            <a:spLocks noChangeArrowheads="1"/>
          </p:cNvSpPr>
          <p:nvPr/>
        </p:nvSpPr>
        <p:spPr bwMode="auto">
          <a:xfrm>
            <a:off x="2876549" y="5486400"/>
            <a:ext cx="315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o-RO" altLang="en-US" dirty="0">
                <a:solidFill>
                  <a:srgbClr val="006633"/>
                </a:solidFill>
              </a:rPr>
              <a:t> . Ecuaţia </a:t>
            </a:r>
            <a:r>
              <a:rPr lang="hu-HU" altLang="en-US" dirty="0">
                <a:solidFill>
                  <a:srgbClr val="006633"/>
                </a:solidFill>
              </a:rPr>
              <a:t>lui  Schrödinger</a:t>
            </a:r>
            <a:endParaRPr lang="en-US" altLang="en-US" dirty="0">
              <a:solidFill>
                <a:srgbClr val="006633"/>
              </a:solidFill>
            </a:endParaRPr>
          </a:p>
        </p:txBody>
      </p:sp>
    </p:spTree>
    <p:extLst>
      <p:ext uri="{BB962C8B-B14F-4D97-AF65-F5344CB8AC3E}">
        <p14:creationId xmlns:p14="http://schemas.microsoft.com/office/powerpoint/2010/main" val="14610195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idx="4294967295"/>
          </p:nvPr>
        </p:nvSpPr>
        <p:spPr>
          <a:xfrm>
            <a:off x="838200" y="29029"/>
            <a:ext cx="7772400" cy="1371600"/>
          </a:xfrm>
        </p:spPr>
        <p:txBody>
          <a:bodyPr/>
          <a:lstStyle/>
          <a:p>
            <a:pPr eaLnBrk="1" hangingPunct="1"/>
            <a:r>
              <a:rPr lang="ro-RO" altLang="en-US" sz="3600" i="1" dirty="0" smtClean="0">
                <a:solidFill>
                  <a:schemeClr val="tx1"/>
                </a:solidFill>
              </a:rPr>
              <a:t/>
            </a:r>
            <a:br>
              <a:rPr lang="ro-RO" altLang="en-US" sz="3600" i="1" dirty="0" smtClean="0">
                <a:solidFill>
                  <a:schemeClr val="tx1"/>
                </a:solidFill>
              </a:rPr>
            </a:br>
            <a:r>
              <a:rPr lang="ro-RO" altLang="en-US" sz="3600" i="1" dirty="0" smtClean="0">
                <a:solidFill>
                  <a:schemeClr val="tx1"/>
                </a:solidFill>
              </a:rPr>
              <a:t/>
            </a:r>
            <a:br>
              <a:rPr lang="ro-RO" altLang="en-US" sz="3600" i="1" dirty="0" smtClean="0">
                <a:solidFill>
                  <a:schemeClr val="tx1"/>
                </a:solidFill>
              </a:rPr>
            </a:br>
            <a:r>
              <a:rPr lang="ro-RO" altLang="en-US" sz="3600" i="1" dirty="0" smtClean="0">
                <a:solidFill>
                  <a:schemeClr val="tx1"/>
                </a:solidFill>
              </a:rPr>
              <a:t>2</a:t>
            </a:r>
            <a:r>
              <a:rPr lang="ro-RO" altLang="en-US" sz="3600" b="1" i="1" dirty="0" smtClean="0">
                <a:solidFill>
                  <a:schemeClr val="tx1"/>
                </a:solidFill>
              </a:rPr>
              <a:t>. Efectul  fotoelectric</a:t>
            </a:r>
            <a:r>
              <a:rPr lang="en-US" altLang="en-US" sz="3600" b="1" dirty="0" smtClean="0">
                <a:solidFill>
                  <a:schemeClr val="tx1"/>
                </a:solidFill>
              </a:rPr>
              <a:t> </a:t>
            </a:r>
          </a:p>
        </p:txBody>
      </p:sp>
      <p:sp>
        <p:nvSpPr>
          <p:cNvPr id="38915" name="Rectangle 3"/>
          <p:cNvSpPr>
            <a:spLocks noGrp="1" noChangeArrowheads="1"/>
          </p:cNvSpPr>
          <p:nvPr>
            <p:ph type="subTitle" idx="4294967295"/>
          </p:nvPr>
        </p:nvSpPr>
        <p:spPr>
          <a:xfrm flipV="1">
            <a:off x="827088" y="2781300"/>
            <a:ext cx="7489825" cy="3527425"/>
          </a:xfrm>
        </p:spPr>
        <p:txBody>
          <a:bodyPr/>
          <a:lstStyle/>
          <a:p>
            <a:pPr marL="0" indent="0" eaLnBrk="1" hangingPunct="1">
              <a:lnSpc>
                <a:spcPct val="80000"/>
              </a:lnSpc>
              <a:buFont typeface="Wingdings" pitchFamily="2" charset="2"/>
              <a:buNone/>
            </a:pPr>
            <a:endParaRPr lang="en-US" altLang="en-US" sz="1100" dirty="0" smtClean="0"/>
          </a:p>
          <a:p>
            <a:pPr marL="0" indent="0" eaLnBrk="1" hangingPunct="1">
              <a:lnSpc>
                <a:spcPct val="80000"/>
              </a:lnSpc>
              <a:buFont typeface="Wingdings" pitchFamily="2" charset="2"/>
              <a:buNone/>
            </a:pPr>
            <a:endParaRPr lang="en-US" altLang="en-US" sz="1100" dirty="0" smtClean="0"/>
          </a:p>
          <a:p>
            <a:pPr marL="0" indent="0" eaLnBrk="1" hangingPunct="1">
              <a:lnSpc>
                <a:spcPct val="80000"/>
              </a:lnSpc>
              <a:buFont typeface="Wingdings" pitchFamily="2" charset="2"/>
              <a:buNone/>
            </a:pPr>
            <a:endParaRPr lang="en-US" altLang="en-US" sz="1100" dirty="0" smtClean="0"/>
          </a:p>
          <a:p>
            <a:pPr marL="0" indent="0" eaLnBrk="1" hangingPunct="1">
              <a:lnSpc>
                <a:spcPct val="80000"/>
              </a:lnSpc>
              <a:buFont typeface="Wingdings" pitchFamily="2" charset="2"/>
              <a:buNone/>
            </a:pPr>
            <a:endParaRPr lang="en-US" altLang="en-US" sz="1100" dirty="0" smtClean="0"/>
          </a:p>
          <a:p>
            <a:pPr marL="0" indent="0" eaLnBrk="1" hangingPunct="1">
              <a:lnSpc>
                <a:spcPct val="80000"/>
              </a:lnSpc>
              <a:buFont typeface="Wingdings" pitchFamily="2" charset="2"/>
              <a:buNone/>
            </a:pPr>
            <a:endParaRPr lang="en-US" altLang="en-US" sz="1100" dirty="0" smtClean="0"/>
          </a:p>
          <a:p>
            <a:pPr marL="0" indent="0" eaLnBrk="1" hangingPunct="1">
              <a:lnSpc>
                <a:spcPct val="80000"/>
              </a:lnSpc>
              <a:buFont typeface="Wingdings" pitchFamily="2" charset="2"/>
              <a:buNone/>
            </a:pPr>
            <a:endParaRPr lang="en-US" altLang="en-US" sz="1100" dirty="0" smtClean="0"/>
          </a:p>
          <a:p>
            <a:pPr marL="0" indent="0" eaLnBrk="1" hangingPunct="1">
              <a:lnSpc>
                <a:spcPct val="80000"/>
              </a:lnSpc>
              <a:buFont typeface="Wingdings" pitchFamily="2" charset="2"/>
              <a:buNone/>
            </a:pPr>
            <a:endParaRPr lang="en-US" altLang="en-US" sz="1100" dirty="0" smtClean="0"/>
          </a:p>
          <a:p>
            <a:pPr marL="0" indent="0" eaLnBrk="1" hangingPunct="1">
              <a:lnSpc>
                <a:spcPct val="80000"/>
              </a:lnSpc>
              <a:buFont typeface="Wingdings" pitchFamily="2" charset="2"/>
              <a:buNone/>
            </a:pPr>
            <a:endParaRPr lang="en-US" altLang="en-US" sz="1100" dirty="0" smtClean="0"/>
          </a:p>
          <a:p>
            <a:pPr marL="0" indent="0" eaLnBrk="1" hangingPunct="1">
              <a:lnSpc>
                <a:spcPct val="80000"/>
              </a:lnSpc>
              <a:buFont typeface="Wingdings" pitchFamily="2" charset="2"/>
              <a:buNone/>
            </a:pPr>
            <a:endParaRPr lang="en-US" altLang="en-US" sz="1100" dirty="0" smtClean="0"/>
          </a:p>
        </p:txBody>
      </p:sp>
      <p:sp>
        <p:nvSpPr>
          <p:cNvPr id="3891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8917" name="Rectangle 7"/>
          <p:cNvSpPr>
            <a:spLocks noChangeArrowheads="1"/>
          </p:cNvSpPr>
          <p:nvPr/>
        </p:nvSpPr>
        <p:spPr bwMode="auto">
          <a:xfrm rot="10800000" flipV="1">
            <a:off x="1447800" y="1828800"/>
            <a:ext cx="7562850"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r>
              <a:rPr lang="ro-RO" altLang="en-US" dirty="0">
                <a:solidFill>
                  <a:srgbClr val="000000"/>
                </a:solidFill>
              </a:rPr>
              <a:t>Ecuaţia lui Einstein pentru efectul  fotoelectric extern este:</a:t>
            </a:r>
          </a:p>
          <a:p>
            <a:endParaRPr lang="ro-RO" altLang="en-US" dirty="0">
              <a:solidFill>
                <a:srgbClr val="000000"/>
              </a:solidFill>
            </a:endParaRPr>
          </a:p>
          <a:p>
            <a:endParaRPr lang="ro-RO" altLang="en-US" dirty="0">
              <a:solidFill>
                <a:srgbClr val="000000"/>
              </a:solidFill>
            </a:endParaRPr>
          </a:p>
          <a:p>
            <a:r>
              <a:rPr lang="ro-RO" altLang="en-US" dirty="0">
                <a:solidFill>
                  <a:srgbClr val="000000"/>
                </a:solidFill>
              </a:rPr>
              <a:t>                                                                              (2.1)</a:t>
            </a:r>
          </a:p>
          <a:p>
            <a:endParaRPr lang="ro-RO" altLang="en-US" dirty="0">
              <a:solidFill>
                <a:srgbClr val="000000"/>
              </a:solidFill>
            </a:endParaRPr>
          </a:p>
          <a:p>
            <a:r>
              <a:rPr lang="ro-RO" altLang="en-US" b="1" i="1" dirty="0">
                <a:solidFill>
                  <a:srgbClr val="000000"/>
                </a:solidFill>
              </a:rPr>
              <a:t>Aplicaţie: </a:t>
            </a:r>
            <a:r>
              <a:rPr lang="ro-RO" altLang="en-US" dirty="0">
                <a:solidFill>
                  <a:srgbClr val="000000"/>
                </a:solidFill>
              </a:rPr>
              <a:t>Pragul roşu fotoelectric pentru un metal necunoscut este             nm.  Găsiţi lucrul mecanic de extracţie pentru un electron din acest metal şi viteza maximă a electronilor extraşi de către radiaţia cu lungimea de undă              nm.</a:t>
            </a:r>
          </a:p>
          <a:p>
            <a:r>
              <a:rPr lang="ro-RO" altLang="en-US" i="1" dirty="0">
                <a:solidFill>
                  <a:srgbClr val="000000"/>
                </a:solidFill>
              </a:rPr>
              <a:t>Rezolvare:</a:t>
            </a:r>
          </a:p>
          <a:p>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endParaRPr lang="en-US" altLang="en-US" dirty="0">
              <a:solidFill>
                <a:srgbClr val="000000"/>
              </a:solidFill>
            </a:endParaRPr>
          </a:p>
        </p:txBody>
      </p:sp>
      <p:sp>
        <p:nvSpPr>
          <p:cNvPr id="3891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8919" name="Rectangle 11"/>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8920"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8921"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38922" name="Object 15"/>
          <p:cNvGraphicFramePr>
            <a:graphicFrameLocks noChangeAspect="1"/>
          </p:cNvGraphicFramePr>
          <p:nvPr/>
        </p:nvGraphicFramePr>
        <p:xfrm>
          <a:off x="3290888" y="2930525"/>
          <a:ext cx="2487612" cy="998538"/>
        </p:xfrm>
        <a:graphic>
          <a:graphicData uri="http://schemas.openxmlformats.org/presentationml/2006/ole">
            <mc:AlternateContent xmlns:mc="http://schemas.openxmlformats.org/markup-compatibility/2006">
              <mc:Choice xmlns:v="urn:schemas-microsoft-com:vml" Requires="v">
                <p:oleObj spid="_x0000_s2085" name="Equation" r:id="rId3" imgW="1079280" imgH="431640" progId="Equation.3">
                  <p:embed/>
                </p:oleObj>
              </mc:Choice>
              <mc:Fallback>
                <p:oleObj name="Equation" r:id="rId3" imgW="10792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0888" y="2930525"/>
                        <a:ext cx="2487612"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3" name="Rectangle 18"/>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8924" name="Rectangle 20"/>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8925" name="Rectangle 22"/>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38926" name="Object 21"/>
          <p:cNvGraphicFramePr>
            <a:graphicFrameLocks noChangeAspect="1"/>
          </p:cNvGraphicFramePr>
          <p:nvPr>
            <p:extLst>
              <p:ext uri="{D42A27DB-BD31-4B8C-83A1-F6EECF244321}">
                <p14:modId xmlns:p14="http://schemas.microsoft.com/office/powerpoint/2010/main" val="383530753"/>
              </p:ext>
            </p:extLst>
          </p:nvPr>
        </p:nvGraphicFramePr>
        <p:xfrm>
          <a:off x="2133600" y="4343400"/>
          <a:ext cx="1081088" cy="358775"/>
        </p:xfrm>
        <a:graphic>
          <a:graphicData uri="http://schemas.openxmlformats.org/presentationml/2006/ole">
            <mc:AlternateContent xmlns:mc="http://schemas.openxmlformats.org/markup-compatibility/2006">
              <mc:Choice xmlns:v="urn:schemas-microsoft-com:vml" Requires="v">
                <p:oleObj spid="_x0000_s2086" name="Equation" r:id="rId5" imgW="583947" imgH="228501" progId="Equation.3">
                  <p:embed/>
                </p:oleObj>
              </mc:Choice>
              <mc:Fallback>
                <p:oleObj name="Equation" r:id="rId5" imgW="583947"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343400"/>
                        <a:ext cx="1081088"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7"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38928" name="Object 23"/>
          <p:cNvGraphicFramePr>
            <a:graphicFrameLocks noChangeAspect="1"/>
          </p:cNvGraphicFramePr>
          <p:nvPr>
            <p:extLst>
              <p:ext uri="{D42A27DB-BD31-4B8C-83A1-F6EECF244321}">
                <p14:modId xmlns:p14="http://schemas.microsoft.com/office/powerpoint/2010/main" val="207416714"/>
              </p:ext>
            </p:extLst>
          </p:nvPr>
        </p:nvGraphicFramePr>
        <p:xfrm>
          <a:off x="6019800" y="4876800"/>
          <a:ext cx="1079500" cy="342900"/>
        </p:xfrm>
        <a:graphic>
          <a:graphicData uri="http://schemas.openxmlformats.org/presentationml/2006/ole">
            <mc:AlternateContent xmlns:mc="http://schemas.openxmlformats.org/markup-compatibility/2006">
              <mc:Choice xmlns:v="urn:schemas-microsoft-com:vml" Requires="v">
                <p:oleObj spid="_x0000_s2087" name="Equation" r:id="rId7" imgW="507780" imgH="177723" progId="Equation.3">
                  <p:embed/>
                </p:oleObj>
              </mc:Choice>
              <mc:Fallback>
                <p:oleObj name="Equation" r:id="rId7" imgW="507780" imgH="17772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4876800"/>
                        <a:ext cx="10795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9"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38930" name="Object 25"/>
          <p:cNvGraphicFramePr>
            <a:graphicFrameLocks noChangeAspect="1"/>
          </p:cNvGraphicFramePr>
          <p:nvPr>
            <p:extLst>
              <p:ext uri="{D42A27DB-BD31-4B8C-83A1-F6EECF244321}">
                <p14:modId xmlns:p14="http://schemas.microsoft.com/office/powerpoint/2010/main" val="2125562062"/>
              </p:ext>
            </p:extLst>
          </p:nvPr>
        </p:nvGraphicFramePr>
        <p:xfrm>
          <a:off x="2819400" y="5105400"/>
          <a:ext cx="2089150" cy="788987"/>
        </p:xfrm>
        <a:graphic>
          <a:graphicData uri="http://schemas.openxmlformats.org/presentationml/2006/ole">
            <mc:AlternateContent xmlns:mc="http://schemas.openxmlformats.org/markup-compatibility/2006">
              <mc:Choice xmlns:v="urn:schemas-microsoft-com:vml" Requires="v">
                <p:oleObj spid="_x0000_s2088" name="Equation" r:id="rId9" imgW="1129810" imgH="431613" progId="Equation.3">
                  <p:embed/>
                </p:oleObj>
              </mc:Choice>
              <mc:Fallback>
                <p:oleObj name="Equation" r:id="rId9" imgW="1129810" imgH="4316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5105400"/>
                        <a:ext cx="2089150"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31" name="Rectangle 2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38932" name="Object 27"/>
          <p:cNvGraphicFramePr>
            <a:graphicFrameLocks noChangeAspect="1"/>
          </p:cNvGraphicFramePr>
          <p:nvPr/>
        </p:nvGraphicFramePr>
        <p:xfrm>
          <a:off x="2484438" y="5743575"/>
          <a:ext cx="4032250" cy="974725"/>
        </p:xfrm>
        <a:graphic>
          <a:graphicData uri="http://schemas.openxmlformats.org/presentationml/2006/ole">
            <mc:AlternateContent xmlns:mc="http://schemas.openxmlformats.org/markup-compatibility/2006">
              <mc:Choice xmlns:v="urn:schemas-microsoft-com:vml" Requires="v">
                <p:oleObj spid="_x0000_s2089" name="Equation" r:id="rId11" imgW="2171520" imgH="520560" progId="Equation.3">
                  <p:embed/>
                </p:oleObj>
              </mc:Choice>
              <mc:Fallback>
                <p:oleObj name="Equation" r:id="rId11" imgW="2171520" imgH="5205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5743575"/>
                        <a:ext cx="4032250"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13005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Rectangle 2"/>
          <p:cNvSpPr>
            <a:spLocks noGrp="1" noChangeArrowheads="1"/>
          </p:cNvSpPr>
          <p:nvPr>
            <p:ph type="ctrTitle"/>
          </p:nvPr>
        </p:nvSpPr>
        <p:spPr>
          <a:xfrm>
            <a:off x="663431" y="1281402"/>
            <a:ext cx="7623175" cy="1752600"/>
          </a:xfrm>
        </p:spPr>
        <p:txBody>
          <a:bodyPr/>
          <a:lstStyle/>
          <a:p>
            <a:pPr eaLnBrk="1" hangingPunct="1"/>
            <a:r>
              <a:rPr lang="ro-RO" altLang="en-US" i="1" dirty="0" smtClean="0">
                <a:solidFill>
                  <a:schemeClr val="tx1"/>
                </a:solidFill>
              </a:rPr>
              <a:t>3. </a:t>
            </a:r>
            <a:r>
              <a:rPr lang="ro-RO" altLang="en-US" b="1" i="1" dirty="0" smtClean="0">
                <a:solidFill>
                  <a:schemeClr val="tx1"/>
                </a:solidFill>
              </a:rPr>
              <a:t>Efectul</a:t>
            </a:r>
            <a:r>
              <a:rPr lang="en-US" altLang="en-US" b="1" i="1" dirty="0" smtClean="0">
                <a:solidFill>
                  <a:schemeClr val="tx1"/>
                </a:solidFill>
              </a:rPr>
              <a:t> </a:t>
            </a:r>
            <a:r>
              <a:rPr lang="ro-RO" altLang="en-US" b="1" i="1" dirty="0" smtClean="0">
                <a:solidFill>
                  <a:schemeClr val="tx1"/>
                </a:solidFill>
              </a:rPr>
              <a:t>Compton</a:t>
            </a:r>
            <a:endParaRPr lang="en-US" altLang="en-US" b="1" i="1" dirty="0" smtClean="0">
              <a:solidFill>
                <a:schemeClr val="tx1"/>
              </a:solidFill>
            </a:endParaRPr>
          </a:p>
        </p:txBody>
      </p:sp>
      <p:sp>
        <p:nvSpPr>
          <p:cNvPr id="6152" name="Rectangle 3"/>
          <p:cNvSpPr>
            <a:spLocks noGrp="1" noChangeArrowheads="1"/>
          </p:cNvSpPr>
          <p:nvPr>
            <p:ph type="subTitle" idx="1"/>
          </p:nvPr>
        </p:nvSpPr>
        <p:spPr>
          <a:xfrm flipV="1">
            <a:off x="827088" y="2781300"/>
            <a:ext cx="7489825" cy="3527425"/>
          </a:xfrm>
        </p:spPr>
        <p:txBody>
          <a:bodyPr/>
          <a:lstStyle/>
          <a:p>
            <a:pPr eaLnBrk="1" hangingPunct="1">
              <a:lnSpc>
                <a:spcPct val="80000"/>
              </a:lnSpc>
            </a:pPr>
            <a:endParaRPr lang="en-US" altLang="en-US" sz="1100" smtClean="0"/>
          </a:p>
          <a:p>
            <a:pPr eaLnBrk="1" hangingPunct="1">
              <a:lnSpc>
                <a:spcPct val="80000"/>
              </a:lnSpc>
            </a:pPr>
            <a:endParaRPr lang="en-US" altLang="en-US" sz="1100" smtClean="0"/>
          </a:p>
          <a:p>
            <a:pPr eaLnBrk="1" hangingPunct="1">
              <a:lnSpc>
                <a:spcPct val="80000"/>
              </a:lnSpc>
            </a:pPr>
            <a:endParaRPr lang="en-US" altLang="en-US" sz="1100" smtClean="0"/>
          </a:p>
          <a:p>
            <a:pPr eaLnBrk="1" hangingPunct="1">
              <a:lnSpc>
                <a:spcPct val="80000"/>
              </a:lnSpc>
            </a:pPr>
            <a:endParaRPr lang="en-US" altLang="en-US" sz="1100" smtClean="0"/>
          </a:p>
          <a:p>
            <a:pPr eaLnBrk="1" hangingPunct="1">
              <a:lnSpc>
                <a:spcPct val="80000"/>
              </a:lnSpc>
            </a:pPr>
            <a:endParaRPr lang="en-US" altLang="en-US" sz="1100" smtClean="0"/>
          </a:p>
          <a:p>
            <a:pPr eaLnBrk="1" hangingPunct="1">
              <a:lnSpc>
                <a:spcPct val="80000"/>
              </a:lnSpc>
            </a:pPr>
            <a:endParaRPr lang="en-US" altLang="en-US" sz="1100" smtClean="0"/>
          </a:p>
          <a:p>
            <a:pPr eaLnBrk="1" hangingPunct="1">
              <a:lnSpc>
                <a:spcPct val="80000"/>
              </a:lnSpc>
            </a:pPr>
            <a:endParaRPr lang="en-US" altLang="en-US" sz="1100" smtClean="0"/>
          </a:p>
          <a:p>
            <a:pPr eaLnBrk="1" hangingPunct="1">
              <a:lnSpc>
                <a:spcPct val="80000"/>
              </a:lnSpc>
            </a:pPr>
            <a:endParaRPr lang="en-US" altLang="en-US" sz="1100" smtClean="0"/>
          </a:p>
          <a:p>
            <a:pPr eaLnBrk="1" hangingPunct="1">
              <a:lnSpc>
                <a:spcPct val="80000"/>
              </a:lnSpc>
            </a:pPr>
            <a:endParaRPr lang="en-US" altLang="en-US" sz="1100" smtClean="0"/>
          </a:p>
        </p:txBody>
      </p:sp>
      <p:sp>
        <p:nvSpPr>
          <p:cNvPr id="6153" name="Rectangle 4"/>
          <p:cNvSpPr>
            <a:spLocks noChangeArrowheads="1"/>
          </p:cNvSpPr>
          <p:nvPr/>
        </p:nvSpPr>
        <p:spPr bwMode="auto">
          <a:xfrm>
            <a:off x="684213" y="2492375"/>
            <a:ext cx="7705725"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fr-FR" altLang="en-US" b="1" i="1">
                <a:solidFill>
                  <a:srgbClr val="000000"/>
                </a:solidFill>
                <a:effectLst>
                  <a:outerShdw blurRad="38100" dist="38100" dir="2700000" algn="tl">
                    <a:srgbClr val="C0C0C0"/>
                  </a:outerShdw>
                </a:effectLst>
              </a:rPr>
              <a:t>Efectul Compton</a:t>
            </a:r>
            <a:r>
              <a:rPr lang="fr-FR" altLang="en-US">
                <a:solidFill>
                  <a:srgbClr val="000000"/>
                </a:solidFill>
                <a:effectLst>
                  <a:outerShdw blurRad="38100" dist="38100" dir="2700000" algn="tl">
                    <a:srgbClr val="C0C0C0"/>
                  </a:outerShdw>
                </a:effectLst>
              </a:rPr>
              <a:t> reprezintă, de fapt, difuzia sau ciocnirea unui foton din domeniul razelor X cu o ţintă “fixă” (un electron “liber” sau o altă particulă), proces în care o parte din energia fotonului incident este transferată ţintei.</a:t>
            </a:r>
            <a:r>
              <a:rPr lang="ro-RO" altLang="en-US">
                <a:solidFill>
                  <a:srgbClr val="000000"/>
                </a:solidFill>
                <a:effectLst>
                  <a:outerShdw blurRad="38100" dist="38100" dir="2700000" algn="tl">
                    <a:srgbClr val="C0C0C0"/>
                  </a:outerShdw>
                </a:effectLst>
              </a:rPr>
              <a:t> </a:t>
            </a: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r>
              <a:rPr lang="ro-RO" altLang="en-US">
                <a:solidFill>
                  <a:srgbClr val="000000"/>
                </a:solidFill>
              </a:rPr>
              <a:t>                                                                   </a:t>
            </a: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en-US" altLang="en-US">
              <a:solidFill>
                <a:srgbClr val="000000"/>
              </a:solidFill>
            </a:endParaRPr>
          </a:p>
        </p:txBody>
      </p:sp>
      <p:sp>
        <p:nvSpPr>
          <p:cNvPr id="61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615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6156" name="Rectangle 11"/>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6157"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6158" name="Rectangle 16"/>
          <p:cNvSpPr>
            <a:spLocks noChangeArrowheads="1"/>
          </p:cNvSpPr>
          <p:nvPr/>
        </p:nvSpPr>
        <p:spPr bwMode="auto">
          <a:xfrm>
            <a:off x="0" y="3573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6159"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6160" name="Rectangle 20"/>
          <p:cNvSpPr>
            <a:spLocks noChangeArrowheads="1"/>
          </p:cNvSpPr>
          <p:nvPr/>
        </p:nvSpPr>
        <p:spPr bwMode="auto">
          <a:xfrm>
            <a:off x="0" y="3068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6161"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6162"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6163"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pic>
        <p:nvPicPr>
          <p:cNvPr id="6165" name="Picture 8"/>
          <p:cNvPicPr>
            <a:picLocks noChangeAspect="1" noChangeArrowheads="1"/>
          </p:cNvPicPr>
          <p:nvPr/>
        </p:nvPicPr>
        <p:blipFill>
          <a:blip r:embed="rId2">
            <a:extLst>
              <a:ext uri="{28A0092B-C50C-407E-A947-70E740481C1C}">
                <a14:useLocalDpi xmlns:a14="http://schemas.microsoft.com/office/drawing/2010/main" val="0"/>
              </a:ext>
            </a:extLst>
          </a:blip>
          <a:srcRect l="24219" t="49918" r="19089" b="16570"/>
          <a:stretch>
            <a:fillRect/>
          </a:stretch>
        </p:blipFill>
        <p:spPr bwMode="auto">
          <a:xfrm>
            <a:off x="1295400" y="3886200"/>
            <a:ext cx="6781800" cy="32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5194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idx="4294967295"/>
          </p:nvPr>
        </p:nvSpPr>
        <p:spPr>
          <a:xfrm>
            <a:off x="533400" y="1214582"/>
            <a:ext cx="7772400" cy="1371600"/>
          </a:xfrm>
        </p:spPr>
        <p:txBody>
          <a:bodyPr/>
          <a:lstStyle/>
          <a:p>
            <a:pPr eaLnBrk="1" hangingPunct="1"/>
            <a:r>
              <a:rPr lang="ro-RO" altLang="en-US" sz="4000" i="1" dirty="0" smtClean="0">
                <a:solidFill>
                  <a:schemeClr val="tx1"/>
                </a:solidFill>
              </a:rPr>
              <a:t>3</a:t>
            </a:r>
            <a:r>
              <a:rPr lang="ro-RO" altLang="en-US" sz="4000" b="1" i="1" dirty="0" smtClean="0">
                <a:solidFill>
                  <a:schemeClr val="tx1"/>
                </a:solidFill>
              </a:rPr>
              <a:t>. Efectul</a:t>
            </a:r>
            <a:r>
              <a:rPr lang="en-US" altLang="en-US" sz="4000" b="1" i="1" dirty="0" smtClean="0">
                <a:solidFill>
                  <a:schemeClr val="tx1"/>
                </a:solidFill>
              </a:rPr>
              <a:t> </a:t>
            </a:r>
            <a:r>
              <a:rPr lang="ro-RO" altLang="en-US" sz="4000" b="1" i="1" dirty="0" smtClean="0">
                <a:solidFill>
                  <a:schemeClr val="tx1"/>
                </a:solidFill>
              </a:rPr>
              <a:t>Compton</a:t>
            </a:r>
            <a:endParaRPr lang="en-US" altLang="en-US" sz="4000" b="1" i="1" dirty="0" smtClean="0">
              <a:solidFill>
                <a:schemeClr val="tx1"/>
              </a:solidFill>
            </a:endParaRPr>
          </a:p>
        </p:txBody>
      </p:sp>
      <p:sp>
        <p:nvSpPr>
          <p:cNvPr id="41987" name="Rectangle 3"/>
          <p:cNvSpPr>
            <a:spLocks noGrp="1" noChangeArrowheads="1"/>
          </p:cNvSpPr>
          <p:nvPr>
            <p:ph type="subTitle" idx="4294967295"/>
          </p:nvPr>
        </p:nvSpPr>
        <p:spPr>
          <a:xfrm flipV="1">
            <a:off x="827088" y="2492375"/>
            <a:ext cx="7489825" cy="3527425"/>
          </a:xfrm>
        </p:spPr>
        <p:txBody>
          <a:bodyPr/>
          <a:lstStyle/>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p:txBody>
      </p:sp>
      <p:sp>
        <p:nvSpPr>
          <p:cNvPr id="41988" name="Rectangle 4"/>
          <p:cNvSpPr>
            <a:spLocks noChangeArrowheads="1"/>
          </p:cNvSpPr>
          <p:nvPr/>
        </p:nvSpPr>
        <p:spPr bwMode="auto">
          <a:xfrm>
            <a:off x="755650" y="2565400"/>
            <a:ext cx="7705725" cy="668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fr-FR" altLang="en-US">
                <a:solidFill>
                  <a:srgbClr val="000000"/>
                </a:solidFill>
                <a:effectLst>
                  <a:outerShdw blurRad="38100" dist="38100" dir="2700000" algn="tl">
                    <a:srgbClr val="C0C0C0"/>
                  </a:outerShdw>
                </a:effectLst>
              </a:rPr>
              <a:t>Din diagrama impulsurilor</a:t>
            </a:r>
            <a:r>
              <a:rPr lang="ro-RO" altLang="en-US">
                <a:solidFill>
                  <a:srgbClr val="000000"/>
                </a:solidFill>
                <a:effectLst>
                  <a:outerShdw blurRad="38100" dist="38100" dir="2700000" algn="tl">
                    <a:srgbClr val="C0C0C0"/>
                  </a:outerShdw>
                </a:effectLst>
              </a:rPr>
              <a:t>,</a:t>
            </a:r>
            <a:r>
              <a:rPr lang="fr-FR" altLang="en-US">
                <a:solidFill>
                  <a:srgbClr val="000000"/>
                </a:solidFill>
                <a:effectLst>
                  <a:outerShdw blurRad="38100" dist="38100" dir="2700000" algn="tl">
                    <a:srgbClr val="C0C0C0"/>
                  </a:outerShdw>
                </a:effectLst>
              </a:rPr>
              <a:t> în cazul efectului Compton se poate scrie legea conservării impulsului sub forma:</a:t>
            </a:r>
            <a:endParaRPr lang="ro-RO" altLang="en-US">
              <a:solidFill>
                <a:srgbClr val="000000"/>
              </a:solidFill>
              <a:effectLst>
                <a:outerShdw blurRad="38100" dist="38100" dir="2700000" algn="tl">
                  <a:srgbClr val="C0C0C0"/>
                </a:outerShdw>
              </a:effectLst>
            </a:endParaRPr>
          </a:p>
          <a:p>
            <a:pPr algn="ctr"/>
            <a:r>
              <a:rPr lang="ro-RO" altLang="en-US">
                <a:solidFill>
                  <a:srgbClr val="000000"/>
                </a:solidFill>
                <a:effectLst>
                  <a:outerShdw blurRad="38100" dist="38100" dir="2700000" algn="tl">
                    <a:srgbClr val="C0C0C0"/>
                  </a:outerShdw>
                </a:effectLst>
              </a:rPr>
              <a:t>                                                                              (3.1)</a:t>
            </a:r>
            <a:endParaRPr lang="en-US" altLang="en-US">
              <a:solidFill>
                <a:srgbClr val="000000"/>
              </a:solidFill>
              <a:effectLst>
                <a:outerShdw blurRad="38100" dist="38100" dir="2700000" algn="tl">
                  <a:srgbClr val="C0C0C0"/>
                </a:outerShdw>
              </a:effectLst>
            </a:endParaRPr>
          </a:p>
          <a:p>
            <a:r>
              <a:rPr lang="fr-FR" altLang="en-US">
                <a:solidFill>
                  <a:srgbClr val="000000"/>
                </a:solidFill>
                <a:effectLst>
                  <a:outerShdw blurRad="38100" dist="38100" dir="2700000" algn="tl">
                    <a:srgbClr val="C0C0C0"/>
                  </a:outerShdw>
                </a:effectLst>
              </a:rPr>
              <a:t>relaţie vectorială care se poate proiecta pe două axe de</a:t>
            </a:r>
            <a:r>
              <a:rPr lang="ro-RO" altLang="en-US">
                <a:solidFill>
                  <a:srgbClr val="000000"/>
                </a:solidFill>
                <a:effectLst>
                  <a:outerShdw blurRad="38100" dist="38100" dir="2700000" algn="tl">
                    <a:srgbClr val="C0C0C0"/>
                  </a:outerShdw>
                </a:effectLst>
              </a:rPr>
              <a:t> </a:t>
            </a:r>
            <a:r>
              <a:rPr lang="fr-FR" altLang="en-US">
                <a:solidFill>
                  <a:srgbClr val="000000"/>
                </a:solidFill>
                <a:effectLst>
                  <a:outerShdw blurRad="38100" dist="38100" dir="2700000" algn="tl">
                    <a:srgbClr val="C0C0C0"/>
                  </a:outerShdw>
                </a:effectLst>
              </a:rPr>
              <a:t>coordonate convenabil alese</a:t>
            </a:r>
            <a:r>
              <a:rPr lang="ro-RO" altLang="en-US">
                <a:solidFill>
                  <a:srgbClr val="000000"/>
                </a:solidFill>
                <a:effectLst>
                  <a:outerShdw blurRad="38100" dist="38100" dir="2700000" algn="tl">
                    <a:srgbClr val="C0C0C0"/>
                  </a:outerShdw>
                </a:effectLst>
              </a:rPr>
              <a:t>:</a:t>
            </a:r>
          </a:p>
          <a:p>
            <a:r>
              <a:rPr lang="ro-RO" altLang="en-US">
                <a:solidFill>
                  <a:srgbClr val="000000"/>
                </a:solidFill>
                <a:effectLst>
                  <a:outerShdw blurRad="38100" dist="38100" dir="2700000" algn="tl">
                    <a:srgbClr val="C0C0C0"/>
                  </a:outerShdw>
                </a:effectLst>
              </a:rPr>
              <a:t>   </a:t>
            </a:r>
            <a:r>
              <a:rPr lang="ro-RO" altLang="en-US" i="1">
                <a:solidFill>
                  <a:srgbClr val="000000"/>
                </a:solidFill>
                <a:effectLst>
                  <a:outerShdw blurRad="38100" dist="38100" dir="2700000" algn="tl">
                    <a:srgbClr val="C0C0C0"/>
                  </a:outerShdw>
                </a:effectLst>
              </a:rPr>
              <a:t>O</a:t>
            </a:r>
            <a:r>
              <a:rPr lang="ro-RO" altLang="en-US">
                <a:solidFill>
                  <a:srgbClr val="000000"/>
                </a:solidFill>
                <a:effectLst>
                  <a:outerShdw blurRad="38100" dist="38100" dir="2700000" algn="tl">
                    <a:srgbClr val="C0C0C0"/>
                  </a:outerShdw>
                </a:effectLst>
              </a:rPr>
              <a:t>x: </a:t>
            </a:r>
            <a:r>
              <a:rPr lang="en-US" altLang="en-US">
                <a:solidFill>
                  <a:srgbClr val="000000"/>
                </a:solidFill>
                <a:effectLst>
                  <a:outerShdw blurRad="38100" dist="38100" dir="2700000" algn="tl">
                    <a:srgbClr val="C0C0C0"/>
                  </a:outerShdw>
                </a:effectLst>
              </a:rPr>
              <a:t> </a:t>
            </a:r>
            <a:r>
              <a:rPr lang="ro-RO" altLang="en-US">
                <a:solidFill>
                  <a:srgbClr val="000000"/>
                </a:solidFill>
                <a:effectLst>
                  <a:outerShdw blurRad="38100" dist="38100" dir="2700000" algn="tl">
                    <a:srgbClr val="C0C0C0"/>
                  </a:outerShdw>
                </a:effectLst>
              </a:rPr>
              <a:t>                                                                        (3.2)</a:t>
            </a:r>
            <a:endParaRPr lang="en-US" altLang="en-US">
              <a:solidFill>
                <a:srgbClr val="000000"/>
              </a:solidFill>
              <a:effectLst>
                <a:outerShdw blurRad="38100" dist="38100" dir="2700000" algn="tl">
                  <a:srgbClr val="C0C0C0"/>
                </a:outerShdw>
              </a:effectLst>
            </a:endParaRPr>
          </a:p>
          <a:p>
            <a:pPr algn="ctr"/>
            <a:endParaRPr lang="ro-RO" altLang="en-US" i="1">
              <a:solidFill>
                <a:srgbClr val="000000"/>
              </a:solidFill>
              <a:effectLst>
                <a:outerShdw blurRad="38100" dist="38100" dir="2700000" algn="tl">
                  <a:srgbClr val="C0C0C0"/>
                </a:outerShdw>
              </a:effectLst>
            </a:endParaRPr>
          </a:p>
          <a:p>
            <a:pPr algn="ctr"/>
            <a:r>
              <a:rPr lang="ro-RO" altLang="en-US" i="1">
                <a:solidFill>
                  <a:srgbClr val="000000"/>
                </a:solidFill>
                <a:effectLst>
                  <a:outerShdw blurRad="38100" dist="38100" dir="2700000" algn="tl">
                    <a:srgbClr val="C0C0C0"/>
                  </a:outerShdw>
                </a:effectLst>
              </a:rPr>
              <a:t>O</a:t>
            </a:r>
            <a:r>
              <a:rPr lang="ro-RO" altLang="en-US">
                <a:solidFill>
                  <a:srgbClr val="000000"/>
                </a:solidFill>
                <a:effectLst>
                  <a:outerShdw blurRad="38100" dist="38100" dir="2700000" algn="tl">
                    <a:srgbClr val="C0C0C0"/>
                  </a:outerShdw>
                </a:effectLst>
              </a:rPr>
              <a:t>y:                                                                         (3.3)</a:t>
            </a:r>
            <a:endParaRPr lang="ro-RO" altLang="en-US" i="1">
              <a:solidFill>
                <a:srgbClr val="000000"/>
              </a:solidFill>
              <a:effectLst>
                <a:outerShdw blurRad="38100" dist="38100" dir="2700000" algn="tl">
                  <a:srgbClr val="C0C0C0"/>
                </a:outerShdw>
              </a:effectLst>
            </a:endParaRPr>
          </a:p>
          <a:p>
            <a:pPr algn="ctr"/>
            <a:endParaRPr lang="ro-RO" altLang="en-US">
              <a:solidFill>
                <a:srgbClr val="000000"/>
              </a:solidFill>
              <a:effectLst>
                <a:outerShdw blurRad="38100" dist="38100" dir="2700000" algn="tl">
                  <a:srgbClr val="C0C0C0"/>
                </a:outerShdw>
              </a:effectLst>
            </a:endParaRPr>
          </a:p>
          <a:p>
            <a:r>
              <a:rPr lang="ro-RO" altLang="en-US">
                <a:solidFill>
                  <a:srgbClr val="000000"/>
                </a:solidFill>
                <a:effectLst>
                  <a:outerShdw blurRad="38100" dist="38100" dir="2700000" algn="tl">
                    <a:srgbClr val="C0C0C0"/>
                  </a:outerShdw>
                </a:effectLst>
              </a:rPr>
              <a:t>Î</a:t>
            </a:r>
            <a:r>
              <a:rPr lang="fr-FR" altLang="en-US">
                <a:solidFill>
                  <a:srgbClr val="000000"/>
                </a:solidFill>
                <a:effectLst>
                  <a:outerShdw blurRad="38100" dist="38100" dir="2700000" algn="tl">
                    <a:srgbClr val="C0C0C0"/>
                  </a:outerShdw>
                </a:effectLst>
              </a:rPr>
              <a:t>n cazul efectului Compton, legea conservării energiei se scrie ţinând cont de faptul că fotonii corespunzători razelor X sunt particule relativiste de energii mari</a:t>
            </a:r>
            <a:r>
              <a:rPr lang="ro-RO" altLang="en-US">
                <a:solidFill>
                  <a:srgbClr val="000000"/>
                </a:solidFill>
                <a:effectLst>
                  <a:outerShdw blurRad="38100" dist="38100" dir="2700000" algn="tl">
                    <a:srgbClr val="C0C0C0"/>
                  </a:outerShdw>
                </a:effectLst>
              </a:rPr>
              <a:t>:</a:t>
            </a:r>
            <a:endParaRPr lang="ro-RO" altLang="en-US">
              <a:solidFill>
                <a:srgbClr val="000000"/>
              </a:solidFill>
            </a:endParaRPr>
          </a:p>
          <a:p>
            <a:endParaRPr lang="ro-RO" altLang="en-US">
              <a:solidFill>
                <a:srgbClr val="000000"/>
              </a:solidFill>
            </a:endParaRPr>
          </a:p>
          <a:p>
            <a:r>
              <a:rPr lang="ro-RO" altLang="en-US">
                <a:solidFill>
                  <a:srgbClr val="000000"/>
                </a:solidFill>
              </a:rPr>
              <a:t>                                                                                  (3.4)</a:t>
            </a: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r>
              <a:rPr lang="ro-RO" altLang="en-US">
                <a:solidFill>
                  <a:srgbClr val="000000"/>
                </a:solidFill>
              </a:rPr>
              <a:t>                                                                   </a:t>
            </a: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en-US" altLang="en-US">
              <a:solidFill>
                <a:srgbClr val="000000"/>
              </a:solidFill>
            </a:endParaRPr>
          </a:p>
        </p:txBody>
      </p:sp>
      <p:sp>
        <p:nvSpPr>
          <p:cNvPr id="4198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99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991" name="Rectangle 11"/>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99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993" name="Rectangle 16"/>
          <p:cNvSpPr>
            <a:spLocks noChangeArrowheads="1"/>
          </p:cNvSpPr>
          <p:nvPr/>
        </p:nvSpPr>
        <p:spPr bwMode="auto">
          <a:xfrm>
            <a:off x="0" y="3573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994"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995" name="Rectangle 20"/>
          <p:cNvSpPr>
            <a:spLocks noChangeArrowheads="1"/>
          </p:cNvSpPr>
          <p:nvPr/>
        </p:nvSpPr>
        <p:spPr bwMode="auto">
          <a:xfrm>
            <a:off x="0" y="3068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996"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997"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998"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42000" name="Object 5"/>
          <p:cNvGraphicFramePr>
            <a:graphicFrameLocks noChangeAspect="1"/>
          </p:cNvGraphicFramePr>
          <p:nvPr/>
        </p:nvGraphicFramePr>
        <p:xfrm>
          <a:off x="3071813" y="3044825"/>
          <a:ext cx="1871662" cy="512763"/>
        </p:xfrm>
        <a:graphic>
          <a:graphicData uri="http://schemas.openxmlformats.org/presentationml/2006/ole">
            <mc:AlternateContent xmlns:mc="http://schemas.openxmlformats.org/markup-compatibility/2006">
              <mc:Choice xmlns:v="urn:schemas-microsoft-com:vml" Requires="v">
                <p:oleObj spid="_x0000_s3116" name="Equation" r:id="rId3" imgW="965160" imgH="266400" progId="Equation.3">
                  <p:embed/>
                </p:oleObj>
              </mc:Choice>
              <mc:Fallback>
                <p:oleObj name="Equation" r:id="rId3" imgW="965160" imgH="26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3" y="3044825"/>
                        <a:ext cx="1871662"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01" name="Object 7"/>
          <p:cNvGraphicFramePr>
            <a:graphicFrameLocks noChangeAspect="1"/>
          </p:cNvGraphicFramePr>
          <p:nvPr/>
        </p:nvGraphicFramePr>
        <p:xfrm>
          <a:off x="2474913" y="3943350"/>
          <a:ext cx="2538412" cy="595313"/>
        </p:xfrm>
        <a:graphic>
          <a:graphicData uri="http://schemas.openxmlformats.org/presentationml/2006/ole">
            <mc:AlternateContent xmlns:mc="http://schemas.openxmlformats.org/markup-compatibility/2006">
              <mc:Choice xmlns:v="urn:schemas-microsoft-com:vml" Requires="v">
                <p:oleObj spid="_x0000_s3117" name="Equation" r:id="rId5" imgW="1688760" imgH="393480" progId="Equation.3">
                  <p:embed/>
                </p:oleObj>
              </mc:Choice>
              <mc:Fallback>
                <p:oleObj name="Equation" r:id="rId5" imgW="168876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4913" y="3943350"/>
                        <a:ext cx="2538412"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02" name="Object 9"/>
          <p:cNvGraphicFramePr>
            <a:graphicFrameLocks noChangeAspect="1"/>
          </p:cNvGraphicFramePr>
          <p:nvPr/>
        </p:nvGraphicFramePr>
        <p:xfrm>
          <a:off x="2533650" y="4437063"/>
          <a:ext cx="2492375" cy="665162"/>
        </p:xfrm>
        <a:graphic>
          <a:graphicData uri="http://schemas.openxmlformats.org/presentationml/2006/ole">
            <mc:AlternateContent xmlns:mc="http://schemas.openxmlformats.org/markup-compatibility/2006">
              <mc:Choice xmlns:v="urn:schemas-microsoft-com:vml" Requires="v">
                <p:oleObj spid="_x0000_s3118" name="Equation" r:id="rId7" imgW="1460160" imgH="393480" progId="Equation.3">
                  <p:embed/>
                </p:oleObj>
              </mc:Choice>
              <mc:Fallback>
                <p:oleObj name="Equation" r:id="rId7" imgW="146016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3650" y="4437063"/>
                        <a:ext cx="2492375"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03" name="Object 5"/>
          <p:cNvGraphicFramePr>
            <a:graphicFrameLocks noChangeAspect="1"/>
          </p:cNvGraphicFramePr>
          <p:nvPr/>
        </p:nvGraphicFramePr>
        <p:xfrm>
          <a:off x="5003800" y="5661025"/>
          <a:ext cx="2519363" cy="1008063"/>
        </p:xfrm>
        <a:graphic>
          <a:graphicData uri="http://schemas.openxmlformats.org/presentationml/2006/ole">
            <mc:AlternateContent xmlns:mc="http://schemas.openxmlformats.org/markup-compatibility/2006">
              <mc:Choice xmlns:v="urn:schemas-microsoft-com:vml" Requires="v">
                <p:oleObj spid="_x0000_s3119" name="Equation" r:id="rId9" imgW="1663560" imgH="672840" progId="Equation.3">
                  <p:embed/>
                </p:oleObj>
              </mc:Choice>
              <mc:Fallback>
                <p:oleObj name="Equation" r:id="rId9" imgW="1663560" imgH="6728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3800" y="5661025"/>
                        <a:ext cx="2519363"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04" name="Object 20"/>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20" name="Equation" r:id="rId11" imgW="114120" imgH="215640" progId="Equation.3">
                  <p:embed/>
                </p:oleObj>
              </mc:Choice>
              <mc:Fallback>
                <p:oleObj name="Equation" r:id="rId11" imgW="11412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5" name="Object 21"/>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21" name="Equation" r:id="rId13" imgW="114120" imgH="215640" progId="Equation.3">
                  <p:embed/>
                </p:oleObj>
              </mc:Choice>
              <mc:Fallback>
                <p:oleObj name="Equation" r:id="rId13" imgW="11412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45232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idx="4294967295"/>
          </p:nvPr>
        </p:nvSpPr>
        <p:spPr>
          <a:xfrm>
            <a:off x="638897" y="1350963"/>
            <a:ext cx="7772400" cy="1371600"/>
          </a:xfrm>
        </p:spPr>
        <p:txBody>
          <a:bodyPr/>
          <a:lstStyle/>
          <a:p>
            <a:pPr eaLnBrk="1" hangingPunct="1"/>
            <a:r>
              <a:rPr lang="ro-RO" altLang="en-US" sz="4000" i="1" dirty="0" smtClean="0">
                <a:solidFill>
                  <a:schemeClr val="tx1"/>
                </a:solidFill>
              </a:rPr>
              <a:t>3. </a:t>
            </a:r>
            <a:r>
              <a:rPr lang="ro-RO" altLang="en-US" sz="4000" b="1" i="1" dirty="0" smtClean="0">
                <a:solidFill>
                  <a:schemeClr val="tx1"/>
                </a:solidFill>
              </a:rPr>
              <a:t>Efectul</a:t>
            </a:r>
            <a:r>
              <a:rPr lang="en-US" altLang="en-US" sz="4000" b="1" i="1" dirty="0" smtClean="0">
                <a:solidFill>
                  <a:schemeClr val="tx1"/>
                </a:solidFill>
              </a:rPr>
              <a:t> </a:t>
            </a:r>
            <a:r>
              <a:rPr lang="ro-RO" altLang="en-US" sz="4000" b="1" i="1" dirty="0" smtClean="0">
                <a:solidFill>
                  <a:schemeClr val="tx1"/>
                </a:solidFill>
              </a:rPr>
              <a:t>Compton</a:t>
            </a:r>
            <a:endParaRPr lang="en-US" altLang="en-US" sz="4000" b="1" i="1" dirty="0" smtClean="0">
              <a:solidFill>
                <a:schemeClr val="tx1"/>
              </a:solidFill>
            </a:endParaRPr>
          </a:p>
        </p:txBody>
      </p:sp>
      <p:sp>
        <p:nvSpPr>
          <p:cNvPr id="44035" name="Rectangle 3"/>
          <p:cNvSpPr>
            <a:spLocks noGrp="1" noChangeArrowheads="1"/>
          </p:cNvSpPr>
          <p:nvPr>
            <p:ph type="subTitle" idx="4294967295"/>
          </p:nvPr>
        </p:nvSpPr>
        <p:spPr>
          <a:xfrm flipV="1">
            <a:off x="827088" y="2781300"/>
            <a:ext cx="7489825" cy="3527425"/>
          </a:xfrm>
        </p:spPr>
        <p:txBody>
          <a:bodyPr/>
          <a:lstStyle/>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p:txBody>
      </p:sp>
      <p:sp>
        <p:nvSpPr>
          <p:cNvPr id="44036" name="Rectangle 4"/>
          <p:cNvSpPr>
            <a:spLocks noChangeArrowheads="1"/>
          </p:cNvSpPr>
          <p:nvPr/>
        </p:nvSpPr>
        <p:spPr bwMode="auto">
          <a:xfrm>
            <a:off x="611188" y="2722563"/>
            <a:ext cx="7705725" cy="624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ffectLst>
                <a:outerShdw blurRad="38100" dist="38100" dir="2700000" algn="tl">
                  <a:srgbClr val="C0C0C0"/>
                </a:outerShdw>
              </a:effectLst>
            </a:endParaRPr>
          </a:p>
          <a:p>
            <a:r>
              <a:rPr lang="ro-RO" altLang="en-US">
                <a:solidFill>
                  <a:srgbClr val="000000"/>
                </a:solidFill>
              </a:rPr>
              <a:t>Variaţia lungimii de undă a fotonilor împrăştiaţi sub unghiul </a:t>
            </a:r>
            <a:r>
              <a:rPr lang="el-GR" altLang="en-US">
                <a:solidFill>
                  <a:srgbClr val="000000"/>
                </a:solidFill>
              </a:rPr>
              <a:t>θ</a:t>
            </a:r>
            <a:r>
              <a:rPr lang="ro-RO" altLang="en-US">
                <a:solidFill>
                  <a:srgbClr val="000000"/>
                </a:solidFill>
              </a:rPr>
              <a:t> faţă de direcţia iniţială în procesul de difuzie Compton este:</a:t>
            </a:r>
          </a:p>
          <a:p>
            <a:r>
              <a:rPr lang="ro-RO" altLang="en-US">
                <a:solidFill>
                  <a:srgbClr val="000000"/>
                </a:solidFill>
              </a:rPr>
              <a:t>                                                                   </a:t>
            </a:r>
          </a:p>
          <a:p>
            <a:r>
              <a:rPr lang="ro-RO" altLang="en-US">
                <a:solidFill>
                  <a:srgbClr val="000000"/>
                </a:solidFill>
              </a:rPr>
              <a:t>                                                                                  (3.4)</a:t>
            </a:r>
          </a:p>
          <a:p>
            <a:r>
              <a:rPr lang="ro-RO" altLang="en-US">
                <a:solidFill>
                  <a:srgbClr val="000000"/>
                </a:solidFill>
              </a:rPr>
              <a:t>  </a:t>
            </a:r>
            <a:r>
              <a:rPr lang="fr-FR" altLang="en-US">
                <a:solidFill>
                  <a:srgbClr val="000000"/>
                </a:solidFill>
              </a:rPr>
              <a:t>este lungimea de undă Compton </a:t>
            </a:r>
            <a:r>
              <a:rPr lang="ro-RO" altLang="en-US">
                <a:solidFill>
                  <a:srgbClr val="000000"/>
                </a:solidFill>
              </a:rPr>
              <a:t>.</a:t>
            </a:r>
          </a:p>
          <a:p>
            <a:r>
              <a:rPr lang="ro-RO" altLang="en-US">
                <a:solidFill>
                  <a:srgbClr val="000000"/>
                </a:solidFill>
                <a:effectLst>
                  <a:outerShdw blurRad="38100" dist="38100" dir="2700000" algn="tl">
                    <a:srgbClr val="C0C0C0"/>
                  </a:outerShdw>
                </a:effectLst>
              </a:rPr>
              <a:t>E</a:t>
            </a:r>
            <a:r>
              <a:rPr lang="fr-FR" altLang="en-US">
                <a:solidFill>
                  <a:srgbClr val="000000"/>
                </a:solidFill>
                <a:effectLst>
                  <a:outerShdw blurRad="38100" dist="38100" dir="2700000" algn="tl">
                    <a:srgbClr val="C0C0C0"/>
                  </a:outerShdw>
                </a:effectLst>
              </a:rPr>
              <a:t>nergia cinetică a electronului de recul</a:t>
            </a:r>
            <a:r>
              <a:rPr lang="ro-RO" altLang="en-US">
                <a:solidFill>
                  <a:srgbClr val="000000"/>
                </a:solidFill>
                <a:effectLst>
                  <a:outerShdw blurRad="38100" dist="38100" dir="2700000" algn="tl">
                    <a:srgbClr val="C0C0C0"/>
                  </a:outerShdw>
                </a:effectLst>
              </a:rPr>
              <a:t> este</a:t>
            </a:r>
            <a:r>
              <a:rPr lang="fr-FR" altLang="en-US">
                <a:solidFill>
                  <a:srgbClr val="000000"/>
                </a:solidFill>
                <a:effectLst>
                  <a:outerShdw blurRad="38100" dist="38100" dir="2700000" algn="tl">
                    <a:srgbClr val="C0C0C0"/>
                  </a:outerShdw>
                </a:effectLst>
              </a:rPr>
              <a:t>:</a:t>
            </a:r>
            <a:endParaRPr lang="en-US" altLang="en-US" b="1">
              <a:solidFill>
                <a:srgbClr val="000000"/>
              </a:solidFill>
              <a:effectLst>
                <a:outerShdw blurRad="38100" dist="38100" dir="2700000" algn="tl">
                  <a:srgbClr val="C0C0C0"/>
                </a:outerShdw>
              </a:effectLst>
            </a:endParaRPr>
          </a:p>
          <a:p>
            <a:endParaRPr lang="ro-RO" altLang="en-US">
              <a:solidFill>
                <a:srgbClr val="000000"/>
              </a:solidFill>
            </a:endParaRPr>
          </a:p>
          <a:p>
            <a:endParaRPr lang="ro-RO" altLang="en-US">
              <a:solidFill>
                <a:srgbClr val="000000"/>
              </a:solidFill>
            </a:endParaRPr>
          </a:p>
          <a:p>
            <a:r>
              <a:rPr lang="ro-RO" altLang="en-US">
                <a:solidFill>
                  <a:srgbClr val="000000"/>
                </a:solidFill>
              </a:rPr>
              <a:t>                                                                                  (3.5)</a:t>
            </a:r>
            <a:endParaRPr lang="ro-RO" altLang="en-US">
              <a:solidFill>
                <a:srgbClr val="000000"/>
              </a:solidFill>
              <a:effectLst>
                <a:outerShdw blurRad="38100" dist="38100" dir="2700000" algn="tl">
                  <a:srgbClr val="C0C0C0"/>
                </a:outerShdw>
              </a:effectLst>
            </a:endParaRPr>
          </a:p>
          <a:p>
            <a:pPr>
              <a:spcBef>
                <a:spcPct val="20000"/>
              </a:spcBef>
              <a:buClr>
                <a:srgbClr val="996600"/>
              </a:buClr>
              <a:buSzPct val="65000"/>
              <a:buFont typeface="Wingdings" pitchFamily="2" charset="2"/>
              <a:buNone/>
            </a:pPr>
            <a:endParaRPr lang="ro-RO" altLang="en-US">
              <a:solidFill>
                <a:srgbClr val="000000"/>
              </a:solidFill>
              <a:effectLst>
                <a:outerShdw blurRad="38100" dist="38100" dir="2700000" algn="tl">
                  <a:srgbClr val="C0C0C0"/>
                </a:outerShdw>
              </a:effectLst>
            </a:endParaRPr>
          </a:p>
          <a:p>
            <a:pPr>
              <a:spcBef>
                <a:spcPct val="20000"/>
              </a:spcBef>
              <a:buClr>
                <a:srgbClr val="996600"/>
              </a:buClr>
              <a:buSzPct val="65000"/>
              <a:buFont typeface="Wingdings" pitchFamily="2" charset="2"/>
              <a:buNone/>
            </a:pPr>
            <a:r>
              <a:rPr lang="ro-RO" altLang="en-US">
                <a:solidFill>
                  <a:srgbClr val="000000"/>
                </a:solidFill>
                <a:effectLst>
                  <a:outerShdw blurRad="38100" dist="38100" dir="2700000" algn="tl">
                    <a:srgbClr val="C0C0C0"/>
                  </a:outerShdw>
                </a:effectLst>
              </a:rPr>
              <a:t>E</a:t>
            </a:r>
            <a:r>
              <a:rPr lang="fr-FR" altLang="en-US">
                <a:solidFill>
                  <a:srgbClr val="000000"/>
                </a:solidFill>
                <a:effectLst>
                  <a:outerShdw blurRad="38100" dist="38100" dir="2700000" algn="tl">
                    <a:srgbClr val="C0C0C0"/>
                  </a:outerShdw>
                </a:effectLst>
              </a:rPr>
              <a:t>fectele fotoelectric şi Compton confirmă faptul că radiaţia, pe lângă o natură </a:t>
            </a:r>
            <a:r>
              <a:rPr lang="fr-FR" altLang="en-US" i="1">
                <a:solidFill>
                  <a:srgbClr val="000000"/>
                </a:solidFill>
                <a:effectLst>
                  <a:outerShdw blurRad="38100" dist="38100" dir="2700000" algn="tl">
                    <a:srgbClr val="C0C0C0"/>
                  </a:outerShdw>
                </a:effectLst>
              </a:rPr>
              <a:t>ondulatorie</a:t>
            </a:r>
            <a:r>
              <a:rPr lang="fr-FR" altLang="en-US">
                <a:solidFill>
                  <a:srgbClr val="000000"/>
                </a:solidFill>
                <a:effectLst>
                  <a:outerShdw blurRad="38100" dist="38100" dir="2700000" algn="tl">
                    <a:srgbClr val="C0C0C0"/>
                  </a:outerShdw>
                </a:effectLst>
              </a:rPr>
              <a:t>, adică</a:t>
            </a:r>
            <a:r>
              <a:rPr lang="ro-RO" altLang="en-US">
                <a:solidFill>
                  <a:srgbClr val="000000"/>
                </a:solidFill>
                <a:effectLst>
                  <a:outerShdw blurRad="38100" dist="38100" dir="2700000" algn="tl">
                    <a:srgbClr val="C0C0C0"/>
                  </a:outerShdw>
                </a:effectLst>
              </a:rPr>
              <a:t> </a:t>
            </a:r>
            <a:r>
              <a:rPr lang="fr-FR" altLang="en-US">
                <a:solidFill>
                  <a:srgbClr val="000000"/>
                </a:solidFill>
                <a:effectLst>
                  <a:outerShdw blurRad="38100" dist="38100" dir="2700000" algn="tl">
                    <a:srgbClr val="C0C0C0"/>
                  </a:outerShdw>
                </a:effectLst>
              </a:rPr>
              <a:t>electromagnetică, are şi o natură </a:t>
            </a:r>
            <a:r>
              <a:rPr lang="fr-FR" altLang="en-US" i="1">
                <a:solidFill>
                  <a:srgbClr val="000000"/>
                </a:solidFill>
                <a:effectLst>
                  <a:outerShdw blurRad="38100" dist="38100" dir="2700000" algn="tl">
                    <a:srgbClr val="C0C0C0"/>
                  </a:outerShdw>
                </a:effectLst>
              </a:rPr>
              <a:t>corpusculară</a:t>
            </a:r>
            <a:r>
              <a:rPr lang="ro-RO" altLang="en-US">
                <a:solidFill>
                  <a:srgbClr val="000000"/>
                </a:solidFill>
                <a:effectLst>
                  <a:outerShdw blurRad="38100" dist="38100" dir="2700000" algn="tl">
                    <a:srgbClr val="C0C0C0"/>
                  </a:outerShdw>
                </a:effectLst>
              </a:rPr>
              <a:t>.</a:t>
            </a:r>
            <a:endParaRPr lang="en-US" altLang="en-US" b="1" i="1">
              <a:solidFill>
                <a:srgbClr val="000000"/>
              </a:solidFill>
              <a:effectLst>
                <a:outerShdw blurRad="38100" dist="38100" dir="2700000" algn="tl">
                  <a:srgbClr val="C0C0C0"/>
                </a:outerShdw>
              </a:effectLst>
            </a:endParaRP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r>
              <a:rPr lang="ro-RO" altLang="en-US">
                <a:solidFill>
                  <a:srgbClr val="000000"/>
                </a:solidFill>
              </a:rPr>
              <a:t>                                                                   </a:t>
            </a: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en-US" altLang="en-US">
              <a:solidFill>
                <a:srgbClr val="000000"/>
              </a:solidFill>
            </a:endParaRPr>
          </a:p>
        </p:txBody>
      </p:sp>
      <p:sp>
        <p:nvSpPr>
          <p:cNvPr id="44037"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403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4039" name="Rectangle 11"/>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4040"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4042"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4043" name="Rectangle 20"/>
          <p:cNvSpPr>
            <a:spLocks noChangeArrowheads="1"/>
          </p:cNvSpPr>
          <p:nvPr/>
        </p:nvSpPr>
        <p:spPr bwMode="auto">
          <a:xfrm>
            <a:off x="0" y="3068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4044"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4045"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4046"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44048" name="Object 13"/>
          <p:cNvGraphicFramePr>
            <a:graphicFrameLocks noChangeAspect="1"/>
          </p:cNvGraphicFramePr>
          <p:nvPr/>
        </p:nvGraphicFramePr>
        <p:xfrm>
          <a:off x="1279525" y="3500438"/>
          <a:ext cx="1687513" cy="639762"/>
        </p:xfrm>
        <a:graphic>
          <a:graphicData uri="http://schemas.openxmlformats.org/presentationml/2006/ole">
            <mc:AlternateContent xmlns:mc="http://schemas.openxmlformats.org/markup-compatibility/2006">
              <mc:Choice xmlns:v="urn:schemas-microsoft-com:vml" Requires="v">
                <p:oleObj spid="_x0000_s4126" name="Equation" r:id="rId3" imgW="1028520" imgH="393480" progId="Equation.3">
                  <p:embed/>
                </p:oleObj>
              </mc:Choice>
              <mc:Fallback>
                <p:oleObj name="Equation" r:id="rId3" imgW="102852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3500438"/>
                        <a:ext cx="1687513"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9" name="Object 15"/>
          <p:cNvGraphicFramePr>
            <a:graphicFrameLocks noChangeAspect="1"/>
          </p:cNvGraphicFramePr>
          <p:nvPr/>
        </p:nvGraphicFramePr>
        <p:xfrm>
          <a:off x="3563938" y="3573463"/>
          <a:ext cx="2590800" cy="639762"/>
        </p:xfrm>
        <a:graphic>
          <a:graphicData uri="http://schemas.openxmlformats.org/presentationml/2006/ole">
            <mc:AlternateContent xmlns:mc="http://schemas.openxmlformats.org/markup-compatibility/2006">
              <mc:Choice xmlns:v="urn:schemas-microsoft-com:vml" Requires="v">
                <p:oleObj spid="_x0000_s4127" name="Equation" r:id="rId5" imgW="1257300" imgH="431800" progId="Equation.3">
                  <p:embed/>
                </p:oleObj>
              </mc:Choice>
              <mc:Fallback>
                <p:oleObj name="Equation" r:id="rId5" imgW="12573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3573463"/>
                        <a:ext cx="2590800"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50" name="Object 21"/>
          <p:cNvGraphicFramePr>
            <a:graphicFrameLocks noChangeAspect="1"/>
          </p:cNvGraphicFramePr>
          <p:nvPr/>
        </p:nvGraphicFramePr>
        <p:xfrm>
          <a:off x="468313" y="4149725"/>
          <a:ext cx="647700" cy="206375"/>
        </p:xfrm>
        <a:graphic>
          <a:graphicData uri="http://schemas.openxmlformats.org/presentationml/2006/ole">
            <mc:AlternateContent xmlns:mc="http://schemas.openxmlformats.org/markup-compatibility/2006">
              <mc:Choice xmlns:v="urn:schemas-microsoft-com:vml" Requires="v">
                <p:oleObj spid="_x0000_s4128" name="Equation" r:id="rId7" imgW="152268" imgH="164957" progId="Equation.3">
                  <p:embed/>
                </p:oleObj>
              </mc:Choice>
              <mc:Fallback>
                <p:oleObj name="Equation" r:id="rId7" imgW="152268" imgH="16495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4149725"/>
                        <a:ext cx="647700" cy="20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51" name="Object 5"/>
          <p:cNvGraphicFramePr>
            <a:graphicFrameLocks noChangeAspect="1"/>
          </p:cNvGraphicFramePr>
          <p:nvPr/>
        </p:nvGraphicFramePr>
        <p:xfrm>
          <a:off x="1258888" y="4724400"/>
          <a:ext cx="4249737" cy="1236663"/>
        </p:xfrm>
        <a:graphic>
          <a:graphicData uri="http://schemas.openxmlformats.org/presentationml/2006/ole">
            <mc:AlternateContent xmlns:mc="http://schemas.openxmlformats.org/markup-compatibility/2006">
              <mc:Choice xmlns:v="urn:schemas-microsoft-com:vml" Requires="v">
                <p:oleObj spid="_x0000_s4129" name="Equation" r:id="rId9" imgW="3086100" imgH="762000" progId="Equation.3">
                  <p:embed/>
                </p:oleObj>
              </mc:Choice>
              <mc:Fallback>
                <p:oleObj name="Equation" r:id="rId9" imgW="3086100" imgH="762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4724400"/>
                        <a:ext cx="4249737" cy="1236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10459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idx="4294967295"/>
          </p:nvPr>
        </p:nvSpPr>
        <p:spPr>
          <a:xfrm>
            <a:off x="553605" y="1219200"/>
            <a:ext cx="7772400" cy="1371600"/>
          </a:xfrm>
        </p:spPr>
        <p:txBody>
          <a:bodyPr/>
          <a:lstStyle/>
          <a:p>
            <a:pPr eaLnBrk="1" hangingPunct="1"/>
            <a:r>
              <a:rPr lang="ro-RO" altLang="en-US" sz="4000" i="1" dirty="0" smtClean="0">
                <a:solidFill>
                  <a:schemeClr val="tx1"/>
                </a:solidFill>
              </a:rPr>
              <a:t>4. </a:t>
            </a:r>
            <a:r>
              <a:rPr lang="en-GB" altLang="en-US" sz="4000" b="1" i="1" dirty="0" err="1" smtClean="0"/>
              <a:t>Dualismul</a:t>
            </a:r>
            <a:r>
              <a:rPr lang="en-GB" altLang="en-US" sz="4000" b="1" i="1" dirty="0" smtClean="0"/>
              <a:t> </a:t>
            </a:r>
            <a:r>
              <a:rPr lang="en-GB" altLang="en-US" sz="4000" b="1" i="1" dirty="0" err="1" smtClean="0"/>
              <a:t>undă-corpuscul</a:t>
            </a:r>
            <a:r>
              <a:rPr lang="en-GB" altLang="en-US" sz="4200" b="1" dirty="0" smtClean="0">
                <a:effectLst>
                  <a:outerShdw blurRad="38100" dist="38100" dir="2700000" algn="tl">
                    <a:srgbClr val="C0C0C0"/>
                  </a:outerShdw>
                </a:effectLst>
              </a:rPr>
              <a:t> </a:t>
            </a:r>
            <a:endParaRPr lang="en-US" altLang="en-US" sz="4200" b="1" dirty="0" smtClean="0">
              <a:effectLst>
                <a:outerShdw blurRad="38100" dist="38100" dir="2700000" algn="tl">
                  <a:srgbClr val="C0C0C0"/>
                </a:outerShdw>
              </a:effectLst>
            </a:endParaRPr>
          </a:p>
        </p:txBody>
      </p:sp>
      <p:sp>
        <p:nvSpPr>
          <p:cNvPr id="45059" name="Rectangle 3"/>
          <p:cNvSpPr>
            <a:spLocks noGrp="1" noChangeArrowheads="1"/>
          </p:cNvSpPr>
          <p:nvPr>
            <p:ph type="subTitle" idx="4294967295"/>
          </p:nvPr>
        </p:nvSpPr>
        <p:spPr>
          <a:xfrm flipV="1">
            <a:off x="827088" y="2781300"/>
            <a:ext cx="7489825" cy="3527425"/>
          </a:xfrm>
        </p:spPr>
        <p:txBody>
          <a:bodyPr/>
          <a:lstStyle/>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p:txBody>
      </p:sp>
      <p:sp>
        <p:nvSpPr>
          <p:cNvPr id="45060" name="Rectangle 4"/>
          <p:cNvSpPr>
            <a:spLocks noChangeArrowheads="1"/>
          </p:cNvSpPr>
          <p:nvPr/>
        </p:nvSpPr>
        <p:spPr bwMode="auto">
          <a:xfrm>
            <a:off x="539750" y="2492375"/>
            <a:ext cx="7705725"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GB" altLang="en-US">
                <a:solidFill>
                  <a:srgbClr val="000000"/>
                </a:solidFill>
                <a:effectLst>
                  <a:outerShdw blurRad="38100" dist="38100" dir="2700000" algn="tl">
                    <a:srgbClr val="C0C0C0"/>
                  </a:outerShdw>
                </a:effectLst>
              </a:rPr>
              <a:t>în 1924, Louis de Broglie încearcă pentru prima dată să extindă ideea dualismului undă-corpuscul şi asupra particulelor a căror masă de repaus este diferită de zero. Conform acestei ipoteze, </a:t>
            </a:r>
            <a:r>
              <a:rPr lang="en-GB" altLang="en-US" i="1">
                <a:solidFill>
                  <a:srgbClr val="000000"/>
                </a:solidFill>
                <a:effectLst>
                  <a:outerShdw blurRad="38100" dist="38100" dir="2700000" algn="tl">
                    <a:srgbClr val="C0C0C0"/>
                  </a:outerShdw>
                </a:effectLst>
              </a:rPr>
              <a:t>fiecărei microparticule i se asociază o undă </a:t>
            </a:r>
            <a:r>
              <a:rPr lang="en-GB" altLang="en-US">
                <a:solidFill>
                  <a:srgbClr val="000000"/>
                </a:solidFill>
                <a:effectLst>
                  <a:outerShdw blurRad="38100" dist="38100" dir="2700000" algn="tl">
                    <a:srgbClr val="C0C0C0"/>
                  </a:outerShdw>
                </a:effectLst>
              </a:rPr>
              <a:t>(numită, ulterior, </a:t>
            </a:r>
            <a:r>
              <a:rPr lang="en-GB" altLang="en-US" i="1">
                <a:solidFill>
                  <a:srgbClr val="000000"/>
                </a:solidFill>
                <a:effectLst>
                  <a:outerShdw blurRad="38100" dist="38100" dir="2700000" algn="tl">
                    <a:srgbClr val="C0C0C0"/>
                  </a:outerShdw>
                </a:effectLst>
              </a:rPr>
              <a:t>unda de Broglie</a:t>
            </a:r>
            <a:r>
              <a:rPr lang="en-GB" altLang="en-US">
                <a:solidFill>
                  <a:srgbClr val="000000"/>
                </a:solidFill>
                <a:effectLst>
                  <a:outerShdw blurRad="38100" dist="38100" dir="2700000" algn="tl">
                    <a:srgbClr val="C0C0C0"/>
                  </a:outerShdw>
                </a:effectLst>
              </a:rPr>
              <a:t>),  care are lungimea de undă şi, respectiv frecvenţa:</a:t>
            </a:r>
            <a:endParaRPr lang="ro-RO" altLang="en-US">
              <a:solidFill>
                <a:srgbClr val="000000"/>
              </a:solidFill>
              <a:effectLst>
                <a:outerShdw blurRad="38100" dist="38100" dir="2700000" algn="tl">
                  <a:srgbClr val="C0C0C0"/>
                </a:outerShdw>
              </a:effectLst>
            </a:endParaRPr>
          </a:p>
          <a:p>
            <a:r>
              <a:rPr lang="ro-RO" altLang="en-US">
                <a:solidFill>
                  <a:srgbClr val="000000"/>
                </a:solidFill>
              </a:rPr>
              <a:t>                                                                              (4.1)</a:t>
            </a:r>
          </a:p>
          <a:p>
            <a:endParaRPr lang="ro-RO" altLang="en-US">
              <a:solidFill>
                <a:srgbClr val="000000"/>
              </a:solidFill>
            </a:endParaRPr>
          </a:p>
          <a:p>
            <a:r>
              <a:rPr lang="en-GB" altLang="en-US">
                <a:solidFill>
                  <a:srgbClr val="000000"/>
                </a:solidFill>
                <a:effectLst>
                  <a:outerShdw blurRad="38100" dist="38100" dir="2700000" algn="tl">
                    <a:srgbClr val="C0C0C0"/>
                  </a:outerShdw>
                </a:effectLst>
              </a:rPr>
              <a:t>Deci microparticulei cu caracteristicile corpusculare: masa </a:t>
            </a:r>
            <a:r>
              <a:rPr lang="en-GB" altLang="en-US" i="1">
                <a:solidFill>
                  <a:srgbClr val="000000"/>
                </a:solidFill>
                <a:effectLst>
                  <a:outerShdw blurRad="38100" dist="38100" dir="2700000" algn="tl">
                    <a:srgbClr val="C0C0C0"/>
                  </a:outerShdw>
                </a:effectLst>
              </a:rPr>
              <a:t>m</a:t>
            </a:r>
            <a:r>
              <a:rPr lang="en-GB" altLang="en-US">
                <a:solidFill>
                  <a:srgbClr val="000000"/>
                </a:solidFill>
                <a:effectLst>
                  <a:outerShdw blurRad="38100" dist="38100" dir="2700000" algn="tl">
                    <a:srgbClr val="C0C0C0"/>
                  </a:outerShdw>
                </a:effectLst>
              </a:rPr>
              <a:t>, impulsul </a:t>
            </a:r>
            <a:r>
              <a:rPr lang="en-GB" altLang="en-US" i="1">
                <a:solidFill>
                  <a:srgbClr val="000000"/>
                </a:solidFill>
                <a:effectLst>
                  <a:outerShdw blurRad="38100" dist="38100" dir="2700000" algn="tl">
                    <a:srgbClr val="C0C0C0"/>
                  </a:outerShdw>
                </a:effectLst>
              </a:rPr>
              <a:t>p=mv</a:t>
            </a:r>
            <a:r>
              <a:rPr lang="en-GB" altLang="en-US">
                <a:solidFill>
                  <a:srgbClr val="000000"/>
                </a:solidFill>
                <a:effectLst>
                  <a:outerShdw blurRad="38100" dist="38100" dir="2700000" algn="tl">
                    <a:srgbClr val="C0C0C0"/>
                  </a:outerShdw>
                </a:effectLst>
              </a:rPr>
              <a:t> şi energia </a:t>
            </a:r>
            <a:r>
              <a:rPr lang="en-GB" altLang="en-US" i="1">
                <a:solidFill>
                  <a:srgbClr val="000000"/>
                </a:solidFill>
                <a:effectLst>
                  <a:outerShdw blurRad="38100" dist="38100" dir="2700000" algn="tl">
                    <a:srgbClr val="C0C0C0"/>
                  </a:outerShdw>
                </a:effectLst>
              </a:rPr>
              <a:t>E</a:t>
            </a:r>
            <a:r>
              <a:rPr lang="en-GB" altLang="en-US">
                <a:solidFill>
                  <a:srgbClr val="000000"/>
                </a:solidFill>
                <a:effectLst>
                  <a:outerShdw blurRad="38100" dist="38100" dir="2700000" algn="tl">
                    <a:srgbClr val="C0C0C0"/>
                  </a:outerShdw>
                </a:effectLst>
              </a:rPr>
              <a:t>, conform ipotezei lui de Broglie, i se asociază unda de Broglie (o undă plană monocromatică), de forma:</a:t>
            </a:r>
          </a:p>
          <a:p>
            <a:pPr algn="ctr"/>
            <a:endParaRPr lang="en-US" altLang="en-US">
              <a:solidFill>
                <a:srgbClr val="000000"/>
              </a:solidFill>
              <a:effectLst>
                <a:outerShdw blurRad="38100" dist="38100" dir="2700000" algn="tl">
                  <a:srgbClr val="C0C0C0"/>
                </a:outerShdw>
              </a:effectLst>
            </a:endParaRPr>
          </a:p>
          <a:p>
            <a:pPr algn="ctr"/>
            <a:r>
              <a:rPr lang="en-US" altLang="en-US">
                <a:solidFill>
                  <a:srgbClr val="000000"/>
                </a:solidFill>
                <a:effectLst>
                  <a:outerShdw blurRad="38100" dist="38100" dir="2700000" algn="tl">
                    <a:srgbClr val="C0C0C0"/>
                  </a:outerShdw>
                </a:effectLst>
              </a:rPr>
              <a:t>                                                                             (4</a:t>
            </a:r>
            <a:r>
              <a:rPr lang="ro-RO" altLang="en-US">
                <a:solidFill>
                  <a:srgbClr val="000000"/>
                </a:solidFill>
                <a:effectLst>
                  <a:outerShdw blurRad="38100" dist="38100" dir="2700000" algn="tl">
                    <a:srgbClr val="C0C0C0"/>
                  </a:outerShdw>
                </a:effectLst>
              </a:rPr>
              <a:t>.2</a:t>
            </a:r>
            <a:r>
              <a:rPr lang="en-US" altLang="en-US">
                <a:solidFill>
                  <a:srgbClr val="000000"/>
                </a:solidFill>
                <a:effectLst>
                  <a:outerShdw blurRad="38100" dist="38100" dir="2700000" algn="tl">
                    <a:srgbClr val="C0C0C0"/>
                  </a:outerShdw>
                </a:effectLst>
              </a:rPr>
              <a:t>)</a:t>
            </a:r>
          </a:p>
          <a:p>
            <a:pPr algn="ctr"/>
            <a:endParaRPr lang="en-US" altLang="en-US">
              <a:solidFill>
                <a:srgbClr val="000000"/>
              </a:solidFill>
              <a:effectLst>
                <a:outerShdw blurRad="38100" dist="38100" dir="2700000" algn="tl">
                  <a:srgbClr val="C0C0C0"/>
                </a:outerShdw>
              </a:effectLst>
            </a:endParaRPr>
          </a:p>
          <a:p>
            <a:endParaRPr lang="ro-RO" altLang="en-US">
              <a:solidFill>
                <a:srgbClr val="000000"/>
              </a:solidFill>
            </a:endParaRPr>
          </a:p>
          <a:p>
            <a:endParaRPr lang="ro-RO" altLang="en-US">
              <a:solidFill>
                <a:srgbClr val="000000"/>
              </a:solidFill>
            </a:endParaRPr>
          </a:p>
          <a:p>
            <a:endParaRPr lang="en-US" altLang="en-US">
              <a:solidFill>
                <a:srgbClr val="000000"/>
              </a:solidFill>
            </a:endParaRPr>
          </a:p>
        </p:txBody>
      </p:sp>
      <p:sp>
        <p:nvSpPr>
          <p:cNvPr id="4506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506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5063" name="Rectangle 11"/>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5064"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5065"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5066" name="Rectangle 20"/>
          <p:cNvSpPr>
            <a:spLocks noChangeArrowheads="1"/>
          </p:cNvSpPr>
          <p:nvPr/>
        </p:nvSpPr>
        <p:spPr bwMode="auto">
          <a:xfrm>
            <a:off x="0" y="3068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5067"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5068"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5069"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45074" name="Object 4"/>
          <p:cNvGraphicFramePr>
            <a:graphicFrameLocks noChangeAspect="1"/>
          </p:cNvGraphicFramePr>
          <p:nvPr/>
        </p:nvGraphicFramePr>
        <p:xfrm>
          <a:off x="2028825" y="3933825"/>
          <a:ext cx="1487488" cy="755650"/>
        </p:xfrm>
        <a:graphic>
          <a:graphicData uri="http://schemas.openxmlformats.org/presentationml/2006/ole">
            <mc:AlternateContent xmlns:mc="http://schemas.openxmlformats.org/markup-compatibility/2006">
              <mc:Choice xmlns:v="urn:schemas-microsoft-com:vml" Requires="v">
                <p:oleObj spid="_x0000_s5143" name="Equation" r:id="rId3" imgW="825480" imgH="419040" progId="Equation.3">
                  <p:embed/>
                </p:oleObj>
              </mc:Choice>
              <mc:Fallback>
                <p:oleObj name="Equation" r:id="rId3" imgW="82548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825" y="3933825"/>
                        <a:ext cx="1487488"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75" name="Object 6"/>
          <p:cNvGraphicFramePr>
            <a:graphicFrameLocks noChangeAspect="1"/>
          </p:cNvGraphicFramePr>
          <p:nvPr/>
        </p:nvGraphicFramePr>
        <p:xfrm>
          <a:off x="4427538" y="3860800"/>
          <a:ext cx="1368425" cy="809625"/>
        </p:xfrm>
        <a:graphic>
          <a:graphicData uri="http://schemas.openxmlformats.org/presentationml/2006/ole">
            <mc:AlternateContent xmlns:mc="http://schemas.openxmlformats.org/markup-compatibility/2006">
              <mc:Choice xmlns:v="urn:schemas-microsoft-com:vml" Requires="v">
                <p:oleObj spid="_x0000_s5144" name="Equation" r:id="rId5" imgW="418918" imgH="393529" progId="Equation.3">
                  <p:embed/>
                </p:oleObj>
              </mc:Choice>
              <mc:Fallback>
                <p:oleObj name="Equation" r:id="rId5" imgW="418918"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3860800"/>
                        <a:ext cx="136842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76" name="Object 8"/>
          <p:cNvGraphicFramePr>
            <a:graphicFrameLocks noChangeAspect="1"/>
          </p:cNvGraphicFramePr>
          <p:nvPr/>
        </p:nvGraphicFramePr>
        <p:xfrm>
          <a:off x="2124075" y="5734050"/>
          <a:ext cx="4392613" cy="722313"/>
        </p:xfrm>
        <a:graphic>
          <a:graphicData uri="http://schemas.openxmlformats.org/presentationml/2006/ole">
            <mc:AlternateContent xmlns:mc="http://schemas.openxmlformats.org/markup-compatibility/2006">
              <mc:Choice xmlns:v="urn:schemas-microsoft-com:vml" Requires="v">
                <p:oleObj spid="_x0000_s5145" name="Equation" r:id="rId7" imgW="2082800" imgH="342900" progId="Equation.3">
                  <p:embed/>
                </p:oleObj>
              </mc:Choice>
              <mc:Fallback>
                <p:oleObj name="Equation" r:id="rId7" imgW="2082800" imgH="3429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5734050"/>
                        <a:ext cx="4392613"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99695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idx="4294967295"/>
          </p:nvPr>
        </p:nvSpPr>
        <p:spPr>
          <a:xfrm>
            <a:off x="617538" y="1295400"/>
            <a:ext cx="7772400" cy="1371600"/>
          </a:xfrm>
        </p:spPr>
        <p:txBody>
          <a:bodyPr/>
          <a:lstStyle/>
          <a:p>
            <a:pPr eaLnBrk="1" hangingPunct="1"/>
            <a:r>
              <a:rPr lang="ro-RO" altLang="en-US" sz="4000" i="1" dirty="0" smtClean="0">
                <a:solidFill>
                  <a:schemeClr val="tx1"/>
                </a:solidFill>
              </a:rPr>
              <a:t>4. </a:t>
            </a:r>
            <a:r>
              <a:rPr lang="en-GB" altLang="en-US" sz="4000" b="1" i="1" dirty="0" err="1" smtClean="0"/>
              <a:t>Dualismul</a:t>
            </a:r>
            <a:r>
              <a:rPr lang="en-GB" altLang="en-US" sz="4000" b="1" i="1" dirty="0" smtClean="0"/>
              <a:t> </a:t>
            </a:r>
            <a:r>
              <a:rPr lang="en-GB" altLang="en-US" sz="4000" b="1" i="1" dirty="0" err="1" smtClean="0"/>
              <a:t>undă-corpuscul</a:t>
            </a:r>
            <a:r>
              <a:rPr lang="en-GB" altLang="en-US" sz="4200" b="1" dirty="0" smtClean="0">
                <a:effectLst>
                  <a:outerShdw blurRad="38100" dist="38100" dir="2700000" algn="tl">
                    <a:srgbClr val="C0C0C0"/>
                  </a:outerShdw>
                </a:effectLst>
              </a:rPr>
              <a:t> </a:t>
            </a:r>
            <a:endParaRPr lang="en-US" altLang="en-US" sz="4200" b="1" dirty="0" smtClean="0">
              <a:effectLst>
                <a:outerShdw blurRad="38100" dist="38100" dir="2700000" algn="tl">
                  <a:srgbClr val="C0C0C0"/>
                </a:outerShdw>
              </a:effectLst>
            </a:endParaRPr>
          </a:p>
        </p:txBody>
      </p:sp>
      <p:sp>
        <p:nvSpPr>
          <p:cNvPr id="46083" name="Rectangle 3"/>
          <p:cNvSpPr>
            <a:spLocks noGrp="1" noChangeArrowheads="1"/>
          </p:cNvSpPr>
          <p:nvPr>
            <p:ph type="subTitle" idx="4294967295"/>
          </p:nvPr>
        </p:nvSpPr>
        <p:spPr>
          <a:xfrm flipV="1">
            <a:off x="827088" y="2781300"/>
            <a:ext cx="7489825" cy="3527425"/>
          </a:xfrm>
        </p:spPr>
        <p:txBody>
          <a:bodyPr/>
          <a:lstStyle/>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p:txBody>
      </p:sp>
      <p:sp>
        <p:nvSpPr>
          <p:cNvPr id="46084" name="Rectangle 4"/>
          <p:cNvSpPr>
            <a:spLocks noChangeArrowheads="1"/>
          </p:cNvSpPr>
          <p:nvPr/>
        </p:nvSpPr>
        <p:spPr bwMode="auto">
          <a:xfrm>
            <a:off x="684213" y="2492375"/>
            <a:ext cx="7705725"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GB" altLang="en-US" i="1">
                <a:solidFill>
                  <a:srgbClr val="000000"/>
                </a:solidFill>
                <a:effectLst>
                  <a:outerShdw blurRad="38100" dist="38100" dir="2700000" algn="tl">
                    <a:srgbClr val="C0C0C0"/>
                  </a:outerShdw>
                </a:effectLst>
              </a:rPr>
              <a:t>Viteza de fază</a:t>
            </a:r>
            <a:r>
              <a:rPr lang="en-GB" altLang="en-US">
                <a:solidFill>
                  <a:srgbClr val="000000"/>
                </a:solidFill>
                <a:effectLst>
                  <a:outerShdw blurRad="38100" dist="38100" dir="2700000" algn="tl">
                    <a:srgbClr val="C0C0C0"/>
                  </a:outerShdw>
                </a:effectLst>
              </a:rPr>
              <a:t> a undei monocromatice de Broglie:</a:t>
            </a:r>
          </a:p>
          <a:p>
            <a:endParaRPr lang="en-GB" altLang="en-US">
              <a:solidFill>
                <a:srgbClr val="000000"/>
              </a:solidFill>
              <a:effectLst>
                <a:outerShdw blurRad="38100" dist="38100" dir="2700000" algn="tl">
                  <a:srgbClr val="C0C0C0"/>
                </a:outerShdw>
              </a:effectLst>
            </a:endParaRPr>
          </a:p>
          <a:p>
            <a:r>
              <a:rPr lang="en-GB" altLang="en-US">
                <a:solidFill>
                  <a:srgbClr val="000000"/>
                </a:solidFill>
                <a:effectLst>
                  <a:outerShdw blurRad="38100" dist="38100" dir="2700000" algn="tl">
                    <a:srgbClr val="C0C0C0"/>
                  </a:outerShdw>
                </a:effectLst>
              </a:rPr>
              <a:t>                                                                             (4</a:t>
            </a:r>
            <a:r>
              <a:rPr lang="ro-RO" altLang="en-US">
                <a:solidFill>
                  <a:srgbClr val="000000"/>
                </a:solidFill>
                <a:effectLst>
                  <a:outerShdw blurRad="38100" dist="38100" dir="2700000" algn="tl">
                    <a:srgbClr val="C0C0C0"/>
                  </a:outerShdw>
                </a:effectLst>
              </a:rPr>
              <a:t>.3</a:t>
            </a:r>
            <a:r>
              <a:rPr lang="en-GB" altLang="en-US">
                <a:solidFill>
                  <a:srgbClr val="000000"/>
                </a:solidFill>
                <a:effectLst>
                  <a:outerShdw blurRad="38100" dist="38100" dir="2700000" algn="tl">
                    <a:srgbClr val="C0C0C0"/>
                  </a:outerShdw>
                </a:effectLst>
              </a:rPr>
              <a:t>)</a:t>
            </a:r>
            <a:endParaRPr lang="ro-RO" altLang="en-US">
              <a:solidFill>
                <a:srgbClr val="000000"/>
              </a:solidFill>
              <a:effectLst>
                <a:outerShdw blurRad="38100" dist="38100" dir="2700000" algn="tl">
                  <a:srgbClr val="C0C0C0"/>
                </a:outerShdw>
              </a:effectLst>
            </a:endParaRPr>
          </a:p>
          <a:p>
            <a:r>
              <a:rPr lang="it-IT" altLang="en-US" sz="1600">
                <a:solidFill>
                  <a:srgbClr val="000000"/>
                </a:solidFill>
                <a:effectLst>
                  <a:outerShdw blurRad="38100" dist="38100" dir="2700000" algn="tl">
                    <a:srgbClr val="C0C0C0"/>
                  </a:outerShdw>
                </a:effectLst>
              </a:rPr>
              <a:t>Acest rezultat contravine teoriei relativităţii: nici un corp (şi, prin urmare, nici  unda asociată lui) nu se poate mişca cu o viteză mai mare decât viteza luminii în vid. Deci </a:t>
            </a:r>
            <a:r>
              <a:rPr lang="ro-RO" altLang="en-US" sz="1600">
                <a:solidFill>
                  <a:srgbClr val="000000"/>
                </a:solidFill>
                <a:effectLst>
                  <a:outerShdw blurRad="38100" dist="38100" dir="2700000" algn="tl">
                    <a:srgbClr val="C0C0C0"/>
                  </a:outerShdw>
                </a:effectLst>
              </a:rPr>
              <a:t>nici </a:t>
            </a:r>
            <a:r>
              <a:rPr lang="it-IT" altLang="en-US" sz="1600">
                <a:solidFill>
                  <a:srgbClr val="000000"/>
                </a:solidFill>
                <a:effectLst>
                  <a:outerShdw blurRad="38100" dist="38100" dir="2700000" algn="tl">
                    <a:srgbClr val="C0C0C0"/>
                  </a:outerShdw>
                </a:effectLst>
              </a:rPr>
              <a:t>unda de Broglie</a:t>
            </a:r>
            <a:r>
              <a:rPr lang="ro-RO" altLang="en-US" sz="1600">
                <a:solidFill>
                  <a:srgbClr val="000000"/>
                </a:solidFill>
                <a:effectLst>
                  <a:outerShdw blurRad="38100" dist="38100" dir="2700000" algn="tl">
                    <a:srgbClr val="C0C0C0"/>
                  </a:outerShdw>
                </a:effectLst>
              </a:rPr>
              <a:t> </a:t>
            </a:r>
            <a:r>
              <a:rPr lang="it-IT" altLang="en-US" sz="1600">
                <a:solidFill>
                  <a:srgbClr val="000000"/>
                </a:solidFill>
                <a:effectLst>
                  <a:outerShdw blurRad="38100" dist="38100" dir="2700000" algn="tl">
                    <a:srgbClr val="C0C0C0"/>
                  </a:outerShdw>
                </a:effectLst>
              </a:rPr>
              <a:t>monocromatică plană nu poate transporta o particulă sau formă de energie cu această viteză, superioară vitezei luminii în vid. </a:t>
            </a:r>
          </a:p>
          <a:p>
            <a:r>
              <a:rPr lang="en-GB" altLang="en-US" sz="1600">
                <a:solidFill>
                  <a:srgbClr val="000000"/>
                </a:solidFill>
                <a:effectLst>
                  <a:outerShdw blurRad="38100" dist="38100" dir="2700000" algn="tl">
                    <a:srgbClr val="C0C0C0"/>
                  </a:outerShdw>
                </a:effectLst>
              </a:rPr>
              <a:t>Pentru rezolvarea aceastei contradicţii, s-a asociat unei microparticule nu o undă monocromatică plană de Broglie, ci o mulţime infinită de unde monocromatice plane, </a:t>
            </a:r>
            <a:r>
              <a:rPr lang="en-GB" altLang="en-US" sz="1600" i="1">
                <a:solidFill>
                  <a:srgbClr val="000000"/>
                </a:solidFill>
                <a:effectLst>
                  <a:outerShdw blurRad="38100" dist="38100" dir="2700000" algn="tl">
                    <a:srgbClr val="C0C0C0"/>
                  </a:outerShdw>
                </a:effectLst>
              </a:rPr>
              <a:t>grup de unde </a:t>
            </a:r>
            <a:r>
              <a:rPr lang="en-GB" altLang="en-US" sz="1600">
                <a:solidFill>
                  <a:srgbClr val="000000"/>
                </a:solidFill>
                <a:effectLst>
                  <a:outerShdw blurRad="38100" dist="38100" dir="2700000" algn="tl">
                    <a:srgbClr val="C0C0C0"/>
                  </a:outerShdw>
                </a:effectLst>
              </a:rPr>
              <a:t>sau </a:t>
            </a:r>
            <a:r>
              <a:rPr lang="en-GB" altLang="en-US" sz="1600" i="1">
                <a:solidFill>
                  <a:srgbClr val="000000"/>
                </a:solidFill>
                <a:effectLst>
                  <a:outerShdw blurRad="38100" dist="38100" dir="2700000" algn="tl">
                    <a:srgbClr val="C0C0C0"/>
                  </a:outerShdw>
                </a:effectLst>
              </a:rPr>
              <a:t>pachet de unde</a:t>
            </a:r>
            <a:r>
              <a:rPr lang="en-GB" altLang="en-US" sz="1600">
                <a:solidFill>
                  <a:srgbClr val="000000"/>
                </a:solidFill>
                <a:effectLst>
                  <a:outerShdw blurRad="38100" dist="38100" dir="2700000" algn="tl">
                    <a:srgbClr val="C0C0C0"/>
                  </a:outerShdw>
                </a:effectLst>
              </a:rPr>
              <a:t>, funcţia de undă a grupului de unde </a:t>
            </a:r>
            <a:r>
              <a:rPr lang="ro-RO" altLang="en-US" sz="1600">
                <a:solidFill>
                  <a:srgbClr val="000000"/>
                </a:solidFill>
                <a:effectLst>
                  <a:outerShdw blurRad="38100" dist="38100" dir="2700000" algn="tl">
                    <a:srgbClr val="C0C0C0"/>
                  </a:outerShdw>
                </a:effectLst>
              </a:rPr>
              <a:t>este:</a:t>
            </a:r>
            <a:endParaRPr lang="en-GB" altLang="en-US" sz="1600">
              <a:solidFill>
                <a:srgbClr val="000000"/>
              </a:solidFill>
              <a:effectLst>
                <a:outerShdw blurRad="38100" dist="38100" dir="2700000" algn="tl">
                  <a:srgbClr val="C0C0C0"/>
                </a:outerShdw>
              </a:effectLst>
            </a:endParaRPr>
          </a:p>
          <a:p>
            <a:pPr algn="ctr"/>
            <a:endParaRPr lang="en-US" altLang="en-US" sz="1600">
              <a:solidFill>
                <a:srgbClr val="000000"/>
              </a:solidFill>
              <a:effectLst>
                <a:outerShdw blurRad="38100" dist="38100" dir="2700000" algn="tl">
                  <a:srgbClr val="C0C0C0"/>
                </a:outerShdw>
              </a:effectLst>
            </a:endParaRPr>
          </a:p>
          <a:p>
            <a:r>
              <a:rPr lang="ro-RO" altLang="en-US">
                <a:solidFill>
                  <a:srgbClr val="000000"/>
                </a:solidFill>
              </a:rPr>
              <a:t>                                                                             (4.4)</a:t>
            </a:r>
          </a:p>
          <a:p>
            <a:endParaRPr lang="ro-RO" altLang="en-US">
              <a:solidFill>
                <a:srgbClr val="000000"/>
              </a:solidFill>
            </a:endParaRPr>
          </a:p>
          <a:p>
            <a:endParaRPr lang="en-US" altLang="en-US">
              <a:solidFill>
                <a:srgbClr val="000000"/>
              </a:solidFill>
            </a:endParaRPr>
          </a:p>
        </p:txBody>
      </p:sp>
      <p:sp>
        <p:nvSpPr>
          <p:cNvPr id="4608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6086"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6087" name="Rectangle 11"/>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6088"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6089"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6090" name="Rectangle 20"/>
          <p:cNvSpPr>
            <a:spLocks noChangeArrowheads="1"/>
          </p:cNvSpPr>
          <p:nvPr/>
        </p:nvSpPr>
        <p:spPr bwMode="auto">
          <a:xfrm>
            <a:off x="0" y="3068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6091"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6092"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6093"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46097" name="Object 4"/>
          <p:cNvGraphicFramePr>
            <a:graphicFrameLocks noChangeAspect="1"/>
          </p:cNvGraphicFramePr>
          <p:nvPr/>
        </p:nvGraphicFramePr>
        <p:xfrm>
          <a:off x="2700338" y="2708275"/>
          <a:ext cx="2854325" cy="720725"/>
        </p:xfrm>
        <a:graphic>
          <a:graphicData uri="http://schemas.openxmlformats.org/presentationml/2006/ole">
            <mc:AlternateContent xmlns:mc="http://schemas.openxmlformats.org/markup-compatibility/2006">
              <mc:Choice xmlns:v="urn:schemas-microsoft-com:vml" Requires="v">
                <p:oleObj spid="_x0000_s6160" name="Equation" r:id="rId3" imgW="1777680" imgH="444240" progId="Equation.3">
                  <p:embed/>
                </p:oleObj>
              </mc:Choice>
              <mc:Fallback>
                <p:oleObj name="Equation" r:id="rId3" imgW="177768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708275"/>
                        <a:ext cx="2854325"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98" name="Object 4"/>
          <p:cNvGraphicFramePr>
            <a:graphicFrameLocks noChangeAspect="1"/>
          </p:cNvGraphicFramePr>
          <p:nvPr/>
        </p:nvGraphicFramePr>
        <p:xfrm>
          <a:off x="1908175" y="5516563"/>
          <a:ext cx="4646613" cy="1122362"/>
        </p:xfrm>
        <a:graphic>
          <a:graphicData uri="http://schemas.openxmlformats.org/presentationml/2006/ole">
            <mc:AlternateContent xmlns:mc="http://schemas.openxmlformats.org/markup-compatibility/2006">
              <mc:Choice xmlns:v="urn:schemas-microsoft-com:vml" Requires="v">
                <p:oleObj spid="_x0000_s6161" name="Equation" r:id="rId5" imgW="3035160" imgH="736560" progId="Equation.3">
                  <p:embed/>
                </p:oleObj>
              </mc:Choice>
              <mc:Fallback>
                <p:oleObj name="Equation" r:id="rId5" imgW="3035160" imgH="7365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5516563"/>
                        <a:ext cx="4646613" cy="1122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54167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idx="4294967295"/>
          </p:nvPr>
        </p:nvSpPr>
        <p:spPr>
          <a:xfrm>
            <a:off x="544513" y="1295400"/>
            <a:ext cx="7772400" cy="1371600"/>
          </a:xfrm>
        </p:spPr>
        <p:txBody>
          <a:bodyPr/>
          <a:lstStyle/>
          <a:p>
            <a:pPr eaLnBrk="1" hangingPunct="1"/>
            <a:r>
              <a:rPr lang="ro-RO" altLang="en-US" sz="4000" i="1" dirty="0" smtClean="0">
                <a:solidFill>
                  <a:schemeClr val="tx1"/>
                </a:solidFill>
              </a:rPr>
              <a:t>4. </a:t>
            </a:r>
            <a:r>
              <a:rPr lang="en-GB" altLang="en-US" sz="4000" b="1" i="1" dirty="0" err="1" smtClean="0"/>
              <a:t>Dualismul</a:t>
            </a:r>
            <a:r>
              <a:rPr lang="en-GB" altLang="en-US" sz="4000" b="1" i="1" dirty="0" smtClean="0"/>
              <a:t> </a:t>
            </a:r>
            <a:r>
              <a:rPr lang="en-GB" altLang="en-US" sz="4000" b="1" i="1" dirty="0" err="1" smtClean="0"/>
              <a:t>undă-corpuscul</a:t>
            </a:r>
            <a:r>
              <a:rPr lang="en-GB" altLang="en-US" sz="4200" b="1" dirty="0" smtClean="0">
                <a:effectLst>
                  <a:outerShdw blurRad="38100" dist="38100" dir="2700000" algn="tl">
                    <a:srgbClr val="C0C0C0"/>
                  </a:outerShdw>
                </a:effectLst>
              </a:rPr>
              <a:t> </a:t>
            </a:r>
            <a:endParaRPr lang="en-US" altLang="en-US" sz="4200" b="1" dirty="0" smtClean="0">
              <a:effectLst>
                <a:outerShdw blurRad="38100" dist="38100" dir="2700000" algn="tl">
                  <a:srgbClr val="C0C0C0"/>
                </a:outerShdw>
              </a:effectLst>
            </a:endParaRPr>
          </a:p>
        </p:txBody>
      </p:sp>
      <p:sp>
        <p:nvSpPr>
          <p:cNvPr id="47107" name="Rectangle 3"/>
          <p:cNvSpPr>
            <a:spLocks noGrp="1" noChangeArrowheads="1"/>
          </p:cNvSpPr>
          <p:nvPr>
            <p:ph type="subTitle" idx="4294967295"/>
          </p:nvPr>
        </p:nvSpPr>
        <p:spPr>
          <a:xfrm flipV="1">
            <a:off x="827088" y="2781300"/>
            <a:ext cx="7489825" cy="3527425"/>
          </a:xfrm>
        </p:spPr>
        <p:txBody>
          <a:bodyPr/>
          <a:lstStyle/>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p:txBody>
      </p:sp>
      <p:sp>
        <p:nvSpPr>
          <p:cNvPr id="47108" name="Rectangle 4"/>
          <p:cNvSpPr>
            <a:spLocks noChangeArrowheads="1"/>
          </p:cNvSpPr>
          <p:nvPr/>
        </p:nvSpPr>
        <p:spPr bwMode="auto">
          <a:xfrm>
            <a:off x="611188" y="2492375"/>
            <a:ext cx="77057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a:p>
            <a:pPr>
              <a:spcBef>
                <a:spcPct val="20000"/>
              </a:spcBef>
              <a:buClr>
                <a:srgbClr val="996600"/>
              </a:buClr>
              <a:buSzPct val="65000"/>
              <a:buFont typeface="Wingdings" pitchFamily="2" charset="2"/>
              <a:buNone/>
            </a:pPr>
            <a:r>
              <a:rPr lang="fr-FR" altLang="en-US">
                <a:solidFill>
                  <a:srgbClr val="000000"/>
                </a:solidFill>
                <a:effectLst>
                  <a:outerShdw blurRad="38100" dist="38100" dir="2700000" algn="tl">
                    <a:srgbClr val="C0C0C0"/>
                  </a:outerShdw>
                </a:effectLst>
              </a:rPr>
              <a:t>Ţinând cont de relaţia dintre energie şi pulsaţie, respectiv dintre impuls şi modulul vectorului de undă, </a:t>
            </a:r>
            <a:r>
              <a:rPr lang="fr-FR" altLang="en-US" i="1">
                <a:solidFill>
                  <a:srgbClr val="000000"/>
                </a:solidFill>
                <a:effectLst>
                  <a:outerShdw blurRad="38100" dist="38100" dir="2700000" algn="tl">
                    <a:srgbClr val="C0C0C0"/>
                  </a:outerShdw>
                </a:effectLst>
              </a:rPr>
              <a:t>viteza de grup</a:t>
            </a:r>
            <a:r>
              <a:rPr lang="fr-FR" altLang="en-US">
                <a:solidFill>
                  <a:srgbClr val="000000"/>
                </a:solidFill>
                <a:effectLst>
                  <a:outerShdw blurRad="38100" dist="38100" dir="2700000" algn="tl">
                    <a:srgbClr val="C0C0C0"/>
                  </a:outerShdw>
                </a:effectLst>
              </a:rPr>
              <a:t> va fi:</a:t>
            </a:r>
            <a:endParaRPr lang="en-US" altLang="en-US">
              <a:solidFill>
                <a:srgbClr val="000000"/>
              </a:solidFill>
              <a:effectLst>
                <a:outerShdw blurRad="38100" dist="38100" dir="2700000" algn="tl">
                  <a:srgbClr val="C0C0C0"/>
                </a:outerShdw>
              </a:effectLst>
            </a:endParaRPr>
          </a:p>
          <a:p>
            <a:endParaRPr lang="ro-RO" altLang="en-US">
              <a:solidFill>
                <a:srgbClr val="000000"/>
              </a:solidFill>
            </a:endParaRPr>
          </a:p>
          <a:p>
            <a:pPr algn="ctr"/>
            <a:endParaRPr lang="en-US" altLang="en-US">
              <a:solidFill>
                <a:srgbClr val="000000"/>
              </a:solidFill>
              <a:effectLst>
                <a:outerShdw blurRad="38100" dist="38100" dir="2700000" algn="tl">
                  <a:srgbClr val="C0C0C0"/>
                </a:outerShdw>
              </a:effectLst>
            </a:endParaRPr>
          </a:p>
          <a:p>
            <a:pPr algn="ctr"/>
            <a:r>
              <a:rPr lang="en-US" altLang="en-US">
                <a:solidFill>
                  <a:srgbClr val="000000"/>
                </a:solidFill>
                <a:effectLst>
                  <a:outerShdw blurRad="38100" dist="38100" dir="2700000" algn="tl">
                    <a:srgbClr val="C0C0C0"/>
                  </a:outerShdw>
                </a:effectLst>
              </a:rPr>
              <a:t>                                                                             (4</a:t>
            </a:r>
            <a:r>
              <a:rPr lang="ro-RO" altLang="en-US">
                <a:solidFill>
                  <a:srgbClr val="000000"/>
                </a:solidFill>
                <a:effectLst>
                  <a:outerShdw blurRad="38100" dist="38100" dir="2700000" algn="tl">
                    <a:srgbClr val="C0C0C0"/>
                  </a:outerShdw>
                </a:effectLst>
              </a:rPr>
              <a:t>.5</a:t>
            </a:r>
            <a:r>
              <a:rPr lang="en-US" altLang="en-US">
                <a:solidFill>
                  <a:srgbClr val="000000"/>
                </a:solidFill>
                <a:effectLst>
                  <a:outerShdw blurRad="38100" dist="38100" dir="2700000" algn="tl">
                    <a:srgbClr val="C0C0C0"/>
                  </a:outerShdw>
                </a:effectLst>
              </a:rPr>
              <a:t>)</a:t>
            </a:r>
          </a:p>
          <a:p>
            <a:pPr algn="ctr"/>
            <a:endParaRPr lang="en-US" altLang="en-US">
              <a:solidFill>
                <a:srgbClr val="000000"/>
              </a:solidFill>
              <a:effectLst>
                <a:outerShdw blurRad="38100" dist="38100" dir="2700000" algn="tl">
                  <a:srgbClr val="C0C0C0"/>
                </a:outerShdw>
              </a:effectLst>
            </a:endParaRPr>
          </a:p>
          <a:p>
            <a:endParaRPr lang="ro-RO" altLang="en-US">
              <a:solidFill>
                <a:srgbClr val="000000"/>
              </a:solidFill>
            </a:endParaRPr>
          </a:p>
          <a:p>
            <a:r>
              <a:rPr lang="fr-FR" altLang="en-US">
                <a:solidFill>
                  <a:srgbClr val="000000"/>
                </a:solidFill>
                <a:effectLst>
                  <a:outerShdw blurRad="38100" dist="38100" dir="2700000" algn="tl">
                    <a:srgbClr val="C0C0C0"/>
                  </a:outerShdw>
                </a:effectLst>
              </a:rPr>
              <a:t>Deci,  viteza de grup este egală cu viteza de mişcare a particulei însăşi, ceea ce dovedeşte justeţea ipotezei de a asocia unei particule nu o singură undă de Broglie, ci un grup de unde sau pachet de unde.</a:t>
            </a:r>
            <a:endParaRPr lang="en-US" altLang="en-US">
              <a:solidFill>
                <a:srgbClr val="000000"/>
              </a:solidFill>
              <a:effectLst>
                <a:outerShdw blurRad="38100" dist="38100" dir="2700000" algn="tl">
                  <a:srgbClr val="C0C0C0"/>
                </a:outerShdw>
              </a:effectLst>
            </a:endParaRPr>
          </a:p>
          <a:p>
            <a:pPr algn="ctr"/>
            <a:endParaRPr lang="en-US" altLang="en-US">
              <a:solidFill>
                <a:srgbClr val="000000"/>
              </a:solidFill>
              <a:effectLst>
                <a:outerShdw blurRad="38100" dist="38100" dir="2700000" algn="tl">
                  <a:srgbClr val="C0C0C0"/>
                </a:outerShdw>
              </a:effectLst>
            </a:endParaRPr>
          </a:p>
          <a:p>
            <a:endParaRPr lang="ro-RO" altLang="en-US">
              <a:solidFill>
                <a:srgbClr val="000000"/>
              </a:solidFill>
            </a:endParaRPr>
          </a:p>
          <a:p>
            <a:endParaRPr lang="en-US" altLang="en-US">
              <a:solidFill>
                <a:srgbClr val="000000"/>
              </a:solidFill>
            </a:endParaRPr>
          </a:p>
        </p:txBody>
      </p:sp>
      <p:sp>
        <p:nvSpPr>
          <p:cNvPr id="4710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711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7111" name="Rectangle 11"/>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711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7113"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7114" name="Rectangle 20"/>
          <p:cNvSpPr>
            <a:spLocks noChangeArrowheads="1"/>
          </p:cNvSpPr>
          <p:nvPr/>
        </p:nvSpPr>
        <p:spPr bwMode="auto">
          <a:xfrm>
            <a:off x="0" y="3068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7115"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7116"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7117"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47122" name="Object 4"/>
          <p:cNvGraphicFramePr>
            <a:graphicFrameLocks noChangeAspect="1"/>
          </p:cNvGraphicFramePr>
          <p:nvPr/>
        </p:nvGraphicFramePr>
        <p:xfrm>
          <a:off x="1504950" y="3789363"/>
          <a:ext cx="5302250" cy="749300"/>
        </p:xfrm>
        <a:graphic>
          <a:graphicData uri="http://schemas.openxmlformats.org/presentationml/2006/ole">
            <mc:AlternateContent xmlns:mc="http://schemas.openxmlformats.org/markup-compatibility/2006">
              <mc:Choice xmlns:v="urn:schemas-microsoft-com:vml" Requires="v">
                <p:oleObj spid="_x0000_s7177" name="Equation" r:id="rId3" imgW="3162240" imgH="444240" progId="Equation.3">
                  <p:embed/>
                </p:oleObj>
              </mc:Choice>
              <mc:Fallback>
                <p:oleObj name="Equation" r:id="rId3" imgW="316224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950" y="3789363"/>
                        <a:ext cx="5302250"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44980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2"/>
          <p:cNvSpPr>
            <a:spLocks noGrp="1" noChangeArrowheads="1"/>
          </p:cNvSpPr>
          <p:nvPr>
            <p:ph type="ctrTitle"/>
          </p:nvPr>
        </p:nvSpPr>
        <p:spPr>
          <a:xfrm>
            <a:off x="755650" y="1700213"/>
            <a:ext cx="7702550" cy="215900"/>
          </a:xfrm>
        </p:spPr>
        <p:txBody>
          <a:bodyPr/>
          <a:lstStyle/>
          <a:p>
            <a:pPr eaLnBrk="1" hangingPunct="1"/>
            <a:r>
              <a:rPr lang="en-US" altLang="en-US" sz="3600" i="1" dirty="0" smtClean="0">
                <a:solidFill>
                  <a:schemeClr val="tx1"/>
                </a:solidFill>
              </a:rPr>
              <a:t>5. </a:t>
            </a:r>
            <a:r>
              <a:rPr lang="ro-RO" altLang="en-US" sz="3600" b="1" i="1" dirty="0" smtClean="0">
                <a:solidFill>
                  <a:schemeClr val="tx1"/>
                </a:solidFill>
              </a:rPr>
              <a:t>Principiul </a:t>
            </a:r>
            <a:r>
              <a:rPr lang="ro-RO" altLang="en-US" sz="3600" b="1" i="1" dirty="0">
                <a:solidFill>
                  <a:schemeClr val="tx1"/>
                </a:solidFill>
              </a:rPr>
              <a:t>Heisenberg</a:t>
            </a:r>
            <a:r>
              <a:rPr lang="ro-RO" altLang="en-US" sz="3600" i="1" dirty="0" smtClean="0">
                <a:solidFill>
                  <a:schemeClr val="tx1"/>
                </a:solidFill>
              </a:rPr>
              <a:t/>
            </a:r>
            <a:br>
              <a:rPr lang="ro-RO" altLang="en-US" sz="3600" i="1" dirty="0" smtClean="0">
                <a:solidFill>
                  <a:schemeClr val="tx1"/>
                </a:solidFill>
              </a:rPr>
            </a:br>
            <a:r>
              <a:rPr lang="ro-RO" altLang="en-US" sz="3600" i="1" dirty="0" smtClean="0">
                <a:solidFill>
                  <a:schemeClr val="tx1"/>
                </a:solidFill>
              </a:rPr>
              <a:t/>
            </a:r>
            <a:br>
              <a:rPr lang="ro-RO" altLang="en-US" sz="3600" i="1" dirty="0" smtClean="0">
                <a:solidFill>
                  <a:schemeClr val="tx1"/>
                </a:solidFill>
              </a:rPr>
            </a:br>
            <a:r>
              <a:rPr lang="ro-RO" altLang="en-US" sz="3600" i="1" dirty="0" smtClean="0">
                <a:solidFill>
                  <a:schemeClr val="tx1"/>
                </a:solidFill>
              </a:rPr>
              <a:t/>
            </a:r>
            <a:br>
              <a:rPr lang="ro-RO" altLang="en-US" sz="3600" i="1" dirty="0" smtClean="0">
                <a:solidFill>
                  <a:schemeClr val="tx1"/>
                </a:solidFill>
              </a:rPr>
            </a:br>
            <a:r>
              <a:rPr lang="ro-RO" altLang="en-US" sz="3600" i="1" dirty="0" smtClean="0">
                <a:solidFill>
                  <a:schemeClr val="tx1"/>
                </a:solidFill>
              </a:rPr>
              <a:t/>
            </a:r>
            <a:br>
              <a:rPr lang="ro-RO" altLang="en-US" sz="3600" i="1" dirty="0" smtClean="0">
                <a:solidFill>
                  <a:schemeClr val="tx1"/>
                </a:solidFill>
              </a:rPr>
            </a:br>
            <a:r>
              <a:rPr lang="ro-RO" altLang="en-US" sz="3600" dirty="0" smtClean="0">
                <a:solidFill>
                  <a:schemeClr val="tx1"/>
                </a:solidFill>
              </a:rPr>
              <a:t/>
            </a:r>
            <a:br>
              <a:rPr lang="ro-RO" altLang="en-US" sz="3600" dirty="0" smtClean="0">
                <a:solidFill>
                  <a:schemeClr val="tx1"/>
                </a:solidFill>
              </a:rPr>
            </a:br>
            <a:endParaRPr lang="en-US" altLang="en-US" sz="3600" dirty="0" smtClean="0">
              <a:solidFill>
                <a:schemeClr val="tx1"/>
              </a:solidFill>
            </a:endParaRPr>
          </a:p>
        </p:txBody>
      </p:sp>
      <p:sp>
        <p:nvSpPr>
          <p:cNvPr id="8199" name="Rectangle 3"/>
          <p:cNvSpPr>
            <a:spLocks noGrp="1" noChangeArrowheads="1"/>
          </p:cNvSpPr>
          <p:nvPr>
            <p:ph type="subTitle" idx="1"/>
          </p:nvPr>
        </p:nvSpPr>
        <p:spPr>
          <a:xfrm flipV="1">
            <a:off x="685800" y="1200462"/>
            <a:ext cx="7097712" cy="828675"/>
          </a:xfrm>
        </p:spPr>
        <p:txBody>
          <a:bodyPr/>
          <a:lstStyle/>
          <a:p>
            <a:pPr eaLnBrk="1" hangingPunct="1">
              <a:lnSpc>
                <a:spcPct val="80000"/>
              </a:lnSpc>
            </a:pPr>
            <a:endParaRPr lang="en-US" altLang="en-US" sz="1100" dirty="0" smtClean="0"/>
          </a:p>
          <a:p>
            <a:pPr eaLnBrk="1" hangingPunct="1">
              <a:lnSpc>
                <a:spcPct val="80000"/>
              </a:lnSpc>
            </a:pPr>
            <a:endParaRPr lang="en-US" altLang="en-US" sz="1100" dirty="0" smtClean="0"/>
          </a:p>
          <a:p>
            <a:pPr eaLnBrk="1" hangingPunct="1">
              <a:lnSpc>
                <a:spcPct val="80000"/>
              </a:lnSpc>
            </a:pPr>
            <a:endParaRPr lang="en-US" altLang="en-US" sz="1100" dirty="0" smtClean="0"/>
          </a:p>
          <a:p>
            <a:pPr eaLnBrk="1" hangingPunct="1">
              <a:lnSpc>
                <a:spcPct val="80000"/>
              </a:lnSpc>
            </a:pPr>
            <a:endParaRPr lang="en-US" altLang="en-US" sz="1100" dirty="0" smtClean="0"/>
          </a:p>
          <a:p>
            <a:pPr eaLnBrk="1" hangingPunct="1">
              <a:lnSpc>
                <a:spcPct val="80000"/>
              </a:lnSpc>
            </a:pPr>
            <a:endParaRPr lang="en-US" altLang="en-US" sz="1100" dirty="0" smtClean="0"/>
          </a:p>
          <a:p>
            <a:pPr eaLnBrk="1" hangingPunct="1">
              <a:lnSpc>
                <a:spcPct val="80000"/>
              </a:lnSpc>
            </a:pPr>
            <a:endParaRPr lang="en-US" altLang="en-US" sz="1100" dirty="0" smtClean="0"/>
          </a:p>
          <a:p>
            <a:pPr eaLnBrk="1" hangingPunct="1">
              <a:lnSpc>
                <a:spcPct val="80000"/>
              </a:lnSpc>
            </a:pPr>
            <a:endParaRPr lang="en-US" altLang="en-US" sz="1100" dirty="0" smtClean="0"/>
          </a:p>
          <a:p>
            <a:pPr eaLnBrk="1" hangingPunct="1">
              <a:lnSpc>
                <a:spcPct val="80000"/>
              </a:lnSpc>
            </a:pPr>
            <a:endParaRPr lang="en-US" altLang="en-US" sz="1100" dirty="0" smtClean="0"/>
          </a:p>
          <a:p>
            <a:pPr eaLnBrk="1" hangingPunct="1">
              <a:lnSpc>
                <a:spcPct val="80000"/>
              </a:lnSpc>
            </a:pPr>
            <a:endParaRPr lang="en-US" altLang="en-US" sz="1100" dirty="0" smtClean="0"/>
          </a:p>
        </p:txBody>
      </p:sp>
      <p:sp>
        <p:nvSpPr>
          <p:cNvPr id="8200" name="Rectangle 4"/>
          <p:cNvSpPr>
            <a:spLocks noChangeArrowheads="1"/>
          </p:cNvSpPr>
          <p:nvPr/>
        </p:nvSpPr>
        <p:spPr bwMode="auto">
          <a:xfrm>
            <a:off x="863600" y="2286000"/>
            <a:ext cx="741680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ro-RO" altLang="en-US" dirty="0">
                <a:solidFill>
                  <a:srgbClr val="000000"/>
                </a:solidFill>
              </a:rPr>
              <a:t>Relaţia de nedeterminare a lui Heisenberg pentru coordonata şi proiecţia corespunzătoare a impulsului unei microparticule este:                                                                  (5.1)</a:t>
            </a:r>
          </a:p>
          <a:p>
            <a:endParaRPr lang="ro-RO" altLang="en-US" dirty="0">
              <a:solidFill>
                <a:srgbClr val="000000"/>
              </a:solidFill>
            </a:endParaRPr>
          </a:p>
          <a:p>
            <a:endParaRPr lang="ro-RO" altLang="en-US" dirty="0">
              <a:solidFill>
                <a:srgbClr val="000000"/>
              </a:solidFill>
            </a:endParaRPr>
          </a:p>
          <a:p>
            <a:r>
              <a:rPr lang="ro-RO" altLang="en-US" i="1" dirty="0">
                <a:solidFill>
                  <a:srgbClr val="000000"/>
                </a:solidFill>
              </a:rPr>
              <a:t>                                    </a:t>
            </a:r>
            <a:r>
              <a:rPr lang="it-IT" altLang="en-US" i="1" dirty="0">
                <a:solidFill>
                  <a:srgbClr val="000000"/>
                </a:solidFill>
              </a:rPr>
              <a:t>reprezintă valoarea medie a lui A</a:t>
            </a:r>
            <a:r>
              <a:rPr lang="en-US" altLang="en-US" dirty="0">
                <a:solidFill>
                  <a:srgbClr val="000000"/>
                </a:solidFill>
              </a:rPr>
              <a:t> </a:t>
            </a:r>
            <a:r>
              <a:rPr lang="ro-RO" altLang="en-US" dirty="0">
                <a:solidFill>
                  <a:srgbClr val="000000"/>
                </a:solidFill>
              </a:rPr>
              <a:t>.</a:t>
            </a:r>
            <a:endParaRPr lang="ro-RO" altLang="en-US" i="1" dirty="0">
              <a:solidFill>
                <a:srgbClr val="000000"/>
              </a:solidFill>
            </a:endParaRPr>
          </a:p>
          <a:p>
            <a:endParaRPr lang="ro-RO" altLang="en-US" i="1" dirty="0">
              <a:solidFill>
                <a:srgbClr val="000000"/>
              </a:solidFill>
            </a:endParaRPr>
          </a:p>
          <a:p>
            <a:endParaRPr lang="ro-RO" altLang="en-US" i="1" dirty="0">
              <a:solidFill>
                <a:srgbClr val="000000"/>
              </a:solidFill>
            </a:endParaRPr>
          </a:p>
          <a:p>
            <a:r>
              <a:rPr lang="ro-RO" altLang="en-US" dirty="0">
                <a:solidFill>
                  <a:srgbClr val="000000"/>
                </a:solidFill>
              </a:rPr>
              <a:t>sau relaţia echivalentă pentru energia particulei şi timp: </a:t>
            </a:r>
          </a:p>
          <a:p>
            <a:endParaRPr lang="ro-RO" altLang="en-US" dirty="0">
              <a:solidFill>
                <a:srgbClr val="000000"/>
              </a:solidFill>
            </a:endParaRPr>
          </a:p>
          <a:p>
            <a:r>
              <a:rPr lang="ro-RO" altLang="en-US" dirty="0">
                <a:solidFill>
                  <a:srgbClr val="000000"/>
                </a:solidFill>
              </a:rPr>
              <a:t>                           cu                                          (5.2)</a:t>
            </a:r>
          </a:p>
          <a:p>
            <a:endParaRPr lang="en-US" altLang="en-US" dirty="0" smtClean="0">
              <a:solidFill>
                <a:srgbClr val="000000"/>
              </a:solidFill>
            </a:endParaRPr>
          </a:p>
          <a:p>
            <a:r>
              <a:rPr lang="ro-RO" altLang="en-US" dirty="0" smtClean="0">
                <a:solidFill>
                  <a:srgbClr val="000000"/>
                </a:solidFill>
              </a:rPr>
              <a:t>"</a:t>
            </a:r>
            <a:r>
              <a:rPr lang="ro-RO" altLang="en-US" dirty="0">
                <a:solidFill>
                  <a:srgbClr val="000000"/>
                </a:solidFill>
              </a:rPr>
              <a:t>Succesul sistemului lui Heisenberg va conduce poate la folosirea unei metode pur algebrice pentru descrierea naturii, adică la eliminarea funcţiilor continue ale fizicii." (Albert Einstein) </a:t>
            </a:r>
          </a:p>
          <a:p>
            <a:endParaRPr lang="ro-RO" altLang="en-US" dirty="0">
              <a:solidFill>
                <a:srgbClr val="000000"/>
              </a:solidFill>
            </a:endParaRPr>
          </a:p>
          <a:p>
            <a:endParaRPr lang="ro-RO" altLang="en-US" dirty="0">
              <a:solidFill>
                <a:srgbClr val="000000"/>
              </a:solidFill>
            </a:endParaRPr>
          </a:p>
          <a:p>
            <a:endParaRPr lang="en-US" altLang="en-US" dirty="0">
              <a:solidFill>
                <a:srgbClr val="000000"/>
              </a:solidFill>
            </a:endParaRPr>
          </a:p>
        </p:txBody>
      </p:sp>
      <p:sp>
        <p:nvSpPr>
          <p:cNvPr id="820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0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03" name="Rectangle 7"/>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04"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05" name="Rectangle 9"/>
          <p:cNvSpPr>
            <a:spLocks noChangeArrowheads="1"/>
          </p:cNvSpPr>
          <p:nvPr/>
        </p:nvSpPr>
        <p:spPr bwMode="auto">
          <a:xfrm>
            <a:off x="0" y="3573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06"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07" name="Rectangle 11"/>
          <p:cNvSpPr>
            <a:spLocks noChangeArrowheads="1"/>
          </p:cNvSpPr>
          <p:nvPr/>
        </p:nvSpPr>
        <p:spPr bwMode="auto">
          <a:xfrm>
            <a:off x="0" y="3068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endParaRPr lang="ro-RO" altLang="en-US">
              <a:solidFill>
                <a:srgbClr val="000000"/>
              </a:solidFill>
            </a:endParaRPr>
          </a:p>
        </p:txBody>
      </p:sp>
      <p:sp>
        <p:nvSpPr>
          <p:cNvPr id="8208"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09"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10"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11"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12" name="Rectangle 1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13"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14" name="Rectangle 21"/>
          <p:cNvSpPr>
            <a:spLocks noChangeArrowheads="1"/>
          </p:cNvSpPr>
          <p:nvPr/>
        </p:nvSpPr>
        <p:spPr bwMode="auto">
          <a:xfrm>
            <a:off x="0" y="31019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15"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8194" name="Object 23"/>
          <p:cNvGraphicFramePr>
            <a:graphicFrameLocks noChangeAspect="1"/>
          </p:cNvGraphicFramePr>
          <p:nvPr>
            <p:extLst>
              <p:ext uri="{D42A27DB-BD31-4B8C-83A1-F6EECF244321}">
                <p14:modId xmlns:p14="http://schemas.microsoft.com/office/powerpoint/2010/main" val="2639311081"/>
              </p:ext>
            </p:extLst>
          </p:nvPr>
        </p:nvGraphicFramePr>
        <p:xfrm>
          <a:off x="3733800" y="2909887"/>
          <a:ext cx="1296987" cy="384175"/>
        </p:xfrm>
        <a:graphic>
          <a:graphicData uri="http://schemas.openxmlformats.org/presentationml/2006/ole">
            <mc:AlternateContent xmlns:mc="http://schemas.openxmlformats.org/markup-compatibility/2006">
              <mc:Choice xmlns:v="urn:schemas-microsoft-com:vml" Requires="v">
                <p:oleObj spid="_x0000_s8222" name="Equation" r:id="rId3" imgW="774364" imgH="228501" progId="Equation.3">
                  <p:embed/>
                </p:oleObj>
              </mc:Choice>
              <mc:Fallback>
                <p:oleObj name="Equation" r:id="rId3" imgW="774364"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909887"/>
                        <a:ext cx="1296987"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16"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8195" name="Object 25"/>
          <p:cNvGraphicFramePr>
            <a:graphicFrameLocks noChangeAspect="1"/>
          </p:cNvGraphicFramePr>
          <p:nvPr>
            <p:extLst>
              <p:ext uri="{D42A27DB-BD31-4B8C-83A1-F6EECF244321}">
                <p14:modId xmlns:p14="http://schemas.microsoft.com/office/powerpoint/2010/main" val="3029818263"/>
              </p:ext>
            </p:extLst>
          </p:nvPr>
        </p:nvGraphicFramePr>
        <p:xfrm>
          <a:off x="1219200" y="3243263"/>
          <a:ext cx="2303463" cy="660400"/>
        </p:xfrm>
        <a:graphic>
          <a:graphicData uri="http://schemas.openxmlformats.org/presentationml/2006/ole">
            <mc:AlternateContent xmlns:mc="http://schemas.openxmlformats.org/markup-compatibility/2006">
              <mc:Choice xmlns:v="urn:schemas-microsoft-com:vml" Requires="v">
                <p:oleObj spid="_x0000_s8223" name="Equation" r:id="rId5" imgW="1295400" imgH="368300" progId="Equation.3">
                  <p:embed/>
                </p:oleObj>
              </mc:Choice>
              <mc:Fallback>
                <p:oleObj name="Equation" r:id="rId5" imgW="1295400" imgH="368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243263"/>
                        <a:ext cx="2303463" cy="660400"/>
                      </a:xfrm>
                      <a:prstGeom prst="rect">
                        <a:avLst/>
                      </a:prstGeom>
                      <a:noFill/>
                    </p:spPr>
                  </p:pic>
                </p:oleObj>
              </mc:Fallback>
            </mc:AlternateContent>
          </a:graphicData>
        </a:graphic>
      </p:graphicFrame>
      <p:sp>
        <p:nvSpPr>
          <p:cNvPr id="8217" name="Rectangle 2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8196" name="Object 27"/>
          <p:cNvGraphicFramePr>
            <a:graphicFrameLocks noChangeAspect="1"/>
          </p:cNvGraphicFramePr>
          <p:nvPr>
            <p:extLst>
              <p:ext uri="{D42A27DB-BD31-4B8C-83A1-F6EECF244321}">
                <p14:modId xmlns:p14="http://schemas.microsoft.com/office/powerpoint/2010/main" val="1098218425"/>
              </p:ext>
            </p:extLst>
          </p:nvPr>
        </p:nvGraphicFramePr>
        <p:xfrm>
          <a:off x="7543800" y="4290868"/>
          <a:ext cx="1296988" cy="342900"/>
        </p:xfrm>
        <a:graphic>
          <a:graphicData uri="http://schemas.openxmlformats.org/presentationml/2006/ole">
            <mc:AlternateContent xmlns:mc="http://schemas.openxmlformats.org/markup-compatibility/2006">
              <mc:Choice xmlns:v="urn:schemas-microsoft-com:vml" Requires="v">
                <p:oleObj spid="_x0000_s8224" name="Equation" r:id="rId7" imgW="685800" imgH="177480" progId="Equation.3">
                  <p:embed/>
                </p:oleObj>
              </mc:Choice>
              <mc:Fallback>
                <p:oleObj name="Equation" r:id="rId7" imgW="68580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3800" y="4290868"/>
                        <a:ext cx="1296988"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18" name="Rectangle 3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8197" name="Object 29"/>
          <p:cNvGraphicFramePr>
            <a:graphicFrameLocks noChangeAspect="1"/>
          </p:cNvGraphicFramePr>
          <p:nvPr>
            <p:extLst>
              <p:ext uri="{D42A27DB-BD31-4B8C-83A1-F6EECF244321}">
                <p14:modId xmlns:p14="http://schemas.microsoft.com/office/powerpoint/2010/main" val="4116221809"/>
              </p:ext>
            </p:extLst>
          </p:nvPr>
        </p:nvGraphicFramePr>
        <p:xfrm>
          <a:off x="4267200" y="4762211"/>
          <a:ext cx="936625" cy="739775"/>
        </p:xfrm>
        <a:graphic>
          <a:graphicData uri="http://schemas.openxmlformats.org/presentationml/2006/ole">
            <mc:AlternateContent xmlns:mc="http://schemas.openxmlformats.org/markup-compatibility/2006">
              <mc:Choice xmlns:v="urn:schemas-microsoft-com:vml" Requires="v">
                <p:oleObj spid="_x0000_s8225" name="Equation" r:id="rId9" imgW="495085" imgH="393529" progId="Equation.3">
                  <p:embed/>
                </p:oleObj>
              </mc:Choice>
              <mc:Fallback>
                <p:oleObj name="Equation" r:id="rId9" imgW="495085" imgH="3935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4762211"/>
                        <a:ext cx="936625"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51831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Rectangle 2"/>
          <p:cNvSpPr>
            <a:spLocks noGrp="1" noChangeArrowheads="1"/>
          </p:cNvSpPr>
          <p:nvPr>
            <p:ph type="ctrTitle"/>
          </p:nvPr>
        </p:nvSpPr>
        <p:spPr>
          <a:xfrm>
            <a:off x="755650" y="1700213"/>
            <a:ext cx="7702550" cy="215900"/>
          </a:xfrm>
        </p:spPr>
        <p:txBody>
          <a:bodyPr/>
          <a:lstStyle/>
          <a:p>
            <a:pPr eaLnBrk="1" hangingPunct="1"/>
            <a:r>
              <a:rPr lang="ro-RO" altLang="en-US" sz="3600" b="1" i="1" dirty="0">
                <a:solidFill>
                  <a:schemeClr val="tx1"/>
                </a:solidFill>
              </a:rPr>
              <a:t>5. Principiul Heisenberg </a:t>
            </a:r>
            <a:endParaRPr lang="en-US" altLang="en-US" sz="3600" b="1" dirty="0" smtClean="0">
              <a:solidFill>
                <a:schemeClr val="tx1"/>
              </a:solidFill>
            </a:endParaRPr>
          </a:p>
        </p:txBody>
      </p:sp>
      <p:sp>
        <p:nvSpPr>
          <p:cNvPr id="9226" name="Rectangle 3"/>
          <p:cNvSpPr>
            <a:spLocks noGrp="1" noChangeArrowheads="1"/>
          </p:cNvSpPr>
          <p:nvPr>
            <p:ph type="subTitle" idx="1"/>
          </p:nvPr>
        </p:nvSpPr>
        <p:spPr>
          <a:xfrm flipV="1">
            <a:off x="1524000" y="762000"/>
            <a:ext cx="6499225" cy="2667794"/>
          </a:xfrm>
        </p:spPr>
        <p:txBody>
          <a:bodyPr/>
          <a:lstStyle/>
          <a:p>
            <a:pPr eaLnBrk="1" hangingPunct="1">
              <a:lnSpc>
                <a:spcPct val="80000"/>
              </a:lnSpc>
            </a:pPr>
            <a:endParaRPr lang="en-US" altLang="en-US" sz="1100" dirty="0" smtClean="0"/>
          </a:p>
          <a:p>
            <a:pPr eaLnBrk="1" hangingPunct="1">
              <a:lnSpc>
                <a:spcPct val="80000"/>
              </a:lnSpc>
            </a:pPr>
            <a:endParaRPr lang="en-US" altLang="en-US" sz="1100" dirty="0" smtClean="0"/>
          </a:p>
          <a:p>
            <a:pPr eaLnBrk="1" hangingPunct="1">
              <a:lnSpc>
                <a:spcPct val="80000"/>
              </a:lnSpc>
            </a:pPr>
            <a:endParaRPr lang="en-US" altLang="en-US" sz="1100" dirty="0" smtClean="0"/>
          </a:p>
          <a:p>
            <a:pPr eaLnBrk="1" hangingPunct="1">
              <a:lnSpc>
                <a:spcPct val="80000"/>
              </a:lnSpc>
            </a:pPr>
            <a:endParaRPr lang="en-US" altLang="en-US" sz="1100" dirty="0" smtClean="0"/>
          </a:p>
          <a:p>
            <a:pPr eaLnBrk="1" hangingPunct="1">
              <a:lnSpc>
                <a:spcPct val="80000"/>
              </a:lnSpc>
            </a:pPr>
            <a:endParaRPr lang="en-US" altLang="en-US" sz="1100" dirty="0" smtClean="0"/>
          </a:p>
          <a:p>
            <a:pPr eaLnBrk="1" hangingPunct="1">
              <a:lnSpc>
                <a:spcPct val="80000"/>
              </a:lnSpc>
            </a:pPr>
            <a:endParaRPr lang="en-US" altLang="en-US" sz="1100" dirty="0" smtClean="0"/>
          </a:p>
          <a:p>
            <a:pPr eaLnBrk="1" hangingPunct="1">
              <a:lnSpc>
                <a:spcPct val="80000"/>
              </a:lnSpc>
            </a:pPr>
            <a:endParaRPr lang="en-US" altLang="en-US" sz="1100" dirty="0" smtClean="0"/>
          </a:p>
          <a:p>
            <a:pPr eaLnBrk="1" hangingPunct="1">
              <a:lnSpc>
                <a:spcPct val="80000"/>
              </a:lnSpc>
            </a:pPr>
            <a:endParaRPr lang="en-US" altLang="en-US" sz="1100" dirty="0" smtClean="0"/>
          </a:p>
          <a:p>
            <a:pPr eaLnBrk="1" hangingPunct="1">
              <a:lnSpc>
                <a:spcPct val="80000"/>
              </a:lnSpc>
            </a:pPr>
            <a:endParaRPr lang="en-US" altLang="en-US" sz="1100" dirty="0" smtClean="0"/>
          </a:p>
        </p:txBody>
      </p:sp>
      <p:sp>
        <p:nvSpPr>
          <p:cNvPr id="9227" name="Rectangle 4"/>
          <p:cNvSpPr>
            <a:spLocks noChangeArrowheads="1"/>
          </p:cNvSpPr>
          <p:nvPr/>
        </p:nvSpPr>
        <p:spPr bwMode="auto">
          <a:xfrm>
            <a:off x="755650" y="4429125"/>
            <a:ext cx="74168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en-US" altLang="en-US">
              <a:solidFill>
                <a:srgbClr val="000000"/>
              </a:solidFill>
            </a:endParaRPr>
          </a:p>
        </p:txBody>
      </p:sp>
      <p:sp>
        <p:nvSpPr>
          <p:cNvPr id="922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2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30" name="Rectangle 7"/>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3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32" name="Rectangle 9"/>
          <p:cNvSpPr>
            <a:spLocks noChangeArrowheads="1"/>
          </p:cNvSpPr>
          <p:nvPr/>
        </p:nvSpPr>
        <p:spPr bwMode="auto">
          <a:xfrm>
            <a:off x="0" y="3573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33"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34" name="Rectangle 11"/>
          <p:cNvSpPr>
            <a:spLocks noChangeArrowheads="1"/>
          </p:cNvSpPr>
          <p:nvPr/>
        </p:nvSpPr>
        <p:spPr bwMode="auto">
          <a:xfrm>
            <a:off x="0" y="3068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endParaRPr lang="ro-RO" altLang="en-US">
              <a:solidFill>
                <a:srgbClr val="000000"/>
              </a:solidFill>
            </a:endParaRPr>
          </a:p>
        </p:txBody>
      </p:sp>
      <p:sp>
        <p:nvSpPr>
          <p:cNvPr id="9235"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36"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37"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38"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39"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40" name="Rectangle 1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41" name="Rectangle 18"/>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42"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43" name="Rectangle 2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44"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45"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46" name="Rectangle 27"/>
          <p:cNvSpPr>
            <a:spLocks noChangeArrowheads="1"/>
          </p:cNvSpPr>
          <p:nvPr/>
        </p:nvSpPr>
        <p:spPr bwMode="auto">
          <a:xfrm>
            <a:off x="228601" y="2681183"/>
            <a:ext cx="89154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b="1" i="1" dirty="0">
              <a:solidFill>
                <a:srgbClr val="000000"/>
              </a:solidFill>
            </a:endParaRPr>
          </a:p>
          <a:p>
            <a:r>
              <a:rPr lang="ro-RO" altLang="en-US" b="1" i="1" dirty="0">
                <a:solidFill>
                  <a:srgbClr val="000000"/>
                </a:solidFill>
              </a:rPr>
              <a:t>Aplicaţie: </a:t>
            </a:r>
            <a:r>
              <a:rPr lang="ro-RO" altLang="en-US" dirty="0">
                <a:solidFill>
                  <a:srgbClr val="000000"/>
                </a:solidFill>
              </a:rPr>
              <a:t>Viteza unei particule este măsurată cu o imprecizie de 0.001m</a:t>
            </a:r>
            <a:r>
              <a:rPr lang="it-IT" altLang="en-US" dirty="0">
                <a:solidFill>
                  <a:srgbClr val="000000"/>
                </a:solidFill>
              </a:rPr>
              <a:t>/</a:t>
            </a:r>
            <a:r>
              <a:rPr lang="ro-RO" altLang="en-US" dirty="0">
                <a:solidFill>
                  <a:srgbClr val="000000"/>
                </a:solidFill>
              </a:rPr>
              <a:t>s</a:t>
            </a:r>
            <a:r>
              <a:rPr lang="ro-RO" altLang="en-US" i="1" dirty="0">
                <a:solidFill>
                  <a:srgbClr val="000000"/>
                </a:solidFill>
              </a:rPr>
              <a:t>.</a:t>
            </a:r>
            <a:r>
              <a:rPr lang="ro-RO" altLang="en-US" dirty="0">
                <a:solidFill>
                  <a:srgbClr val="000000"/>
                </a:solidFill>
              </a:rPr>
              <a:t> Se cere imprecizia cu care particula poate fi localizată simultan în lungul direcţiei de deplasare: </a:t>
            </a:r>
            <a:endParaRPr lang="en-US" altLang="en-US" dirty="0">
              <a:solidFill>
                <a:srgbClr val="000000"/>
              </a:solidFill>
            </a:endParaRPr>
          </a:p>
          <a:p>
            <a:r>
              <a:rPr lang="ro-RO" altLang="en-US" dirty="0">
                <a:solidFill>
                  <a:srgbClr val="000000"/>
                </a:solidFill>
              </a:rPr>
              <a:t>a) în cazul unui proton;</a:t>
            </a:r>
            <a:endParaRPr lang="en-US" altLang="en-US" dirty="0">
              <a:solidFill>
                <a:srgbClr val="000000"/>
              </a:solidFill>
            </a:endParaRPr>
          </a:p>
          <a:p>
            <a:r>
              <a:rPr lang="ro-RO" altLang="en-US" dirty="0">
                <a:solidFill>
                  <a:srgbClr val="000000"/>
                </a:solidFill>
              </a:rPr>
              <a:t>b) în cazul unui electron.</a:t>
            </a:r>
          </a:p>
          <a:p>
            <a:r>
              <a:rPr lang="ro-RO" altLang="en-US" i="1" dirty="0">
                <a:solidFill>
                  <a:srgbClr val="000000"/>
                </a:solidFill>
              </a:rPr>
              <a:t>Rezolvare: </a:t>
            </a:r>
          </a:p>
          <a:p>
            <a:r>
              <a:rPr lang="ro-RO" altLang="en-US" dirty="0">
                <a:solidFill>
                  <a:srgbClr val="000000"/>
                </a:solidFill>
              </a:rPr>
              <a:t>Pentru proton:</a:t>
            </a:r>
            <a:r>
              <a:rPr lang="ro-RO" altLang="en-US" i="1" dirty="0">
                <a:solidFill>
                  <a:srgbClr val="000000"/>
                </a:solidFill>
              </a:rPr>
              <a:t> </a:t>
            </a:r>
            <a:r>
              <a:rPr lang="ro-RO" altLang="en-US" dirty="0">
                <a:solidFill>
                  <a:srgbClr val="000000"/>
                </a:solidFill>
              </a:rPr>
              <a:t>       0,6</a:t>
            </a:r>
            <a:r>
              <a:rPr lang="en-US" altLang="en-US" dirty="0">
                <a:solidFill>
                  <a:srgbClr val="000000"/>
                </a:solidFill>
              </a:rPr>
              <a:t> </a:t>
            </a:r>
            <a:endParaRPr lang="ro-RO" altLang="en-US" dirty="0">
              <a:solidFill>
                <a:srgbClr val="000000"/>
              </a:solidFill>
            </a:endParaRPr>
          </a:p>
          <a:p>
            <a:r>
              <a:rPr lang="ro-RO" altLang="en-US" dirty="0">
                <a:solidFill>
                  <a:srgbClr val="000000"/>
                </a:solidFill>
              </a:rPr>
              <a:t>Pentru electron:                                          </a:t>
            </a:r>
          </a:p>
          <a:p>
            <a:endParaRPr lang="ro-RO" altLang="en-US" i="1" dirty="0">
              <a:solidFill>
                <a:srgbClr val="000000"/>
              </a:solidFill>
            </a:endParaRPr>
          </a:p>
          <a:p>
            <a:r>
              <a:rPr lang="ro-RO" altLang="en-US" i="1" dirty="0">
                <a:solidFill>
                  <a:srgbClr val="000000"/>
                </a:solidFill>
              </a:rPr>
              <a:t>Î</a:t>
            </a:r>
            <a:r>
              <a:rPr lang="hu-HU" altLang="en-US" i="1" dirty="0">
                <a:solidFill>
                  <a:srgbClr val="000000"/>
                </a:solidFill>
              </a:rPr>
              <a:t>n mecanica cuantică, datorită valabilităţii relaţiilor de nedeterminare, noţiunea clasică de traiectorie nu are sens</a:t>
            </a:r>
            <a:r>
              <a:rPr lang="hu-HU" altLang="en-US" i="1" dirty="0" smtClean="0">
                <a:solidFill>
                  <a:srgbClr val="000000"/>
                </a:solidFill>
              </a:rPr>
              <a:t>,</a:t>
            </a:r>
            <a:r>
              <a:rPr lang="en-US" altLang="en-US" i="1" dirty="0" smtClean="0">
                <a:solidFill>
                  <a:srgbClr val="000000"/>
                </a:solidFill>
              </a:rPr>
              <a:t> </a:t>
            </a:r>
            <a:r>
              <a:rPr lang="hu-HU" altLang="en-US" i="1" dirty="0" smtClean="0">
                <a:solidFill>
                  <a:srgbClr val="000000"/>
                </a:solidFill>
              </a:rPr>
              <a:t>adică </a:t>
            </a:r>
            <a:r>
              <a:rPr lang="hu-HU" altLang="en-US" i="1" dirty="0">
                <a:solidFill>
                  <a:srgbClr val="000000"/>
                </a:solidFill>
              </a:rPr>
              <a:t>nu putem vorbi în mecanica cuantică de o linie oarecare ce ar reprezenta urma drumului străbătut de particulă (traiectoria particulei).</a:t>
            </a:r>
            <a:r>
              <a:rPr lang="hu-HU" altLang="en-US" dirty="0">
                <a:solidFill>
                  <a:srgbClr val="000000"/>
                </a:solidFill>
              </a:rPr>
              <a:t> </a:t>
            </a:r>
            <a:endParaRPr lang="ro-RO" altLang="en-US" dirty="0">
              <a:solidFill>
                <a:srgbClr val="000000"/>
              </a:solidFill>
            </a:endParaRPr>
          </a:p>
        </p:txBody>
      </p:sp>
      <p:sp>
        <p:nvSpPr>
          <p:cNvPr id="9247"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9218" name="Object 28"/>
          <p:cNvGraphicFramePr>
            <a:graphicFrameLocks noChangeAspect="1"/>
          </p:cNvGraphicFramePr>
          <p:nvPr>
            <p:extLst>
              <p:ext uri="{D42A27DB-BD31-4B8C-83A1-F6EECF244321}">
                <p14:modId xmlns:p14="http://schemas.microsoft.com/office/powerpoint/2010/main" val="1365084085"/>
              </p:ext>
            </p:extLst>
          </p:nvPr>
        </p:nvGraphicFramePr>
        <p:xfrm>
          <a:off x="5181600" y="4429125"/>
          <a:ext cx="2232025" cy="842962"/>
        </p:xfrm>
        <a:graphic>
          <a:graphicData uri="http://schemas.openxmlformats.org/presentationml/2006/ole">
            <mc:AlternateContent xmlns:mc="http://schemas.openxmlformats.org/markup-compatibility/2006">
              <mc:Choice xmlns:v="urn:schemas-microsoft-com:vml" Requires="v">
                <p:oleObj spid="_x0000_s9253" name="Equation" r:id="rId3" imgW="1130040" imgH="431640" progId="Equation.3">
                  <p:embed/>
                </p:oleObj>
              </mc:Choice>
              <mc:Fallback>
                <p:oleObj name="Equation" r:id="rId3" imgW="113004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429125"/>
                        <a:ext cx="2232025"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48" name="Rectangle 30"/>
          <p:cNvSpPr>
            <a:spLocks noChangeArrowheads="1"/>
          </p:cNvSpPr>
          <p:nvPr/>
        </p:nvSpPr>
        <p:spPr bwMode="auto">
          <a:xfrm>
            <a:off x="3648075" y="32464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49" name="Rectangle 3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9219" name="Object 31"/>
          <p:cNvGraphicFramePr>
            <a:graphicFrameLocks noChangeAspect="1"/>
          </p:cNvGraphicFramePr>
          <p:nvPr>
            <p:extLst>
              <p:ext uri="{D42A27DB-BD31-4B8C-83A1-F6EECF244321}">
                <p14:modId xmlns:p14="http://schemas.microsoft.com/office/powerpoint/2010/main" val="1234713106"/>
              </p:ext>
            </p:extLst>
          </p:nvPr>
        </p:nvGraphicFramePr>
        <p:xfrm>
          <a:off x="2057400" y="4666342"/>
          <a:ext cx="576263" cy="257175"/>
        </p:xfrm>
        <a:graphic>
          <a:graphicData uri="http://schemas.openxmlformats.org/presentationml/2006/ole">
            <mc:AlternateContent xmlns:mc="http://schemas.openxmlformats.org/markup-compatibility/2006">
              <mc:Choice xmlns:v="urn:schemas-microsoft-com:vml" Requires="v">
                <p:oleObj spid="_x0000_s9254" name="Equation" r:id="rId5" imgW="329914" imgH="177646" progId="Equation.3">
                  <p:embed/>
                </p:oleObj>
              </mc:Choice>
              <mc:Fallback>
                <p:oleObj name="Equation" r:id="rId5" imgW="329914" imgH="1776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666342"/>
                        <a:ext cx="576263"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50" name="Rectangle 3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9220" name="Object 33"/>
          <p:cNvGraphicFramePr>
            <a:graphicFrameLocks noChangeAspect="1"/>
          </p:cNvGraphicFramePr>
          <p:nvPr>
            <p:extLst>
              <p:ext uri="{D42A27DB-BD31-4B8C-83A1-F6EECF244321}">
                <p14:modId xmlns:p14="http://schemas.microsoft.com/office/powerpoint/2010/main" val="1318084776"/>
              </p:ext>
            </p:extLst>
          </p:nvPr>
        </p:nvGraphicFramePr>
        <p:xfrm>
          <a:off x="3040063" y="4622139"/>
          <a:ext cx="792162" cy="360362"/>
        </p:xfrm>
        <a:graphic>
          <a:graphicData uri="http://schemas.openxmlformats.org/presentationml/2006/ole">
            <mc:AlternateContent xmlns:mc="http://schemas.openxmlformats.org/markup-compatibility/2006">
              <mc:Choice xmlns:v="urn:schemas-microsoft-com:vml" Requires="v">
                <p:oleObj spid="_x0000_s9255" name="Equation" r:id="rId7" imgW="482391" imgH="203112" progId="Equation.3">
                  <p:embed/>
                </p:oleObj>
              </mc:Choice>
              <mc:Fallback>
                <p:oleObj name="Equation" r:id="rId7" imgW="482391"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0063" y="4622139"/>
                        <a:ext cx="792162"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35"/>
          <p:cNvGraphicFramePr>
            <a:graphicFrameLocks noChangeAspect="1"/>
          </p:cNvGraphicFramePr>
          <p:nvPr>
            <p:extLst>
              <p:ext uri="{D42A27DB-BD31-4B8C-83A1-F6EECF244321}">
                <p14:modId xmlns:p14="http://schemas.microsoft.com/office/powerpoint/2010/main" val="2421424606"/>
              </p:ext>
            </p:extLst>
          </p:nvPr>
        </p:nvGraphicFramePr>
        <p:xfrm>
          <a:off x="2286000" y="5036343"/>
          <a:ext cx="719137" cy="250825"/>
        </p:xfrm>
        <a:graphic>
          <a:graphicData uri="http://schemas.openxmlformats.org/presentationml/2006/ole">
            <mc:AlternateContent xmlns:mc="http://schemas.openxmlformats.org/markup-compatibility/2006">
              <mc:Choice xmlns:v="urn:schemas-microsoft-com:vml" Requires="v">
                <p:oleObj spid="_x0000_s9256" name="Equation" r:id="rId9" imgW="329914" imgH="177646" progId="Equation.3">
                  <p:embed/>
                </p:oleObj>
              </mc:Choice>
              <mc:Fallback>
                <p:oleObj name="Equation" r:id="rId9" imgW="329914" imgH="1776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5036343"/>
                        <a:ext cx="719137" cy="25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36"/>
          <p:cNvGraphicFramePr>
            <a:graphicFrameLocks noChangeAspect="1"/>
          </p:cNvGraphicFramePr>
          <p:nvPr>
            <p:extLst>
              <p:ext uri="{D42A27DB-BD31-4B8C-83A1-F6EECF244321}">
                <p14:modId xmlns:p14="http://schemas.microsoft.com/office/powerpoint/2010/main" val="2893130150"/>
              </p:ext>
            </p:extLst>
          </p:nvPr>
        </p:nvGraphicFramePr>
        <p:xfrm>
          <a:off x="3074987" y="4958556"/>
          <a:ext cx="1146175" cy="406400"/>
        </p:xfrm>
        <a:graphic>
          <a:graphicData uri="http://schemas.openxmlformats.org/presentationml/2006/ole">
            <mc:AlternateContent xmlns:mc="http://schemas.openxmlformats.org/markup-compatibility/2006">
              <mc:Choice xmlns:v="urn:schemas-microsoft-com:vml" Requires="v">
                <p:oleObj spid="_x0000_s9257" name="Equation" r:id="rId10" imgW="698400" imgH="228600" progId="Equation.3">
                  <p:embed/>
                </p:oleObj>
              </mc:Choice>
              <mc:Fallback>
                <p:oleObj name="Equation" r:id="rId10" imgW="6984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74987" y="4958556"/>
                        <a:ext cx="11461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51" name="Rectangle 3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52" name="Rectangle 4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Tree>
    <p:extLst>
      <p:ext uri="{BB962C8B-B14F-4D97-AF65-F5344CB8AC3E}">
        <p14:creationId xmlns:p14="http://schemas.microsoft.com/office/powerpoint/2010/main" val="1819230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539750" y="1052513"/>
            <a:ext cx="8001000" cy="1216025"/>
          </a:xfrm>
        </p:spPr>
        <p:txBody>
          <a:bodyPr/>
          <a:lstStyle/>
          <a:p>
            <a:r>
              <a:rPr lang="ro-RO" altLang="en-US" smtClean="0"/>
              <a:t>6. Ecuaţia </a:t>
            </a:r>
            <a:r>
              <a:rPr lang="hu-HU" altLang="en-US" smtClean="0"/>
              <a:t>lui  Schrödinger</a:t>
            </a:r>
            <a:r>
              <a:rPr lang="en-US" altLang="en-US" smtClean="0"/>
              <a:t> </a:t>
            </a:r>
          </a:p>
        </p:txBody>
      </p:sp>
      <p:sp>
        <p:nvSpPr>
          <p:cNvPr id="54275" name="Rectangle 3"/>
          <p:cNvSpPr>
            <a:spLocks noGrp="1" noChangeArrowheads="1"/>
          </p:cNvSpPr>
          <p:nvPr>
            <p:ph type="body" idx="4294967295"/>
          </p:nvPr>
        </p:nvSpPr>
        <p:spPr>
          <a:xfrm>
            <a:off x="611188" y="2590800"/>
            <a:ext cx="8001000" cy="4267200"/>
          </a:xfrm>
        </p:spPr>
        <p:txBody>
          <a:bodyPr/>
          <a:lstStyle/>
          <a:p>
            <a:pPr>
              <a:buFont typeface="Wingdings" pitchFamily="2" charset="2"/>
              <a:buNone/>
            </a:pPr>
            <a:r>
              <a:rPr lang="ro-RO" altLang="en-US" sz="2000" smtClean="0"/>
              <a:t>     Deoarece mişcarea microparticulelor nu putea fi descrisă cu ajutorul ecuaţiei lui Newton din mecanica clasică se punea problema găsirii unei ecuaţii căreia să i se supună mişcările microparticulelor.</a:t>
            </a:r>
            <a:r>
              <a:rPr lang="hu-HU" altLang="en-US" sz="2000" smtClean="0"/>
              <a:t>Această ecuaţie a fost elaborată în 1926 de către Erwin Schrödinger, pornind de la ipoteza lui de Broglie şi de la analogia dintre optica geometrică şi mecanica clasică. </a:t>
            </a:r>
            <a:r>
              <a:rPr lang="ro-RO" altLang="en-US" sz="2000" smtClean="0"/>
              <a:t>El a asociat mişcării microparticulelor o funcţie de coordonate şi de timp, pe care a denumit-o </a:t>
            </a:r>
            <a:r>
              <a:rPr lang="ro-RO" altLang="en-US" sz="2000" i="1" smtClean="0"/>
              <a:t>funcţie de undă </a:t>
            </a:r>
            <a:r>
              <a:rPr lang="ro-RO" altLang="en-US" sz="2000" smtClean="0"/>
              <a:t>sau </a:t>
            </a:r>
            <a:r>
              <a:rPr lang="ro-RO" altLang="en-US" sz="2000" i="1" smtClean="0"/>
              <a:t>funcţie de stare .</a:t>
            </a:r>
          </a:p>
          <a:p>
            <a:pPr>
              <a:buFont typeface="Wingdings" pitchFamily="2" charset="2"/>
              <a:buNone/>
            </a:pPr>
            <a:r>
              <a:rPr lang="ro-RO" altLang="en-US" sz="2000" i="1" smtClean="0"/>
              <a:t>    </a:t>
            </a:r>
            <a:r>
              <a:rPr lang="ro-RO" altLang="en-US" sz="2000" smtClean="0"/>
              <a:t>O astfel de funcţie logic poate fi chiar funcţia grupului de unde de Broglie:</a:t>
            </a:r>
            <a:endParaRPr lang="en-US" altLang="en-US" sz="2000" smtClean="0"/>
          </a:p>
        </p:txBody>
      </p:sp>
      <p:sp>
        <p:nvSpPr>
          <p:cNvPr id="54277" name="Rectangle 5"/>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graphicFrame>
        <p:nvGraphicFramePr>
          <p:cNvPr id="54276" name="Object 4"/>
          <p:cNvGraphicFramePr>
            <a:graphicFrameLocks noChangeAspect="1"/>
          </p:cNvGraphicFramePr>
          <p:nvPr/>
        </p:nvGraphicFramePr>
        <p:xfrm>
          <a:off x="3851275" y="5734050"/>
          <a:ext cx="2808288" cy="736600"/>
        </p:xfrm>
        <a:graphic>
          <a:graphicData uri="http://schemas.openxmlformats.org/presentationml/2006/ole">
            <mc:AlternateContent xmlns:mc="http://schemas.openxmlformats.org/markup-compatibility/2006">
              <mc:Choice xmlns:v="urn:schemas-microsoft-com:vml" Requires="v">
                <p:oleObj spid="_x0000_s10249" name="Equation" r:id="rId3" imgW="1778000" imgH="469900" progId="Equation.3">
                  <p:embed/>
                </p:oleObj>
              </mc:Choice>
              <mc:Fallback>
                <p:oleObj name="Equation" r:id="rId3" imgW="1778000" imgH="469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5734050"/>
                        <a:ext cx="2808288"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87781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idx="4294967295"/>
          </p:nvPr>
        </p:nvSpPr>
        <p:spPr>
          <a:xfrm>
            <a:off x="685800" y="1295400"/>
            <a:ext cx="7772400" cy="1371600"/>
          </a:xfrm>
        </p:spPr>
        <p:txBody>
          <a:bodyPr/>
          <a:lstStyle/>
          <a:p>
            <a:pPr eaLnBrk="1" hangingPunct="1"/>
            <a:r>
              <a:rPr lang="en-US" altLang="en-US" sz="4000" i="1" dirty="0" smtClean="0">
                <a:solidFill>
                  <a:schemeClr val="tx1"/>
                </a:solidFill>
              </a:rPr>
              <a:t>1. </a:t>
            </a:r>
            <a:r>
              <a:rPr lang="ro-RO" altLang="en-US" sz="4000" i="1" dirty="0" smtClean="0">
                <a:solidFill>
                  <a:schemeClr val="tx1"/>
                </a:solidFill>
              </a:rPr>
              <a:t>Radiaţia termică</a:t>
            </a:r>
            <a:endParaRPr lang="en-US" altLang="en-US" sz="4000" i="1" dirty="0" smtClean="0">
              <a:solidFill>
                <a:schemeClr val="tx1"/>
              </a:solidFill>
            </a:endParaRPr>
          </a:p>
        </p:txBody>
      </p:sp>
      <p:sp>
        <p:nvSpPr>
          <p:cNvPr id="30723" name="Rectangle 3"/>
          <p:cNvSpPr>
            <a:spLocks noGrp="1" noChangeArrowheads="1"/>
          </p:cNvSpPr>
          <p:nvPr>
            <p:ph type="subTitle" idx="4294967295"/>
          </p:nvPr>
        </p:nvSpPr>
        <p:spPr>
          <a:xfrm flipV="1">
            <a:off x="827088" y="2781300"/>
            <a:ext cx="7489825" cy="3527425"/>
          </a:xfrm>
        </p:spPr>
        <p:txBody>
          <a:bodyPr/>
          <a:lstStyle/>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p:txBody>
      </p:sp>
      <p:sp>
        <p:nvSpPr>
          <p:cNvPr id="30724" name="Rectangle 4"/>
          <p:cNvSpPr>
            <a:spLocks noChangeArrowheads="1"/>
          </p:cNvSpPr>
          <p:nvPr/>
        </p:nvSpPr>
        <p:spPr bwMode="auto">
          <a:xfrm>
            <a:off x="0" y="2857500"/>
            <a:ext cx="91440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buFontTx/>
              <a:buChar char="•"/>
            </a:pPr>
            <a:r>
              <a:rPr lang="ro-RO" altLang="en-US" sz="2400">
                <a:solidFill>
                  <a:srgbClr val="000000"/>
                </a:solidFill>
                <a:effectLst>
                  <a:outerShdw blurRad="38100" dist="38100" dir="2700000" algn="tl">
                    <a:srgbClr val="C0C0C0"/>
                  </a:outerShdw>
                </a:effectLst>
                <a:latin typeface="Arial" charset="0"/>
              </a:rPr>
              <a:t> Emisia de energie în mediul ambiant,  sub forma undelor electromagnetice, pe care o realizează orice corp, indiferent de temperatura  la care el se află. </a:t>
            </a:r>
          </a:p>
          <a:p>
            <a:endParaRPr lang="ro-RO" altLang="en-US" sz="2400">
              <a:solidFill>
                <a:srgbClr val="000000"/>
              </a:solidFill>
              <a:effectLst>
                <a:outerShdw blurRad="38100" dist="38100" dir="2700000" algn="tl">
                  <a:srgbClr val="C0C0C0"/>
                </a:outerShdw>
              </a:effectLst>
              <a:latin typeface="Arial" charset="0"/>
            </a:endParaRPr>
          </a:p>
          <a:p>
            <a:pPr>
              <a:buFontTx/>
              <a:buChar char="•"/>
            </a:pPr>
            <a:r>
              <a:rPr lang="ro-RO" altLang="en-US" sz="2400">
                <a:solidFill>
                  <a:srgbClr val="000000"/>
                </a:solidFill>
                <a:effectLst>
                  <a:outerShdw blurRad="38100" dist="38100" dir="2700000" algn="tl">
                    <a:srgbClr val="C0C0C0"/>
                  </a:outerShdw>
                </a:effectLst>
                <a:latin typeface="Arial" charset="0"/>
              </a:rPr>
              <a:t> Această emisie se face pe seama energiei interne  a corpului:       U</a:t>
            </a:r>
            <a:r>
              <a:rPr lang="en-US" altLang="en-US" sz="2400">
                <a:solidFill>
                  <a:srgbClr val="000000"/>
                </a:solidFill>
                <a:effectLst>
                  <a:outerShdw blurRad="38100" dist="38100" dir="2700000" algn="tl">
                    <a:srgbClr val="C0C0C0"/>
                  </a:outerShdw>
                </a:effectLst>
                <a:latin typeface="Arial" charset="0"/>
              </a:rPr>
              <a:t>=U(</a:t>
            </a:r>
            <a:r>
              <a:rPr lang="en-US" altLang="en-US" sz="2400" i="1">
                <a:solidFill>
                  <a:srgbClr val="000000"/>
                </a:solidFill>
                <a:effectLst>
                  <a:outerShdw blurRad="38100" dist="38100" dir="2700000" algn="tl">
                    <a:srgbClr val="C0C0C0"/>
                  </a:outerShdw>
                </a:effectLst>
                <a:latin typeface="Arial" charset="0"/>
              </a:rPr>
              <a:t>T</a:t>
            </a:r>
            <a:r>
              <a:rPr lang="en-US" altLang="en-US" sz="2400">
                <a:solidFill>
                  <a:srgbClr val="000000"/>
                </a:solidFill>
                <a:effectLst>
                  <a:outerShdw blurRad="38100" dist="38100" dir="2700000" algn="tl">
                    <a:srgbClr val="C0C0C0"/>
                  </a:outerShdw>
                </a:effectLst>
                <a:latin typeface="Arial" charset="0"/>
              </a:rPr>
              <a:t>, </a:t>
            </a:r>
            <a:r>
              <a:rPr lang="en-US" altLang="en-US" sz="2400" i="1">
                <a:solidFill>
                  <a:srgbClr val="000000"/>
                </a:solidFill>
                <a:effectLst>
                  <a:outerShdw blurRad="38100" dist="38100" dir="2700000" algn="tl">
                    <a:srgbClr val="C0C0C0"/>
                  </a:outerShdw>
                </a:effectLst>
                <a:latin typeface="Arial" charset="0"/>
              </a:rPr>
              <a:t>V</a:t>
            </a:r>
            <a:r>
              <a:rPr lang="en-US" altLang="en-US" sz="2400">
                <a:solidFill>
                  <a:srgbClr val="000000"/>
                </a:solidFill>
                <a:effectLst>
                  <a:outerShdw blurRad="38100" dist="38100" dir="2700000" algn="tl">
                    <a:srgbClr val="C0C0C0"/>
                  </a:outerShdw>
                </a:effectLst>
                <a:latin typeface="Arial" charset="0"/>
              </a:rPr>
              <a:t>) </a:t>
            </a:r>
            <a:r>
              <a:rPr lang="ro-RO" altLang="en-US" sz="2400">
                <a:solidFill>
                  <a:srgbClr val="000000"/>
                </a:solidFill>
                <a:effectLst>
                  <a:outerShdw blurRad="38100" dist="38100" dir="2700000" algn="tl">
                    <a:srgbClr val="C0C0C0"/>
                  </a:outerShdw>
                </a:effectLst>
                <a:latin typeface="Arial" charset="0"/>
              </a:rPr>
              <a:t>şi are loc  în mod continuu, pe tot spectrul de lungimi de undă , dar cu intensitate diferită pentru diferite lungimi de undă.</a:t>
            </a:r>
          </a:p>
          <a:p>
            <a:endParaRPr lang="ro-RO" altLang="en-US" sz="2400">
              <a:solidFill>
                <a:srgbClr val="000000"/>
              </a:solidFill>
              <a:effectLst>
                <a:outerShdw blurRad="38100" dist="38100" dir="2700000" algn="tl">
                  <a:srgbClr val="C0C0C0"/>
                </a:outerShdw>
              </a:effectLst>
              <a:latin typeface="Arial" charset="0"/>
            </a:endParaRPr>
          </a:p>
          <a:p>
            <a:pPr>
              <a:buFontTx/>
              <a:buChar char="•"/>
            </a:pPr>
            <a:r>
              <a:rPr lang="ro-RO" altLang="en-US" sz="2400">
                <a:solidFill>
                  <a:srgbClr val="000000"/>
                </a:solidFill>
                <a:effectLst>
                  <a:outerShdw blurRad="38100" dist="38100" dir="2700000" algn="tl">
                    <a:srgbClr val="C0C0C0"/>
                  </a:outerShdw>
                </a:effectLst>
                <a:latin typeface="Arial" charset="0"/>
              </a:rPr>
              <a:t> Radiaţia termică depinde în mod esenţial de temperatura absolută </a:t>
            </a:r>
            <a:r>
              <a:rPr lang="en-US" altLang="en-US" sz="2400" i="1">
                <a:solidFill>
                  <a:srgbClr val="000000"/>
                </a:solidFill>
                <a:effectLst>
                  <a:outerShdw blurRad="38100" dist="38100" dir="2700000" algn="tl">
                    <a:srgbClr val="C0C0C0"/>
                  </a:outerShdw>
                </a:effectLst>
                <a:latin typeface="Arial" charset="0"/>
              </a:rPr>
              <a:t>T</a:t>
            </a:r>
            <a:r>
              <a:rPr lang="ro-RO" altLang="en-US" sz="2400">
                <a:solidFill>
                  <a:srgbClr val="000000"/>
                </a:solidFill>
                <a:effectLst>
                  <a:outerShdw blurRad="38100" dist="38100" dir="2700000" algn="tl">
                    <a:srgbClr val="C0C0C0"/>
                  </a:outerShdw>
                </a:effectLst>
                <a:latin typeface="Arial" charset="0"/>
              </a:rPr>
              <a:t>  la care se află corpul</a:t>
            </a:r>
            <a:r>
              <a:rPr lang="ro-RO" altLang="en-US">
                <a:solidFill>
                  <a:srgbClr val="000000"/>
                </a:solidFill>
                <a:effectLst>
                  <a:outerShdw blurRad="38100" dist="38100" dir="2700000" algn="tl">
                    <a:srgbClr val="C0C0C0"/>
                  </a:outerShdw>
                </a:effectLst>
                <a:latin typeface="Arial" charset="0"/>
              </a:rPr>
              <a:t>.</a:t>
            </a:r>
            <a:endParaRPr lang="en-US" altLang="en-US">
              <a:solidFill>
                <a:srgbClr val="000000"/>
              </a:solidFill>
              <a:effectLst>
                <a:outerShdw blurRad="38100" dist="38100" dir="2700000" algn="tl">
                  <a:srgbClr val="C0C0C0"/>
                </a:outerShdw>
              </a:effectLst>
              <a:latin typeface="Arial" charset="0"/>
            </a:endParaRPr>
          </a:p>
        </p:txBody>
      </p:sp>
      <p:sp>
        <p:nvSpPr>
          <p:cNvPr id="3072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072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0731" name="Rectangle 12"/>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Tree>
    <p:extLst>
      <p:ext uri="{BB962C8B-B14F-4D97-AF65-F5344CB8AC3E}">
        <p14:creationId xmlns:p14="http://schemas.microsoft.com/office/powerpoint/2010/main" val="2064781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539750" y="1052513"/>
            <a:ext cx="8001000" cy="1216025"/>
          </a:xfrm>
        </p:spPr>
        <p:txBody>
          <a:bodyPr/>
          <a:lstStyle/>
          <a:p>
            <a:r>
              <a:rPr lang="ro-RO" altLang="en-US" smtClean="0"/>
              <a:t>6. Ecuaţia </a:t>
            </a:r>
            <a:r>
              <a:rPr lang="hu-HU" altLang="en-US" smtClean="0"/>
              <a:t>lui  Schrödinger</a:t>
            </a:r>
            <a:r>
              <a:rPr lang="en-US" altLang="en-US" smtClean="0"/>
              <a:t> </a:t>
            </a:r>
          </a:p>
        </p:txBody>
      </p:sp>
      <p:sp>
        <p:nvSpPr>
          <p:cNvPr id="55299" name="Rectangle 3"/>
          <p:cNvSpPr>
            <a:spLocks noGrp="1" noChangeArrowheads="1"/>
          </p:cNvSpPr>
          <p:nvPr>
            <p:ph type="body" idx="4294967295"/>
          </p:nvPr>
        </p:nvSpPr>
        <p:spPr>
          <a:xfrm>
            <a:off x="611188" y="2590800"/>
            <a:ext cx="8001000" cy="4267200"/>
          </a:xfrm>
        </p:spPr>
        <p:txBody>
          <a:bodyPr/>
          <a:lstStyle/>
          <a:p>
            <a:pPr>
              <a:buFont typeface="Wingdings" pitchFamily="2" charset="2"/>
              <a:buNone/>
            </a:pPr>
            <a:r>
              <a:rPr lang="ro-RO" altLang="en-US" sz="1600" smtClean="0"/>
              <a:t>     </a:t>
            </a:r>
            <a:endParaRPr lang="en-US" altLang="en-US" sz="1600" smtClean="0"/>
          </a:p>
        </p:txBody>
      </p:sp>
      <p:sp>
        <p:nvSpPr>
          <p:cNvPr id="55300" name="Rectangle 4"/>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sp>
        <p:nvSpPr>
          <p:cNvPr id="55302" name="Rectangle 6"/>
          <p:cNvSpPr>
            <a:spLocks noChangeArrowheads="1"/>
          </p:cNvSpPr>
          <p:nvPr/>
        </p:nvSpPr>
        <p:spPr bwMode="auto">
          <a:xfrm>
            <a:off x="0" y="2565400"/>
            <a:ext cx="914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hu-HU" altLang="en-US">
                <a:solidFill>
                  <a:srgbClr val="000000"/>
                </a:solidFill>
              </a:rPr>
              <a:t>Pulsaţia undei este legată de energia totală a particulei (energia cinetică plus energia potenţială </a:t>
            </a:r>
            <a:r>
              <a:rPr lang="hu-HU" altLang="en-US" i="1">
                <a:solidFill>
                  <a:srgbClr val="000000"/>
                </a:solidFill>
              </a:rPr>
              <a:t>U</a:t>
            </a:r>
            <a:r>
              <a:rPr lang="hu-HU" altLang="en-US">
                <a:solidFill>
                  <a:srgbClr val="000000"/>
                </a:solidFill>
              </a:rPr>
              <a:t>), care este o mărime constantă (se conservă):</a:t>
            </a:r>
            <a:r>
              <a:rPr lang="en-US" altLang="en-US">
                <a:solidFill>
                  <a:srgbClr val="000000"/>
                </a:solidFill>
              </a:rPr>
              <a:t> </a:t>
            </a:r>
          </a:p>
        </p:txBody>
      </p:sp>
      <p:sp>
        <p:nvSpPr>
          <p:cNvPr id="55304" name="Rectangle 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graphicFrame>
        <p:nvGraphicFramePr>
          <p:cNvPr id="55303" name="Object 7"/>
          <p:cNvGraphicFramePr>
            <a:graphicFrameLocks noChangeAspect="1"/>
          </p:cNvGraphicFramePr>
          <p:nvPr/>
        </p:nvGraphicFramePr>
        <p:xfrm>
          <a:off x="2195513" y="3213100"/>
          <a:ext cx="4105275" cy="628650"/>
        </p:xfrm>
        <a:graphic>
          <a:graphicData uri="http://schemas.openxmlformats.org/presentationml/2006/ole">
            <mc:AlternateContent xmlns:mc="http://schemas.openxmlformats.org/markup-compatibility/2006">
              <mc:Choice xmlns:v="urn:schemas-microsoft-com:vml" Requires="v">
                <p:oleObj spid="_x0000_s11280" name="Equation" r:id="rId3" imgW="3175000" imgH="482600" progId="Equation.3">
                  <p:embed/>
                </p:oleObj>
              </mc:Choice>
              <mc:Fallback>
                <p:oleObj name="Equation" r:id="rId3" imgW="31750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3213100"/>
                        <a:ext cx="4105275"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5" name="Rectangle 9"/>
          <p:cNvSpPr>
            <a:spLocks noChangeArrowheads="1"/>
          </p:cNvSpPr>
          <p:nvPr/>
        </p:nvSpPr>
        <p:spPr bwMode="auto">
          <a:xfrm>
            <a:off x="0" y="3789363"/>
            <a:ext cx="914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ro-RO" altLang="en-US">
                <a:solidFill>
                  <a:srgbClr val="000000"/>
                </a:solidFill>
              </a:rPr>
              <a:t>Derivând funcţia de undă a grupului de undă o dată în raport cu timpul, apoi, separat, de două ori în raport cu fiecare variabilă spaţială. </a:t>
            </a:r>
          </a:p>
        </p:txBody>
      </p:sp>
      <p:sp>
        <p:nvSpPr>
          <p:cNvPr id="55307"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graphicFrame>
        <p:nvGraphicFramePr>
          <p:cNvPr id="55306" name="Object 10"/>
          <p:cNvGraphicFramePr>
            <a:graphicFrameLocks noChangeAspect="1"/>
          </p:cNvGraphicFramePr>
          <p:nvPr/>
        </p:nvGraphicFramePr>
        <p:xfrm>
          <a:off x="323850" y="4365625"/>
          <a:ext cx="4319588" cy="928688"/>
        </p:xfrm>
        <a:graphic>
          <a:graphicData uri="http://schemas.openxmlformats.org/presentationml/2006/ole">
            <mc:AlternateContent xmlns:mc="http://schemas.openxmlformats.org/markup-compatibility/2006">
              <mc:Choice xmlns:v="urn:schemas-microsoft-com:vml" Requires="v">
                <p:oleObj spid="_x0000_s11281" name="Equation" r:id="rId5" imgW="2260600" imgH="482600" progId="Equation.3">
                  <p:embed/>
                </p:oleObj>
              </mc:Choice>
              <mc:Fallback>
                <p:oleObj name="Equation" r:id="rId5" imgW="22606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4365625"/>
                        <a:ext cx="4319588"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8" name="Rectangle 12"/>
          <p:cNvSpPr>
            <a:spLocks noChangeArrowheads="1"/>
          </p:cNvSpPr>
          <p:nvPr/>
        </p:nvSpPr>
        <p:spPr bwMode="auto">
          <a:xfrm>
            <a:off x="0" y="5118100"/>
            <a:ext cx="9144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ro-RO" altLang="en-US">
                <a:solidFill>
                  <a:srgbClr val="000000"/>
                </a:solidFill>
              </a:rPr>
              <a:t>Este ecuaţia fundamentală a mecanicii cuantice nerelativiste. Valabilitatea ei este probată, pe de o parte, de natura necontradictorie a întregii teorii a mecanicii cuantice nerelativiste care se bazează pe această ecuaţie şi, pe de altă parte, pe concordanţa rezultatelor mecanicii cuantice cu datele experimentale. Ca şi legea a doua a lui Newton, ecuaţia lui Schrődinger este valabilă pentru particule nerelativiste (v</a:t>
            </a:r>
            <a:r>
              <a:rPr lang="en-US" altLang="en-US">
                <a:solidFill>
                  <a:srgbClr val="000000"/>
                </a:solidFill>
              </a:rPr>
              <a:t>&lt;&lt;c</a:t>
            </a:r>
            <a:r>
              <a:rPr lang="ro-RO" altLang="en-US">
                <a:solidFill>
                  <a:srgbClr val="000000"/>
                </a:solidFill>
              </a:rPr>
              <a:t>).</a:t>
            </a:r>
          </a:p>
        </p:txBody>
      </p:sp>
      <p:sp>
        <p:nvSpPr>
          <p:cNvPr id="55309" name="Rectangle 13"/>
          <p:cNvSpPr>
            <a:spLocks noChangeArrowheads="1"/>
          </p:cNvSpPr>
          <p:nvPr/>
        </p:nvSpPr>
        <p:spPr bwMode="auto">
          <a:xfrm>
            <a:off x="4664075" y="4581525"/>
            <a:ext cx="4479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o-RO" altLang="en-US" i="1">
                <a:solidFill>
                  <a:srgbClr val="000000"/>
                </a:solidFill>
              </a:rPr>
              <a:t>- Ecuaţia temporală a lui Schrődinger</a:t>
            </a:r>
            <a:endParaRPr lang="en-US" altLang="en-US" i="1">
              <a:solidFill>
                <a:srgbClr val="000000"/>
              </a:solidFill>
            </a:endParaRPr>
          </a:p>
        </p:txBody>
      </p:sp>
    </p:spTree>
    <p:extLst>
      <p:ext uri="{BB962C8B-B14F-4D97-AF65-F5344CB8AC3E}">
        <p14:creationId xmlns:p14="http://schemas.microsoft.com/office/powerpoint/2010/main" val="630184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684213" y="1125538"/>
            <a:ext cx="8001000" cy="1216025"/>
          </a:xfrm>
        </p:spPr>
        <p:txBody>
          <a:bodyPr/>
          <a:lstStyle/>
          <a:p>
            <a:r>
              <a:rPr lang="ro-RO" altLang="en-US" smtClean="0"/>
              <a:t>6. Ecuaţia </a:t>
            </a:r>
            <a:r>
              <a:rPr lang="hu-HU" altLang="en-US" smtClean="0"/>
              <a:t>lui  Schrödinger</a:t>
            </a:r>
            <a:endParaRPr lang="en-US" altLang="en-US" smtClean="0"/>
          </a:p>
        </p:txBody>
      </p:sp>
      <p:sp>
        <p:nvSpPr>
          <p:cNvPr id="56323" name="Rectangle 3"/>
          <p:cNvSpPr>
            <a:spLocks noGrp="1" noChangeArrowheads="1"/>
          </p:cNvSpPr>
          <p:nvPr>
            <p:ph type="body" idx="4294967295"/>
          </p:nvPr>
        </p:nvSpPr>
        <p:spPr>
          <a:xfrm>
            <a:off x="755650" y="2590800"/>
            <a:ext cx="8001000" cy="4267200"/>
          </a:xfrm>
        </p:spPr>
        <p:txBody>
          <a:bodyPr/>
          <a:lstStyle/>
          <a:p>
            <a:pPr>
              <a:buFont typeface="Wingdings" pitchFamily="2" charset="2"/>
              <a:buNone/>
            </a:pPr>
            <a:r>
              <a:rPr lang="en-US" altLang="en-US" sz="1800" i="1" smtClean="0"/>
              <a:t>E</a:t>
            </a:r>
            <a:r>
              <a:rPr lang="ro-RO" altLang="en-US" sz="1800" i="1" smtClean="0"/>
              <a:t>cuaţia atemporală a lui Schrődinger </a:t>
            </a:r>
            <a:r>
              <a:rPr lang="ro-RO" altLang="en-US" sz="1800" smtClean="0"/>
              <a:t>sau </a:t>
            </a:r>
            <a:r>
              <a:rPr lang="ro-RO" altLang="en-US" sz="1800" i="1" smtClean="0"/>
              <a:t>ecuaţia lui Schrődinger a stărilor staţionare:</a:t>
            </a:r>
            <a:endParaRPr lang="en-US" altLang="en-US" sz="1800" i="1" smtClean="0"/>
          </a:p>
          <a:p>
            <a:pPr>
              <a:buFont typeface="Wingdings" pitchFamily="2" charset="2"/>
              <a:buNone/>
            </a:pPr>
            <a:endParaRPr lang="en-US" altLang="en-US" sz="1800" i="1" smtClean="0"/>
          </a:p>
        </p:txBody>
      </p:sp>
      <p:sp>
        <p:nvSpPr>
          <p:cNvPr id="563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graphicFrame>
        <p:nvGraphicFramePr>
          <p:cNvPr id="56324" name="Object 4"/>
          <p:cNvGraphicFramePr>
            <a:graphicFrameLocks noChangeAspect="1"/>
          </p:cNvGraphicFramePr>
          <p:nvPr>
            <p:extLst>
              <p:ext uri="{D42A27DB-BD31-4B8C-83A1-F6EECF244321}">
                <p14:modId xmlns:p14="http://schemas.microsoft.com/office/powerpoint/2010/main" val="2867378855"/>
              </p:ext>
            </p:extLst>
          </p:nvPr>
        </p:nvGraphicFramePr>
        <p:xfrm>
          <a:off x="3841822" y="2922588"/>
          <a:ext cx="3240088" cy="650875"/>
        </p:xfrm>
        <a:graphic>
          <a:graphicData uri="http://schemas.openxmlformats.org/presentationml/2006/ole">
            <mc:AlternateContent xmlns:mc="http://schemas.openxmlformats.org/markup-compatibility/2006">
              <mc:Choice xmlns:v="urn:schemas-microsoft-com:vml" Requires="v">
                <p:oleObj spid="_x0000_s12318" name="Equation" r:id="rId3" imgW="2082800" imgH="419100" progId="Equation.3">
                  <p:embed/>
                </p:oleObj>
              </mc:Choice>
              <mc:Fallback>
                <p:oleObj name="Equation" r:id="rId3" imgW="20828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822" y="2922588"/>
                        <a:ext cx="3240088" cy="650875"/>
                      </a:xfrm>
                      <a:prstGeom prst="rect">
                        <a:avLst/>
                      </a:prstGeom>
                      <a:solidFill>
                        <a:srgbClr val="92D050"/>
                      </a:solidFill>
                    </p:spPr>
                  </p:pic>
                </p:oleObj>
              </mc:Fallback>
            </mc:AlternateContent>
          </a:graphicData>
        </a:graphic>
      </p:graphicFrame>
      <p:sp>
        <p:nvSpPr>
          <p:cNvPr id="56326" name="Rectangle 6"/>
          <p:cNvSpPr>
            <a:spLocks noChangeArrowheads="1"/>
          </p:cNvSpPr>
          <p:nvPr/>
        </p:nvSpPr>
        <p:spPr bwMode="auto">
          <a:xfrm>
            <a:off x="684213" y="3573463"/>
            <a:ext cx="6877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ro-RO" altLang="en-US">
                <a:solidFill>
                  <a:srgbClr val="000000"/>
                </a:solidFill>
              </a:rPr>
              <a:t>unde </a:t>
            </a:r>
            <a:r>
              <a:rPr lang="ro-RO" altLang="en-US" i="1">
                <a:solidFill>
                  <a:srgbClr val="000000"/>
                </a:solidFill>
              </a:rPr>
              <a:t>m </a:t>
            </a:r>
            <a:r>
              <a:rPr lang="ro-RO" altLang="en-US">
                <a:solidFill>
                  <a:srgbClr val="000000"/>
                </a:solidFill>
              </a:rPr>
              <a:t>este masa particulei, iar </a:t>
            </a:r>
            <a:r>
              <a:rPr lang="ro-RO" altLang="en-US" i="1">
                <a:solidFill>
                  <a:srgbClr val="000000"/>
                </a:solidFill>
              </a:rPr>
              <a:t>E</a:t>
            </a:r>
            <a:r>
              <a:rPr lang="ro-RO" altLang="en-US">
                <a:solidFill>
                  <a:srgbClr val="000000"/>
                </a:solidFill>
              </a:rPr>
              <a:t> este energia sa totală. </a:t>
            </a:r>
          </a:p>
        </p:txBody>
      </p:sp>
      <p:sp>
        <p:nvSpPr>
          <p:cNvPr id="56327" name="Rectangle 7"/>
          <p:cNvSpPr>
            <a:spLocks noChangeArrowheads="1"/>
          </p:cNvSpPr>
          <p:nvPr/>
        </p:nvSpPr>
        <p:spPr bwMode="auto">
          <a:xfrm>
            <a:off x="378832" y="4003953"/>
            <a:ext cx="69813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en-US" b="1" i="1" dirty="0">
                <a:solidFill>
                  <a:srgbClr val="00B050"/>
                </a:solidFill>
              </a:rPr>
              <a:t>O</a:t>
            </a:r>
            <a:r>
              <a:rPr lang="ro-RO" altLang="en-US" b="1" i="1" dirty="0">
                <a:solidFill>
                  <a:srgbClr val="00B050"/>
                </a:solidFill>
              </a:rPr>
              <a:t>peratorul energiei totale </a:t>
            </a:r>
            <a:r>
              <a:rPr lang="ro-RO" altLang="en-US" dirty="0">
                <a:solidFill>
                  <a:srgbClr val="000000"/>
                </a:solidFill>
              </a:rPr>
              <a:t>sau </a:t>
            </a:r>
            <a:r>
              <a:rPr lang="ro-RO" altLang="en-US" i="1" dirty="0">
                <a:solidFill>
                  <a:srgbClr val="000000"/>
                </a:solidFill>
              </a:rPr>
              <a:t>operatorul lui Hamilton </a:t>
            </a:r>
            <a:r>
              <a:rPr lang="ro-RO" altLang="en-US" dirty="0">
                <a:solidFill>
                  <a:srgbClr val="000000"/>
                </a:solidFill>
              </a:rPr>
              <a:t>notat cu </a:t>
            </a:r>
            <a:r>
              <a:rPr lang="ro-RO" altLang="en-US" i="1" dirty="0">
                <a:solidFill>
                  <a:srgbClr val="000000"/>
                </a:solidFill>
              </a:rPr>
              <a:t>H</a:t>
            </a:r>
            <a:r>
              <a:rPr lang="ro-RO" altLang="en-US" dirty="0">
                <a:solidFill>
                  <a:srgbClr val="000000"/>
                </a:solidFill>
              </a:rPr>
              <a:t>:</a:t>
            </a:r>
          </a:p>
        </p:txBody>
      </p:sp>
      <p:sp>
        <p:nvSpPr>
          <p:cNvPr id="56329" name="Rectangle 9"/>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graphicFrame>
        <p:nvGraphicFramePr>
          <p:cNvPr id="56328" name="Object 8"/>
          <p:cNvGraphicFramePr>
            <a:graphicFrameLocks noChangeAspect="1"/>
          </p:cNvGraphicFramePr>
          <p:nvPr/>
        </p:nvGraphicFramePr>
        <p:xfrm>
          <a:off x="2124075" y="4433888"/>
          <a:ext cx="1871663" cy="644525"/>
        </p:xfrm>
        <a:graphic>
          <a:graphicData uri="http://schemas.openxmlformats.org/presentationml/2006/ole">
            <mc:AlternateContent xmlns:mc="http://schemas.openxmlformats.org/markup-compatibility/2006">
              <mc:Choice xmlns:v="urn:schemas-microsoft-com:vml" Requires="v">
                <p:oleObj spid="_x0000_s12319" name="Equation" r:id="rId5" imgW="1219200" imgH="419100" progId="Equation.3">
                  <p:embed/>
                </p:oleObj>
              </mc:Choice>
              <mc:Fallback>
                <p:oleObj name="Equation" r:id="rId5" imgW="12192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4433888"/>
                        <a:ext cx="1871663"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0" name="Rectangle 10"/>
          <p:cNvSpPr>
            <a:spLocks noChangeArrowheads="1"/>
          </p:cNvSpPr>
          <p:nvPr/>
        </p:nvSpPr>
        <p:spPr bwMode="auto">
          <a:xfrm>
            <a:off x="448583" y="5083453"/>
            <a:ext cx="58528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en-US" dirty="0">
                <a:solidFill>
                  <a:srgbClr val="000000"/>
                </a:solidFill>
              </a:rPr>
              <a:t>P</a:t>
            </a:r>
            <a:r>
              <a:rPr lang="ro-RO" altLang="en-US" dirty="0">
                <a:solidFill>
                  <a:srgbClr val="000000"/>
                </a:solidFill>
              </a:rPr>
              <a:t>rimul termen reprez</a:t>
            </a:r>
            <a:r>
              <a:rPr lang="en-US" altLang="en-US" dirty="0" err="1">
                <a:solidFill>
                  <a:srgbClr val="000000"/>
                </a:solidFill>
              </a:rPr>
              <a:t>inta</a:t>
            </a:r>
            <a:r>
              <a:rPr lang="ro-RO" altLang="en-US" dirty="0">
                <a:solidFill>
                  <a:srgbClr val="000000"/>
                </a:solidFill>
              </a:rPr>
              <a:t> </a:t>
            </a:r>
            <a:r>
              <a:rPr lang="ro-RO" altLang="en-US" b="1" i="1" dirty="0">
                <a:solidFill>
                  <a:srgbClr val="00B050"/>
                </a:solidFill>
              </a:rPr>
              <a:t>operatorul energiei cinetice</a:t>
            </a:r>
            <a:r>
              <a:rPr lang="ro-RO" altLang="en-US" dirty="0">
                <a:solidFill>
                  <a:srgbClr val="000000"/>
                </a:solidFill>
              </a:rPr>
              <a:t>:</a:t>
            </a:r>
          </a:p>
        </p:txBody>
      </p:sp>
      <p:sp>
        <p:nvSpPr>
          <p:cNvPr id="56332" name="Rectangle 12"/>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graphicFrame>
        <p:nvGraphicFramePr>
          <p:cNvPr id="56331" name="Object 11"/>
          <p:cNvGraphicFramePr>
            <a:graphicFrameLocks noChangeAspect="1"/>
          </p:cNvGraphicFramePr>
          <p:nvPr/>
        </p:nvGraphicFramePr>
        <p:xfrm>
          <a:off x="2051050" y="5373688"/>
          <a:ext cx="3889375" cy="617537"/>
        </p:xfrm>
        <a:graphic>
          <a:graphicData uri="http://schemas.openxmlformats.org/presentationml/2006/ole">
            <mc:AlternateContent xmlns:mc="http://schemas.openxmlformats.org/markup-compatibility/2006">
              <mc:Choice xmlns:v="urn:schemas-microsoft-com:vml" Requires="v">
                <p:oleObj spid="_x0000_s12320" name="Equation" r:id="rId7" imgW="2641600" imgH="419100" progId="Equation.3">
                  <p:embed/>
                </p:oleObj>
              </mc:Choice>
              <mc:Fallback>
                <p:oleObj name="Equation" r:id="rId7" imgW="26416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5373688"/>
                        <a:ext cx="3889375"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3" name="Rectangle 13"/>
          <p:cNvSpPr>
            <a:spLocks noChangeArrowheads="1"/>
          </p:cNvSpPr>
          <p:nvPr/>
        </p:nvSpPr>
        <p:spPr bwMode="auto">
          <a:xfrm>
            <a:off x="228912" y="6020078"/>
            <a:ext cx="5647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en-US" dirty="0">
                <a:solidFill>
                  <a:srgbClr val="000000"/>
                </a:solidFill>
              </a:rPr>
              <a:t>C</a:t>
            </a:r>
            <a:r>
              <a:rPr lang="ro-RO" altLang="en-US" dirty="0">
                <a:solidFill>
                  <a:srgbClr val="000000"/>
                </a:solidFill>
              </a:rPr>
              <a:t>el de al doilea este </a:t>
            </a:r>
            <a:r>
              <a:rPr lang="ro-RO" altLang="en-US" b="1" i="1" dirty="0">
                <a:solidFill>
                  <a:srgbClr val="00B050"/>
                </a:solidFill>
              </a:rPr>
              <a:t>operatorul energiei potenţiale</a:t>
            </a:r>
            <a:r>
              <a:rPr lang="ro-RO" altLang="en-US" dirty="0">
                <a:solidFill>
                  <a:srgbClr val="000000"/>
                </a:solidFill>
              </a:rPr>
              <a:t>:</a:t>
            </a:r>
          </a:p>
        </p:txBody>
      </p:sp>
      <p:sp>
        <p:nvSpPr>
          <p:cNvPr id="56335" name="Rectangle 1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graphicFrame>
        <p:nvGraphicFramePr>
          <p:cNvPr id="56334" name="Object 14"/>
          <p:cNvGraphicFramePr>
            <a:graphicFrameLocks noChangeAspect="1"/>
          </p:cNvGraphicFramePr>
          <p:nvPr/>
        </p:nvGraphicFramePr>
        <p:xfrm>
          <a:off x="6227763" y="6021388"/>
          <a:ext cx="1225550" cy="338137"/>
        </p:xfrm>
        <a:graphic>
          <a:graphicData uri="http://schemas.openxmlformats.org/presentationml/2006/ole">
            <mc:AlternateContent xmlns:mc="http://schemas.openxmlformats.org/markup-compatibility/2006">
              <mc:Choice xmlns:v="urn:schemas-microsoft-com:vml" Requires="v">
                <p:oleObj spid="_x0000_s12321" name="Equation" r:id="rId9" imgW="787058" imgH="215806" progId="Equation.3">
                  <p:embed/>
                </p:oleObj>
              </mc:Choice>
              <mc:Fallback>
                <p:oleObj name="Equation" r:id="rId9" imgW="787058" imgH="21580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7763" y="6021388"/>
                        <a:ext cx="1225550"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59723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r>
              <a:rPr lang="en-US" altLang="en-US" smtClean="0"/>
              <a:t>7. </a:t>
            </a:r>
            <a:r>
              <a:rPr lang="hu-HU" altLang="en-US" smtClean="0"/>
              <a:t>Spinul particulelor cuantice</a:t>
            </a:r>
            <a:r>
              <a:rPr lang="en-US" altLang="en-US" smtClean="0"/>
              <a:t> </a:t>
            </a:r>
          </a:p>
        </p:txBody>
      </p:sp>
      <p:sp>
        <p:nvSpPr>
          <p:cNvPr id="57347" name="Rectangle 3"/>
          <p:cNvSpPr>
            <a:spLocks noGrp="1" noChangeArrowheads="1"/>
          </p:cNvSpPr>
          <p:nvPr>
            <p:ph type="body" idx="4294967295"/>
          </p:nvPr>
        </p:nvSpPr>
        <p:spPr>
          <a:xfrm>
            <a:off x="533400" y="1371600"/>
            <a:ext cx="8229600" cy="4530725"/>
          </a:xfrm>
        </p:spPr>
        <p:txBody>
          <a:bodyPr/>
          <a:lstStyle/>
          <a:p>
            <a:r>
              <a:rPr lang="en-US" altLang="en-US" dirty="0" err="1" smtClean="0"/>
              <a:t>Experimentul</a:t>
            </a:r>
            <a:r>
              <a:rPr lang="en-US" altLang="en-US" dirty="0" smtClean="0"/>
              <a:t> </a:t>
            </a:r>
            <a:r>
              <a:rPr lang="hu-HU" altLang="en-US" dirty="0" smtClean="0"/>
              <a:t>Stern </a:t>
            </a:r>
            <a:r>
              <a:rPr lang="en-US" altLang="en-US" dirty="0" smtClean="0"/>
              <a:t>-</a:t>
            </a:r>
            <a:r>
              <a:rPr lang="hu-HU" altLang="en-US" dirty="0" smtClean="0"/>
              <a:t>Gerlach </a:t>
            </a:r>
            <a:endParaRPr lang="en-US" altLang="en-US" dirty="0" smtClean="0"/>
          </a:p>
        </p:txBody>
      </p:sp>
      <p:sp>
        <p:nvSpPr>
          <p:cNvPr id="57348" name="Rectangle 4"/>
          <p:cNvSpPr>
            <a:spLocks noChangeArrowheads="1"/>
          </p:cNvSpPr>
          <p:nvPr/>
        </p:nvSpPr>
        <p:spPr bwMode="auto">
          <a:xfrm>
            <a:off x="0" y="2508250"/>
            <a:ext cx="9144000" cy="421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Char char="•"/>
            </a:pPr>
            <a:r>
              <a:rPr lang="hu-HU" altLang="en-US" dirty="0">
                <a:solidFill>
                  <a:srgbClr val="000000"/>
                </a:solidFill>
              </a:rPr>
              <a:t>În absenţa unui câmp magnetic exterior, fiecare electron dintr-un atom posedă un moment cinetic </a:t>
            </a:r>
            <a:r>
              <a:rPr lang="en-US" altLang="en-US" dirty="0">
                <a:solidFill>
                  <a:srgbClr val="000000"/>
                </a:solidFill>
              </a:rPr>
              <a:t>    </a:t>
            </a:r>
            <a:r>
              <a:rPr lang="hu-HU" altLang="en-US" dirty="0">
                <a:solidFill>
                  <a:srgbClr val="000000"/>
                </a:solidFill>
              </a:rPr>
              <a:t>datorat mişcării sale mecanice orbitale în jurul nucleului, precum şi un moment magnetic </a:t>
            </a:r>
            <a:r>
              <a:rPr lang="en-US" altLang="en-US" dirty="0">
                <a:solidFill>
                  <a:srgbClr val="000000"/>
                </a:solidFill>
              </a:rPr>
              <a:t>   </a:t>
            </a:r>
            <a:r>
              <a:rPr lang="hu-HU" altLang="en-US" dirty="0">
                <a:solidFill>
                  <a:srgbClr val="000000"/>
                </a:solidFill>
              </a:rPr>
              <a:t>datorită faptului că electronul, fiind particulă încărcată electric, prin mişcarea sa orbitală crează un mic curent în jurul nucleului, deci este un mic magnet permanent. Între mărimile celor două momente există un raport bine stabilit, raport giromagnetic.</a:t>
            </a:r>
            <a:endParaRPr lang="en-US" altLang="en-US" dirty="0">
              <a:solidFill>
                <a:srgbClr val="000000"/>
              </a:solidFill>
            </a:endParaRPr>
          </a:p>
          <a:p>
            <a:pPr>
              <a:buFontTx/>
              <a:buChar char="•"/>
            </a:pPr>
            <a:r>
              <a:rPr lang="hu-HU" altLang="en-US" dirty="0">
                <a:solidFill>
                  <a:srgbClr val="000000"/>
                </a:solidFill>
              </a:rPr>
              <a:t> </a:t>
            </a:r>
            <a:r>
              <a:rPr lang="en-US" altLang="en-US" dirty="0">
                <a:solidFill>
                  <a:srgbClr val="000000"/>
                </a:solidFill>
              </a:rPr>
              <a:t> D</a:t>
            </a:r>
            <a:r>
              <a:rPr lang="hu-HU" altLang="en-US" dirty="0">
                <a:solidFill>
                  <a:srgbClr val="000000"/>
                </a:solidFill>
              </a:rPr>
              <a:t>in punctul de vedere al fizicii clasice, vom constata că sunt posibile toate orientările momentului magnetic al electronului în raport cu direcţia câmpului magnetic exterior.  Însă, fiind vorba de o proprietate care ţine de structura internă a microparticulei, problema trebuie examinată din punctul de vedere al mecanicii cuantice, obţinându-se o interpretare calitativ diferită.</a:t>
            </a:r>
            <a:endParaRPr lang="en-US" altLang="en-US" dirty="0">
              <a:solidFill>
                <a:srgbClr val="000000"/>
              </a:solidFill>
            </a:endParaRPr>
          </a:p>
          <a:p>
            <a:pPr>
              <a:buFontTx/>
              <a:buChar char="•"/>
            </a:pPr>
            <a:r>
              <a:rPr lang="hu-HU" altLang="en-US" dirty="0">
                <a:solidFill>
                  <a:srgbClr val="000000"/>
                </a:solidFill>
              </a:rPr>
              <a:t> Fizicienii Stern şi Gerlach au efectuat următoarea experienţă: un fascicul de atomi monovalenţi (H, Li, Ag etc), obţinuţi cu ajutorul unui cuptor special, este focalizat corespunzător, ajungând să fie trecut prin spaţiul dintre polii unui magnet permanent care crează un câmp magnetic neomogen. </a:t>
            </a:r>
          </a:p>
        </p:txBody>
      </p:sp>
      <p:sp>
        <p:nvSpPr>
          <p:cNvPr id="5735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graphicFrame>
        <p:nvGraphicFramePr>
          <p:cNvPr id="57349" name="Object 5"/>
          <p:cNvGraphicFramePr>
            <a:graphicFrameLocks noChangeAspect="1"/>
          </p:cNvGraphicFramePr>
          <p:nvPr>
            <p:extLst>
              <p:ext uri="{D42A27DB-BD31-4B8C-83A1-F6EECF244321}">
                <p14:modId xmlns:p14="http://schemas.microsoft.com/office/powerpoint/2010/main" val="141973871"/>
              </p:ext>
            </p:extLst>
          </p:nvPr>
        </p:nvGraphicFramePr>
        <p:xfrm>
          <a:off x="1676400" y="2819400"/>
          <a:ext cx="150813" cy="290512"/>
        </p:xfrm>
        <a:graphic>
          <a:graphicData uri="http://schemas.openxmlformats.org/presentationml/2006/ole">
            <mc:AlternateContent xmlns:mc="http://schemas.openxmlformats.org/markup-compatibility/2006">
              <mc:Choice xmlns:v="urn:schemas-microsoft-com:vml" Requires="v">
                <p:oleObj spid="_x0000_s13328"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819400"/>
                        <a:ext cx="150813" cy="290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graphicFrame>
        <p:nvGraphicFramePr>
          <p:cNvPr id="57351" name="Object 7"/>
          <p:cNvGraphicFramePr>
            <a:graphicFrameLocks noChangeAspect="1"/>
          </p:cNvGraphicFramePr>
          <p:nvPr>
            <p:extLst>
              <p:ext uri="{D42A27DB-BD31-4B8C-83A1-F6EECF244321}">
                <p14:modId xmlns:p14="http://schemas.microsoft.com/office/powerpoint/2010/main" val="3364555027"/>
              </p:ext>
            </p:extLst>
          </p:nvPr>
        </p:nvGraphicFramePr>
        <p:xfrm>
          <a:off x="1905000" y="3124200"/>
          <a:ext cx="220663" cy="288925"/>
        </p:xfrm>
        <a:graphic>
          <a:graphicData uri="http://schemas.openxmlformats.org/presentationml/2006/ole">
            <mc:AlternateContent xmlns:mc="http://schemas.openxmlformats.org/markup-compatibility/2006">
              <mc:Choice xmlns:v="urn:schemas-microsoft-com:vml" Requires="v">
                <p:oleObj spid="_x0000_s13329" name="Equation" r:id="rId5" imgW="152268" imgH="203024" progId="Equation.3">
                  <p:embed/>
                </p:oleObj>
              </mc:Choice>
              <mc:Fallback>
                <p:oleObj name="Equation" r:id="rId5" imgW="152268" imgH="2030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3124200"/>
                        <a:ext cx="220663"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97947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r>
              <a:rPr lang="en-US" altLang="en-US" smtClean="0"/>
              <a:t>7. </a:t>
            </a:r>
            <a:r>
              <a:rPr lang="hu-HU" altLang="en-US" smtClean="0"/>
              <a:t>Spinul particulelor cuantice</a:t>
            </a:r>
            <a:r>
              <a:rPr lang="en-US" altLang="en-US" smtClean="0"/>
              <a:t> </a:t>
            </a:r>
          </a:p>
        </p:txBody>
      </p:sp>
      <p:sp>
        <p:nvSpPr>
          <p:cNvPr id="58371" name="Rectangle 3"/>
          <p:cNvSpPr>
            <a:spLocks noGrp="1" noChangeArrowheads="1"/>
          </p:cNvSpPr>
          <p:nvPr>
            <p:ph type="body" idx="4294967295"/>
          </p:nvPr>
        </p:nvSpPr>
        <p:spPr/>
        <p:txBody>
          <a:bodyPr/>
          <a:lstStyle/>
          <a:p>
            <a:r>
              <a:rPr lang="en-US" altLang="en-US" smtClean="0"/>
              <a:t>Experimentul </a:t>
            </a:r>
            <a:r>
              <a:rPr lang="hu-HU" altLang="en-US" smtClean="0"/>
              <a:t>Stern </a:t>
            </a:r>
            <a:r>
              <a:rPr lang="en-US" altLang="en-US" smtClean="0"/>
              <a:t>-</a:t>
            </a:r>
            <a:r>
              <a:rPr lang="hu-HU" altLang="en-US" smtClean="0"/>
              <a:t>Gerlach </a:t>
            </a:r>
            <a:endParaRPr lang="en-US" altLang="en-US" smtClean="0"/>
          </a:p>
        </p:txBody>
      </p:sp>
      <p:sp>
        <p:nvSpPr>
          <p:cNvPr id="583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sp>
        <p:nvSpPr>
          <p:cNvPr id="583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pic>
        <p:nvPicPr>
          <p:cNvPr id="5837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2565400"/>
            <a:ext cx="4968875" cy="2105025"/>
          </a:xfrm>
          <a:prstGeom prst="rect">
            <a:avLst/>
          </a:prstGeom>
          <a:noFill/>
          <a:extLst>
            <a:ext uri="{909E8E84-426E-40DD-AFC4-6F175D3DCCD1}">
              <a14:hiddenFill xmlns:a14="http://schemas.microsoft.com/office/drawing/2010/main">
                <a:solidFill>
                  <a:srgbClr val="FFFFFF"/>
                </a:solidFill>
              </a14:hiddenFill>
            </a:ext>
          </a:extLst>
        </p:spPr>
      </p:pic>
      <p:sp>
        <p:nvSpPr>
          <p:cNvPr id="58378" name="Rectangle 10"/>
          <p:cNvSpPr>
            <a:spLocks noChangeArrowheads="1"/>
          </p:cNvSpPr>
          <p:nvPr/>
        </p:nvSpPr>
        <p:spPr bwMode="auto">
          <a:xfrm>
            <a:off x="0" y="4659313"/>
            <a:ext cx="903605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en-US" altLang="en-US">
                <a:solidFill>
                  <a:srgbClr val="000000"/>
                </a:solidFill>
              </a:rPr>
              <a:t>F</a:t>
            </a:r>
            <a:r>
              <a:rPr lang="ro-RO" altLang="en-US">
                <a:solidFill>
                  <a:srgbClr val="000000"/>
                </a:solidFill>
              </a:rPr>
              <a:t>ascicolul este lăsat să cadă pe un ecran aflat în spatele magnetului, pe care se poate vizualiza urma (pata) corespunzătoare. </a:t>
            </a:r>
            <a:r>
              <a:rPr lang="hu-HU" altLang="en-US">
                <a:solidFill>
                  <a:srgbClr val="000000"/>
                </a:solidFill>
              </a:rPr>
              <a:t>Ca rezultat al experienţei, ei au obţinut pe ecran două pete distincte. Pentru a explica acest fapt, s-a emis ipoteza că electronul, în afară de  momentul cinetic orbital, mai posedă şi un moment cinetic propriu, numit </a:t>
            </a:r>
            <a:r>
              <a:rPr lang="hu-HU" altLang="en-US" b="1" u="sng">
                <a:solidFill>
                  <a:srgbClr val="000000"/>
                </a:solidFill>
              </a:rPr>
              <a:t>momentul de spin</a:t>
            </a:r>
            <a:r>
              <a:rPr lang="hu-HU" altLang="en-US">
                <a:solidFill>
                  <a:srgbClr val="000000"/>
                </a:solidFill>
              </a:rPr>
              <a:t> sau </a:t>
            </a:r>
            <a:r>
              <a:rPr lang="hu-HU" altLang="en-US" b="1" u="sng">
                <a:solidFill>
                  <a:srgbClr val="000000"/>
                </a:solidFill>
              </a:rPr>
              <a:t>spinul</a:t>
            </a:r>
            <a:r>
              <a:rPr lang="en-US" altLang="en-US">
                <a:solidFill>
                  <a:srgbClr val="000000"/>
                </a:solidFill>
              </a:rPr>
              <a:t>    - </a:t>
            </a:r>
            <a:r>
              <a:rPr lang="ro-RO" altLang="en-US">
                <a:solidFill>
                  <a:srgbClr val="000000"/>
                </a:solidFill>
              </a:rPr>
              <a:t>asociat mişcării de rotaţie a electronului în jurul propriei sale axe</a:t>
            </a:r>
            <a:r>
              <a:rPr lang="en-US" altLang="en-US">
                <a:solidFill>
                  <a:srgbClr val="000000"/>
                </a:solidFill>
              </a:rPr>
              <a:t>; este</a:t>
            </a:r>
            <a:r>
              <a:rPr lang="ro-RO" altLang="en-US">
                <a:solidFill>
                  <a:srgbClr val="000000"/>
                </a:solidFill>
              </a:rPr>
              <a:t> o caracteristică internă (intrinsecă) a electronului</a:t>
            </a:r>
            <a:r>
              <a:rPr lang="en-US" altLang="en-US">
                <a:solidFill>
                  <a:srgbClr val="000000"/>
                </a:solidFill>
              </a:rPr>
              <a:t>.</a:t>
            </a:r>
            <a:endParaRPr lang="ro-RO" altLang="en-US">
              <a:solidFill>
                <a:srgbClr val="000000"/>
              </a:solidFill>
            </a:endParaRPr>
          </a:p>
        </p:txBody>
      </p:sp>
      <p:sp>
        <p:nvSpPr>
          <p:cNvPr id="5838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graphicFrame>
        <p:nvGraphicFramePr>
          <p:cNvPr id="58379" name="Object 11"/>
          <p:cNvGraphicFramePr>
            <a:graphicFrameLocks noChangeAspect="1"/>
          </p:cNvGraphicFramePr>
          <p:nvPr/>
        </p:nvGraphicFramePr>
        <p:xfrm>
          <a:off x="1403350" y="6092825"/>
          <a:ext cx="222250" cy="323850"/>
        </p:xfrm>
        <a:graphic>
          <a:graphicData uri="http://schemas.openxmlformats.org/presentationml/2006/ole">
            <mc:AlternateContent xmlns:mc="http://schemas.openxmlformats.org/markup-compatibility/2006">
              <mc:Choice xmlns:v="urn:schemas-microsoft-com:vml" Requires="v">
                <p:oleObj spid="_x0000_s14345" name="Equation" r:id="rId4" imgW="126725" imgH="177415" progId="Equation.3">
                  <p:embed/>
                </p:oleObj>
              </mc:Choice>
              <mc:Fallback>
                <p:oleObj name="Equation" r:id="rId4" imgW="126725" imgH="17741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6092825"/>
                        <a:ext cx="2222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663992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305800" cy="5181600"/>
          </a:xfrm>
          <a:solidFill>
            <a:schemeClr val="accent5">
              <a:lumMod val="60000"/>
              <a:lumOff val="40000"/>
            </a:schemeClr>
          </a:solidFill>
        </p:spPr>
        <p:txBody>
          <a:bodyPr>
            <a:normAutofit fontScale="25000" lnSpcReduction="20000"/>
          </a:bodyPr>
          <a:lstStyle/>
          <a:p>
            <a:pPr>
              <a:lnSpc>
                <a:spcPct val="120000"/>
              </a:lnSpc>
            </a:pPr>
            <a:endParaRPr lang="en-US" altLang="en-US" sz="6200" dirty="0" smtClean="0">
              <a:solidFill>
                <a:srgbClr val="002060"/>
              </a:solidFill>
            </a:endParaRPr>
          </a:p>
          <a:p>
            <a:pPr>
              <a:lnSpc>
                <a:spcPct val="120000"/>
              </a:lnSpc>
              <a:buFont typeface="Wingdings" panose="05000000000000000000" pitchFamily="2" charset="2"/>
              <a:buChar char="Ø"/>
            </a:pPr>
            <a:r>
              <a:rPr lang="ro-RO" altLang="en-US" sz="6200" dirty="0">
                <a:solidFill>
                  <a:srgbClr val="002060"/>
                </a:solidFill>
              </a:rPr>
              <a:t>Nicolina POP, </a:t>
            </a:r>
            <a:r>
              <a:rPr lang="ro-RO" altLang="en-US" sz="6200" i="1" dirty="0">
                <a:solidFill>
                  <a:srgbClr val="002060"/>
                </a:solidFill>
              </a:rPr>
              <a:t>Fizica- Elemente fundamentale pentru ingineri , </a:t>
            </a:r>
            <a:r>
              <a:rPr lang="ro-RO" altLang="en-US" sz="6200" dirty="0">
                <a:solidFill>
                  <a:srgbClr val="002060"/>
                </a:solidFill>
              </a:rPr>
              <a:t>Editura Politehnica, Timişoara, </a:t>
            </a:r>
            <a:r>
              <a:rPr lang="ro-RO" altLang="en-US" sz="6200" dirty="0" smtClean="0">
                <a:solidFill>
                  <a:srgbClr val="002060"/>
                </a:solidFill>
              </a:rPr>
              <a:t>2013.</a:t>
            </a:r>
          </a:p>
          <a:p>
            <a:pPr lvl="0">
              <a:lnSpc>
                <a:spcPct val="120000"/>
              </a:lnSpc>
              <a:buFont typeface="Wingdings" panose="05000000000000000000" pitchFamily="2" charset="2"/>
              <a:buChar char="Ø"/>
            </a:pPr>
            <a:r>
              <a:rPr lang="ro-RO" altLang="en-US" sz="6400" dirty="0">
                <a:solidFill>
                  <a:srgbClr val="002060"/>
                </a:solidFill>
              </a:rPr>
              <a:t>I. LUMINOSU, NICOLINA POP, V. CHIRITOIU, M. COSTACHE , </a:t>
            </a:r>
            <a:r>
              <a:rPr lang="ro-RO" altLang="en-US" sz="6400" i="1" dirty="0">
                <a:solidFill>
                  <a:srgbClr val="002060"/>
                </a:solidFill>
              </a:rPr>
              <a:t>Fizica - Teorie, Probleme, Teste, </a:t>
            </a:r>
            <a:r>
              <a:rPr lang="ro-RO" altLang="en-US" sz="6400" dirty="0">
                <a:solidFill>
                  <a:srgbClr val="002060"/>
                </a:solidFill>
              </a:rPr>
              <a:t>Editura Politehnica, Timişoara, 2010.</a:t>
            </a:r>
            <a:r>
              <a:rPr lang="en-US" altLang="en-US" sz="6400" dirty="0">
                <a:solidFill>
                  <a:srgbClr val="002060"/>
                </a:solidFill>
              </a:rPr>
              <a:t> </a:t>
            </a:r>
            <a:endParaRPr lang="ro-RO" altLang="en-US" sz="6400" dirty="0" smtClean="0">
              <a:solidFill>
                <a:srgbClr val="002060"/>
              </a:solidFill>
            </a:endParaRPr>
          </a:p>
          <a:p>
            <a:pPr lvl="0">
              <a:lnSpc>
                <a:spcPct val="120000"/>
              </a:lnSpc>
              <a:buFont typeface="Wingdings" panose="05000000000000000000" pitchFamily="2" charset="2"/>
              <a:buChar char="Ø"/>
            </a:pPr>
            <a:r>
              <a:rPr lang="ro-RO" altLang="en-US" sz="6400" dirty="0">
                <a:solidFill>
                  <a:srgbClr val="002060"/>
                </a:solidFill>
              </a:rPr>
              <a:t>Nicolina POP</a:t>
            </a:r>
            <a:r>
              <a:rPr lang="ro-RO" altLang="en-US" sz="6400" dirty="0" smtClean="0">
                <a:solidFill>
                  <a:srgbClr val="002060"/>
                </a:solidFill>
              </a:rPr>
              <a:t>, Angel PĂCURAR, </a:t>
            </a:r>
            <a:r>
              <a:rPr lang="vi-VN" altLang="en-US" sz="6400" i="1" dirty="0">
                <a:solidFill>
                  <a:srgbClr val="002060"/>
                </a:solidFill>
                <a:latin typeface="Calibri" panose="020F0502020204030204" pitchFamily="34" charset="0"/>
              </a:rPr>
              <a:t>Fizică generală în aplicații </a:t>
            </a:r>
            <a:r>
              <a:rPr lang="vi-VN" altLang="en-US" sz="6400" i="1" dirty="0" smtClean="0">
                <a:solidFill>
                  <a:srgbClr val="002060"/>
                </a:solidFill>
                <a:latin typeface="Calibri" panose="020F0502020204030204" pitchFamily="34" charset="0"/>
              </a:rPr>
              <a:t>practice</a:t>
            </a:r>
            <a:r>
              <a:rPr lang="ro-RO" altLang="en-US" sz="6400" dirty="0">
                <a:solidFill>
                  <a:srgbClr val="002060"/>
                </a:solidFill>
                <a:latin typeface="Calibri" panose="020F0502020204030204" pitchFamily="34" charset="0"/>
              </a:rPr>
              <a:t>, Editura Politehnica, Timişoara, </a:t>
            </a:r>
            <a:r>
              <a:rPr lang="ro-RO" altLang="en-US" sz="6400" dirty="0" smtClean="0">
                <a:solidFill>
                  <a:srgbClr val="002060"/>
                </a:solidFill>
                <a:latin typeface="Calibri" panose="020F0502020204030204" pitchFamily="34" charset="0"/>
              </a:rPr>
              <a:t>2016.</a:t>
            </a:r>
          </a:p>
          <a:p>
            <a:pPr lvl="0">
              <a:lnSpc>
                <a:spcPct val="120000"/>
              </a:lnSpc>
              <a:buFont typeface="Wingdings" panose="05000000000000000000" pitchFamily="2" charset="2"/>
              <a:buChar char="Ø"/>
            </a:pPr>
            <a:endParaRPr lang="ro-RO" altLang="en-US" sz="6200" dirty="0" smtClean="0">
              <a:solidFill>
                <a:srgbClr val="002060"/>
              </a:solidFill>
            </a:endParaRPr>
          </a:p>
          <a:p>
            <a:pPr>
              <a:lnSpc>
                <a:spcPct val="120000"/>
              </a:lnSpc>
              <a:buFont typeface="Wingdings" panose="05000000000000000000" pitchFamily="2" charset="2"/>
              <a:buChar char="Ø"/>
            </a:pPr>
            <a:r>
              <a:rPr lang="ro-RO" altLang="en-US" sz="6200" dirty="0" smtClean="0">
                <a:solidFill>
                  <a:srgbClr val="002060"/>
                </a:solidFill>
              </a:rPr>
              <a:t>Duşan POPOV, Ioan DAMIAN, </a:t>
            </a:r>
            <a:r>
              <a:rPr lang="ro-RO" altLang="en-US" sz="6200" i="1" dirty="0" smtClean="0">
                <a:solidFill>
                  <a:srgbClr val="002060"/>
                </a:solidFill>
              </a:rPr>
              <a:t>Elemente de Fizică generală</a:t>
            </a:r>
            <a:r>
              <a:rPr lang="ro-RO" altLang="en-US" sz="6200" dirty="0" smtClean="0">
                <a:solidFill>
                  <a:srgbClr val="002060"/>
                </a:solidFill>
              </a:rPr>
              <a:t>, Editura Politehnica, Timişoara, 2001.</a:t>
            </a:r>
          </a:p>
          <a:p>
            <a:pPr>
              <a:lnSpc>
                <a:spcPct val="120000"/>
              </a:lnSpc>
              <a:buFont typeface="Wingdings" panose="05000000000000000000" pitchFamily="2" charset="2"/>
              <a:buChar char="Ø"/>
            </a:pPr>
            <a:r>
              <a:rPr lang="ro-RO" altLang="en-US" sz="6200" dirty="0" smtClean="0">
                <a:solidFill>
                  <a:srgbClr val="002060"/>
                </a:solidFill>
              </a:rPr>
              <a:t> I. Luminosu, </a:t>
            </a:r>
            <a:r>
              <a:rPr lang="ro-RO" altLang="en-US" sz="6200" i="1" dirty="0" smtClean="0">
                <a:solidFill>
                  <a:srgbClr val="002060"/>
                </a:solidFill>
              </a:rPr>
              <a:t>Fizica – elemente fundamentale</a:t>
            </a:r>
            <a:r>
              <a:rPr lang="ro-RO" altLang="en-US" sz="6200" dirty="0" smtClean="0">
                <a:solidFill>
                  <a:srgbClr val="002060"/>
                </a:solidFill>
              </a:rPr>
              <a:t>, Editura Politehnica, 2002.</a:t>
            </a:r>
            <a:endParaRPr lang="en-US" altLang="en-US" sz="6200" dirty="0" smtClean="0">
              <a:solidFill>
                <a:srgbClr val="002060"/>
              </a:solidFill>
            </a:endParaRPr>
          </a:p>
          <a:p>
            <a:pPr marL="0" indent="0">
              <a:lnSpc>
                <a:spcPct val="120000"/>
              </a:lnSpc>
              <a:buNone/>
            </a:pPr>
            <a:endParaRPr lang="en-US" altLang="en-US" sz="6200" dirty="0" smtClean="0">
              <a:solidFill>
                <a:srgbClr val="002060"/>
              </a:solidFill>
            </a:endParaRPr>
          </a:p>
          <a:p>
            <a:pPr>
              <a:lnSpc>
                <a:spcPct val="120000"/>
              </a:lnSpc>
              <a:buFont typeface="Wingdings" panose="05000000000000000000" pitchFamily="2" charset="2"/>
              <a:buChar char="Ø"/>
            </a:pPr>
            <a:r>
              <a:rPr lang="ro-RO" altLang="en-US" sz="6200" dirty="0" smtClean="0">
                <a:solidFill>
                  <a:srgbClr val="002060"/>
                </a:solidFill>
              </a:rPr>
              <a:t>E. Luca, Gh. Zet</a:t>
            </a:r>
            <a:r>
              <a:rPr lang="en-US" altLang="en-US" sz="6200" dirty="0" smtClean="0">
                <a:solidFill>
                  <a:srgbClr val="002060"/>
                </a:solidFill>
              </a:rPr>
              <a:t>  et al.</a:t>
            </a:r>
            <a:r>
              <a:rPr lang="ro-RO" altLang="en-US" sz="6200" dirty="0" smtClean="0">
                <a:solidFill>
                  <a:srgbClr val="002060"/>
                </a:solidFill>
              </a:rPr>
              <a:t>– </a:t>
            </a:r>
            <a:r>
              <a:rPr lang="ro-RO" altLang="en-US" sz="6200" i="1" dirty="0" smtClean="0">
                <a:solidFill>
                  <a:srgbClr val="002060"/>
                </a:solidFill>
              </a:rPr>
              <a:t>Fizică generală</a:t>
            </a:r>
            <a:r>
              <a:rPr lang="ro-RO" altLang="en-US" sz="6200" dirty="0" smtClean="0">
                <a:solidFill>
                  <a:srgbClr val="002060"/>
                </a:solidFill>
              </a:rPr>
              <a:t>, Ed. Did. şi Pedag., Bucureşti, 1981.</a:t>
            </a:r>
            <a:endParaRPr lang="en-US" altLang="en-US" sz="6200" dirty="0" smtClean="0">
              <a:solidFill>
                <a:srgbClr val="002060"/>
              </a:solidFill>
            </a:endParaRPr>
          </a:p>
          <a:p>
            <a:pPr>
              <a:lnSpc>
                <a:spcPct val="120000"/>
              </a:lnSpc>
              <a:buFont typeface="Wingdings" panose="05000000000000000000" pitchFamily="2" charset="2"/>
              <a:buChar char="Ø"/>
            </a:pPr>
            <a:endParaRPr lang="ro-RO" altLang="en-US" sz="6200" dirty="0" smtClean="0">
              <a:solidFill>
                <a:srgbClr val="002060"/>
              </a:solidFill>
            </a:endParaRPr>
          </a:p>
          <a:p>
            <a:pPr>
              <a:lnSpc>
                <a:spcPct val="120000"/>
              </a:lnSpc>
              <a:buFont typeface="Wingdings" panose="05000000000000000000" pitchFamily="2" charset="2"/>
              <a:buChar char="Ø"/>
            </a:pPr>
            <a:r>
              <a:rPr lang="ro-RO" altLang="en-US" sz="6200" dirty="0" smtClean="0">
                <a:solidFill>
                  <a:srgbClr val="002060"/>
                </a:solidFill>
              </a:rPr>
              <a:t>T. Creţu – </a:t>
            </a:r>
            <a:r>
              <a:rPr lang="ro-RO" altLang="en-US" sz="6200" i="1" dirty="0" smtClean="0">
                <a:solidFill>
                  <a:srgbClr val="002060"/>
                </a:solidFill>
              </a:rPr>
              <a:t>Fizică generală</a:t>
            </a:r>
            <a:r>
              <a:rPr lang="ro-RO" altLang="en-US" sz="6200" dirty="0" smtClean="0">
                <a:solidFill>
                  <a:srgbClr val="002060"/>
                </a:solidFill>
              </a:rPr>
              <a:t>, Vol. I şi Vol.II, Ed. Tehnică, Bucureşti, 1984 şi 1986.</a:t>
            </a:r>
            <a:endParaRPr lang="en-US" altLang="en-US" sz="6200" dirty="0" smtClean="0">
              <a:solidFill>
                <a:srgbClr val="002060"/>
              </a:solidFill>
            </a:endParaRPr>
          </a:p>
          <a:p>
            <a:pPr>
              <a:lnSpc>
                <a:spcPct val="120000"/>
              </a:lnSpc>
              <a:buFont typeface="Wingdings" panose="05000000000000000000" pitchFamily="2" charset="2"/>
              <a:buChar char="Ø"/>
            </a:pPr>
            <a:endParaRPr lang="ro-RO" altLang="en-US" sz="6200" dirty="0" smtClean="0">
              <a:solidFill>
                <a:srgbClr val="002060"/>
              </a:solidFill>
            </a:endParaRPr>
          </a:p>
          <a:p>
            <a:pPr>
              <a:lnSpc>
                <a:spcPct val="170000"/>
              </a:lnSpc>
              <a:buFont typeface="Wingdings" panose="05000000000000000000" pitchFamily="2" charset="2"/>
              <a:buChar char="Ø"/>
            </a:pPr>
            <a:endParaRPr lang="en-US" altLang="en-US" dirty="0" smtClean="0">
              <a:solidFill>
                <a:srgbClr val="002060"/>
              </a:solidFill>
            </a:endParaRPr>
          </a:p>
          <a:p>
            <a:pPr>
              <a:lnSpc>
                <a:spcPct val="80000"/>
              </a:lnSpc>
              <a:buFont typeface="Wingdings" panose="05000000000000000000" pitchFamily="2" charset="2"/>
              <a:buChar char="Ø"/>
            </a:pPr>
            <a:endParaRPr lang="en-US" altLang="en-US" sz="6400" dirty="0" smtClean="0">
              <a:solidFill>
                <a:srgbClr val="002060"/>
              </a:solidFill>
            </a:endParaRPr>
          </a:p>
          <a:p>
            <a:pPr>
              <a:lnSpc>
                <a:spcPct val="80000"/>
              </a:lnSpc>
              <a:buFont typeface="Wingdings" panose="05000000000000000000" pitchFamily="2" charset="2"/>
              <a:buChar char="Ø"/>
            </a:pPr>
            <a:endParaRPr lang="en-US" altLang="en-US" dirty="0" smtClean="0">
              <a:solidFill>
                <a:srgbClr val="002060"/>
              </a:solidFill>
            </a:endParaRPr>
          </a:p>
        </p:txBody>
      </p:sp>
      <p:sp>
        <p:nvSpPr>
          <p:cNvPr id="4" name="Rectangle 2"/>
          <p:cNvSpPr>
            <a:spLocks noGrp="1" noChangeArrowheads="1"/>
          </p:cNvSpPr>
          <p:nvPr>
            <p:ph type="title"/>
          </p:nvPr>
        </p:nvSpPr>
        <p:spPr>
          <a:solidFill>
            <a:srgbClr val="00B0F0"/>
          </a:solidFill>
        </p:spPr>
        <p:txBody>
          <a:bodyPr>
            <a:normAutofit fontScale="90000"/>
          </a:bodyPr>
          <a:lstStyle/>
          <a:p>
            <a:r>
              <a:rPr lang="ro-RO" altLang="en-US" sz="3600" i="1" dirty="0" smtClean="0">
                <a:solidFill>
                  <a:srgbClr val="002060"/>
                </a:solidFill>
              </a:rPr>
              <a:t>BIBLIOGRAFIE</a:t>
            </a:r>
            <a:r>
              <a:rPr lang="ro-RO" altLang="en-US" sz="3400" dirty="0" smtClean="0">
                <a:solidFill>
                  <a:srgbClr val="002060"/>
                </a:solidFill>
              </a:rPr>
              <a:t/>
            </a:r>
            <a:br>
              <a:rPr lang="ro-RO" altLang="en-US" sz="3400" dirty="0" smtClean="0">
                <a:solidFill>
                  <a:srgbClr val="002060"/>
                </a:solidFill>
              </a:rPr>
            </a:br>
            <a:endParaRPr lang="en-US" altLang="en-US" sz="3400" dirty="0" smtClean="0">
              <a:solidFill>
                <a:srgbClr val="002060"/>
              </a:solidFill>
            </a:endParaRPr>
          </a:p>
        </p:txBody>
      </p:sp>
    </p:spTree>
    <p:extLst>
      <p:ext uri="{BB962C8B-B14F-4D97-AF65-F5344CB8AC3E}">
        <p14:creationId xmlns:p14="http://schemas.microsoft.com/office/powerpoint/2010/main" val="1428948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idx="4294967295"/>
          </p:nvPr>
        </p:nvSpPr>
        <p:spPr>
          <a:xfrm>
            <a:off x="611188" y="1219200"/>
            <a:ext cx="7772400" cy="1371600"/>
          </a:xfrm>
        </p:spPr>
        <p:txBody>
          <a:bodyPr/>
          <a:lstStyle/>
          <a:p>
            <a:pPr eaLnBrk="1" hangingPunct="1"/>
            <a:r>
              <a:rPr lang="en-US" altLang="en-US" sz="4000" i="1" dirty="0" smtClean="0">
                <a:solidFill>
                  <a:schemeClr val="tx1"/>
                </a:solidFill>
              </a:rPr>
              <a:t>1. </a:t>
            </a:r>
            <a:r>
              <a:rPr lang="ro-RO" altLang="en-US" sz="4000" i="1" dirty="0" smtClean="0">
                <a:solidFill>
                  <a:schemeClr val="tx1"/>
                </a:solidFill>
              </a:rPr>
              <a:t>Radiaţia termică</a:t>
            </a:r>
            <a:endParaRPr lang="en-US" altLang="en-US" sz="4000" i="1" dirty="0" smtClean="0">
              <a:solidFill>
                <a:schemeClr val="tx1"/>
              </a:solidFill>
            </a:endParaRPr>
          </a:p>
        </p:txBody>
      </p:sp>
      <p:sp>
        <p:nvSpPr>
          <p:cNvPr id="31747" name="Rectangle 3"/>
          <p:cNvSpPr>
            <a:spLocks noGrp="1" noChangeArrowheads="1"/>
          </p:cNvSpPr>
          <p:nvPr>
            <p:ph type="subTitle" idx="4294967295"/>
          </p:nvPr>
        </p:nvSpPr>
        <p:spPr>
          <a:xfrm flipV="1">
            <a:off x="827088" y="2781300"/>
            <a:ext cx="7489825" cy="3527425"/>
          </a:xfrm>
        </p:spPr>
        <p:txBody>
          <a:bodyPr/>
          <a:lstStyle/>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p:txBody>
      </p:sp>
      <p:sp>
        <p:nvSpPr>
          <p:cNvPr id="31748" name="Rectangle 4"/>
          <p:cNvSpPr>
            <a:spLocks noChangeArrowheads="1"/>
          </p:cNvSpPr>
          <p:nvPr/>
        </p:nvSpPr>
        <p:spPr bwMode="auto">
          <a:xfrm>
            <a:off x="611188" y="2857500"/>
            <a:ext cx="799147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ro-RO" altLang="en-US" sz="2400" b="1" i="1">
                <a:solidFill>
                  <a:srgbClr val="000000"/>
                </a:solidFill>
                <a:effectLst>
                  <a:outerShdw blurRad="38100" dist="38100" dir="2700000" algn="tl">
                    <a:srgbClr val="C0C0C0"/>
                  </a:outerShdw>
                </a:effectLst>
                <a:latin typeface="Arial" charset="0"/>
              </a:rPr>
              <a:t>Fluxul energetic radiant integral</a:t>
            </a:r>
            <a:r>
              <a:rPr lang="ro-RO" altLang="en-US" sz="2400">
                <a:solidFill>
                  <a:srgbClr val="000000"/>
                </a:solidFill>
                <a:effectLst>
                  <a:outerShdw blurRad="38100" dist="38100" dir="2700000" algn="tl">
                    <a:srgbClr val="C0C0C0"/>
                  </a:outerShdw>
                </a:effectLst>
                <a:latin typeface="Arial" charset="0"/>
              </a:rPr>
              <a:t> sau </a:t>
            </a:r>
            <a:r>
              <a:rPr lang="ro-RO" altLang="en-US" sz="2400" b="1" i="1">
                <a:solidFill>
                  <a:srgbClr val="000000"/>
                </a:solidFill>
                <a:effectLst>
                  <a:outerShdw blurRad="38100" dist="38100" dir="2700000" algn="tl">
                    <a:srgbClr val="C0C0C0"/>
                  </a:outerShdw>
                </a:effectLst>
                <a:latin typeface="Arial" charset="0"/>
              </a:rPr>
              <a:t>puterea radiantă</a:t>
            </a:r>
            <a:r>
              <a:rPr lang="ro-RO" altLang="en-US" sz="2400" b="1">
                <a:solidFill>
                  <a:srgbClr val="000000"/>
                </a:solidFill>
                <a:effectLst>
                  <a:outerShdw blurRad="38100" dist="38100" dir="2700000" algn="tl">
                    <a:srgbClr val="C0C0C0"/>
                  </a:outerShdw>
                </a:effectLst>
                <a:latin typeface="Arial" charset="0"/>
              </a:rPr>
              <a:t> </a:t>
            </a:r>
            <a:r>
              <a:rPr lang="ro-RO" altLang="en-US" sz="2400">
                <a:solidFill>
                  <a:srgbClr val="000000"/>
                </a:solidFill>
                <a:effectLst>
                  <a:outerShdw blurRad="38100" dist="38100" dir="2700000" algn="tl">
                    <a:srgbClr val="C0C0C0"/>
                  </a:outerShdw>
                </a:effectLst>
                <a:latin typeface="Arial" charset="0"/>
              </a:rPr>
              <a:t> – reprezintă energia totală </a:t>
            </a:r>
            <a:r>
              <a:rPr lang="ro-RO" altLang="en-US" sz="2400" i="1">
                <a:solidFill>
                  <a:srgbClr val="000000"/>
                </a:solidFill>
                <a:effectLst>
                  <a:outerShdw blurRad="38100" dist="38100" dir="2700000" algn="tl">
                    <a:srgbClr val="C0C0C0"/>
                  </a:outerShdw>
                </a:effectLst>
                <a:latin typeface="Arial" charset="0"/>
              </a:rPr>
              <a:t>W</a:t>
            </a:r>
            <a:r>
              <a:rPr lang="ro-RO" altLang="en-US" sz="2400">
                <a:solidFill>
                  <a:srgbClr val="000000"/>
                </a:solidFill>
                <a:effectLst>
                  <a:outerShdw blurRad="38100" dist="38100" dir="2700000" algn="tl">
                    <a:srgbClr val="C0C0C0"/>
                  </a:outerShdw>
                </a:effectLst>
                <a:latin typeface="Arial" charset="0"/>
              </a:rPr>
              <a:t> emisă (radiată) de un  corp în unitatea de timp, adică viteza (rata) de trasmisie în timp a energiei radiate:</a:t>
            </a:r>
          </a:p>
          <a:p>
            <a:endParaRPr lang="ro-RO" altLang="en-US" sz="2400">
              <a:solidFill>
                <a:srgbClr val="000000"/>
              </a:solidFill>
              <a:effectLst>
                <a:outerShdw blurRad="38100" dist="38100" dir="2700000" algn="tl">
                  <a:srgbClr val="C0C0C0"/>
                </a:outerShdw>
              </a:effectLst>
              <a:latin typeface="Arial" charset="0"/>
            </a:endParaRPr>
          </a:p>
          <a:p>
            <a:pPr algn="r"/>
            <a:r>
              <a:rPr lang="ro-RO" altLang="en-US" sz="2400">
                <a:solidFill>
                  <a:srgbClr val="000000"/>
                </a:solidFill>
                <a:effectLst>
                  <a:outerShdw blurRad="38100" dist="38100" dir="2700000" algn="tl">
                    <a:srgbClr val="C0C0C0"/>
                  </a:outerShdw>
                </a:effectLst>
                <a:latin typeface="Arial" charset="0"/>
              </a:rPr>
              <a:t>                                                                         (1.1)</a:t>
            </a:r>
          </a:p>
          <a:p>
            <a:r>
              <a:rPr lang="ro-RO" altLang="en-US" sz="2400" b="1" i="1">
                <a:solidFill>
                  <a:srgbClr val="000000"/>
                </a:solidFill>
                <a:effectLst>
                  <a:outerShdw blurRad="38100" dist="38100" dir="2700000" algn="tl">
                    <a:srgbClr val="C0C0C0"/>
                  </a:outerShdw>
                </a:effectLst>
                <a:latin typeface="Arial" charset="0"/>
              </a:rPr>
              <a:t>Fluxul energetic spectral</a:t>
            </a:r>
            <a:r>
              <a:rPr lang="ro-RO" altLang="en-US" sz="2400">
                <a:solidFill>
                  <a:srgbClr val="000000"/>
                </a:solidFill>
                <a:effectLst>
                  <a:outerShdw blurRad="38100" dist="38100" dir="2700000" algn="tl">
                    <a:srgbClr val="C0C0C0"/>
                  </a:outerShdw>
                </a:effectLst>
                <a:latin typeface="Arial" charset="0"/>
              </a:rPr>
              <a:t> reprezintă energia emisă sau absorbită de un corp în unitatea de timp, dar numai în intervalul de lungimi de undă  (</a:t>
            </a:r>
            <a:r>
              <a:rPr lang="ro-RO" altLang="en-US" sz="2400" i="1">
                <a:solidFill>
                  <a:srgbClr val="000000"/>
                </a:solidFill>
                <a:effectLst>
                  <a:outerShdw blurRad="38100" dist="38100" dir="2700000" algn="tl">
                    <a:srgbClr val="C0C0C0"/>
                  </a:outerShdw>
                </a:effectLst>
                <a:latin typeface="Arial" charset="0"/>
              </a:rPr>
              <a:t>λ,</a:t>
            </a:r>
            <a:r>
              <a:rPr lang="ro-RO" altLang="en-US" sz="2400">
                <a:solidFill>
                  <a:srgbClr val="000000"/>
                </a:solidFill>
                <a:effectLst>
                  <a:outerShdw blurRad="38100" dist="38100" dir="2700000" algn="tl">
                    <a:srgbClr val="C0C0C0"/>
                  </a:outerShdw>
                </a:effectLst>
                <a:latin typeface="Arial" charset="0"/>
              </a:rPr>
              <a:t> </a:t>
            </a:r>
            <a:r>
              <a:rPr lang="ro-RO" altLang="en-US" sz="2400" i="1">
                <a:solidFill>
                  <a:srgbClr val="000000"/>
                </a:solidFill>
                <a:effectLst>
                  <a:outerShdw blurRad="38100" dist="38100" dir="2700000" algn="tl">
                    <a:srgbClr val="C0C0C0"/>
                  </a:outerShdw>
                </a:effectLst>
                <a:latin typeface="Arial" charset="0"/>
              </a:rPr>
              <a:t>λ</a:t>
            </a:r>
            <a:r>
              <a:rPr lang="ro-RO" altLang="en-US" sz="2400">
                <a:solidFill>
                  <a:srgbClr val="000000"/>
                </a:solidFill>
                <a:effectLst>
                  <a:outerShdw blurRad="38100" dist="38100" dir="2700000" algn="tl">
                    <a:srgbClr val="C0C0C0"/>
                  </a:outerShdw>
                </a:effectLst>
                <a:latin typeface="Arial" charset="0"/>
              </a:rPr>
              <a:t>+</a:t>
            </a:r>
            <a:r>
              <a:rPr lang="ro-RO" altLang="en-US" sz="2400" i="1">
                <a:solidFill>
                  <a:srgbClr val="000000"/>
                </a:solidFill>
                <a:effectLst>
                  <a:outerShdw blurRad="38100" dist="38100" dir="2700000" algn="tl">
                    <a:srgbClr val="C0C0C0"/>
                  </a:outerShdw>
                </a:effectLst>
                <a:latin typeface="Arial" charset="0"/>
              </a:rPr>
              <a:t>dλ</a:t>
            </a:r>
            <a:r>
              <a:rPr lang="ro-RO" altLang="en-US" sz="2400">
                <a:solidFill>
                  <a:srgbClr val="000000"/>
                </a:solidFill>
                <a:effectLst>
                  <a:outerShdw blurRad="38100" dist="38100" dir="2700000" algn="tl">
                    <a:srgbClr val="C0C0C0"/>
                  </a:outerShdw>
                </a:effectLst>
                <a:latin typeface="Arial" charset="0"/>
              </a:rPr>
              <a:t>):</a:t>
            </a:r>
          </a:p>
          <a:p>
            <a:pPr algn="r"/>
            <a:r>
              <a:rPr lang="ro-RO" altLang="en-US" sz="2400">
                <a:solidFill>
                  <a:srgbClr val="000000"/>
                </a:solidFill>
                <a:effectLst>
                  <a:outerShdw blurRad="38100" dist="38100" dir="2700000" algn="tl">
                    <a:srgbClr val="C0C0C0"/>
                  </a:outerShdw>
                </a:effectLst>
                <a:latin typeface="Arial" charset="0"/>
              </a:rPr>
              <a:t>                                   de unde                                   (1.2)</a:t>
            </a:r>
            <a:endParaRPr lang="en-US" altLang="en-US" sz="2400">
              <a:solidFill>
                <a:srgbClr val="000000"/>
              </a:solidFill>
              <a:effectLst>
                <a:outerShdw blurRad="38100" dist="38100" dir="2700000" algn="tl">
                  <a:srgbClr val="C0C0C0"/>
                </a:outerShdw>
              </a:effectLst>
              <a:latin typeface="Arial" charset="0"/>
            </a:endParaRPr>
          </a:p>
        </p:txBody>
      </p:sp>
      <p:sp>
        <p:nvSpPr>
          <p:cNvPr id="3174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175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1755" name="Rectangle 12"/>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31757" name="Object 4"/>
          <p:cNvGraphicFramePr>
            <a:graphicFrameLocks noChangeAspect="1"/>
          </p:cNvGraphicFramePr>
          <p:nvPr/>
        </p:nvGraphicFramePr>
        <p:xfrm>
          <a:off x="2268538" y="4365625"/>
          <a:ext cx="1295400" cy="869950"/>
        </p:xfrm>
        <a:graphic>
          <a:graphicData uri="http://schemas.openxmlformats.org/presentationml/2006/ole">
            <mc:AlternateContent xmlns:mc="http://schemas.openxmlformats.org/markup-compatibility/2006">
              <mc:Choice xmlns:v="urn:schemas-microsoft-com:vml" Requires="v">
                <p:oleObj spid="_x0000_s22546" name="Equation" r:id="rId3" imgW="583947" imgH="393529" progId="Equation.3">
                  <p:embed/>
                </p:oleObj>
              </mc:Choice>
              <mc:Fallback>
                <p:oleObj name="Equation" r:id="rId3" imgW="583947"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365625"/>
                        <a:ext cx="1295400"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8" name="Object 6"/>
          <p:cNvGraphicFramePr>
            <a:graphicFrameLocks noChangeAspect="1"/>
          </p:cNvGraphicFramePr>
          <p:nvPr/>
        </p:nvGraphicFramePr>
        <p:xfrm>
          <a:off x="4427538" y="4221163"/>
          <a:ext cx="2303462" cy="850900"/>
        </p:xfrm>
        <a:graphic>
          <a:graphicData uri="http://schemas.openxmlformats.org/presentationml/2006/ole">
            <mc:AlternateContent xmlns:mc="http://schemas.openxmlformats.org/markup-compatibility/2006">
              <mc:Choice xmlns:v="urn:schemas-microsoft-com:vml" Requires="v">
                <p:oleObj spid="_x0000_s22547" name="Equation" r:id="rId5" imgW="1054100" imgH="393700" progId="Equation.3">
                  <p:embed/>
                </p:oleObj>
              </mc:Choice>
              <mc:Fallback>
                <p:oleObj name="Equation" r:id="rId5" imgW="10541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4221163"/>
                        <a:ext cx="2303462"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9" name="Object 8"/>
          <p:cNvGraphicFramePr>
            <a:graphicFrameLocks noChangeAspect="1"/>
          </p:cNvGraphicFramePr>
          <p:nvPr/>
        </p:nvGraphicFramePr>
        <p:xfrm>
          <a:off x="1403350" y="6064250"/>
          <a:ext cx="1296988" cy="793750"/>
        </p:xfrm>
        <a:graphic>
          <a:graphicData uri="http://schemas.openxmlformats.org/presentationml/2006/ole">
            <mc:AlternateContent xmlns:mc="http://schemas.openxmlformats.org/markup-compatibility/2006">
              <mc:Choice xmlns:v="urn:schemas-microsoft-com:vml" Requires="v">
                <p:oleObj spid="_x0000_s22548" name="Equation" r:id="rId7" imgW="634725" imgH="393529" progId="Equation.3">
                  <p:embed/>
                </p:oleObj>
              </mc:Choice>
              <mc:Fallback>
                <p:oleObj name="Equation" r:id="rId7" imgW="634725"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6064250"/>
                        <a:ext cx="1296988"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60" name="Object 10"/>
          <p:cNvGraphicFramePr>
            <a:graphicFrameLocks noChangeAspect="1"/>
          </p:cNvGraphicFramePr>
          <p:nvPr/>
        </p:nvGraphicFramePr>
        <p:xfrm>
          <a:off x="5435600" y="5838825"/>
          <a:ext cx="1655763" cy="1019175"/>
        </p:xfrm>
        <a:graphic>
          <a:graphicData uri="http://schemas.openxmlformats.org/presentationml/2006/ole">
            <mc:AlternateContent xmlns:mc="http://schemas.openxmlformats.org/markup-compatibility/2006">
              <mc:Choice xmlns:v="urn:schemas-microsoft-com:vml" Requires="v">
                <p:oleObj spid="_x0000_s22549" name="Equation" r:id="rId9" imgW="787058" imgH="482391" progId="Equation.3">
                  <p:embed/>
                </p:oleObj>
              </mc:Choice>
              <mc:Fallback>
                <p:oleObj name="Equation" r:id="rId9" imgW="787058" imgH="48239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35600" y="5838825"/>
                        <a:ext cx="1655763"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16241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idx="4294967295"/>
          </p:nvPr>
        </p:nvSpPr>
        <p:spPr>
          <a:xfrm>
            <a:off x="677286" y="1251383"/>
            <a:ext cx="7772400" cy="1371600"/>
          </a:xfrm>
        </p:spPr>
        <p:txBody>
          <a:bodyPr/>
          <a:lstStyle/>
          <a:p>
            <a:pPr eaLnBrk="1" hangingPunct="1"/>
            <a:r>
              <a:rPr lang="en-US" altLang="en-US" sz="4000" i="1" dirty="0" smtClean="0">
                <a:solidFill>
                  <a:schemeClr val="tx1"/>
                </a:solidFill>
              </a:rPr>
              <a:t>1. </a:t>
            </a:r>
            <a:r>
              <a:rPr lang="ro-RO" altLang="en-US" sz="4000" i="1" dirty="0" smtClean="0">
                <a:solidFill>
                  <a:schemeClr val="tx1"/>
                </a:solidFill>
              </a:rPr>
              <a:t>Radiaţia termică</a:t>
            </a:r>
            <a:endParaRPr lang="en-US" altLang="en-US" sz="4000" i="1" dirty="0" smtClean="0">
              <a:solidFill>
                <a:schemeClr val="tx1"/>
              </a:solidFill>
            </a:endParaRPr>
          </a:p>
        </p:txBody>
      </p:sp>
      <p:sp>
        <p:nvSpPr>
          <p:cNvPr id="35843" name="Rectangle 3"/>
          <p:cNvSpPr>
            <a:spLocks noGrp="1" noChangeArrowheads="1"/>
          </p:cNvSpPr>
          <p:nvPr>
            <p:ph type="subTitle" idx="4294967295"/>
          </p:nvPr>
        </p:nvSpPr>
        <p:spPr>
          <a:xfrm flipV="1">
            <a:off x="827088" y="2781300"/>
            <a:ext cx="7489825" cy="3527425"/>
          </a:xfrm>
        </p:spPr>
        <p:txBody>
          <a:bodyPr/>
          <a:lstStyle/>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p:txBody>
      </p:sp>
      <p:sp>
        <p:nvSpPr>
          <p:cNvPr id="3584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5847" name="Rectangle 7"/>
          <p:cNvSpPr>
            <a:spLocks noChangeArrowheads="1"/>
          </p:cNvSpPr>
          <p:nvPr/>
        </p:nvSpPr>
        <p:spPr bwMode="auto">
          <a:xfrm rot="10800000" flipV="1">
            <a:off x="684213" y="2636838"/>
            <a:ext cx="7851775"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ro-RO" altLang="en-US" b="1" i="1">
                <a:solidFill>
                  <a:srgbClr val="000000"/>
                </a:solidFill>
                <a:effectLst>
                  <a:outerShdw blurRad="38100" dist="38100" dir="2700000" algn="tl">
                    <a:srgbClr val="C0C0C0"/>
                  </a:outerShdw>
                </a:effectLst>
                <a:latin typeface="Arial" charset="0"/>
              </a:rPr>
              <a:t>Intensitatea energetică a unei surse punctiforme</a:t>
            </a:r>
            <a:r>
              <a:rPr lang="ro-RO" altLang="en-US">
                <a:solidFill>
                  <a:srgbClr val="000000"/>
                </a:solidFill>
                <a:effectLst>
                  <a:outerShdw blurRad="38100" dist="38100" dir="2700000" algn="tl">
                    <a:srgbClr val="C0C0C0"/>
                  </a:outerShdw>
                </a:effectLst>
                <a:latin typeface="Arial" charset="0"/>
              </a:rPr>
              <a:t>  reprezintă fluxul de radiaţie emis în unitatea de unghi solid:</a:t>
            </a:r>
          </a:p>
          <a:p>
            <a:endParaRPr lang="ro-RO" altLang="en-US">
              <a:solidFill>
                <a:srgbClr val="000000"/>
              </a:solidFill>
              <a:effectLst>
                <a:outerShdw blurRad="38100" dist="38100" dir="2700000" algn="tl">
                  <a:srgbClr val="C0C0C0"/>
                </a:outerShdw>
              </a:effectLst>
              <a:latin typeface="Arial" charset="0"/>
            </a:endParaRPr>
          </a:p>
          <a:p>
            <a:pPr algn="r"/>
            <a:r>
              <a:rPr lang="ro-RO" altLang="en-US">
                <a:solidFill>
                  <a:srgbClr val="000000"/>
                </a:solidFill>
                <a:effectLst>
                  <a:outerShdw blurRad="38100" dist="38100" dir="2700000" algn="tl">
                    <a:srgbClr val="C0C0C0"/>
                  </a:outerShdw>
                </a:effectLst>
                <a:latin typeface="Arial" charset="0"/>
              </a:rPr>
              <a:t>                </a:t>
            </a:r>
            <a:r>
              <a:rPr lang="en-US" altLang="en-US">
                <a:solidFill>
                  <a:srgbClr val="000000"/>
                </a:solidFill>
                <a:effectLst>
                  <a:outerShdw blurRad="38100" dist="38100" dir="2700000" algn="tl">
                    <a:srgbClr val="C0C0C0"/>
                  </a:outerShdw>
                </a:effectLst>
                <a:latin typeface="Arial" charset="0"/>
              </a:rPr>
              <a:t> </a:t>
            </a:r>
            <a:r>
              <a:rPr lang="ro-RO" altLang="en-US">
                <a:solidFill>
                  <a:srgbClr val="000000"/>
                </a:solidFill>
                <a:effectLst>
                  <a:outerShdw blurRad="38100" dist="38100" dir="2700000" algn="tl">
                    <a:srgbClr val="C0C0C0"/>
                  </a:outerShdw>
                </a:effectLst>
                <a:latin typeface="Arial" charset="0"/>
              </a:rPr>
              <a:t>cu unitatea                                      (1.3)</a:t>
            </a:r>
            <a:endParaRPr lang="en-US" altLang="en-US">
              <a:solidFill>
                <a:srgbClr val="000000"/>
              </a:solidFill>
              <a:effectLst>
                <a:outerShdw blurRad="38100" dist="38100" dir="2700000" algn="tl">
                  <a:srgbClr val="C0C0C0"/>
                </a:outerShdw>
              </a:effectLst>
              <a:latin typeface="Arial" charset="0"/>
            </a:endParaRPr>
          </a:p>
          <a:p>
            <a:pPr algn="r"/>
            <a:endParaRPr lang="en-US" altLang="en-US" i="1">
              <a:solidFill>
                <a:srgbClr val="000000"/>
              </a:solidFill>
              <a:effectLst>
                <a:outerShdw blurRad="38100" dist="38100" dir="2700000" algn="tl">
                  <a:srgbClr val="C0C0C0"/>
                </a:outerShdw>
              </a:effectLst>
              <a:latin typeface="Arial" charset="0"/>
            </a:endParaRPr>
          </a:p>
          <a:p>
            <a:pPr algn="r"/>
            <a:r>
              <a:rPr lang="ro-RO" altLang="en-US" i="1">
                <a:solidFill>
                  <a:srgbClr val="000000"/>
                </a:solidFill>
                <a:effectLst>
                  <a:outerShdw blurRad="38100" dist="38100" dir="2700000" algn="tl">
                    <a:srgbClr val="C0C0C0"/>
                  </a:outerShdw>
                </a:effectLst>
                <a:latin typeface="Arial" charset="0"/>
              </a:rPr>
              <a:t>Unghiul solid</a:t>
            </a:r>
            <a:r>
              <a:rPr lang="ro-RO" altLang="en-US">
                <a:solidFill>
                  <a:srgbClr val="000000"/>
                </a:solidFill>
                <a:effectLst>
                  <a:outerShdw blurRad="38100" dist="38100" dir="2700000" algn="tl">
                    <a:srgbClr val="C0C0C0"/>
                  </a:outerShdw>
                </a:effectLst>
                <a:latin typeface="Arial" charset="0"/>
              </a:rPr>
              <a:t> :                                                 </a:t>
            </a:r>
            <a:r>
              <a:rPr lang="en-US" altLang="en-US">
                <a:solidFill>
                  <a:srgbClr val="000000"/>
                </a:solidFill>
                <a:effectLst>
                  <a:outerShdw blurRad="38100" dist="38100" dir="2700000" algn="tl">
                    <a:srgbClr val="C0C0C0"/>
                  </a:outerShdw>
                </a:effectLst>
                <a:latin typeface="Arial" charset="0"/>
              </a:rPr>
              <a:t>                                </a:t>
            </a:r>
            <a:r>
              <a:rPr lang="ro-RO" altLang="en-US">
                <a:solidFill>
                  <a:srgbClr val="000000"/>
                </a:solidFill>
                <a:effectLst>
                  <a:outerShdw blurRad="38100" dist="38100" dir="2700000" algn="tl">
                    <a:srgbClr val="C0C0C0"/>
                  </a:outerShdw>
                </a:effectLst>
                <a:latin typeface="Arial" charset="0"/>
              </a:rPr>
              <a:t>(1.4)</a:t>
            </a:r>
          </a:p>
          <a:p>
            <a:endParaRPr lang="en-US" altLang="en-US">
              <a:solidFill>
                <a:srgbClr val="000000"/>
              </a:solidFill>
            </a:endParaRPr>
          </a:p>
        </p:txBody>
      </p:sp>
      <p:sp>
        <p:nvSpPr>
          <p:cNvPr id="3584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5851" name="Rectangle 12"/>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35853" name="Object 4"/>
          <p:cNvGraphicFramePr>
            <a:graphicFrameLocks noChangeAspect="1"/>
          </p:cNvGraphicFramePr>
          <p:nvPr/>
        </p:nvGraphicFramePr>
        <p:xfrm>
          <a:off x="2771775" y="3284538"/>
          <a:ext cx="936625" cy="723900"/>
        </p:xfrm>
        <a:graphic>
          <a:graphicData uri="http://schemas.openxmlformats.org/presentationml/2006/ole">
            <mc:AlternateContent xmlns:mc="http://schemas.openxmlformats.org/markup-compatibility/2006">
              <mc:Choice xmlns:v="urn:schemas-microsoft-com:vml" Requires="v">
                <p:oleObj spid="_x0000_s23566" name="Equation" r:id="rId3" imgW="507780" imgH="393529" progId="Equation.3">
                  <p:embed/>
                </p:oleObj>
              </mc:Choice>
              <mc:Fallback>
                <p:oleObj name="Equation" r:id="rId3" imgW="507780"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3284538"/>
                        <a:ext cx="93662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4" name="Object 6"/>
          <p:cNvGraphicFramePr>
            <a:graphicFrameLocks noChangeAspect="1"/>
          </p:cNvGraphicFramePr>
          <p:nvPr/>
        </p:nvGraphicFramePr>
        <p:xfrm>
          <a:off x="6156325" y="3284538"/>
          <a:ext cx="1223963" cy="669925"/>
        </p:xfrm>
        <a:graphic>
          <a:graphicData uri="http://schemas.openxmlformats.org/presentationml/2006/ole">
            <mc:AlternateContent xmlns:mc="http://schemas.openxmlformats.org/markup-compatibility/2006">
              <mc:Choice xmlns:v="urn:schemas-microsoft-com:vml" Requires="v">
                <p:oleObj spid="_x0000_s23567" name="Equation" r:id="rId5" imgW="710891" imgH="393529" progId="Equation.3">
                  <p:embed/>
                </p:oleObj>
              </mc:Choice>
              <mc:Fallback>
                <p:oleObj name="Equation" r:id="rId5" imgW="710891"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325" y="3284538"/>
                        <a:ext cx="1223963"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5" name="Object 11"/>
          <p:cNvGraphicFramePr>
            <a:graphicFrameLocks noChangeAspect="1"/>
          </p:cNvGraphicFramePr>
          <p:nvPr/>
        </p:nvGraphicFramePr>
        <p:xfrm>
          <a:off x="3511550" y="3933825"/>
          <a:ext cx="2193925" cy="652463"/>
        </p:xfrm>
        <a:graphic>
          <a:graphicData uri="http://schemas.openxmlformats.org/presentationml/2006/ole">
            <mc:AlternateContent xmlns:mc="http://schemas.openxmlformats.org/markup-compatibility/2006">
              <mc:Choice xmlns:v="urn:schemas-microsoft-com:vml" Requires="v">
                <p:oleObj spid="_x0000_s23568" name="Equation" r:id="rId7" imgW="1409700" imgH="419100" progId="Equation.3">
                  <p:embed/>
                </p:oleObj>
              </mc:Choice>
              <mc:Fallback>
                <p:oleObj name="Equation" r:id="rId7" imgW="14097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1550" y="3933825"/>
                        <a:ext cx="2193925"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5856" name="Picture 10"/>
          <p:cNvPicPr>
            <a:picLocks noChangeAspect="1" noChangeArrowheads="1"/>
          </p:cNvPicPr>
          <p:nvPr/>
        </p:nvPicPr>
        <p:blipFill>
          <a:blip r:embed="rId9">
            <a:extLst>
              <a:ext uri="{28A0092B-C50C-407E-A947-70E740481C1C}">
                <a14:useLocalDpi xmlns:a14="http://schemas.microsoft.com/office/drawing/2010/main" val="0"/>
              </a:ext>
            </a:extLst>
          </a:blip>
          <a:srcRect l="27760" t="45036" r="23816" b="29134"/>
          <a:stretch>
            <a:fillRect/>
          </a:stretch>
        </p:blipFill>
        <p:spPr bwMode="auto">
          <a:xfrm>
            <a:off x="2051050" y="4608513"/>
            <a:ext cx="5545138" cy="205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3276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idx="4294967295"/>
          </p:nvPr>
        </p:nvSpPr>
        <p:spPr>
          <a:xfrm>
            <a:off x="533400" y="1219200"/>
            <a:ext cx="7772400" cy="1371600"/>
          </a:xfrm>
        </p:spPr>
        <p:txBody>
          <a:bodyPr/>
          <a:lstStyle/>
          <a:p>
            <a:pPr eaLnBrk="1" hangingPunct="1"/>
            <a:r>
              <a:rPr lang="en-US" altLang="en-US" sz="4000" i="1" dirty="0" smtClean="0">
                <a:solidFill>
                  <a:schemeClr val="tx1"/>
                </a:solidFill>
              </a:rPr>
              <a:t>1.</a:t>
            </a:r>
            <a:r>
              <a:rPr lang="ro-RO" altLang="en-US" sz="4000" i="1" dirty="0" smtClean="0">
                <a:solidFill>
                  <a:schemeClr val="tx1"/>
                </a:solidFill>
              </a:rPr>
              <a:t>Radiaţia termică</a:t>
            </a:r>
            <a:endParaRPr lang="en-US" altLang="en-US" sz="4000" i="1" dirty="0" smtClean="0">
              <a:solidFill>
                <a:schemeClr val="tx1"/>
              </a:solidFill>
            </a:endParaRPr>
          </a:p>
        </p:txBody>
      </p:sp>
      <p:sp>
        <p:nvSpPr>
          <p:cNvPr id="36867" name="Rectangle 3"/>
          <p:cNvSpPr>
            <a:spLocks noGrp="1" noChangeArrowheads="1"/>
          </p:cNvSpPr>
          <p:nvPr>
            <p:ph type="subTitle" idx="4294967295"/>
          </p:nvPr>
        </p:nvSpPr>
        <p:spPr>
          <a:xfrm flipV="1">
            <a:off x="827088" y="2781300"/>
            <a:ext cx="7705725" cy="3887788"/>
          </a:xfrm>
        </p:spPr>
        <p:txBody>
          <a:bodyPr/>
          <a:lstStyle/>
          <a:p>
            <a:pPr marL="0" indent="0">
              <a:spcBef>
                <a:spcPct val="0"/>
              </a:spcBef>
              <a:buClrTx/>
              <a:buFontTx/>
              <a:buNone/>
            </a:pPr>
            <a:endParaRPr lang="en-US" altLang="en-US" sz="1100" smtClean="0">
              <a:effectLst>
                <a:outerShdw blurRad="38100" dist="38100" dir="2700000" algn="tl">
                  <a:srgbClr val="C0C0C0"/>
                </a:outerShdw>
              </a:effectLst>
              <a:latin typeface="Arial" charset="0"/>
            </a:endParaRPr>
          </a:p>
        </p:txBody>
      </p:sp>
      <p:sp>
        <p:nvSpPr>
          <p:cNvPr id="3686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686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6870" name="Rectangle 12"/>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6871" name="Rectangle 7"/>
          <p:cNvSpPr>
            <a:spLocks noChangeArrowheads="1"/>
          </p:cNvSpPr>
          <p:nvPr/>
        </p:nvSpPr>
        <p:spPr bwMode="auto">
          <a:xfrm>
            <a:off x="0" y="2492375"/>
            <a:ext cx="91440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o-RO" altLang="en-US" i="1" dirty="0">
                <a:solidFill>
                  <a:srgbClr val="000000"/>
                </a:solidFill>
                <a:effectLst>
                  <a:outerShdw blurRad="38100" dist="38100" dir="2700000" algn="tl">
                    <a:srgbClr val="C0C0C0"/>
                  </a:outerShdw>
                </a:effectLst>
              </a:rPr>
              <a:t>Radianţa </a:t>
            </a:r>
            <a:r>
              <a:rPr lang="ro-RO" altLang="en-US" dirty="0">
                <a:solidFill>
                  <a:srgbClr val="000000"/>
                </a:solidFill>
                <a:effectLst>
                  <a:outerShdw blurRad="38100" dist="38100" dir="2700000" algn="tl">
                    <a:srgbClr val="C0C0C0"/>
                  </a:outerShdw>
                </a:effectLst>
              </a:rPr>
              <a:t>sau </a:t>
            </a:r>
            <a:r>
              <a:rPr lang="ro-RO" altLang="en-US" i="1" dirty="0">
                <a:solidFill>
                  <a:srgbClr val="000000"/>
                </a:solidFill>
                <a:effectLst>
                  <a:outerShdw blurRad="38100" dist="38100" dir="2700000" algn="tl">
                    <a:srgbClr val="C0C0C0"/>
                  </a:outerShdw>
                </a:effectLst>
              </a:rPr>
              <a:t>emitanţa energetică</a:t>
            </a:r>
            <a:r>
              <a:rPr lang="ro-RO" altLang="en-US" dirty="0">
                <a:solidFill>
                  <a:srgbClr val="000000"/>
                </a:solidFill>
                <a:effectLst>
                  <a:outerShdw blurRad="38100" dist="38100" dir="2700000" algn="tl">
                    <a:srgbClr val="C0C0C0"/>
                  </a:outerShdw>
                </a:effectLst>
              </a:rPr>
              <a:t> reprezintă fluxul energetic radiat (emis), în toate direcţiile, de o suprafaţă oarecare </a:t>
            </a:r>
            <a:r>
              <a:rPr lang="en-US" altLang="en-US" i="1" dirty="0">
                <a:solidFill>
                  <a:srgbClr val="000000"/>
                </a:solidFill>
                <a:effectLst>
                  <a:outerShdw blurRad="38100" dist="38100" dir="2700000" algn="tl">
                    <a:srgbClr val="C0C0C0"/>
                  </a:outerShdw>
                </a:effectLst>
              </a:rPr>
              <a:t>S</a:t>
            </a:r>
            <a:r>
              <a:rPr lang="ro-RO" altLang="en-US" i="1" dirty="0">
                <a:solidFill>
                  <a:srgbClr val="000000"/>
                </a:solidFill>
                <a:effectLst>
                  <a:outerShdw blurRad="38100" dist="38100" dir="2700000" algn="tl">
                    <a:srgbClr val="C0C0C0"/>
                  </a:outerShdw>
                </a:effectLst>
              </a:rPr>
              <a:t> </a:t>
            </a:r>
            <a:r>
              <a:rPr lang="ro-RO" altLang="en-US" dirty="0">
                <a:solidFill>
                  <a:srgbClr val="000000"/>
                </a:solidFill>
                <a:effectLst>
                  <a:outerShdw blurRad="38100" dist="38100" dir="2700000" algn="tl">
                    <a:srgbClr val="C0C0C0"/>
                  </a:outerShdw>
                </a:effectLst>
              </a:rPr>
              <a:t>, raportat la unitatea de suprafaţă:</a:t>
            </a:r>
          </a:p>
          <a:p>
            <a:r>
              <a:rPr lang="ro-RO" altLang="en-US" dirty="0">
                <a:solidFill>
                  <a:srgbClr val="000000"/>
                </a:solidFill>
                <a:effectLst>
                  <a:outerShdw blurRad="38100" dist="38100" dir="2700000" algn="tl">
                    <a:srgbClr val="C0C0C0"/>
                  </a:outerShdw>
                </a:effectLst>
              </a:rPr>
              <a:t>                   cu unitatea:                                         </a:t>
            </a:r>
            <a:r>
              <a:rPr lang="en-US" altLang="en-US" dirty="0">
                <a:solidFill>
                  <a:srgbClr val="000000"/>
                </a:solidFill>
                <a:effectLst>
                  <a:outerShdw blurRad="38100" dist="38100" dir="2700000" algn="tl">
                    <a:srgbClr val="C0C0C0"/>
                  </a:outerShdw>
                </a:effectLst>
              </a:rPr>
              <a:t>   </a:t>
            </a:r>
            <a:r>
              <a:rPr lang="ro-RO" altLang="en-US" dirty="0">
                <a:solidFill>
                  <a:srgbClr val="000000"/>
                </a:solidFill>
                <a:effectLst>
                  <a:outerShdw blurRad="38100" dist="38100" dir="2700000" algn="tl">
                    <a:srgbClr val="C0C0C0"/>
                  </a:outerShdw>
                </a:effectLst>
              </a:rPr>
              <a:t> (1.5)  </a:t>
            </a:r>
          </a:p>
          <a:p>
            <a:endParaRPr lang="ro-RO" altLang="en-US" dirty="0">
              <a:solidFill>
                <a:srgbClr val="000000"/>
              </a:solidFill>
              <a:effectLst>
                <a:outerShdw blurRad="38100" dist="38100" dir="2700000" algn="tl">
                  <a:srgbClr val="C0C0C0"/>
                </a:outerShdw>
              </a:effectLst>
            </a:endParaRPr>
          </a:p>
          <a:p>
            <a:r>
              <a:rPr lang="ro-RO" altLang="en-US" i="1" dirty="0">
                <a:solidFill>
                  <a:srgbClr val="000000"/>
                </a:solidFill>
                <a:effectLst>
                  <a:outerShdw blurRad="38100" dist="38100" dir="2700000" algn="tl">
                    <a:srgbClr val="C0C0C0"/>
                  </a:outerShdw>
                </a:effectLst>
              </a:rPr>
              <a:t>Radianţa spectrală</a:t>
            </a:r>
            <a:r>
              <a:rPr lang="ro-RO" altLang="en-US" dirty="0">
                <a:solidFill>
                  <a:srgbClr val="000000"/>
                </a:solidFill>
                <a:effectLst>
                  <a:outerShdw blurRad="38100" dist="38100" dir="2700000" algn="tl">
                    <a:srgbClr val="C0C0C0"/>
                  </a:outerShdw>
                </a:effectLst>
              </a:rPr>
              <a:t> reprezintă fluxul energetic emis, în toate direcţiile, de o suprafaţă oarecare ,  raportat la unitatea de suprafaţă, dar numai în intervalul infinitezimal de lungimi de undă (</a:t>
            </a:r>
            <a:r>
              <a:rPr lang="ro-RO" altLang="en-US" i="1" dirty="0">
                <a:solidFill>
                  <a:srgbClr val="000000"/>
                </a:solidFill>
                <a:effectLst>
                  <a:outerShdw blurRad="38100" dist="38100" dir="2700000" algn="tl">
                    <a:srgbClr val="C0C0C0"/>
                  </a:outerShdw>
                </a:effectLst>
              </a:rPr>
              <a:t>λ, λ+dλ</a:t>
            </a:r>
            <a:r>
              <a:rPr lang="ro-RO" altLang="en-US" dirty="0">
                <a:solidFill>
                  <a:srgbClr val="000000"/>
                </a:solidFill>
                <a:effectLst>
                  <a:outerShdw blurRad="38100" dist="38100" dir="2700000" algn="tl">
                    <a:srgbClr val="C0C0C0"/>
                  </a:outerShdw>
                </a:effectLst>
              </a:rPr>
              <a:t>):</a:t>
            </a:r>
          </a:p>
          <a:p>
            <a:r>
              <a:rPr lang="ro-RO" altLang="en-US" dirty="0">
                <a:solidFill>
                  <a:srgbClr val="000000"/>
                </a:solidFill>
                <a:effectLst>
                  <a:outerShdw blurRad="38100" dist="38100" dir="2700000" algn="tl">
                    <a:srgbClr val="C0C0C0"/>
                  </a:outerShdw>
                </a:effectLst>
              </a:rPr>
              <a:t>                   </a:t>
            </a:r>
            <a:r>
              <a:rPr lang="en-US" altLang="en-US" dirty="0">
                <a:solidFill>
                  <a:srgbClr val="000000"/>
                </a:solidFill>
                <a:effectLst>
                  <a:outerShdw blurRad="38100" dist="38100" dir="2700000" algn="tl">
                    <a:srgbClr val="C0C0C0"/>
                  </a:outerShdw>
                </a:effectLst>
              </a:rPr>
              <a:t>     </a:t>
            </a:r>
            <a:r>
              <a:rPr lang="ro-RO" altLang="en-US" dirty="0">
                <a:solidFill>
                  <a:srgbClr val="000000"/>
                </a:solidFill>
                <a:effectLst>
                  <a:outerShdw blurRad="38100" dist="38100" dir="2700000" algn="tl">
                    <a:srgbClr val="C0C0C0"/>
                  </a:outerShdw>
                </a:effectLst>
              </a:rPr>
              <a:t>de unde:                                              (1.6)</a:t>
            </a:r>
          </a:p>
          <a:p>
            <a:endParaRPr lang="ro-RO" altLang="en-US" i="1" dirty="0">
              <a:solidFill>
                <a:srgbClr val="000000"/>
              </a:solidFill>
              <a:effectLst>
                <a:outerShdw blurRad="38100" dist="38100" dir="2700000" algn="tl">
                  <a:srgbClr val="C0C0C0"/>
                </a:outerShdw>
              </a:effectLst>
            </a:endParaRPr>
          </a:p>
          <a:p>
            <a:r>
              <a:rPr lang="ro-RO" altLang="en-US" i="1" dirty="0">
                <a:solidFill>
                  <a:srgbClr val="000000"/>
                </a:solidFill>
                <a:effectLst>
                  <a:outerShdw blurRad="38100" dist="38100" dir="2700000" algn="tl">
                    <a:srgbClr val="C0C0C0"/>
                  </a:outerShdw>
                </a:effectLst>
              </a:rPr>
              <a:t>Densitatea de energie radiată</a:t>
            </a:r>
            <a:r>
              <a:rPr lang="ro-RO" altLang="en-US" dirty="0">
                <a:solidFill>
                  <a:srgbClr val="000000"/>
                </a:solidFill>
                <a:effectLst>
                  <a:outerShdw blurRad="38100" dist="38100" dir="2700000" algn="tl">
                    <a:srgbClr val="C0C0C0"/>
                  </a:outerShdw>
                </a:effectLst>
              </a:rPr>
              <a:t> reprezintă energia electromagnetică medie radiată de un corp, în toate direcţiile, raportată la unitatea de volum:</a:t>
            </a:r>
            <a:r>
              <a:rPr lang="ro-RO" altLang="en-US" dirty="0">
                <a:solidFill>
                  <a:srgbClr val="000000"/>
                </a:solidFill>
              </a:rPr>
              <a:t> </a:t>
            </a:r>
            <a:endParaRPr lang="en-US" altLang="en-US" dirty="0">
              <a:solidFill>
                <a:srgbClr val="000000"/>
              </a:solidFill>
            </a:endParaRPr>
          </a:p>
          <a:p>
            <a:endParaRPr lang="en-US" altLang="en-US" dirty="0">
              <a:solidFill>
                <a:srgbClr val="000000"/>
              </a:solidFill>
            </a:endParaRPr>
          </a:p>
          <a:p>
            <a:r>
              <a:rPr lang="en-US" altLang="en-US" dirty="0">
                <a:solidFill>
                  <a:srgbClr val="000000"/>
                </a:solidFill>
              </a:rPr>
              <a:t>                                                                  (1.7)</a:t>
            </a:r>
          </a:p>
          <a:p>
            <a:r>
              <a:rPr lang="ro-RO" altLang="en-US" i="1" dirty="0">
                <a:solidFill>
                  <a:srgbClr val="000000"/>
                </a:solidFill>
                <a:effectLst>
                  <a:outerShdw blurRad="38100" dist="38100" dir="2700000" algn="tl">
                    <a:srgbClr val="C0C0C0"/>
                  </a:outerShdw>
                </a:effectLst>
              </a:rPr>
              <a:t>Densitatea spectrală de energie radiată</a:t>
            </a:r>
            <a:r>
              <a:rPr lang="en-US" altLang="en-US" i="1" dirty="0">
                <a:solidFill>
                  <a:srgbClr val="000000"/>
                </a:solidFill>
                <a:effectLst>
                  <a:outerShdw blurRad="38100" dist="38100" dir="2700000" algn="tl">
                    <a:srgbClr val="C0C0C0"/>
                  </a:outerShdw>
                </a:effectLst>
              </a:rPr>
              <a:t>:                       </a:t>
            </a:r>
          </a:p>
          <a:p>
            <a:r>
              <a:rPr lang="en-US" altLang="en-US" i="1" dirty="0">
                <a:solidFill>
                  <a:srgbClr val="000000"/>
                </a:solidFill>
                <a:effectLst>
                  <a:outerShdw blurRad="38100" dist="38100" dir="2700000" algn="tl">
                    <a:srgbClr val="C0C0C0"/>
                  </a:outerShdw>
                </a:effectLst>
              </a:rPr>
              <a:t>                                                                                        ,</a:t>
            </a:r>
          </a:p>
          <a:p>
            <a:endParaRPr lang="ro-RO" altLang="en-US" i="1" dirty="0">
              <a:solidFill>
                <a:srgbClr val="000000"/>
              </a:solidFill>
              <a:effectLst>
                <a:outerShdw blurRad="38100" dist="38100" dir="2700000" algn="tl">
                  <a:srgbClr val="C0C0C0"/>
                </a:outerShdw>
              </a:effectLst>
            </a:endParaRPr>
          </a:p>
        </p:txBody>
      </p:sp>
      <p:graphicFrame>
        <p:nvGraphicFramePr>
          <p:cNvPr id="36872" name="Object 4"/>
          <p:cNvGraphicFramePr>
            <a:graphicFrameLocks noChangeAspect="1"/>
          </p:cNvGraphicFramePr>
          <p:nvPr/>
        </p:nvGraphicFramePr>
        <p:xfrm>
          <a:off x="179388" y="2997200"/>
          <a:ext cx="842962" cy="631825"/>
        </p:xfrm>
        <a:graphic>
          <a:graphicData uri="http://schemas.openxmlformats.org/presentationml/2006/ole">
            <mc:AlternateContent xmlns:mc="http://schemas.openxmlformats.org/markup-compatibility/2006">
              <mc:Choice xmlns:v="urn:schemas-microsoft-com:vml" Requires="v">
                <p:oleObj spid="_x0000_s24610" name="Equation" r:id="rId3" imgW="520474" imgH="393529" progId="Equation.3">
                  <p:embed/>
                </p:oleObj>
              </mc:Choice>
              <mc:Fallback>
                <p:oleObj name="Equation" r:id="rId3" imgW="520474"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2997200"/>
                        <a:ext cx="842962"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3" name="Object 6"/>
          <p:cNvGraphicFramePr>
            <a:graphicFrameLocks noChangeAspect="1"/>
          </p:cNvGraphicFramePr>
          <p:nvPr/>
        </p:nvGraphicFramePr>
        <p:xfrm>
          <a:off x="3563938" y="2997200"/>
          <a:ext cx="1296987" cy="665163"/>
        </p:xfrm>
        <a:graphic>
          <a:graphicData uri="http://schemas.openxmlformats.org/presentationml/2006/ole">
            <mc:AlternateContent xmlns:mc="http://schemas.openxmlformats.org/markup-compatibility/2006">
              <mc:Choice xmlns:v="urn:schemas-microsoft-com:vml" Requires="v">
                <p:oleObj spid="_x0000_s24611" name="Equation" r:id="rId5" imgW="761669" imgH="393529" progId="Equation.3">
                  <p:embed/>
                </p:oleObj>
              </mc:Choice>
              <mc:Fallback>
                <p:oleObj name="Equation" r:id="rId5" imgW="761669"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2997200"/>
                        <a:ext cx="1296987"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4" name="Object 8"/>
          <p:cNvGraphicFramePr>
            <a:graphicFrameLocks noChangeAspect="1"/>
          </p:cNvGraphicFramePr>
          <p:nvPr/>
        </p:nvGraphicFramePr>
        <p:xfrm>
          <a:off x="611188" y="4365625"/>
          <a:ext cx="863600" cy="579438"/>
        </p:xfrm>
        <a:graphic>
          <a:graphicData uri="http://schemas.openxmlformats.org/presentationml/2006/ole">
            <mc:AlternateContent xmlns:mc="http://schemas.openxmlformats.org/markup-compatibility/2006">
              <mc:Choice xmlns:v="urn:schemas-microsoft-com:vml" Requires="v">
                <p:oleObj spid="_x0000_s24612" name="Equation" r:id="rId7" imgW="583947" imgH="393529" progId="Equation.3">
                  <p:embed/>
                </p:oleObj>
              </mc:Choice>
              <mc:Fallback>
                <p:oleObj name="Equation" r:id="rId7" imgW="583947"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4365625"/>
                        <a:ext cx="863600"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5" name="Object 10"/>
          <p:cNvGraphicFramePr>
            <a:graphicFrameLocks noChangeAspect="1"/>
          </p:cNvGraphicFramePr>
          <p:nvPr/>
        </p:nvGraphicFramePr>
        <p:xfrm>
          <a:off x="3708400" y="4292600"/>
          <a:ext cx="1296988" cy="787400"/>
        </p:xfrm>
        <a:graphic>
          <a:graphicData uri="http://schemas.openxmlformats.org/presentationml/2006/ole">
            <mc:AlternateContent xmlns:mc="http://schemas.openxmlformats.org/markup-compatibility/2006">
              <mc:Choice xmlns:v="urn:schemas-microsoft-com:vml" Requires="v">
                <p:oleObj spid="_x0000_s24613" name="Equation" r:id="rId9" imgW="736600" imgH="482600" progId="Equation.3">
                  <p:embed/>
                </p:oleObj>
              </mc:Choice>
              <mc:Fallback>
                <p:oleObj name="Equation" r:id="rId9" imgW="736600" imgH="482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8400" y="4292600"/>
                        <a:ext cx="1296988"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6" name="Object 4"/>
          <p:cNvGraphicFramePr>
            <a:graphicFrameLocks noChangeAspect="1"/>
          </p:cNvGraphicFramePr>
          <p:nvPr/>
        </p:nvGraphicFramePr>
        <p:xfrm>
          <a:off x="971550" y="5516563"/>
          <a:ext cx="936625" cy="650875"/>
        </p:xfrm>
        <a:graphic>
          <a:graphicData uri="http://schemas.openxmlformats.org/presentationml/2006/ole">
            <mc:AlternateContent xmlns:mc="http://schemas.openxmlformats.org/markup-compatibility/2006">
              <mc:Choice xmlns:v="urn:schemas-microsoft-com:vml" Requires="v">
                <p:oleObj spid="_x0000_s24614" name="Equation" r:id="rId11" imgW="558558" imgH="393529" progId="Equation.3">
                  <p:embed/>
                </p:oleObj>
              </mc:Choice>
              <mc:Fallback>
                <p:oleObj name="Equation" r:id="rId11" imgW="558558" imgH="39352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5516563"/>
                        <a:ext cx="936625"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7" name="Object 6"/>
          <p:cNvGraphicFramePr>
            <a:graphicFrameLocks noChangeAspect="1"/>
          </p:cNvGraphicFramePr>
          <p:nvPr/>
        </p:nvGraphicFramePr>
        <p:xfrm>
          <a:off x="2987675" y="5516563"/>
          <a:ext cx="1150938" cy="604837"/>
        </p:xfrm>
        <a:graphic>
          <a:graphicData uri="http://schemas.openxmlformats.org/presentationml/2006/ole">
            <mc:AlternateContent xmlns:mc="http://schemas.openxmlformats.org/markup-compatibility/2006">
              <mc:Choice xmlns:v="urn:schemas-microsoft-com:vml" Requires="v">
                <p:oleObj spid="_x0000_s24615" name="Equation" r:id="rId13" imgW="748975" imgH="393529" progId="Equation.3">
                  <p:embed/>
                </p:oleObj>
              </mc:Choice>
              <mc:Fallback>
                <p:oleObj name="Equation" r:id="rId13" imgW="748975" imgH="39352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87675" y="5516563"/>
                        <a:ext cx="1150938" cy="60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8" name="Object 8"/>
          <p:cNvGraphicFramePr>
            <a:graphicFrameLocks noChangeAspect="1"/>
          </p:cNvGraphicFramePr>
          <p:nvPr/>
        </p:nvGraphicFramePr>
        <p:xfrm>
          <a:off x="4284663" y="5949950"/>
          <a:ext cx="1223962" cy="795338"/>
        </p:xfrm>
        <a:graphic>
          <a:graphicData uri="http://schemas.openxmlformats.org/presentationml/2006/ole">
            <mc:AlternateContent xmlns:mc="http://schemas.openxmlformats.org/markup-compatibility/2006">
              <mc:Choice xmlns:v="urn:schemas-microsoft-com:vml" Requires="v">
                <p:oleObj spid="_x0000_s24616" name="Equation" r:id="rId15" imgW="596641" imgH="393529" progId="Equation.3">
                  <p:embed/>
                </p:oleObj>
              </mc:Choice>
              <mc:Fallback>
                <p:oleObj name="Equation" r:id="rId15" imgW="596641" imgH="39352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4663" y="5949950"/>
                        <a:ext cx="1223962"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9" name="Object 10"/>
          <p:cNvGraphicFramePr>
            <a:graphicFrameLocks noChangeAspect="1"/>
          </p:cNvGraphicFramePr>
          <p:nvPr/>
        </p:nvGraphicFramePr>
        <p:xfrm>
          <a:off x="6156325" y="5894388"/>
          <a:ext cx="1441450" cy="963612"/>
        </p:xfrm>
        <a:graphic>
          <a:graphicData uri="http://schemas.openxmlformats.org/presentationml/2006/ole">
            <mc:AlternateContent xmlns:mc="http://schemas.openxmlformats.org/markup-compatibility/2006">
              <mc:Choice xmlns:v="urn:schemas-microsoft-com:vml" Requires="v">
                <p:oleObj spid="_x0000_s24617" name="Equation" r:id="rId17" imgW="723586" imgH="482391" progId="Equation.3">
                  <p:embed/>
                </p:oleObj>
              </mc:Choice>
              <mc:Fallback>
                <p:oleObj name="Equation" r:id="rId17" imgW="723586" imgH="48239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56325" y="5894388"/>
                        <a:ext cx="1441450" cy="963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15086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idx="4294967295"/>
          </p:nvPr>
        </p:nvSpPr>
        <p:spPr>
          <a:xfrm>
            <a:off x="631825" y="1244456"/>
            <a:ext cx="7772400" cy="1371600"/>
          </a:xfrm>
        </p:spPr>
        <p:txBody>
          <a:bodyPr/>
          <a:lstStyle/>
          <a:p>
            <a:pPr eaLnBrk="1" hangingPunct="1"/>
            <a:r>
              <a:rPr lang="en-US" altLang="en-US" sz="4000" i="1" dirty="0" smtClean="0">
                <a:solidFill>
                  <a:schemeClr val="tx1"/>
                </a:solidFill>
              </a:rPr>
              <a:t>1. </a:t>
            </a:r>
            <a:r>
              <a:rPr lang="ro-RO" altLang="en-US" sz="4000" b="1" i="1" dirty="0" smtClean="0">
                <a:solidFill>
                  <a:schemeClr val="tx1"/>
                </a:solidFill>
              </a:rPr>
              <a:t>Radiaţia termică</a:t>
            </a:r>
            <a:endParaRPr lang="en-US" altLang="en-US" sz="4000" b="1" i="1" dirty="0" smtClean="0">
              <a:solidFill>
                <a:schemeClr val="tx1"/>
              </a:solidFill>
            </a:endParaRPr>
          </a:p>
        </p:txBody>
      </p:sp>
      <p:sp>
        <p:nvSpPr>
          <p:cNvPr id="33796" name="Rectangle 4"/>
          <p:cNvSpPr>
            <a:spLocks noChangeArrowheads="1"/>
          </p:cNvSpPr>
          <p:nvPr/>
        </p:nvSpPr>
        <p:spPr bwMode="auto">
          <a:xfrm>
            <a:off x="0" y="2635528"/>
            <a:ext cx="9036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ro-RO" altLang="en-US" b="1" i="1" dirty="0">
                <a:solidFill>
                  <a:srgbClr val="000000"/>
                </a:solidFill>
              </a:rPr>
              <a:t>Legea lui Wien</a:t>
            </a:r>
            <a:r>
              <a:rPr lang="en-US" altLang="en-US" i="1" dirty="0">
                <a:solidFill>
                  <a:srgbClr val="000000"/>
                </a:solidFill>
              </a:rPr>
              <a:t>:</a:t>
            </a:r>
            <a:r>
              <a:rPr lang="en-US" altLang="en-US" dirty="0">
                <a:solidFill>
                  <a:srgbClr val="000000"/>
                </a:solidFill>
              </a:rPr>
              <a:t> </a:t>
            </a:r>
            <a:r>
              <a:rPr lang="ro-RO" altLang="en-US" dirty="0">
                <a:solidFill>
                  <a:srgbClr val="000000"/>
                </a:solidFill>
              </a:rPr>
              <a:t>                                                                            </a:t>
            </a:r>
            <a:r>
              <a:rPr lang="ro-RO" altLang="en-US" dirty="0" smtClean="0">
                <a:solidFill>
                  <a:srgbClr val="000000"/>
                </a:solidFill>
              </a:rPr>
              <a:t>(</a:t>
            </a:r>
            <a:r>
              <a:rPr lang="ro-RO" altLang="en-US" dirty="0">
                <a:solidFill>
                  <a:srgbClr val="000000"/>
                </a:solidFill>
              </a:rPr>
              <a:t>1.8)               </a:t>
            </a:r>
            <a:endParaRPr lang="en-US" altLang="en-US" dirty="0">
              <a:solidFill>
                <a:srgbClr val="000000"/>
              </a:solidFill>
            </a:endParaRPr>
          </a:p>
        </p:txBody>
      </p:sp>
      <p:sp>
        <p:nvSpPr>
          <p:cNvPr id="3379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33798" name="Object 5"/>
          <p:cNvGraphicFramePr>
            <a:graphicFrameLocks noChangeAspect="1"/>
          </p:cNvGraphicFramePr>
          <p:nvPr/>
        </p:nvGraphicFramePr>
        <p:xfrm>
          <a:off x="3667125" y="2982913"/>
          <a:ext cx="4545013" cy="534987"/>
        </p:xfrm>
        <a:graphic>
          <a:graphicData uri="http://schemas.openxmlformats.org/presentationml/2006/ole">
            <mc:AlternateContent xmlns:mc="http://schemas.openxmlformats.org/markup-compatibility/2006">
              <mc:Choice xmlns:v="urn:schemas-microsoft-com:vml" Requires="v">
                <p:oleObj spid="_x0000_s25630" name="Equation" r:id="rId3" imgW="2044700" imgH="241300" progId="Equation.3">
                  <p:embed/>
                </p:oleObj>
              </mc:Choice>
              <mc:Fallback>
                <p:oleObj name="Equation" r:id="rId3" imgW="20447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7125" y="2982913"/>
                        <a:ext cx="4545013"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9" name="Rectangle 7"/>
          <p:cNvSpPr>
            <a:spLocks noChangeArrowheads="1"/>
          </p:cNvSpPr>
          <p:nvPr/>
        </p:nvSpPr>
        <p:spPr bwMode="auto">
          <a:xfrm rot="10800000" flipV="1">
            <a:off x="0" y="3357563"/>
            <a:ext cx="91471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ro-RO" altLang="en-US" b="1" i="1" dirty="0">
                <a:solidFill>
                  <a:srgbClr val="000000"/>
                </a:solidFill>
              </a:rPr>
              <a:t>Legea lui Stefan-Boltzmann</a:t>
            </a:r>
            <a:r>
              <a:rPr lang="en-US" altLang="en-US" b="1" dirty="0">
                <a:solidFill>
                  <a:srgbClr val="000000"/>
                </a:solidFill>
              </a:rPr>
              <a:t> </a:t>
            </a:r>
            <a:r>
              <a:rPr lang="en-US" altLang="en-US" dirty="0" err="1">
                <a:solidFill>
                  <a:srgbClr val="000000"/>
                </a:solidFill>
              </a:rPr>
              <a:t>pentru</a:t>
            </a:r>
            <a:r>
              <a:rPr lang="en-US" altLang="en-US" dirty="0">
                <a:solidFill>
                  <a:srgbClr val="000000"/>
                </a:solidFill>
              </a:rPr>
              <a:t> </a:t>
            </a:r>
            <a:r>
              <a:rPr lang="en-US" altLang="en-US" dirty="0" err="1">
                <a:solidFill>
                  <a:srgbClr val="000000"/>
                </a:solidFill>
              </a:rPr>
              <a:t>corpul</a:t>
            </a:r>
            <a:r>
              <a:rPr lang="en-US" altLang="en-US" dirty="0">
                <a:solidFill>
                  <a:srgbClr val="000000"/>
                </a:solidFill>
              </a:rPr>
              <a:t> </a:t>
            </a:r>
            <a:r>
              <a:rPr lang="en-US" altLang="en-US" dirty="0" err="1">
                <a:solidFill>
                  <a:srgbClr val="000000"/>
                </a:solidFill>
              </a:rPr>
              <a:t>absolut</a:t>
            </a:r>
            <a:r>
              <a:rPr lang="en-US" altLang="en-US" dirty="0">
                <a:solidFill>
                  <a:srgbClr val="000000"/>
                </a:solidFill>
              </a:rPr>
              <a:t> </a:t>
            </a:r>
            <a:r>
              <a:rPr lang="en-US" altLang="en-US" dirty="0" err="1">
                <a:solidFill>
                  <a:srgbClr val="000000"/>
                </a:solidFill>
              </a:rPr>
              <a:t>negru</a:t>
            </a:r>
            <a:r>
              <a:rPr lang="en-US" altLang="en-US" dirty="0">
                <a:solidFill>
                  <a:srgbClr val="000000"/>
                </a:solidFill>
              </a:rPr>
              <a:t>:</a:t>
            </a:r>
            <a:endParaRPr lang="ro-RO" altLang="en-US" dirty="0">
              <a:solidFill>
                <a:srgbClr val="000000"/>
              </a:solidFill>
            </a:endParaRPr>
          </a:p>
          <a:p>
            <a:r>
              <a:rPr lang="ro-RO" altLang="en-US" dirty="0">
                <a:solidFill>
                  <a:srgbClr val="000000"/>
                </a:solidFill>
              </a:rPr>
              <a:t>                                                                                                     (1.10)                                                                                          </a:t>
            </a:r>
            <a:endParaRPr lang="en-US" altLang="en-US" dirty="0">
              <a:solidFill>
                <a:srgbClr val="000000"/>
              </a:solidFill>
            </a:endParaRPr>
          </a:p>
          <a:p>
            <a:r>
              <a:rPr lang="en-US" altLang="en-US" dirty="0">
                <a:solidFill>
                  <a:srgbClr val="000000"/>
                </a:solidFill>
              </a:rPr>
              <a:t> </a:t>
            </a:r>
          </a:p>
        </p:txBody>
      </p:sp>
      <p:sp>
        <p:nvSpPr>
          <p:cNvPr id="3380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33801" name="Object 8"/>
          <p:cNvGraphicFramePr>
            <a:graphicFrameLocks noChangeAspect="1"/>
          </p:cNvGraphicFramePr>
          <p:nvPr>
            <p:extLst>
              <p:ext uri="{D42A27DB-BD31-4B8C-83A1-F6EECF244321}">
                <p14:modId xmlns:p14="http://schemas.microsoft.com/office/powerpoint/2010/main" val="2923476636"/>
              </p:ext>
            </p:extLst>
          </p:nvPr>
        </p:nvGraphicFramePr>
        <p:xfrm>
          <a:off x="2232818" y="3819526"/>
          <a:ext cx="4681537" cy="454025"/>
        </p:xfrm>
        <a:graphic>
          <a:graphicData uri="http://schemas.openxmlformats.org/presentationml/2006/ole">
            <mc:AlternateContent xmlns:mc="http://schemas.openxmlformats.org/markup-compatibility/2006">
              <mc:Choice xmlns:v="urn:schemas-microsoft-com:vml" Requires="v">
                <p:oleObj spid="_x0000_s25631" name="Equation" r:id="rId5" imgW="2362200" imgH="228600" progId="Equation.3">
                  <p:embed/>
                </p:oleObj>
              </mc:Choice>
              <mc:Fallback>
                <p:oleObj name="Equation" r:id="rId5" imgW="23622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2818" y="3819526"/>
                        <a:ext cx="4681537"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2" name="Rectangle 10"/>
          <p:cNvSpPr>
            <a:spLocks noChangeArrowheads="1"/>
          </p:cNvSpPr>
          <p:nvPr/>
        </p:nvSpPr>
        <p:spPr bwMode="auto">
          <a:xfrm>
            <a:off x="0" y="6021388"/>
            <a:ext cx="914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ro-RO" altLang="en-US" b="1" dirty="0">
                <a:solidFill>
                  <a:srgbClr val="000000"/>
                </a:solidFill>
                <a:effectLst>
                  <a:outerShdw blurRad="38100" dist="38100" dir="2700000" algn="tl">
                    <a:srgbClr val="C0C0C0"/>
                  </a:outerShdw>
                </a:effectLst>
              </a:rPr>
              <a:t>L</a:t>
            </a:r>
            <a:r>
              <a:rPr lang="fr-FR" altLang="en-US" b="1" dirty="0" err="1">
                <a:solidFill>
                  <a:srgbClr val="000000"/>
                </a:solidFill>
                <a:effectLst>
                  <a:outerShdw blurRad="38100" dist="38100" dir="2700000" algn="tl">
                    <a:srgbClr val="C0C0C0"/>
                  </a:outerShdw>
                </a:effectLst>
              </a:rPr>
              <a:t>egea</a:t>
            </a:r>
            <a:r>
              <a:rPr lang="fr-FR" altLang="en-US" b="1" dirty="0">
                <a:solidFill>
                  <a:srgbClr val="000000"/>
                </a:solidFill>
                <a:effectLst>
                  <a:outerShdw blurRad="38100" dist="38100" dir="2700000" algn="tl">
                    <a:srgbClr val="C0C0C0"/>
                  </a:outerShdw>
                </a:effectLst>
              </a:rPr>
              <a:t> de </a:t>
            </a:r>
            <a:r>
              <a:rPr lang="fr-FR" altLang="en-US" b="1" dirty="0" err="1">
                <a:solidFill>
                  <a:srgbClr val="000000"/>
                </a:solidFill>
                <a:effectLst>
                  <a:outerShdw blurRad="38100" dist="38100" dir="2700000" algn="tl">
                    <a:srgbClr val="C0C0C0"/>
                  </a:outerShdw>
                </a:effectLst>
              </a:rPr>
              <a:t>distribuţie</a:t>
            </a:r>
            <a:r>
              <a:rPr lang="fr-FR" altLang="en-US" b="1" dirty="0">
                <a:solidFill>
                  <a:srgbClr val="000000"/>
                </a:solidFill>
                <a:effectLst>
                  <a:outerShdw blurRad="38100" dist="38100" dir="2700000" algn="tl">
                    <a:srgbClr val="C0C0C0"/>
                  </a:outerShdw>
                </a:effectLst>
              </a:rPr>
              <a:t> a lui</a:t>
            </a:r>
            <a:r>
              <a:rPr lang="fr-FR" altLang="en-US" b="1" dirty="0">
                <a:solidFill>
                  <a:srgbClr val="000000"/>
                </a:solidFill>
              </a:rPr>
              <a:t> </a:t>
            </a:r>
            <a:r>
              <a:rPr lang="ro-RO" altLang="en-US" b="1" i="1" dirty="0">
                <a:solidFill>
                  <a:srgbClr val="000000"/>
                </a:solidFill>
              </a:rPr>
              <a:t>Planck</a:t>
            </a:r>
            <a:r>
              <a:rPr lang="ro-RO" altLang="en-US" i="1" dirty="0">
                <a:solidFill>
                  <a:srgbClr val="000000"/>
                </a:solidFill>
              </a:rPr>
              <a:t>:</a:t>
            </a:r>
            <a:endParaRPr lang="ro-RO" altLang="en-US" dirty="0">
              <a:solidFill>
                <a:srgbClr val="000000"/>
              </a:solidFill>
            </a:endParaRPr>
          </a:p>
        </p:txBody>
      </p:sp>
      <p:sp>
        <p:nvSpPr>
          <p:cNvPr id="33803" name="Rectangle 12"/>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33804" name="Object 13"/>
          <p:cNvGraphicFramePr>
            <a:graphicFrameLocks noChangeAspect="1"/>
          </p:cNvGraphicFramePr>
          <p:nvPr/>
        </p:nvGraphicFramePr>
        <p:xfrm>
          <a:off x="3851275" y="5891213"/>
          <a:ext cx="2894013" cy="966787"/>
        </p:xfrm>
        <a:graphic>
          <a:graphicData uri="http://schemas.openxmlformats.org/presentationml/2006/ole">
            <mc:AlternateContent xmlns:mc="http://schemas.openxmlformats.org/markup-compatibility/2006">
              <mc:Choice xmlns:v="urn:schemas-microsoft-com:vml" Requires="v">
                <p:oleObj spid="_x0000_s25632" name="Equation" r:id="rId7" imgW="1168400" imgH="520700" progId="Equation.3">
                  <p:embed/>
                </p:oleObj>
              </mc:Choice>
              <mc:Fallback>
                <p:oleObj name="Equation" r:id="rId7" imgW="1168400" imgH="520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275" y="5891213"/>
                        <a:ext cx="2894013" cy="966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5" name="Rectangle 7"/>
          <p:cNvSpPr>
            <a:spLocks noChangeArrowheads="1"/>
          </p:cNvSpPr>
          <p:nvPr/>
        </p:nvSpPr>
        <p:spPr bwMode="auto">
          <a:xfrm rot="10800000" flipV="1">
            <a:off x="250825" y="4221163"/>
            <a:ext cx="87852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ro-RO" altLang="en-US" i="1">
                <a:solidFill>
                  <a:srgbClr val="000000"/>
                </a:solidFill>
              </a:rPr>
              <a:t>Legea lui Stefan-Boltzmann</a:t>
            </a:r>
            <a:r>
              <a:rPr lang="en-US" altLang="en-US">
                <a:solidFill>
                  <a:srgbClr val="000000"/>
                </a:solidFill>
              </a:rPr>
              <a:t> pentru corpurile  reale:</a:t>
            </a:r>
          </a:p>
          <a:p>
            <a:r>
              <a:rPr lang="en-US" altLang="en-US">
                <a:solidFill>
                  <a:srgbClr val="000000"/>
                </a:solidFill>
              </a:rPr>
              <a:t>                            , 0&lt;</a:t>
            </a:r>
            <a:r>
              <a:rPr lang="en-US" altLang="en-US" i="1">
                <a:solidFill>
                  <a:srgbClr val="000000"/>
                </a:solidFill>
              </a:rPr>
              <a:t>k&lt;1</a:t>
            </a:r>
            <a:r>
              <a:rPr lang="en-US" altLang="en-US">
                <a:solidFill>
                  <a:srgbClr val="000000"/>
                </a:solidFill>
              </a:rPr>
              <a:t> este coeficient de </a:t>
            </a:r>
            <a:r>
              <a:rPr lang="ro-RO" altLang="en-US">
                <a:solidFill>
                  <a:srgbClr val="000000"/>
                </a:solidFill>
              </a:rPr>
              <a:t>înnegrire.</a:t>
            </a:r>
            <a:endParaRPr lang="en-US" altLang="en-US">
              <a:solidFill>
                <a:srgbClr val="000000"/>
              </a:solidFill>
            </a:endParaRPr>
          </a:p>
        </p:txBody>
      </p:sp>
      <p:graphicFrame>
        <p:nvGraphicFramePr>
          <p:cNvPr id="33806" name="Object 14"/>
          <p:cNvGraphicFramePr>
            <a:graphicFrameLocks noChangeAspect="1"/>
          </p:cNvGraphicFramePr>
          <p:nvPr/>
        </p:nvGraphicFramePr>
        <p:xfrm>
          <a:off x="900113" y="4581525"/>
          <a:ext cx="1258887" cy="411163"/>
        </p:xfrm>
        <a:graphic>
          <a:graphicData uri="http://schemas.openxmlformats.org/presentationml/2006/ole">
            <mc:AlternateContent xmlns:mc="http://schemas.openxmlformats.org/markup-compatibility/2006">
              <mc:Choice xmlns:v="urn:schemas-microsoft-com:vml" Requires="v">
                <p:oleObj spid="_x0000_s25633" name="Equation" r:id="rId9" imgW="622030" imgH="203112" progId="Equation.3">
                  <p:embed/>
                </p:oleObj>
              </mc:Choice>
              <mc:Fallback>
                <p:oleObj name="Equation" r:id="rId9" imgW="622030"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4581525"/>
                        <a:ext cx="1258887"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7" name="Rectangle 4"/>
          <p:cNvSpPr>
            <a:spLocks noChangeArrowheads="1"/>
          </p:cNvSpPr>
          <p:nvPr/>
        </p:nvSpPr>
        <p:spPr bwMode="auto">
          <a:xfrm>
            <a:off x="0" y="3067328"/>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ro-RO" altLang="en-US" i="1" dirty="0">
                <a:solidFill>
                  <a:srgbClr val="000000"/>
                </a:solidFill>
              </a:rPr>
              <a:t>Legea de deplasare a lui </a:t>
            </a:r>
            <a:r>
              <a:rPr lang="ro-RO" altLang="en-US" i="1" dirty="0" smtClean="0">
                <a:solidFill>
                  <a:srgbClr val="000000"/>
                </a:solidFill>
              </a:rPr>
              <a:t>Wien</a:t>
            </a:r>
            <a:r>
              <a:rPr lang="en-US" altLang="en-US" i="1" dirty="0">
                <a:solidFill>
                  <a:srgbClr val="000000"/>
                </a:solidFill>
              </a:rPr>
              <a:t>:</a:t>
            </a:r>
            <a:r>
              <a:rPr lang="en-US" altLang="en-US" dirty="0">
                <a:solidFill>
                  <a:srgbClr val="000000"/>
                </a:solidFill>
              </a:rPr>
              <a:t> </a:t>
            </a:r>
            <a:r>
              <a:rPr lang="ro-RO" altLang="en-US" dirty="0">
                <a:solidFill>
                  <a:srgbClr val="000000"/>
                </a:solidFill>
              </a:rPr>
              <a:t>                                                     </a:t>
            </a:r>
            <a:r>
              <a:rPr lang="en-US" altLang="en-US" dirty="0" smtClean="0">
                <a:solidFill>
                  <a:srgbClr val="000000"/>
                </a:solidFill>
              </a:rPr>
              <a:t>   </a:t>
            </a:r>
            <a:r>
              <a:rPr lang="ro-RO" altLang="en-US" dirty="0" smtClean="0">
                <a:solidFill>
                  <a:srgbClr val="000000"/>
                </a:solidFill>
              </a:rPr>
              <a:t>(</a:t>
            </a:r>
            <a:r>
              <a:rPr lang="ro-RO" altLang="en-US" dirty="0">
                <a:solidFill>
                  <a:srgbClr val="000000"/>
                </a:solidFill>
              </a:rPr>
              <a:t>1.9)</a:t>
            </a:r>
            <a:endParaRPr lang="en-US" altLang="en-US" dirty="0">
              <a:solidFill>
                <a:srgbClr val="000000"/>
              </a:solidFill>
            </a:endParaRPr>
          </a:p>
        </p:txBody>
      </p:sp>
      <p:graphicFrame>
        <p:nvGraphicFramePr>
          <p:cNvPr id="33808" name="Object 6"/>
          <p:cNvGraphicFramePr>
            <a:graphicFrameLocks noGrp="1" noChangeAspect="1"/>
          </p:cNvGraphicFramePr>
          <p:nvPr>
            <p:ph type="subTitle" idx="4294967295"/>
          </p:nvPr>
        </p:nvGraphicFramePr>
        <p:xfrm>
          <a:off x="3995738" y="2449513"/>
          <a:ext cx="1584325" cy="638175"/>
        </p:xfrm>
        <a:graphic>
          <a:graphicData uri="http://schemas.openxmlformats.org/presentationml/2006/ole">
            <mc:AlternateContent xmlns:mc="http://schemas.openxmlformats.org/markup-compatibility/2006">
              <mc:Choice xmlns:v="urn:schemas-microsoft-com:vml" Requires="v">
                <p:oleObj spid="_x0000_s25634" name="Equation" r:id="rId11" imgW="977476" imgH="393529" progId="Equation.3">
                  <p:embed/>
                </p:oleObj>
              </mc:Choice>
              <mc:Fallback>
                <p:oleObj name="Equation" r:id="rId11" imgW="977476" imgH="393529" progId="Equation.3">
                  <p:embed/>
                  <p:pic>
                    <p:nvPicPr>
                      <p:cNvPr id="0" name=""/>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5738" y="2449513"/>
                        <a:ext cx="1584325"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9" name="Object 12"/>
          <p:cNvGraphicFramePr>
            <a:graphicFrameLocks noChangeAspect="1"/>
          </p:cNvGraphicFramePr>
          <p:nvPr/>
        </p:nvGraphicFramePr>
        <p:xfrm>
          <a:off x="6684963" y="6021388"/>
          <a:ext cx="2484437" cy="460375"/>
        </p:xfrm>
        <a:graphic>
          <a:graphicData uri="http://schemas.openxmlformats.org/presentationml/2006/ole">
            <mc:AlternateContent xmlns:mc="http://schemas.openxmlformats.org/markup-compatibility/2006">
              <mc:Choice xmlns:v="urn:schemas-microsoft-com:vml" Requires="v">
                <p:oleObj spid="_x0000_s25635" name="Equation" r:id="rId13" imgW="1231366" imgH="228501" progId="Equation.3">
                  <p:embed/>
                </p:oleObj>
              </mc:Choice>
              <mc:Fallback>
                <p:oleObj name="Equation" r:id="rId13" imgW="1231366" imgH="2285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84963" y="6021388"/>
                        <a:ext cx="2484437"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10" name="Object 10"/>
          <p:cNvGraphicFramePr>
            <a:graphicFrameLocks noChangeAspect="1"/>
          </p:cNvGraphicFramePr>
          <p:nvPr/>
        </p:nvGraphicFramePr>
        <p:xfrm>
          <a:off x="5435600" y="5013325"/>
          <a:ext cx="1800225" cy="839788"/>
        </p:xfrm>
        <a:graphic>
          <a:graphicData uri="http://schemas.openxmlformats.org/presentationml/2006/ole">
            <mc:AlternateContent xmlns:mc="http://schemas.openxmlformats.org/markup-compatibility/2006">
              <mc:Choice xmlns:v="urn:schemas-microsoft-com:vml" Requires="v">
                <p:oleObj spid="_x0000_s25636" name="Equation" r:id="rId15" imgW="837836" imgH="393529" progId="Equation.3">
                  <p:embed/>
                </p:oleObj>
              </mc:Choice>
              <mc:Fallback>
                <p:oleObj name="Equation" r:id="rId15" imgW="837836" imgH="39352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35600" y="5013325"/>
                        <a:ext cx="1800225" cy="83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11" name="Rectangle 19"/>
          <p:cNvSpPr>
            <a:spLocks noChangeArrowheads="1"/>
          </p:cNvSpPr>
          <p:nvPr/>
        </p:nvSpPr>
        <p:spPr bwMode="auto">
          <a:xfrm>
            <a:off x="107950" y="5157788"/>
            <a:ext cx="4986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rgbClr val="996600"/>
              </a:buClr>
              <a:buSzPct val="65000"/>
              <a:buFont typeface="Wingdings" pitchFamily="2" charset="2"/>
              <a:buNone/>
            </a:pPr>
            <a:r>
              <a:rPr lang="ro-RO" altLang="en-US" i="1">
                <a:solidFill>
                  <a:srgbClr val="000000"/>
                </a:solidFill>
                <a:effectLst>
                  <a:outerShdw blurRad="38100" dist="38100" dir="2700000" algn="tl">
                    <a:srgbClr val="C0C0C0"/>
                  </a:outerShdw>
                </a:effectLst>
              </a:rPr>
              <a:t>I</a:t>
            </a:r>
            <a:r>
              <a:rPr lang="fr-FR" altLang="en-US" i="1">
                <a:solidFill>
                  <a:srgbClr val="000000"/>
                </a:solidFill>
                <a:effectLst>
                  <a:outerShdw blurRad="38100" dist="38100" dir="2700000" algn="tl">
                    <a:srgbClr val="C0C0C0"/>
                  </a:outerShdw>
                </a:effectLst>
              </a:rPr>
              <a:t>poteza cuantelor de energie</a:t>
            </a:r>
            <a:r>
              <a:rPr lang="ro-RO" altLang="en-US" i="1">
                <a:solidFill>
                  <a:srgbClr val="000000"/>
                </a:solidFill>
                <a:effectLst>
                  <a:outerShdw blurRad="38100" dist="38100" dir="2700000" algn="tl">
                    <a:srgbClr val="C0C0C0"/>
                  </a:outerShdw>
                </a:effectLst>
              </a:rPr>
              <a:t> a lui Planck</a:t>
            </a:r>
            <a:r>
              <a:rPr lang="ro-RO" altLang="en-US">
                <a:solidFill>
                  <a:srgbClr val="000000"/>
                </a:solidFill>
                <a:effectLst>
                  <a:outerShdw blurRad="38100" dist="38100" dir="2700000" algn="tl">
                    <a:srgbClr val="C0C0C0"/>
                  </a:outerShdw>
                </a:effectLst>
              </a:rPr>
              <a:t>:</a:t>
            </a:r>
          </a:p>
        </p:txBody>
      </p:sp>
      <p:sp>
        <p:nvSpPr>
          <p:cNvPr id="33812" name="Rectangle 20"/>
          <p:cNvSpPr>
            <a:spLocks noChangeArrowheads="1"/>
          </p:cNvSpPr>
          <p:nvPr/>
        </p:nvSpPr>
        <p:spPr bwMode="auto">
          <a:xfrm>
            <a:off x="8101013" y="5229225"/>
            <a:ext cx="911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o-RO" altLang="en-US">
                <a:solidFill>
                  <a:srgbClr val="000000"/>
                </a:solidFill>
              </a:rPr>
              <a:t>(1.11)</a:t>
            </a:r>
            <a:endParaRPr lang="en-US" altLang="en-US">
              <a:solidFill>
                <a:srgbClr val="000000"/>
              </a:solidFill>
            </a:endParaRPr>
          </a:p>
        </p:txBody>
      </p:sp>
    </p:spTree>
    <p:extLst>
      <p:ext uri="{BB962C8B-B14F-4D97-AF65-F5344CB8AC3E}">
        <p14:creationId xmlns:p14="http://schemas.microsoft.com/office/powerpoint/2010/main" val="1232659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ctrTitle" idx="4294967295"/>
          </p:nvPr>
        </p:nvSpPr>
        <p:spPr>
          <a:xfrm>
            <a:off x="685800" y="1227138"/>
            <a:ext cx="7772400" cy="1371600"/>
          </a:xfrm>
        </p:spPr>
        <p:txBody>
          <a:bodyPr/>
          <a:lstStyle/>
          <a:p>
            <a:pPr eaLnBrk="1" hangingPunct="1"/>
            <a:r>
              <a:rPr lang="ro-RO" altLang="en-US" sz="4000" i="1" dirty="0" smtClean="0">
                <a:solidFill>
                  <a:schemeClr val="tx1"/>
                </a:solidFill>
              </a:rPr>
              <a:t>1. </a:t>
            </a:r>
            <a:r>
              <a:rPr lang="ro-RO" altLang="en-US" sz="4000" b="1" i="1" dirty="0" smtClean="0">
                <a:solidFill>
                  <a:schemeClr val="tx1"/>
                </a:solidFill>
              </a:rPr>
              <a:t>Radiaţia termică</a:t>
            </a:r>
            <a:endParaRPr lang="en-US" altLang="en-US" sz="4000" b="1" i="1" dirty="0" smtClean="0">
              <a:solidFill>
                <a:schemeClr val="tx1"/>
              </a:solidFill>
            </a:endParaRPr>
          </a:p>
        </p:txBody>
      </p:sp>
      <p:sp>
        <p:nvSpPr>
          <p:cNvPr id="37891" name="Rectangle 3"/>
          <p:cNvSpPr>
            <a:spLocks noGrp="1" noChangeArrowheads="1"/>
          </p:cNvSpPr>
          <p:nvPr>
            <p:ph type="subTitle" idx="4294967295"/>
          </p:nvPr>
        </p:nvSpPr>
        <p:spPr>
          <a:xfrm flipV="1">
            <a:off x="827088" y="2781300"/>
            <a:ext cx="7489825" cy="2592388"/>
          </a:xfrm>
        </p:spPr>
        <p:txBody>
          <a:bodyPr/>
          <a:lstStyle/>
          <a:p>
            <a:pPr marL="0" indent="0" algn="ctr">
              <a:lnSpc>
                <a:spcPct val="80000"/>
              </a:lnSpc>
              <a:buFont typeface="Wingdings" pitchFamily="2" charset="2"/>
              <a:buNone/>
            </a:pPr>
            <a:endParaRPr lang="en-US" altLang="en-US" sz="1100" smtClean="0"/>
          </a:p>
        </p:txBody>
      </p:sp>
      <p:sp>
        <p:nvSpPr>
          <p:cNvPr id="3789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7896"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7899" name="Rectangle 12"/>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pic>
        <p:nvPicPr>
          <p:cNvPr id="37901" name="Picture 11"/>
          <p:cNvPicPr>
            <a:picLocks noChangeAspect="1" noChangeArrowheads="1"/>
          </p:cNvPicPr>
          <p:nvPr/>
        </p:nvPicPr>
        <p:blipFill>
          <a:blip r:embed="rId3">
            <a:extLst>
              <a:ext uri="{28A0092B-C50C-407E-A947-70E740481C1C}">
                <a14:useLocalDpi xmlns:a14="http://schemas.microsoft.com/office/drawing/2010/main" val="0"/>
              </a:ext>
            </a:extLst>
          </a:blip>
          <a:srcRect l="15352" t="20671" r="18802" b="26904"/>
          <a:stretch>
            <a:fillRect/>
          </a:stretch>
        </p:blipFill>
        <p:spPr bwMode="auto">
          <a:xfrm>
            <a:off x="900113" y="2598738"/>
            <a:ext cx="4319587" cy="275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2" name="Rectangle 14"/>
          <p:cNvSpPr>
            <a:spLocks noChangeArrowheads="1"/>
          </p:cNvSpPr>
          <p:nvPr/>
        </p:nvSpPr>
        <p:spPr bwMode="auto">
          <a:xfrm>
            <a:off x="0" y="5373688"/>
            <a:ext cx="914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o-RO" altLang="en-US" b="1" i="1">
                <a:solidFill>
                  <a:srgbClr val="000000"/>
                </a:solidFill>
              </a:rPr>
              <a:t>Aplicaţie: </a:t>
            </a:r>
            <a:r>
              <a:rPr lang="ro-RO" altLang="en-US">
                <a:solidFill>
                  <a:srgbClr val="000000"/>
                </a:solidFill>
              </a:rPr>
              <a:t>Să se determine temperatura Soarelui cunoscând că măsurătorile dau </a:t>
            </a:r>
          </a:p>
        </p:txBody>
      </p:sp>
      <p:graphicFrame>
        <p:nvGraphicFramePr>
          <p:cNvPr id="37903" name="Object 13"/>
          <p:cNvGraphicFramePr>
            <a:graphicFrameLocks noChangeAspect="1"/>
          </p:cNvGraphicFramePr>
          <p:nvPr/>
        </p:nvGraphicFramePr>
        <p:xfrm>
          <a:off x="611188" y="5661025"/>
          <a:ext cx="1800225" cy="420688"/>
        </p:xfrm>
        <a:graphic>
          <a:graphicData uri="http://schemas.openxmlformats.org/presentationml/2006/ole">
            <mc:AlternateContent xmlns:mc="http://schemas.openxmlformats.org/markup-compatibility/2006">
              <mc:Choice xmlns:v="urn:schemas-microsoft-com:vml" Requires="v">
                <p:oleObj spid="_x0000_s26634" name="Equation" r:id="rId4" imgW="901309" imgH="228501" progId="Equation.3">
                  <p:embed/>
                </p:oleObj>
              </mc:Choice>
              <mc:Fallback>
                <p:oleObj name="Equation" r:id="rId4" imgW="901309" imgH="22850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5661025"/>
                        <a:ext cx="1800225"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4" name="Rectangle 16"/>
          <p:cNvSpPr>
            <a:spLocks noChangeArrowheads="1"/>
          </p:cNvSpPr>
          <p:nvPr/>
        </p:nvSpPr>
        <p:spPr bwMode="auto">
          <a:xfrm>
            <a:off x="0" y="6021388"/>
            <a:ext cx="6696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o-RO" altLang="en-US" i="1">
                <a:solidFill>
                  <a:srgbClr val="000000"/>
                </a:solidFill>
              </a:rPr>
              <a:t>Indicaţie:</a:t>
            </a:r>
            <a:r>
              <a:rPr lang="ro-RO" altLang="en-US">
                <a:solidFill>
                  <a:srgbClr val="000000"/>
                </a:solidFill>
              </a:rPr>
              <a:t> Se foloseşte legea deplasării lui Wien, rezultă:</a:t>
            </a:r>
            <a:endParaRPr lang="en-US" altLang="en-US">
              <a:solidFill>
                <a:srgbClr val="000000"/>
              </a:solidFill>
            </a:endParaRPr>
          </a:p>
        </p:txBody>
      </p:sp>
      <p:graphicFrame>
        <p:nvGraphicFramePr>
          <p:cNvPr id="37905" name="Object 21"/>
          <p:cNvGraphicFramePr>
            <a:graphicFrameLocks noChangeAspect="1"/>
          </p:cNvGraphicFramePr>
          <p:nvPr/>
        </p:nvGraphicFramePr>
        <p:xfrm>
          <a:off x="6732588" y="6021388"/>
          <a:ext cx="1344612" cy="354012"/>
        </p:xfrm>
        <a:graphic>
          <a:graphicData uri="http://schemas.openxmlformats.org/presentationml/2006/ole">
            <mc:AlternateContent xmlns:mc="http://schemas.openxmlformats.org/markup-compatibility/2006">
              <mc:Choice xmlns:v="urn:schemas-microsoft-com:vml" Requires="v">
                <p:oleObj spid="_x0000_s26635" name="Equation" r:id="rId6" imgW="761669" imgH="203112" progId="Equation.3">
                  <p:embed/>
                </p:oleObj>
              </mc:Choice>
              <mc:Fallback>
                <p:oleObj name="Equation" r:id="rId6" imgW="761669" imgH="20311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2588" y="6021388"/>
                        <a:ext cx="1344612"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88211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ctrTitle"/>
          </p:nvPr>
        </p:nvSpPr>
        <p:spPr>
          <a:xfrm>
            <a:off x="609600" y="381000"/>
            <a:ext cx="7623175" cy="1752600"/>
          </a:xfrm>
        </p:spPr>
        <p:txBody>
          <a:bodyPr/>
          <a:lstStyle/>
          <a:p>
            <a:pPr eaLnBrk="1" hangingPunct="1"/>
            <a:r>
              <a:rPr lang="ro-RO" altLang="en-US" sz="3600" i="1" dirty="0" smtClean="0">
                <a:solidFill>
                  <a:schemeClr val="tx1"/>
                </a:solidFill>
              </a:rPr>
              <a:t/>
            </a:r>
            <a:br>
              <a:rPr lang="ro-RO" altLang="en-US" sz="3600" i="1" dirty="0" smtClean="0">
                <a:solidFill>
                  <a:schemeClr val="tx1"/>
                </a:solidFill>
              </a:rPr>
            </a:br>
            <a:r>
              <a:rPr lang="ro-RO" altLang="en-US" sz="3600" i="1" dirty="0" smtClean="0">
                <a:solidFill>
                  <a:schemeClr val="tx1"/>
                </a:solidFill>
              </a:rPr>
              <a:t/>
            </a:r>
            <a:br>
              <a:rPr lang="ro-RO" altLang="en-US" sz="3600" i="1" dirty="0" smtClean="0">
                <a:solidFill>
                  <a:schemeClr val="tx1"/>
                </a:solidFill>
              </a:rPr>
            </a:br>
            <a:r>
              <a:rPr lang="ro-RO" altLang="en-US" sz="3600" i="1" dirty="0" smtClean="0">
                <a:solidFill>
                  <a:schemeClr val="tx1"/>
                </a:solidFill>
              </a:rPr>
              <a:t>2. </a:t>
            </a:r>
            <a:r>
              <a:rPr lang="ro-RO" altLang="en-US" sz="3600" b="1" i="1" dirty="0" smtClean="0">
                <a:solidFill>
                  <a:schemeClr val="tx1"/>
                </a:solidFill>
              </a:rPr>
              <a:t>Efectul  fotoelectric</a:t>
            </a:r>
            <a:r>
              <a:rPr lang="en-US" altLang="en-US" sz="3600" b="1" dirty="0" smtClean="0">
                <a:solidFill>
                  <a:schemeClr val="tx1"/>
                </a:solidFill>
              </a:rPr>
              <a:t> </a:t>
            </a:r>
          </a:p>
        </p:txBody>
      </p:sp>
      <p:sp>
        <p:nvSpPr>
          <p:cNvPr id="4104" name="Rectangle 3"/>
          <p:cNvSpPr>
            <a:spLocks noGrp="1" noChangeArrowheads="1"/>
          </p:cNvSpPr>
          <p:nvPr>
            <p:ph type="subTitle" idx="1"/>
          </p:nvPr>
        </p:nvSpPr>
        <p:spPr>
          <a:xfrm flipV="1">
            <a:off x="827088" y="2781300"/>
            <a:ext cx="7489825" cy="3527425"/>
          </a:xfrm>
        </p:spPr>
        <p:txBody>
          <a:bodyPr/>
          <a:lstStyle/>
          <a:p>
            <a:pPr eaLnBrk="1" hangingPunct="1">
              <a:lnSpc>
                <a:spcPct val="80000"/>
              </a:lnSpc>
            </a:pPr>
            <a:endParaRPr lang="en-US" altLang="en-US" sz="1100" smtClean="0"/>
          </a:p>
          <a:p>
            <a:pPr eaLnBrk="1" hangingPunct="1">
              <a:lnSpc>
                <a:spcPct val="80000"/>
              </a:lnSpc>
            </a:pPr>
            <a:endParaRPr lang="en-US" altLang="en-US" sz="1100" smtClean="0"/>
          </a:p>
          <a:p>
            <a:pPr eaLnBrk="1" hangingPunct="1">
              <a:lnSpc>
                <a:spcPct val="80000"/>
              </a:lnSpc>
            </a:pPr>
            <a:endParaRPr lang="en-US" altLang="en-US" sz="1100" smtClean="0"/>
          </a:p>
          <a:p>
            <a:pPr eaLnBrk="1" hangingPunct="1">
              <a:lnSpc>
                <a:spcPct val="80000"/>
              </a:lnSpc>
            </a:pPr>
            <a:endParaRPr lang="en-US" altLang="en-US" sz="1100" smtClean="0"/>
          </a:p>
          <a:p>
            <a:pPr eaLnBrk="1" hangingPunct="1">
              <a:lnSpc>
                <a:spcPct val="80000"/>
              </a:lnSpc>
            </a:pPr>
            <a:endParaRPr lang="en-US" altLang="en-US" sz="1100" smtClean="0"/>
          </a:p>
          <a:p>
            <a:pPr eaLnBrk="1" hangingPunct="1">
              <a:lnSpc>
                <a:spcPct val="80000"/>
              </a:lnSpc>
            </a:pPr>
            <a:endParaRPr lang="en-US" altLang="en-US" sz="1100" smtClean="0"/>
          </a:p>
          <a:p>
            <a:pPr eaLnBrk="1" hangingPunct="1">
              <a:lnSpc>
                <a:spcPct val="80000"/>
              </a:lnSpc>
            </a:pPr>
            <a:endParaRPr lang="en-US" altLang="en-US" sz="1100" smtClean="0"/>
          </a:p>
          <a:p>
            <a:pPr eaLnBrk="1" hangingPunct="1">
              <a:lnSpc>
                <a:spcPct val="80000"/>
              </a:lnSpc>
            </a:pPr>
            <a:endParaRPr lang="en-US" altLang="en-US" sz="1100" smtClean="0"/>
          </a:p>
          <a:p>
            <a:pPr eaLnBrk="1" hangingPunct="1">
              <a:lnSpc>
                <a:spcPct val="80000"/>
              </a:lnSpc>
            </a:pPr>
            <a:endParaRPr lang="en-US" altLang="en-US" sz="1100" smtClean="0"/>
          </a:p>
        </p:txBody>
      </p:sp>
      <p:sp>
        <p:nvSpPr>
          <p:cNvPr id="410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06" name="Rectangle 7"/>
          <p:cNvSpPr>
            <a:spLocks noChangeArrowheads="1"/>
          </p:cNvSpPr>
          <p:nvPr/>
        </p:nvSpPr>
        <p:spPr bwMode="auto">
          <a:xfrm rot="10800000" flipV="1">
            <a:off x="861218" y="2133600"/>
            <a:ext cx="7421563" cy="558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ro-RO" altLang="en-US" dirty="0">
                <a:solidFill>
                  <a:srgbClr val="000000"/>
                </a:solidFill>
                <a:effectLst>
                  <a:outerShdw blurRad="38100" dist="38100" dir="2700000" algn="tl">
                    <a:srgbClr val="C0C0C0"/>
                  </a:outerShdw>
                </a:effectLst>
              </a:rPr>
              <a:t>Emisia de electroni de către un metal iradiat cu radiaţii monocromatice din domeniul ultraviolet (sau din domeniul vizibil, pentru metalele alcaline).  </a:t>
            </a:r>
            <a:r>
              <a:rPr lang="fr-FR" altLang="en-US" dirty="0" err="1">
                <a:solidFill>
                  <a:srgbClr val="000000"/>
                </a:solidFill>
                <a:effectLst>
                  <a:outerShdw blurRad="38100" dist="38100" dir="2700000" algn="tl">
                    <a:srgbClr val="C0C0C0"/>
                  </a:outerShdw>
                </a:effectLst>
              </a:rPr>
              <a:t>Dispozitivul</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experimental</a:t>
            </a:r>
            <a:r>
              <a:rPr lang="ro-RO" altLang="en-US" dirty="0">
                <a:solidFill>
                  <a:srgbClr val="000000"/>
                </a:solidFill>
                <a:effectLst>
                  <a:outerShdw blurRad="38100" dist="38100" dir="2700000" algn="tl">
                    <a:srgbClr val="C0C0C0"/>
                  </a:outerShdw>
                </a:effectLst>
              </a:rPr>
              <a:t>:</a:t>
            </a:r>
          </a:p>
          <a:p>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r>
              <a:rPr lang="fr-FR" altLang="en-US" dirty="0" err="1">
                <a:solidFill>
                  <a:srgbClr val="000000"/>
                </a:solidFill>
                <a:effectLst>
                  <a:outerShdw blurRad="38100" dist="38100" dir="2700000" algn="tl">
                    <a:srgbClr val="C0C0C0"/>
                  </a:outerShdw>
                </a:effectLst>
              </a:rPr>
              <a:t>Experimental</a:t>
            </a:r>
            <a:r>
              <a:rPr lang="fr-FR" altLang="en-US" dirty="0">
                <a:solidFill>
                  <a:srgbClr val="000000"/>
                </a:solidFill>
                <a:effectLst>
                  <a:outerShdw blurRad="38100" dist="38100" dir="2700000" algn="tl">
                    <a:srgbClr val="C0C0C0"/>
                  </a:outerShdw>
                </a:effectLst>
              </a:rPr>
              <a:t> se </a:t>
            </a:r>
            <a:r>
              <a:rPr lang="fr-FR" altLang="en-US" dirty="0" err="1">
                <a:solidFill>
                  <a:srgbClr val="000000"/>
                </a:solidFill>
                <a:effectLst>
                  <a:outerShdw blurRad="38100" dist="38100" dir="2700000" algn="tl">
                    <a:srgbClr val="C0C0C0"/>
                  </a:outerShdw>
                </a:effectLst>
              </a:rPr>
              <a:t>deduc</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următoarele</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legi</a:t>
            </a:r>
            <a:r>
              <a:rPr lang="fr-FR" altLang="en-US" dirty="0">
                <a:solidFill>
                  <a:srgbClr val="000000"/>
                </a:solidFill>
                <a:effectLst>
                  <a:outerShdw blurRad="38100" dist="38100" dir="2700000" algn="tl">
                    <a:srgbClr val="C0C0C0"/>
                  </a:outerShdw>
                </a:effectLst>
              </a:rPr>
              <a:t>:</a:t>
            </a:r>
          </a:p>
          <a:p>
            <a:r>
              <a:rPr lang="fr-FR" altLang="en-US" i="1" dirty="0" err="1">
                <a:solidFill>
                  <a:srgbClr val="000000"/>
                </a:solidFill>
                <a:effectLst>
                  <a:outerShdw blurRad="38100" dist="38100" dir="2700000" algn="tl">
                    <a:srgbClr val="C0C0C0"/>
                  </a:outerShdw>
                </a:effectLst>
              </a:rPr>
              <a:t>Legea</a:t>
            </a:r>
            <a:r>
              <a:rPr lang="fr-FR" altLang="en-US" i="1" dirty="0">
                <a:solidFill>
                  <a:srgbClr val="000000"/>
                </a:solidFill>
                <a:effectLst>
                  <a:outerShdw blurRad="38100" dist="38100" dir="2700000" algn="tl">
                    <a:srgbClr val="C0C0C0"/>
                  </a:outerShdw>
                </a:effectLst>
              </a:rPr>
              <a:t> 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Intensitatea</a:t>
            </a:r>
            <a:r>
              <a:rPr lang="fr-FR" altLang="en-US" dirty="0">
                <a:solidFill>
                  <a:srgbClr val="000000"/>
                </a:solidFill>
                <a:effectLst>
                  <a:outerShdw blurRad="38100" dist="38100" dir="2700000" algn="tl">
                    <a:srgbClr val="C0C0C0"/>
                  </a:outerShdw>
                </a:effectLst>
              </a:rPr>
              <a:t> de </a:t>
            </a:r>
            <a:r>
              <a:rPr lang="fr-FR" altLang="en-US" dirty="0" err="1">
                <a:solidFill>
                  <a:srgbClr val="000000"/>
                </a:solidFill>
                <a:effectLst>
                  <a:outerShdw blurRad="38100" dist="38100" dir="2700000" algn="tl">
                    <a:srgbClr val="C0C0C0"/>
                  </a:outerShdw>
                </a:effectLst>
              </a:rPr>
              <a:t>saturaţie</a:t>
            </a:r>
            <a:r>
              <a:rPr lang="fr-FR" altLang="en-US" dirty="0">
                <a:solidFill>
                  <a:srgbClr val="000000"/>
                </a:solidFill>
                <a:effectLst>
                  <a:outerShdw blurRad="38100" dist="38100" dir="2700000" algn="tl">
                    <a:srgbClr val="C0C0C0"/>
                  </a:outerShdw>
                </a:effectLst>
              </a:rPr>
              <a:t> a </a:t>
            </a:r>
            <a:r>
              <a:rPr lang="fr-FR" altLang="en-US" dirty="0" err="1">
                <a:solidFill>
                  <a:srgbClr val="000000"/>
                </a:solidFill>
                <a:effectLst>
                  <a:outerShdw blurRad="38100" dist="38100" dir="2700000" algn="tl">
                    <a:srgbClr val="C0C0C0"/>
                  </a:outerShdw>
                </a:effectLst>
              </a:rPr>
              <a:t>curentului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fotoelectric</a:t>
            </a:r>
            <a:r>
              <a:rPr lang="fr-FR" altLang="en-US" dirty="0">
                <a:solidFill>
                  <a:srgbClr val="000000"/>
                </a:solidFill>
                <a:effectLst>
                  <a:outerShdw blurRad="38100" dist="38100" dir="2700000" algn="tl">
                    <a:srgbClr val="C0C0C0"/>
                  </a:outerShdw>
                </a:effectLst>
              </a:rPr>
              <a:t> este </a:t>
            </a:r>
            <a:r>
              <a:rPr lang="fr-FR" altLang="en-US" dirty="0" err="1">
                <a:solidFill>
                  <a:srgbClr val="000000"/>
                </a:solidFill>
                <a:effectLst>
                  <a:outerShdw blurRad="38100" dist="38100" dir="2700000" algn="tl">
                    <a:srgbClr val="C0C0C0"/>
                  </a:outerShdw>
                </a:effectLst>
              </a:rPr>
              <a:t>proporţională</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cu</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fluxul</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radiaţiei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monocromatice</a:t>
            </a:r>
            <a:r>
              <a:rPr lang="fr-FR" altLang="en-US" dirty="0">
                <a:solidFill>
                  <a:srgbClr val="000000"/>
                </a:solidFill>
                <a:effectLst>
                  <a:outerShdw blurRad="38100" dist="38100" dir="2700000" algn="tl">
                    <a:srgbClr val="C0C0C0"/>
                  </a:outerShdw>
                </a:effectLst>
              </a:rPr>
              <a:t>:  I</a:t>
            </a:r>
            <a:r>
              <a:rPr lang="fr-FR" altLang="en-US" sz="900" dirty="0">
                <a:solidFill>
                  <a:srgbClr val="000000"/>
                </a:solidFill>
                <a:effectLst>
                  <a:outerShdw blurRad="38100" dist="38100" dir="2700000" algn="tl">
                    <a:srgbClr val="C0C0C0"/>
                  </a:outerShdw>
                </a:effectLst>
              </a:rPr>
              <a:t>S</a:t>
            </a:r>
            <a:r>
              <a:rPr lang="fr-FR" altLang="en-US" dirty="0">
                <a:solidFill>
                  <a:srgbClr val="000000"/>
                </a:solidFill>
                <a:effectLst>
                  <a:outerShdw blurRad="38100" dist="38100" dir="2700000" algn="tl">
                    <a:srgbClr val="C0C0C0"/>
                  </a:outerShdw>
                </a:effectLst>
              </a:rPr>
              <a:t>  ~ </a:t>
            </a:r>
            <a:r>
              <a:rPr lang="en-GB" altLang="en-US" dirty="0">
                <a:solidFill>
                  <a:srgbClr val="000000"/>
                </a:solidFill>
                <a:effectLst>
                  <a:outerShdw blurRad="38100" dist="38100" dir="2700000" algn="tl">
                    <a:srgbClr val="C0C0C0"/>
                  </a:outerShdw>
                </a:effectLst>
              </a:rPr>
              <a:t>Φ</a:t>
            </a:r>
            <a:r>
              <a:rPr lang="fr-FR" altLang="en-US" dirty="0">
                <a:solidFill>
                  <a:srgbClr val="000000"/>
                </a:solidFill>
                <a:effectLst>
                  <a:outerShdw blurRad="38100" dist="38100" dir="2700000" algn="tl">
                    <a:srgbClr val="C0C0C0"/>
                  </a:outerShdw>
                </a:effectLst>
              </a:rPr>
              <a:t>.</a:t>
            </a:r>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endParaRPr lang="en-US" altLang="en-US" dirty="0">
              <a:solidFill>
                <a:srgbClr val="000000"/>
              </a:solidFill>
            </a:endParaRPr>
          </a:p>
        </p:txBody>
      </p:sp>
      <p:sp>
        <p:nvSpPr>
          <p:cNvPr id="410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08" name="Rectangle 11"/>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09"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10"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11" name="Rectangle 18"/>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12" name="Rectangle 20"/>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13" name="Rectangle 22"/>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14"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15"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16" name="Rectangle 2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pic>
        <p:nvPicPr>
          <p:cNvPr id="4118" name="Picture 1" descr="http://physics.phys.tuiasi.ro/~eneagu/7.%20Studiul%20efectului%20fotoelectric%20extern_files/image0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774" y="3089276"/>
            <a:ext cx="3843626" cy="183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8523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idx="4294967295"/>
          </p:nvPr>
        </p:nvSpPr>
        <p:spPr>
          <a:xfrm>
            <a:off x="609600" y="381000"/>
            <a:ext cx="7772400" cy="1371600"/>
          </a:xfrm>
        </p:spPr>
        <p:txBody>
          <a:bodyPr/>
          <a:lstStyle/>
          <a:p>
            <a:pPr eaLnBrk="1" hangingPunct="1"/>
            <a:r>
              <a:rPr lang="ro-RO" altLang="en-US" sz="3600" i="1" dirty="0" smtClean="0">
                <a:solidFill>
                  <a:schemeClr val="tx1"/>
                </a:solidFill>
              </a:rPr>
              <a:t/>
            </a:r>
            <a:br>
              <a:rPr lang="ro-RO" altLang="en-US" sz="3600" i="1" dirty="0" smtClean="0">
                <a:solidFill>
                  <a:schemeClr val="tx1"/>
                </a:solidFill>
              </a:rPr>
            </a:br>
            <a:r>
              <a:rPr lang="ro-RO" altLang="en-US" sz="3600" i="1" dirty="0" smtClean="0">
                <a:solidFill>
                  <a:schemeClr val="tx1"/>
                </a:solidFill>
              </a:rPr>
              <a:t/>
            </a:r>
            <a:br>
              <a:rPr lang="ro-RO" altLang="en-US" sz="3600" i="1" dirty="0" smtClean="0">
                <a:solidFill>
                  <a:schemeClr val="tx1"/>
                </a:solidFill>
              </a:rPr>
            </a:br>
            <a:r>
              <a:rPr lang="ro-RO" altLang="en-US" sz="3600" i="1" dirty="0" smtClean="0">
                <a:solidFill>
                  <a:schemeClr val="tx1"/>
                </a:solidFill>
              </a:rPr>
              <a:t>2. </a:t>
            </a:r>
            <a:r>
              <a:rPr lang="ro-RO" altLang="en-US" sz="3600" b="1" i="1" dirty="0" smtClean="0">
                <a:solidFill>
                  <a:schemeClr val="tx1"/>
                </a:solidFill>
              </a:rPr>
              <a:t>Efectul  fotoelectric</a:t>
            </a:r>
            <a:r>
              <a:rPr lang="en-US" altLang="en-US" sz="3600" b="1" dirty="0" smtClean="0">
                <a:solidFill>
                  <a:schemeClr val="tx1"/>
                </a:solidFill>
              </a:rPr>
              <a:t> </a:t>
            </a:r>
          </a:p>
        </p:txBody>
      </p:sp>
      <p:sp>
        <p:nvSpPr>
          <p:cNvPr id="40963" name="Rectangle 3"/>
          <p:cNvSpPr>
            <a:spLocks noGrp="1" noChangeArrowheads="1"/>
          </p:cNvSpPr>
          <p:nvPr>
            <p:ph type="subTitle" idx="4294967295"/>
          </p:nvPr>
        </p:nvSpPr>
        <p:spPr>
          <a:xfrm flipV="1">
            <a:off x="827088" y="2781300"/>
            <a:ext cx="7489825" cy="3527425"/>
          </a:xfrm>
        </p:spPr>
        <p:txBody>
          <a:bodyPr/>
          <a:lstStyle/>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a:p>
            <a:pPr marL="0" indent="0" eaLnBrk="1" hangingPunct="1">
              <a:lnSpc>
                <a:spcPct val="80000"/>
              </a:lnSpc>
              <a:buFont typeface="Wingdings" pitchFamily="2" charset="2"/>
              <a:buNone/>
            </a:pPr>
            <a:endParaRPr lang="en-US" altLang="en-US" sz="1100" smtClean="0"/>
          </a:p>
        </p:txBody>
      </p:sp>
      <p:sp>
        <p:nvSpPr>
          <p:cNvPr id="4096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0965" name="Rectangle 7"/>
          <p:cNvSpPr>
            <a:spLocks noChangeArrowheads="1"/>
          </p:cNvSpPr>
          <p:nvPr/>
        </p:nvSpPr>
        <p:spPr bwMode="auto">
          <a:xfrm rot="10800000" flipV="1">
            <a:off x="349972" y="2371725"/>
            <a:ext cx="8497887"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fr-FR" altLang="en-US" b="1" i="1" dirty="0" err="1">
                <a:solidFill>
                  <a:srgbClr val="000000"/>
                </a:solidFill>
                <a:effectLst>
                  <a:outerShdw blurRad="38100" dist="38100" dir="2700000" algn="tl">
                    <a:srgbClr val="C0C0C0"/>
                  </a:outerShdw>
                </a:effectLst>
              </a:rPr>
              <a:t>Legea</a:t>
            </a:r>
            <a:r>
              <a:rPr lang="fr-FR" altLang="en-US" b="1" i="1" dirty="0">
                <a:solidFill>
                  <a:srgbClr val="000000"/>
                </a:solidFill>
                <a:effectLst>
                  <a:outerShdw blurRad="38100" dist="38100" dir="2700000" algn="tl">
                    <a:srgbClr val="C0C0C0"/>
                  </a:outerShdw>
                </a:effectLst>
              </a:rPr>
              <a:t> a </a:t>
            </a:r>
            <a:r>
              <a:rPr lang="fr-FR" altLang="en-US" b="1" i="1" dirty="0" err="1">
                <a:solidFill>
                  <a:srgbClr val="000000"/>
                </a:solidFill>
                <a:effectLst>
                  <a:outerShdw blurRad="38100" dist="38100" dir="2700000" algn="tl">
                    <a:srgbClr val="C0C0C0"/>
                  </a:outerShdw>
                </a:effectLst>
              </a:rPr>
              <a:t>II-a</a:t>
            </a:r>
            <a:r>
              <a:rPr lang="fr-FR" altLang="en-US" b="1" i="1" dirty="0">
                <a:solidFill>
                  <a:srgbClr val="000000"/>
                </a:solidFill>
                <a:effectLst>
                  <a:outerShdw blurRad="38100" dist="38100" dir="2700000" algn="tl">
                    <a:srgbClr val="C0C0C0"/>
                  </a:outerShdw>
                </a:effectLst>
              </a:rPr>
              <a:t>:</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Energia</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cinetică</a:t>
            </a:r>
            <a:r>
              <a:rPr lang="fr-FR" altLang="en-US" dirty="0">
                <a:solidFill>
                  <a:srgbClr val="000000"/>
                </a:solidFill>
                <a:effectLst>
                  <a:outerShdw blurRad="38100" dist="38100" dir="2700000" algn="tl">
                    <a:srgbClr val="C0C0C0"/>
                  </a:outerShdw>
                </a:effectLst>
              </a:rPr>
              <a:t> a </a:t>
            </a:r>
            <a:r>
              <a:rPr lang="fr-FR" altLang="en-US" dirty="0" err="1">
                <a:solidFill>
                  <a:srgbClr val="000000"/>
                </a:solidFill>
                <a:effectLst>
                  <a:outerShdw blurRad="38100" dist="38100" dir="2700000" algn="tl">
                    <a:srgbClr val="C0C0C0"/>
                  </a:outerShdw>
                </a:effectLst>
              </a:rPr>
              <a:t>fotoelectronilor</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extraşi</a:t>
            </a:r>
            <a:r>
              <a:rPr lang="fr-FR" altLang="en-US" dirty="0">
                <a:solidFill>
                  <a:srgbClr val="000000"/>
                </a:solidFill>
                <a:effectLst>
                  <a:outerShdw blurRad="38100" dist="38100" dir="2700000" algn="tl">
                    <a:srgbClr val="C0C0C0"/>
                  </a:outerShdw>
                </a:effectLst>
              </a:rPr>
              <a:t> este direct </a:t>
            </a:r>
            <a:r>
              <a:rPr lang="fr-FR" altLang="en-US" dirty="0" err="1">
                <a:solidFill>
                  <a:srgbClr val="000000"/>
                </a:solidFill>
                <a:effectLst>
                  <a:outerShdw blurRad="38100" dist="38100" dir="2700000" algn="tl">
                    <a:srgbClr val="C0C0C0"/>
                  </a:outerShdw>
                </a:effectLst>
              </a:rPr>
              <a:t>proporţională</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cu</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frecvenţa</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radiaţiei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monocromatice</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E</a:t>
            </a:r>
            <a:r>
              <a:rPr lang="fr-FR" altLang="en-US" sz="1400" dirty="0" err="1">
                <a:solidFill>
                  <a:srgbClr val="000000"/>
                </a:solidFill>
                <a:effectLst>
                  <a:outerShdw blurRad="38100" dist="38100" dir="2700000" algn="tl">
                    <a:srgbClr val="C0C0C0"/>
                  </a:outerShdw>
                </a:effectLst>
              </a:rPr>
              <a:t>c</a:t>
            </a:r>
            <a:r>
              <a:rPr lang="fr-FR" altLang="en-US" dirty="0">
                <a:solidFill>
                  <a:srgbClr val="000000"/>
                </a:solidFill>
                <a:effectLst>
                  <a:outerShdw blurRad="38100" dist="38100" dir="2700000" algn="tl">
                    <a:srgbClr val="C0C0C0"/>
                  </a:outerShdw>
                </a:effectLst>
              </a:rPr>
              <a:t> ~ </a:t>
            </a:r>
            <a:r>
              <a:rPr lang="fr-FR" altLang="en-US" dirty="0" smtClean="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şi</a:t>
            </a:r>
            <a:r>
              <a:rPr lang="fr-FR" altLang="en-US" dirty="0">
                <a:solidFill>
                  <a:srgbClr val="000000"/>
                </a:solidFill>
                <a:effectLst>
                  <a:outerShdw blurRad="38100" dist="38100" dir="2700000" algn="tl">
                    <a:srgbClr val="C0C0C0"/>
                  </a:outerShdw>
                </a:effectLst>
              </a:rPr>
              <a:t> nu </a:t>
            </a:r>
            <a:r>
              <a:rPr lang="fr-FR" altLang="en-US" dirty="0" err="1">
                <a:solidFill>
                  <a:srgbClr val="000000"/>
                </a:solidFill>
                <a:effectLst>
                  <a:outerShdw blurRad="38100" dist="38100" dir="2700000" algn="tl">
                    <a:srgbClr val="C0C0C0"/>
                  </a:outerShdw>
                </a:effectLst>
              </a:rPr>
              <a:t>depinde</a:t>
            </a:r>
            <a:r>
              <a:rPr lang="fr-FR" altLang="en-US" dirty="0">
                <a:solidFill>
                  <a:srgbClr val="000000"/>
                </a:solidFill>
                <a:effectLst>
                  <a:outerShdw blurRad="38100" dist="38100" dir="2700000" algn="tl">
                    <a:srgbClr val="C0C0C0"/>
                  </a:outerShdw>
                </a:effectLst>
              </a:rPr>
              <a:t> de </a:t>
            </a:r>
            <a:r>
              <a:rPr lang="fr-FR" altLang="en-US" dirty="0" err="1">
                <a:solidFill>
                  <a:srgbClr val="000000"/>
                </a:solidFill>
                <a:effectLst>
                  <a:outerShdw blurRad="38100" dist="38100" dir="2700000" algn="tl">
                    <a:srgbClr val="C0C0C0"/>
                  </a:outerShdw>
                </a:effectLst>
              </a:rPr>
              <a:t>fluxul</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radiaţiei</a:t>
            </a:r>
            <a:r>
              <a:rPr lang="fr-FR" altLang="en-US" dirty="0">
                <a:solidFill>
                  <a:srgbClr val="000000"/>
                </a:solidFill>
                <a:effectLst>
                  <a:outerShdw blurRad="38100" dist="38100" dir="2700000" algn="tl">
                    <a:srgbClr val="C0C0C0"/>
                  </a:outerShdw>
                </a:effectLst>
              </a:rPr>
              <a:t> incidente, </a:t>
            </a:r>
            <a:r>
              <a:rPr lang="fr-FR" altLang="en-US" dirty="0" err="1">
                <a:solidFill>
                  <a:srgbClr val="000000"/>
                </a:solidFill>
                <a:effectLst>
                  <a:outerShdw blurRad="38100" dist="38100" dir="2700000" algn="tl">
                    <a:srgbClr val="C0C0C0"/>
                  </a:outerShdw>
                </a:effectLst>
              </a:rPr>
              <a:t>deci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E</a:t>
            </a:r>
            <a:r>
              <a:rPr lang="fr-FR" altLang="en-US" sz="1400" dirty="0" err="1">
                <a:solidFill>
                  <a:srgbClr val="000000"/>
                </a:solidFill>
                <a:effectLst>
                  <a:outerShdw blurRad="38100" dist="38100" dir="2700000" algn="tl">
                    <a:srgbClr val="C0C0C0"/>
                  </a:outerShdw>
                </a:effectLst>
              </a:rPr>
              <a:t>c</a:t>
            </a:r>
            <a:r>
              <a:rPr lang="fr-FR" altLang="en-US" dirty="0">
                <a:solidFill>
                  <a:srgbClr val="000000"/>
                </a:solidFill>
                <a:effectLst>
                  <a:outerShdw blurRad="38100" dist="38100" dir="2700000" algn="tl">
                    <a:srgbClr val="C0C0C0"/>
                  </a:outerShdw>
                </a:effectLst>
              </a:rPr>
              <a:t> ≠ f(</a:t>
            </a:r>
            <a:r>
              <a:rPr lang="en-GB" altLang="en-US" dirty="0">
                <a:solidFill>
                  <a:srgbClr val="000000"/>
                </a:solidFill>
                <a:effectLst>
                  <a:outerShdw blurRad="38100" dist="38100" dir="2700000" algn="tl">
                    <a:srgbClr val="C0C0C0"/>
                  </a:outerShdw>
                </a:effectLst>
              </a:rPr>
              <a:t>Φ</a:t>
            </a:r>
            <a:r>
              <a:rPr lang="fr-FR" altLang="en-US" dirty="0">
                <a:solidFill>
                  <a:srgbClr val="000000"/>
                </a:solidFill>
                <a:effectLst>
                  <a:outerShdw blurRad="38100" dist="38100" dir="2700000" algn="tl">
                    <a:srgbClr val="C0C0C0"/>
                  </a:outerShdw>
                </a:effectLst>
              </a:rPr>
              <a:t>).</a:t>
            </a:r>
          </a:p>
          <a:p>
            <a:r>
              <a:rPr lang="fr-FR" altLang="en-US" b="1" i="1" dirty="0" err="1">
                <a:solidFill>
                  <a:srgbClr val="000000"/>
                </a:solidFill>
                <a:effectLst>
                  <a:outerShdw blurRad="38100" dist="38100" dir="2700000" algn="tl">
                    <a:srgbClr val="C0C0C0"/>
                  </a:outerShdw>
                </a:effectLst>
              </a:rPr>
              <a:t>Legea</a:t>
            </a:r>
            <a:r>
              <a:rPr lang="fr-FR" altLang="en-US" b="1" i="1" dirty="0">
                <a:solidFill>
                  <a:srgbClr val="000000"/>
                </a:solidFill>
                <a:effectLst>
                  <a:outerShdw blurRad="38100" dist="38100" dir="2700000" algn="tl">
                    <a:srgbClr val="C0C0C0"/>
                  </a:outerShdw>
                </a:effectLst>
              </a:rPr>
              <a:t> a </a:t>
            </a:r>
            <a:r>
              <a:rPr lang="fr-FR" altLang="en-US" b="1" i="1" dirty="0" err="1">
                <a:solidFill>
                  <a:srgbClr val="000000"/>
                </a:solidFill>
                <a:effectLst>
                  <a:outerShdw blurRad="38100" dist="38100" dir="2700000" algn="tl">
                    <a:srgbClr val="C0C0C0"/>
                  </a:outerShdw>
                </a:effectLst>
              </a:rPr>
              <a:t>III-a</a:t>
            </a:r>
            <a:r>
              <a:rPr lang="fr-FR" altLang="en-US" b="1" dirty="0">
                <a:solidFill>
                  <a:srgbClr val="000000"/>
                </a:solidFill>
                <a:effectLst>
                  <a:outerShdw blurRad="38100" dist="38100" dir="2700000" algn="tl">
                    <a:srgbClr val="C0C0C0"/>
                  </a:outerShdw>
                </a:effectLst>
              </a:rPr>
              <a:t>:</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Efectul</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fotoelectric</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apare</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doar</a:t>
            </a:r>
            <a:r>
              <a:rPr lang="fr-FR" altLang="en-US" dirty="0">
                <a:solidFill>
                  <a:srgbClr val="000000"/>
                </a:solidFill>
                <a:effectLst>
                  <a:outerShdw blurRad="38100" dist="38100" dir="2700000" algn="tl">
                    <a:srgbClr val="C0C0C0"/>
                  </a:outerShdw>
                </a:effectLst>
              </a:rPr>
              <a:t> peste o </a:t>
            </a:r>
            <a:r>
              <a:rPr lang="fr-FR" altLang="en-US" dirty="0" err="1">
                <a:solidFill>
                  <a:srgbClr val="000000"/>
                </a:solidFill>
                <a:effectLst>
                  <a:outerShdw blurRad="38100" dist="38100" dir="2700000" algn="tl">
                    <a:srgbClr val="C0C0C0"/>
                  </a:outerShdw>
                </a:effectLst>
              </a:rPr>
              <a:t>anumită</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frecvenţă</a:t>
            </a:r>
            <a:r>
              <a:rPr lang="fr-FR" altLang="en-US" dirty="0">
                <a:solidFill>
                  <a:srgbClr val="000000"/>
                </a:solidFill>
                <a:effectLst>
                  <a:outerShdw blurRad="38100" dist="38100" dir="2700000" algn="tl">
                    <a:srgbClr val="C0C0C0"/>
                  </a:outerShdw>
                </a:effectLst>
              </a:rPr>
              <a:t> de </a:t>
            </a:r>
            <a:r>
              <a:rPr lang="fr-FR" altLang="en-US" dirty="0" err="1">
                <a:solidFill>
                  <a:srgbClr val="000000"/>
                </a:solidFill>
                <a:effectLst>
                  <a:outerShdw blurRad="38100" dist="38100" dir="2700000" algn="tl">
                    <a:srgbClr val="C0C0C0"/>
                  </a:outerShdw>
                </a:effectLst>
              </a:rPr>
              <a:t>prag</a:t>
            </a:r>
            <a:r>
              <a:rPr lang="fr-FR" altLang="en-US" dirty="0">
                <a:solidFill>
                  <a:srgbClr val="000000"/>
                </a:solidFill>
                <a:effectLst>
                  <a:outerShdw blurRad="38100" dist="38100" dir="2700000" algn="tl">
                    <a:srgbClr val="C0C0C0"/>
                  </a:outerShdw>
                </a:effectLst>
              </a:rPr>
              <a:t>  </a:t>
            </a:r>
            <a:r>
              <a:rPr lang="ro-RO" altLang="en-US" dirty="0">
                <a:solidFill>
                  <a:srgbClr val="000000"/>
                </a:solidFill>
                <a:effectLst>
                  <a:outerShdw blurRad="38100" dist="38100" dir="2700000" algn="tl">
                    <a:srgbClr val="C0C0C0"/>
                  </a:outerShdw>
                </a:effectLst>
              </a:rPr>
              <a:t>  </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frecvenţă</a:t>
            </a:r>
            <a:r>
              <a:rPr lang="fr-FR" altLang="en-US" dirty="0">
                <a:solidFill>
                  <a:srgbClr val="000000"/>
                </a:solidFill>
                <a:effectLst>
                  <a:outerShdw blurRad="38100" dist="38100" dir="2700000" algn="tl">
                    <a:srgbClr val="C0C0C0"/>
                  </a:outerShdw>
                </a:effectLst>
              </a:rPr>
              <a:t> care este </a:t>
            </a:r>
            <a:r>
              <a:rPr lang="fr-FR" altLang="en-US" dirty="0" err="1">
                <a:solidFill>
                  <a:srgbClr val="000000"/>
                </a:solidFill>
                <a:effectLst>
                  <a:outerShdw blurRad="38100" dist="38100" dir="2700000" algn="tl">
                    <a:srgbClr val="C0C0C0"/>
                  </a:outerShdw>
                </a:effectLst>
              </a:rPr>
              <a:t>specifică</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fiecărui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metal</a:t>
            </a:r>
            <a:r>
              <a:rPr lang="fr-FR" altLang="en-US" dirty="0">
                <a:solidFill>
                  <a:srgbClr val="000000"/>
                </a:solidFill>
                <a:effectLst>
                  <a:outerShdw blurRad="38100" dist="38100" dir="2700000" algn="tl">
                    <a:srgbClr val="C0C0C0"/>
                  </a:outerShdw>
                </a:effectLst>
              </a:rPr>
              <a:t>:</a:t>
            </a:r>
            <a:r>
              <a:rPr lang="ro-RO" altLang="en-US" dirty="0">
                <a:solidFill>
                  <a:srgbClr val="000000"/>
                </a:solidFill>
                <a:effectLst>
                  <a:outerShdw blurRad="38100" dist="38100" dir="2700000" algn="tl">
                    <a:srgbClr val="C0C0C0"/>
                  </a:outerShdw>
                </a:effectLst>
              </a:rPr>
              <a:t>        </a:t>
            </a:r>
            <a:r>
              <a:rPr lang="fr-FR" altLang="en-US" dirty="0">
                <a:solidFill>
                  <a:srgbClr val="000000"/>
                </a:solidFill>
                <a:effectLst>
                  <a:outerShdw blurRad="38100" dist="38100" dir="2700000" algn="tl">
                    <a:srgbClr val="C0C0C0"/>
                  </a:outerShdw>
                </a:effectLst>
              </a:rPr>
              <a:t>	</a:t>
            </a:r>
            <a:endParaRPr lang="fr-FR" altLang="en-US" i="1" dirty="0">
              <a:solidFill>
                <a:srgbClr val="000000"/>
              </a:solidFill>
              <a:effectLst>
                <a:outerShdw blurRad="38100" dist="38100" dir="2700000" algn="tl">
                  <a:srgbClr val="C0C0C0"/>
                </a:outerShdw>
              </a:effectLst>
            </a:endParaRPr>
          </a:p>
          <a:p>
            <a:r>
              <a:rPr lang="fr-FR" altLang="en-US" b="1" i="1" dirty="0" err="1">
                <a:solidFill>
                  <a:srgbClr val="000000"/>
                </a:solidFill>
                <a:effectLst>
                  <a:outerShdw blurRad="38100" dist="38100" dir="2700000" algn="tl">
                    <a:srgbClr val="C0C0C0"/>
                  </a:outerShdw>
                </a:effectLst>
              </a:rPr>
              <a:t>Legea</a:t>
            </a:r>
            <a:r>
              <a:rPr lang="fr-FR" altLang="en-US" b="1" i="1" dirty="0">
                <a:solidFill>
                  <a:srgbClr val="000000"/>
                </a:solidFill>
                <a:effectLst>
                  <a:outerShdw blurRad="38100" dist="38100" dir="2700000" algn="tl">
                    <a:srgbClr val="C0C0C0"/>
                  </a:outerShdw>
                </a:effectLst>
              </a:rPr>
              <a:t> a </a:t>
            </a:r>
            <a:r>
              <a:rPr lang="fr-FR" altLang="en-US" b="1" i="1" dirty="0" err="1">
                <a:solidFill>
                  <a:srgbClr val="000000"/>
                </a:solidFill>
                <a:effectLst>
                  <a:outerShdw blurRad="38100" dist="38100" dir="2700000" algn="tl">
                    <a:srgbClr val="C0C0C0"/>
                  </a:outerShdw>
                </a:effectLst>
              </a:rPr>
              <a:t>IV-a</a:t>
            </a:r>
            <a:r>
              <a:rPr lang="fr-FR" altLang="en-US" b="1" dirty="0">
                <a:solidFill>
                  <a:srgbClr val="000000"/>
                </a:solidFill>
                <a:effectLst>
                  <a:outerShdw blurRad="38100" dist="38100" dir="2700000" algn="tl">
                    <a:srgbClr val="C0C0C0"/>
                  </a:outerShdw>
                </a:effectLst>
              </a:rPr>
              <a:t>:</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Efectul</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fotoelectric</a:t>
            </a:r>
            <a:r>
              <a:rPr lang="fr-FR" altLang="en-US" dirty="0">
                <a:solidFill>
                  <a:srgbClr val="000000"/>
                </a:solidFill>
                <a:effectLst>
                  <a:outerShdw blurRad="38100" dist="38100" dir="2700000" algn="tl">
                    <a:srgbClr val="C0C0C0"/>
                  </a:outerShdw>
                </a:effectLst>
              </a:rPr>
              <a:t> se </a:t>
            </a:r>
            <a:r>
              <a:rPr lang="fr-FR" altLang="en-US" dirty="0" err="1">
                <a:solidFill>
                  <a:srgbClr val="000000"/>
                </a:solidFill>
                <a:effectLst>
                  <a:outerShdw blurRad="38100" dist="38100" dir="2700000" algn="tl">
                    <a:srgbClr val="C0C0C0"/>
                  </a:outerShdw>
                </a:effectLst>
              </a:rPr>
              <a:t>produce</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într</a:t>
            </a:r>
            <a:r>
              <a:rPr lang="fr-FR" altLang="en-US" dirty="0">
                <a:solidFill>
                  <a:srgbClr val="000000"/>
                </a:solidFill>
                <a:effectLst>
                  <a:outerShdw blurRad="38100" dist="38100" dir="2700000" algn="tl">
                    <a:srgbClr val="C0C0C0"/>
                  </a:outerShdw>
                </a:effectLst>
              </a:rPr>
              <a:t>-un </a:t>
            </a:r>
            <a:r>
              <a:rPr lang="fr-FR" altLang="en-US" dirty="0" err="1">
                <a:solidFill>
                  <a:srgbClr val="000000"/>
                </a:solidFill>
                <a:effectLst>
                  <a:outerShdw blurRad="38100" dist="38100" dir="2700000" algn="tl">
                    <a:srgbClr val="C0C0C0"/>
                  </a:outerShdw>
                </a:effectLst>
              </a:rPr>
              <a:t>timp</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foarte</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scurt</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încât</a:t>
            </a:r>
            <a:r>
              <a:rPr lang="fr-FR" altLang="en-US" dirty="0">
                <a:solidFill>
                  <a:srgbClr val="000000"/>
                </a:solidFill>
                <a:effectLst>
                  <a:outerShdw blurRad="38100" dist="38100" dir="2700000" algn="tl">
                    <a:srgbClr val="C0C0C0"/>
                  </a:outerShdw>
                </a:effectLst>
              </a:rPr>
              <a:t> se </a:t>
            </a:r>
            <a:r>
              <a:rPr lang="fr-FR" altLang="en-US" dirty="0" err="1">
                <a:solidFill>
                  <a:srgbClr val="000000"/>
                </a:solidFill>
                <a:effectLst>
                  <a:outerShdw blurRad="38100" dist="38100" dir="2700000" algn="tl">
                    <a:srgbClr val="C0C0C0"/>
                  </a:outerShdw>
                </a:effectLst>
              </a:rPr>
              <a:t>poate</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considera</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că</a:t>
            </a:r>
            <a:r>
              <a:rPr lang="fr-FR" altLang="en-US" dirty="0">
                <a:solidFill>
                  <a:srgbClr val="000000"/>
                </a:solidFill>
                <a:effectLst>
                  <a:outerShdw blurRad="38100" dist="38100" dir="2700000" algn="tl">
                    <a:srgbClr val="C0C0C0"/>
                  </a:outerShdw>
                </a:effectLst>
              </a:rPr>
              <a:t> se </a:t>
            </a:r>
            <a:r>
              <a:rPr lang="fr-FR" altLang="en-US" dirty="0" err="1">
                <a:solidFill>
                  <a:srgbClr val="000000"/>
                </a:solidFill>
                <a:effectLst>
                  <a:outerShdw blurRad="38100" dist="38100" dir="2700000" algn="tl">
                    <a:srgbClr val="C0C0C0"/>
                  </a:outerShdw>
                </a:effectLst>
              </a:rPr>
              <a:t>produce</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practic</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instantaneu</a:t>
            </a:r>
            <a:r>
              <a:rPr lang="fr-FR" altLang="en-US" dirty="0">
                <a:solidFill>
                  <a:srgbClr val="000000"/>
                </a:solidFill>
                <a:effectLst>
                  <a:outerShdw blurRad="38100" dist="38100" dir="2700000" algn="tl">
                    <a:srgbClr val="C0C0C0"/>
                  </a:outerShdw>
                </a:effectLst>
              </a:rPr>
              <a:t>. </a:t>
            </a:r>
            <a:endParaRPr lang="en-US" altLang="en-US" b="1" i="1" dirty="0">
              <a:solidFill>
                <a:srgbClr val="000000"/>
              </a:solidFill>
              <a:effectLst>
                <a:outerShdw blurRad="38100" dist="38100" dir="2700000" algn="tl">
                  <a:srgbClr val="C0C0C0"/>
                </a:outerShdw>
              </a:effectLst>
            </a:endParaRPr>
          </a:p>
          <a:p>
            <a:r>
              <a:rPr lang="fr-FR" altLang="en-US" dirty="0" err="1">
                <a:solidFill>
                  <a:srgbClr val="000000"/>
                </a:solidFill>
                <a:effectLst>
                  <a:outerShdw blurRad="38100" dist="38100" dir="2700000" algn="tl">
                    <a:srgbClr val="C0C0C0"/>
                  </a:outerShdw>
                </a:effectLst>
              </a:rPr>
              <a:t>În</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anul</a:t>
            </a:r>
            <a:r>
              <a:rPr lang="fr-FR" altLang="en-US" dirty="0">
                <a:solidFill>
                  <a:srgbClr val="000000"/>
                </a:solidFill>
                <a:effectLst>
                  <a:outerShdw blurRad="38100" dist="38100" dir="2700000" algn="tl">
                    <a:srgbClr val="C0C0C0"/>
                  </a:outerShdw>
                </a:effectLst>
              </a:rPr>
              <a:t> 1905,  Albert Einstein </a:t>
            </a:r>
            <a:r>
              <a:rPr lang="fr-FR" altLang="en-US" dirty="0" err="1">
                <a:solidFill>
                  <a:srgbClr val="000000"/>
                </a:solidFill>
                <a:effectLst>
                  <a:outerShdw blurRad="38100" dist="38100" dir="2700000" algn="tl">
                    <a:srgbClr val="C0C0C0"/>
                  </a:outerShdw>
                </a:effectLst>
              </a:rPr>
              <a:t>dă</a:t>
            </a:r>
            <a:r>
              <a:rPr lang="fr-FR" altLang="en-US" dirty="0">
                <a:solidFill>
                  <a:srgbClr val="000000"/>
                </a:solidFill>
                <a:effectLst>
                  <a:outerShdw blurRad="38100" dist="38100" dir="2700000" algn="tl">
                    <a:srgbClr val="C0C0C0"/>
                  </a:outerShdw>
                </a:effectLst>
              </a:rPr>
              <a:t> o </a:t>
            </a:r>
            <a:r>
              <a:rPr lang="fr-FR" altLang="en-US" dirty="0" err="1">
                <a:solidFill>
                  <a:srgbClr val="000000"/>
                </a:solidFill>
                <a:effectLst>
                  <a:outerShdw blurRad="38100" dist="38100" dir="2700000" algn="tl">
                    <a:srgbClr val="C0C0C0"/>
                  </a:outerShdw>
                </a:effectLst>
              </a:rPr>
              <a:t>explicaţie</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teoretică</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corectă</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acestor</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patru</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legi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experimentale</a:t>
            </a:r>
            <a:r>
              <a:rPr lang="fr-FR" altLang="en-US" dirty="0">
                <a:solidFill>
                  <a:srgbClr val="000000"/>
                </a:solidFill>
                <a:effectLst>
                  <a:outerShdw blurRad="38100" dist="38100" dir="2700000" algn="tl">
                    <a:srgbClr val="C0C0C0"/>
                  </a:outerShdw>
                </a:effectLst>
              </a:rPr>
              <a:t>. El  </a:t>
            </a:r>
            <a:r>
              <a:rPr lang="fr-FR" altLang="en-US" dirty="0" err="1">
                <a:solidFill>
                  <a:srgbClr val="000000"/>
                </a:solidFill>
                <a:effectLst>
                  <a:outerShdw blurRad="38100" dist="38100" dir="2700000" algn="tl">
                    <a:srgbClr val="C0C0C0"/>
                  </a:outerShdw>
                </a:effectLst>
              </a:rPr>
              <a:t>extinde</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şi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asupra</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radiaţiei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ipoteza</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cuantelor</a:t>
            </a:r>
            <a:r>
              <a:rPr lang="fr-FR" altLang="en-US" dirty="0">
                <a:solidFill>
                  <a:srgbClr val="000000"/>
                </a:solidFill>
                <a:effectLst>
                  <a:outerShdw blurRad="38100" dist="38100" dir="2700000" algn="tl">
                    <a:srgbClr val="C0C0C0"/>
                  </a:outerShdw>
                </a:effectLst>
              </a:rPr>
              <a:t> a lui Planck </a:t>
            </a:r>
            <a:r>
              <a:rPr lang="fr-FR" altLang="en-US" dirty="0" err="1">
                <a:solidFill>
                  <a:srgbClr val="000000"/>
                </a:solidFill>
                <a:effectLst>
                  <a:outerShdw blurRad="38100" dist="38100" dir="2700000" algn="tl">
                    <a:srgbClr val="C0C0C0"/>
                  </a:outerShdw>
                </a:effectLst>
              </a:rPr>
              <a:t>şi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admite</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că</a:t>
            </a:r>
            <a:r>
              <a:rPr lang="fr-FR" altLang="en-US" dirty="0">
                <a:solidFill>
                  <a:srgbClr val="000000"/>
                </a:solidFill>
                <a:effectLst>
                  <a:outerShdw blurRad="38100" dist="38100" dir="2700000" algn="tl">
                    <a:srgbClr val="C0C0C0"/>
                  </a:outerShdw>
                </a:effectLst>
              </a:rPr>
              <a:t> nu </a:t>
            </a:r>
            <a:r>
              <a:rPr lang="fr-FR" altLang="en-US" dirty="0" err="1">
                <a:solidFill>
                  <a:srgbClr val="000000"/>
                </a:solidFill>
                <a:effectLst>
                  <a:outerShdw blurRad="38100" dist="38100" dir="2700000" algn="tl">
                    <a:srgbClr val="C0C0C0"/>
                  </a:outerShdw>
                </a:effectLst>
              </a:rPr>
              <a:t>numai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emisia</a:t>
            </a:r>
            <a:r>
              <a:rPr lang="fr-FR" altLang="en-US" dirty="0">
                <a:solidFill>
                  <a:srgbClr val="000000"/>
                </a:solidFill>
                <a:effectLst>
                  <a:outerShdw blurRad="38100" dist="38100" dir="2700000" algn="tl">
                    <a:srgbClr val="C0C0C0"/>
                  </a:outerShdw>
                </a:effectLst>
              </a:rPr>
              <a:t> de </a:t>
            </a:r>
            <a:r>
              <a:rPr lang="fr-FR" altLang="en-US" dirty="0" err="1">
                <a:solidFill>
                  <a:srgbClr val="000000"/>
                </a:solidFill>
                <a:effectLst>
                  <a:outerShdw blurRad="38100" dist="38100" dir="2700000" algn="tl">
                    <a:srgbClr val="C0C0C0"/>
                  </a:outerShdw>
                </a:effectLst>
              </a:rPr>
              <a:t>radiaţie</a:t>
            </a:r>
            <a:r>
              <a:rPr lang="fr-FR" altLang="en-US" dirty="0">
                <a:solidFill>
                  <a:srgbClr val="000000"/>
                </a:solidFill>
                <a:effectLst>
                  <a:outerShdw blurRad="38100" dist="38100" dir="2700000" algn="tl">
                    <a:srgbClr val="C0C0C0"/>
                  </a:outerShdw>
                </a:effectLst>
              </a:rPr>
              <a:t> este </a:t>
            </a:r>
            <a:r>
              <a:rPr lang="fr-FR" altLang="en-US" dirty="0" err="1">
                <a:solidFill>
                  <a:srgbClr val="000000"/>
                </a:solidFill>
                <a:effectLst>
                  <a:outerShdw blurRad="38100" dist="38100" dir="2700000" algn="tl">
                    <a:srgbClr val="C0C0C0"/>
                  </a:outerShdw>
                </a:effectLst>
              </a:rPr>
              <a:t>discontinuă</a:t>
            </a:r>
            <a:r>
              <a:rPr lang="fr-FR" altLang="en-US" dirty="0">
                <a:solidFill>
                  <a:srgbClr val="000000"/>
                </a:solidFill>
                <a:effectLst>
                  <a:outerShdw blurRad="38100" dist="38100" dir="2700000" algn="tl">
                    <a:srgbClr val="C0C0C0"/>
                  </a:outerShdw>
                </a:effectLst>
              </a:rPr>
              <a:t>, ci </a:t>
            </a:r>
            <a:r>
              <a:rPr lang="fr-FR" altLang="en-US" dirty="0" err="1">
                <a:solidFill>
                  <a:srgbClr val="000000"/>
                </a:solidFill>
                <a:effectLst>
                  <a:outerShdw blurRad="38100" dist="38100" dir="2700000" algn="tl">
                    <a:srgbClr val="C0C0C0"/>
                  </a:outerShdw>
                </a:effectLst>
              </a:rPr>
              <a:t>şi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radiaţia</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însăşi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fiind</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formată</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din</a:t>
            </a:r>
            <a:r>
              <a:rPr lang="fr-FR" altLang="en-US" dirty="0">
                <a:solidFill>
                  <a:srgbClr val="000000"/>
                </a:solidFill>
                <a:effectLst>
                  <a:outerShdw blurRad="38100" dist="38100" dir="2700000" algn="tl">
                    <a:srgbClr val="C0C0C0"/>
                  </a:outerShdw>
                </a:effectLst>
              </a:rPr>
              <a:t> </a:t>
            </a:r>
            <a:r>
              <a:rPr lang="fr-FR" altLang="en-US" i="1" dirty="0" err="1">
                <a:solidFill>
                  <a:srgbClr val="000000"/>
                </a:solidFill>
                <a:effectLst>
                  <a:outerShdw blurRad="38100" dist="38100" dir="2700000" algn="tl">
                    <a:srgbClr val="C0C0C0"/>
                  </a:outerShdw>
                </a:effectLst>
              </a:rPr>
              <a:t>fotoni</a:t>
            </a:r>
            <a:r>
              <a:rPr lang="ro-RO" altLang="en-US" i="1" dirty="0">
                <a:solidFill>
                  <a:srgbClr val="000000"/>
                </a:solidFill>
                <a:effectLst>
                  <a:outerShdw blurRad="38100" dist="38100" dir="2700000" algn="tl">
                    <a:srgbClr val="C0C0C0"/>
                  </a:outerShdw>
                </a:effectLst>
              </a:rPr>
              <a:t>-</a:t>
            </a:r>
            <a:r>
              <a:rPr lang="fr-FR" altLang="en-US" dirty="0" err="1">
                <a:solidFill>
                  <a:srgbClr val="000000"/>
                </a:solidFill>
                <a:effectLst>
                  <a:outerShdw blurRad="38100" dist="38100" dir="2700000" algn="tl">
                    <a:srgbClr val="C0C0C0"/>
                  </a:outerShdw>
                </a:effectLst>
              </a:rPr>
              <a:t>particul</a:t>
            </a:r>
            <a:r>
              <a:rPr lang="ro-RO" altLang="en-US" dirty="0">
                <a:solidFill>
                  <a:srgbClr val="000000"/>
                </a:solidFill>
                <a:effectLst>
                  <a:outerShdw blurRad="38100" dist="38100" dir="2700000" algn="tl">
                    <a:srgbClr val="C0C0C0"/>
                  </a:outerShdw>
                </a:effectLst>
              </a:rPr>
              <a:t>e</a:t>
            </a:r>
            <a:r>
              <a:rPr lang="fr-FR" altLang="en-US" dirty="0">
                <a:solidFill>
                  <a:srgbClr val="000000"/>
                </a:solidFill>
                <a:effectLst>
                  <a:outerShdw blurRad="38100" dist="38100" dir="2700000" algn="tl">
                    <a:srgbClr val="C0C0C0"/>
                  </a:outerShdw>
                </a:effectLst>
              </a:rPr>
              <a:t> care se </a:t>
            </a:r>
            <a:r>
              <a:rPr lang="fr-FR" altLang="en-US" dirty="0" err="1">
                <a:solidFill>
                  <a:srgbClr val="000000"/>
                </a:solidFill>
                <a:effectLst>
                  <a:outerShdw blurRad="38100" dist="38100" dir="2700000" algn="tl">
                    <a:srgbClr val="C0C0C0"/>
                  </a:outerShdw>
                </a:effectLst>
              </a:rPr>
              <a:t>mişcă</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cu</a:t>
            </a:r>
            <a:r>
              <a:rPr lang="fr-FR" altLang="en-US" dirty="0">
                <a:solidFill>
                  <a:srgbClr val="000000"/>
                </a:solidFill>
                <a:effectLst>
                  <a:outerShdw blurRad="38100" dist="38100" dir="2700000" algn="tl">
                    <a:srgbClr val="C0C0C0"/>
                  </a:outerShdw>
                </a:effectLst>
              </a:rPr>
              <a:t> o </a:t>
            </a:r>
            <a:r>
              <a:rPr lang="fr-FR" altLang="en-US" dirty="0" err="1">
                <a:solidFill>
                  <a:srgbClr val="000000"/>
                </a:solidFill>
                <a:effectLst>
                  <a:outerShdw blurRad="38100" dist="38100" dir="2700000" algn="tl">
                    <a:srgbClr val="C0C0C0"/>
                  </a:outerShdw>
                </a:effectLst>
              </a:rPr>
              <a:t>viteză</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egală</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cu</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viteza</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luminii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în</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vid</a:t>
            </a:r>
            <a:r>
              <a:rPr lang="fr-FR" altLang="en-US" dirty="0">
                <a:solidFill>
                  <a:srgbClr val="000000"/>
                </a:solidFill>
                <a:effectLst>
                  <a:outerShdw blurRad="38100" dist="38100" dir="2700000" algn="tl">
                    <a:srgbClr val="C0C0C0"/>
                  </a:outerShdw>
                </a:effectLst>
              </a:rPr>
              <a:t> </a:t>
            </a:r>
            <a:r>
              <a:rPr lang="fr-FR" altLang="en-US" i="1" dirty="0">
                <a:solidFill>
                  <a:srgbClr val="000000"/>
                </a:solidFill>
                <a:effectLst>
                  <a:outerShdw blurRad="38100" dist="38100" dir="2700000" algn="tl">
                    <a:srgbClr val="C0C0C0"/>
                  </a:outerShdw>
                </a:effectLst>
              </a:rPr>
              <a:t>c</a:t>
            </a:r>
            <a:r>
              <a:rPr lang="fr-FR" altLang="en-US" dirty="0">
                <a:solidFill>
                  <a:srgbClr val="000000"/>
                </a:solidFill>
                <a:effectLst>
                  <a:outerShdw blurRad="38100" dist="38100" dir="2700000" algn="tl">
                    <a:srgbClr val="C0C0C0"/>
                  </a:outerShdw>
                </a:effectLst>
              </a:rPr>
              <a:t>.</a:t>
            </a:r>
            <a:r>
              <a:rPr lang="fr-FR" altLang="en-US" dirty="0">
                <a:solidFill>
                  <a:srgbClr val="000000"/>
                </a:solidFill>
              </a:rPr>
              <a:t> </a:t>
            </a:r>
            <a:endParaRPr lang="ro-RO" altLang="en-US" dirty="0">
              <a:solidFill>
                <a:srgbClr val="000000"/>
              </a:solidFill>
            </a:endParaRPr>
          </a:p>
          <a:p>
            <a:r>
              <a:rPr lang="ro-RO" altLang="en-US" dirty="0">
                <a:solidFill>
                  <a:srgbClr val="000000"/>
                </a:solidFill>
                <a:effectLst>
                  <a:outerShdw blurRad="38100" dist="38100" dir="2700000" algn="tl">
                    <a:srgbClr val="C0C0C0"/>
                  </a:outerShdw>
                </a:effectLst>
              </a:rPr>
              <a:t>E</a:t>
            </a:r>
            <a:r>
              <a:rPr lang="fr-FR" altLang="en-US" dirty="0" err="1">
                <a:solidFill>
                  <a:srgbClr val="000000"/>
                </a:solidFill>
                <a:effectLst>
                  <a:outerShdw blurRad="38100" dist="38100" dir="2700000" algn="tl">
                    <a:srgbClr val="C0C0C0"/>
                  </a:outerShdw>
                </a:effectLst>
              </a:rPr>
              <a:t>nergia</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fotonului</a:t>
            </a:r>
            <a:r>
              <a:rPr lang="fr-FR" altLang="en-US" dirty="0">
                <a:solidFill>
                  <a:srgbClr val="000000"/>
                </a:solidFill>
                <a:effectLst>
                  <a:outerShdw blurRad="38100" dist="38100" dir="2700000" algn="tl">
                    <a:srgbClr val="C0C0C0"/>
                  </a:outerShdw>
                </a:effectLst>
              </a:rPr>
              <a:t> este </a:t>
            </a:r>
            <a:r>
              <a:rPr lang="fr-FR" altLang="en-US" dirty="0" err="1">
                <a:solidFill>
                  <a:srgbClr val="000000"/>
                </a:solidFill>
                <a:effectLst>
                  <a:outerShdw blurRad="38100" dist="38100" dir="2700000" algn="tl">
                    <a:srgbClr val="C0C0C0"/>
                  </a:outerShdw>
                </a:effectLst>
              </a:rPr>
              <a:t>dată</a:t>
            </a:r>
            <a:r>
              <a:rPr lang="fr-FR" altLang="en-US" dirty="0">
                <a:solidFill>
                  <a:srgbClr val="000000"/>
                </a:solidFill>
                <a:effectLst>
                  <a:outerShdw blurRad="38100" dist="38100" dir="2700000" algn="tl">
                    <a:srgbClr val="C0C0C0"/>
                  </a:outerShdw>
                </a:effectLst>
              </a:rPr>
              <a:t> de </a:t>
            </a:r>
            <a:r>
              <a:rPr lang="fr-FR" altLang="en-US" dirty="0" err="1">
                <a:solidFill>
                  <a:srgbClr val="000000"/>
                </a:solidFill>
                <a:effectLst>
                  <a:outerShdw blurRad="38100" dist="38100" dir="2700000" algn="tl">
                    <a:srgbClr val="C0C0C0"/>
                  </a:outerShdw>
                </a:effectLst>
              </a:rPr>
              <a:t>expresia</a:t>
            </a:r>
            <a:r>
              <a:rPr lang="fr-FR" altLang="en-US" dirty="0">
                <a:solidFill>
                  <a:srgbClr val="000000"/>
                </a:solidFill>
                <a:effectLst>
                  <a:outerShdw blurRad="38100" dist="38100" dir="2700000" algn="tl">
                    <a:srgbClr val="C0C0C0"/>
                  </a:outerShdw>
                </a:effectLst>
              </a:rPr>
              <a:t> lui Planck:</a:t>
            </a:r>
            <a:r>
              <a:rPr lang="ro-RO" altLang="en-US" dirty="0">
                <a:solidFill>
                  <a:srgbClr val="000000"/>
                </a:solidFill>
                <a:effectLst>
                  <a:outerShdw blurRad="38100" dist="38100" dir="2700000" algn="tl">
                    <a:srgbClr val="C0C0C0"/>
                  </a:outerShdw>
                </a:effectLst>
              </a:rPr>
              <a:t> </a:t>
            </a:r>
            <a:r>
              <a:rPr lang="fr-FR" altLang="en-US" i="1" dirty="0" err="1">
                <a:solidFill>
                  <a:srgbClr val="000000"/>
                </a:solidFill>
                <a:effectLst>
                  <a:outerShdw blurRad="38100" dist="38100" dir="2700000" algn="tl">
                    <a:srgbClr val="C0C0C0"/>
                  </a:outerShdw>
                </a:effectLst>
              </a:rPr>
              <a:t>E</a:t>
            </a:r>
            <a:r>
              <a:rPr lang="fr-FR" altLang="en-US" sz="1000" i="1" dirty="0" err="1">
                <a:solidFill>
                  <a:srgbClr val="000000"/>
                </a:solidFill>
                <a:effectLst>
                  <a:outerShdw blurRad="38100" dist="38100" dir="2700000" algn="tl">
                    <a:srgbClr val="C0C0C0"/>
                  </a:outerShdw>
                </a:effectLst>
              </a:rPr>
              <a:t>f</a:t>
            </a:r>
            <a:r>
              <a:rPr lang="fr-FR" altLang="en-US" dirty="0">
                <a:solidFill>
                  <a:srgbClr val="000000"/>
                </a:solidFill>
                <a:effectLst>
                  <a:outerShdw blurRad="38100" dist="38100" dir="2700000" algn="tl">
                    <a:srgbClr val="C0C0C0"/>
                  </a:outerShdw>
                </a:effectLst>
              </a:rPr>
              <a:t>  = </a:t>
            </a:r>
            <a:r>
              <a:rPr lang="fr-FR" altLang="en-US" i="1" dirty="0">
                <a:solidFill>
                  <a:srgbClr val="000000"/>
                </a:solidFill>
                <a:effectLst>
                  <a:outerShdw blurRad="38100" dist="38100" dir="2700000" algn="tl">
                    <a:srgbClr val="C0C0C0"/>
                  </a:outerShdw>
                </a:effectLst>
              </a:rPr>
              <a:t>h  = </a:t>
            </a:r>
            <a:r>
              <a:rPr lang="en-GB" altLang="en-US" i="1" dirty="0">
                <a:solidFill>
                  <a:srgbClr val="000000"/>
                </a:solidFill>
                <a:effectLst>
                  <a:outerShdw blurRad="38100" dist="38100" dir="2700000" algn="tl">
                    <a:srgbClr val="C0C0C0"/>
                  </a:outerShdw>
                </a:effectLst>
              </a:rPr>
              <a:t>ћ ω</a:t>
            </a:r>
            <a:r>
              <a:rPr lang="fr-FR" altLang="en-US" dirty="0">
                <a:solidFill>
                  <a:srgbClr val="000000"/>
                </a:solidFill>
                <a:effectLst>
                  <a:outerShdw blurRad="38100" dist="38100" dir="2700000" algn="tl">
                    <a:srgbClr val="C0C0C0"/>
                  </a:outerShdw>
                </a:effectLst>
              </a:rPr>
              <a:t> </a:t>
            </a:r>
            <a:r>
              <a:rPr lang="ro-RO" altLang="en-US" dirty="0">
                <a:solidFill>
                  <a:srgbClr val="000000"/>
                </a:solidFill>
                <a:effectLst>
                  <a:outerShdw blurRad="38100" dist="38100" dir="2700000" algn="tl">
                    <a:srgbClr val="C0C0C0"/>
                  </a:outerShdw>
                </a:effectLst>
              </a:rPr>
              <a:t>.</a:t>
            </a:r>
            <a:r>
              <a:rPr lang="fr-FR" altLang="en-US" dirty="0">
                <a:solidFill>
                  <a:srgbClr val="000000"/>
                </a:solidFill>
                <a:effectLst>
                  <a:outerShdw blurRad="38100" dist="38100" dir="2700000" algn="tl">
                    <a:srgbClr val="C0C0C0"/>
                  </a:outerShdw>
                </a:effectLst>
              </a:rPr>
              <a:t>                   </a:t>
            </a:r>
          </a:p>
          <a:p>
            <a:endParaRPr lang="ro-RO" altLang="en-US" dirty="0">
              <a:solidFill>
                <a:srgbClr val="000000"/>
              </a:solidFill>
            </a:endParaRPr>
          </a:p>
          <a:p>
            <a:endParaRPr lang="ro-RO" altLang="en-US" dirty="0">
              <a:solidFill>
                <a:srgbClr val="000000"/>
              </a:solidFill>
            </a:endParaRPr>
          </a:p>
          <a:p>
            <a:endParaRPr lang="en-US" altLang="en-US" dirty="0">
              <a:solidFill>
                <a:srgbClr val="000000"/>
              </a:solidFill>
            </a:endParaRPr>
          </a:p>
        </p:txBody>
      </p:sp>
      <p:sp>
        <p:nvSpPr>
          <p:cNvPr id="40966"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0967" name="Rectangle 11"/>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0968"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0969"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0970" name="Rectangle 18"/>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0971" name="Rectangle 20"/>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0972" name="Rectangle 22"/>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0973"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0974"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0975" name="Rectangle 2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40977" name="Object 17"/>
          <p:cNvGraphicFramePr>
            <a:graphicFrameLocks noChangeAspect="1"/>
          </p:cNvGraphicFramePr>
          <p:nvPr/>
        </p:nvGraphicFramePr>
        <p:xfrm>
          <a:off x="2484438" y="4149725"/>
          <a:ext cx="284162" cy="385763"/>
        </p:xfrm>
        <a:graphic>
          <a:graphicData uri="http://schemas.openxmlformats.org/presentationml/2006/ole">
            <mc:AlternateContent xmlns:mc="http://schemas.openxmlformats.org/markup-compatibility/2006">
              <mc:Choice xmlns:v="urn:schemas-microsoft-com:vml" Requires="v">
                <p:oleObj spid="_x0000_s1061" name="Equation" r:id="rId3" imgW="177480" imgH="241200" progId="Equation.3">
                  <p:embed/>
                </p:oleObj>
              </mc:Choice>
              <mc:Fallback>
                <p:oleObj name="Equation" r:id="rId3" imgW="17748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4149725"/>
                        <a:ext cx="284162"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8" name="Object 18"/>
          <p:cNvGraphicFramePr>
            <a:graphicFrameLocks noChangeAspect="1"/>
          </p:cNvGraphicFramePr>
          <p:nvPr>
            <p:extLst>
              <p:ext uri="{D42A27DB-BD31-4B8C-83A1-F6EECF244321}">
                <p14:modId xmlns:p14="http://schemas.microsoft.com/office/powerpoint/2010/main" val="2496048314"/>
              </p:ext>
            </p:extLst>
          </p:nvPr>
        </p:nvGraphicFramePr>
        <p:xfrm>
          <a:off x="8027988" y="4149725"/>
          <a:ext cx="669925" cy="385763"/>
        </p:xfrm>
        <a:graphic>
          <a:graphicData uri="http://schemas.openxmlformats.org/presentationml/2006/ole">
            <mc:AlternateContent xmlns:mc="http://schemas.openxmlformats.org/markup-compatibility/2006">
              <mc:Choice xmlns:v="urn:schemas-microsoft-com:vml" Requires="v">
                <p:oleObj spid="_x0000_s1062" name="Equation" r:id="rId5" imgW="419040" imgH="241200" progId="Equation.3">
                  <p:embed/>
                </p:oleObj>
              </mc:Choice>
              <mc:Fallback>
                <p:oleObj name="Equation" r:id="rId5" imgW="419040" imgH="241200" progId="Equation.3">
                  <p:embed/>
                  <p:pic>
                    <p:nvPicPr>
                      <p:cNvPr id="0" name=""/>
                      <p:cNvPicPr>
                        <a:picLocks noChangeAspect="1" noChangeArrowheads="1"/>
                      </p:cNvPicPr>
                      <p:nvPr/>
                    </p:nvPicPr>
                    <p:blipFill>
                      <a:blip r:embed="rId6"/>
                      <a:srcRect/>
                      <a:stretch>
                        <a:fillRect/>
                      </a:stretch>
                    </p:blipFill>
                    <p:spPr bwMode="auto">
                      <a:xfrm>
                        <a:off x="8027988" y="4149725"/>
                        <a:ext cx="66992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9" name="Object 19"/>
          <p:cNvGraphicFramePr>
            <a:graphicFrameLocks noChangeAspect="1"/>
          </p:cNvGraphicFramePr>
          <p:nvPr/>
        </p:nvGraphicFramePr>
        <p:xfrm>
          <a:off x="7164388" y="3429000"/>
          <a:ext cx="203200" cy="223838"/>
        </p:xfrm>
        <a:graphic>
          <a:graphicData uri="http://schemas.openxmlformats.org/presentationml/2006/ole">
            <mc:AlternateContent xmlns:mc="http://schemas.openxmlformats.org/markup-compatibility/2006">
              <mc:Choice xmlns:v="urn:schemas-microsoft-com:vml" Requires="v">
                <p:oleObj spid="_x0000_s1063" name="Equation" r:id="rId7" imgW="126720" imgH="139680" progId="Equation.3">
                  <p:embed/>
                </p:oleObj>
              </mc:Choice>
              <mc:Fallback>
                <p:oleObj name="Equation" r:id="rId7" imgW="126720" imgH="1396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4388" y="3429000"/>
                        <a:ext cx="203200" cy="223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80" name="Object 20"/>
          <p:cNvGraphicFramePr>
            <a:graphicFrameLocks noChangeAspect="1"/>
          </p:cNvGraphicFramePr>
          <p:nvPr>
            <p:extLst>
              <p:ext uri="{D42A27DB-BD31-4B8C-83A1-F6EECF244321}">
                <p14:modId xmlns:p14="http://schemas.microsoft.com/office/powerpoint/2010/main" val="2170406970"/>
              </p:ext>
            </p:extLst>
          </p:nvPr>
        </p:nvGraphicFramePr>
        <p:xfrm>
          <a:off x="7010400" y="5715000"/>
          <a:ext cx="261938" cy="287337"/>
        </p:xfrm>
        <a:graphic>
          <a:graphicData uri="http://schemas.openxmlformats.org/presentationml/2006/ole">
            <mc:AlternateContent xmlns:mc="http://schemas.openxmlformats.org/markup-compatibility/2006">
              <mc:Choice xmlns:v="urn:schemas-microsoft-com:vml" Requires="v">
                <p:oleObj spid="_x0000_s1064" name="Equation" r:id="rId9" imgW="126720" imgH="139680" progId="Equation.3">
                  <p:embed/>
                </p:oleObj>
              </mc:Choice>
              <mc:Fallback>
                <p:oleObj name="Equation" r:id="rId9" imgW="126720" imgH="1396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0400" y="5715000"/>
                        <a:ext cx="261938"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323"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2800" y="2743200"/>
            <a:ext cx="2667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Object 1"/>
          <p:cNvGraphicFramePr>
            <a:graphicFrameLocks noChangeAspect="1"/>
          </p:cNvGraphicFramePr>
          <p:nvPr>
            <p:extLst>
              <p:ext uri="{D42A27DB-BD31-4B8C-83A1-F6EECF244321}">
                <p14:modId xmlns:p14="http://schemas.microsoft.com/office/powerpoint/2010/main" val="493533864"/>
              </p:ext>
            </p:extLst>
          </p:nvPr>
        </p:nvGraphicFramePr>
        <p:xfrm>
          <a:off x="2514600" y="3485243"/>
          <a:ext cx="304800" cy="413657"/>
        </p:xfrm>
        <a:graphic>
          <a:graphicData uri="http://schemas.openxmlformats.org/presentationml/2006/ole">
            <mc:AlternateContent xmlns:mc="http://schemas.openxmlformats.org/markup-compatibility/2006">
              <mc:Choice xmlns:v="urn:schemas-microsoft-com:vml" Requires="v">
                <p:oleObj spid="_x0000_s1065" name="Equation" r:id="rId11" imgW="177480" imgH="241200" progId="Equation.3">
                  <p:embed/>
                </p:oleObj>
              </mc:Choice>
              <mc:Fallback>
                <p:oleObj name="Equation" r:id="rId11" imgW="177480" imgH="241200" progId="Equation.3">
                  <p:embed/>
                  <p:pic>
                    <p:nvPicPr>
                      <p:cNvPr id="0" name=""/>
                      <p:cNvPicPr/>
                      <p:nvPr/>
                    </p:nvPicPr>
                    <p:blipFill>
                      <a:blip r:embed="rId12"/>
                      <a:stretch>
                        <a:fillRect/>
                      </a:stretch>
                    </p:blipFill>
                    <p:spPr>
                      <a:xfrm>
                        <a:off x="2514600" y="3485243"/>
                        <a:ext cx="304800" cy="413657"/>
                      </a:xfrm>
                      <a:prstGeom prst="rect">
                        <a:avLst/>
                      </a:prstGeom>
                    </p:spPr>
                  </p:pic>
                </p:oleObj>
              </mc:Fallback>
            </mc:AlternateContent>
          </a:graphicData>
        </a:graphic>
      </p:graphicFrame>
    </p:spTree>
    <p:extLst>
      <p:ext uri="{BB962C8B-B14F-4D97-AF65-F5344CB8AC3E}">
        <p14:creationId xmlns:p14="http://schemas.microsoft.com/office/powerpoint/2010/main" val="2000148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167</TotalTime>
  <Words>2050</Words>
  <Application>Microsoft Office PowerPoint</Application>
  <PresentationFormat>On-screen Show (4:3)</PresentationFormat>
  <Paragraphs>328</Paragraphs>
  <Slides>24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1_Edge</vt:lpstr>
      <vt:lpstr>Equation</vt:lpstr>
      <vt:lpstr>Originile mecanicii cuantice </vt:lpstr>
      <vt:lpstr>1. Radiaţia termică</vt:lpstr>
      <vt:lpstr>1. Radiaţia termică</vt:lpstr>
      <vt:lpstr>1. Radiaţia termică</vt:lpstr>
      <vt:lpstr>1.Radiaţia termică</vt:lpstr>
      <vt:lpstr>1. Radiaţia termică</vt:lpstr>
      <vt:lpstr>1. Radiaţia termică</vt:lpstr>
      <vt:lpstr>  2. Efectul  fotoelectric </vt:lpstr>
      <vt:lpstr>  2. Efectul  fotoelectric </vt:lpstr>
      <vt:lpstr>  2. Efectul  fotoelectric </vt:lpstr>
      <vt:lpstr>3. Efectul Compton</vt:lpstr>
      <vt:lpstr>3. Efectul Compton</vt:lpstr>
      <vt:lpstr>3. Efectul Compton</vt:lpstr>
      <vt:lpstr>4. Dualismul undă-corpuscul </vt:lpstr>
      <vt:lpstr>4. Dualismul undă-corpuscul </vt:lpstr>
      <vt:lpstr>4. Dualismul undă-corpuscul </vt:lpstr>
      <vt:lpstr>5. Principiul Heisenberg     </vt:lpstr>
      <vt:lpstr>5. Principiul Heisenberg </vt:lpstr>
      <vt:lpstr>6. Ecuaţia lui  Schrödinger </vt:lpstr>
      <vt:lpstr>6. Ecuaţia lui  Schrödinger </vt:lpstr>
      <vt:lpstr>6. Ecuaţia lui  Schrödinger</vt:lpstr>
      <vt:lpstr>7. Spinul particulelor cuantice </vt:lpstr>
      <vt:lpstr>7. Spinul particulelor cuantice </vt:lpstr>
      <vt:lpstr>BIBLIOGRAFIE </vt:lpstr>
    </vt:vector>
  </TitlesOfParts>
  <Company>Universitatea Politehnica Timisoara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Efectul  fotoelectric</dc:title>
  <dc:creator>Nicolina Pop</dc:creator>
  <cp:lastModifiedBy>Nicolina Pop</cp:lastModifiedBy>
  <cp:revision>7</cp:revision>
  <dcterms:created xsi:type="dcterms:W3CDTF">2016-05-12T07:56:40Z</dcterms:created>
  <dcterms:modified xsi:type="dcterms:W3CDTF">2020-12-11T09:42:32Z</dcterms:modified>
</cp:coreProperties>
</file>