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Biodiversity Analysis —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Portfolio Project (Codecademy)</a:t>
            </a:r>
          </a:p>
          <a:p>
            <a:r>
              <a:t>Data: species_info.csv + observations.csv</a:t>
            </a:r>
          </a:p>
          <a:p>
            <a:r>
              <a:t>Auto-generated deck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species_info.csv: 5,824 rows | columns: category, scientific_name, common_names, conservation_status, is_protected</a:t>
            </a:r>
          </a:p>
          <a:p>
            <a:pPr lvl="1"/>
            <a:r>
              <a:t>observations.csv: 23,296 rows | columns: scientific_name, park_name, observations</a:t>
            </a:r>
          </a:p>
          <a:p>
            <a:pPr lvl="1"/>
            <a:r>
              <a:t>Unique species: 5,541 | Parks: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Significance: Category vs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Chi-squared test (category × is_protected):</a:t>
            </a:r>
          </a:p>
          <a:p>
            <a:pPr lvl="1"/>
            <a:r>
              <a:t>χ² = 469.511, df = 6, p = 3.096e-98</a:t>
            </a:r>
          </a:p>
          <a:p>
            <a:pPr lvl="1"/>
            <a:r>
              <a:t>Result: Significant at α = 0.05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Prioritize categories with higher protected share:</a:t>
            </a:r>
          </a:p>
          <a:p>
            <a:pPr lvl="1"/>
            <a:r>
              <a:t>- Mammal: 17.0% protected</a:t>
            </a:r>
          </a:p>
          <a:p>
            <a:pPr lvl="1"/>
            <a:r>
              <a:t>- Bird: 15.4% protected</a:t>
            </a:r>
          </a:p>
          <a:p>
            <a:pPr lvl="1"/>
            <a:r>
              <a:t>- Amphibian: 8.9% protected</a:t>
            </a:r>
          </a:p>
          <a:p>
            <a:pPr lvl="1"/>
            <a:r>
              <a:t>- Fish: 8.7% protected</a:t>
            </a:r>
          </a:p>
          <a:p>
            <a:pPr lvl="1"/>
            <a:r>
              <a:t>- Reptile: 6.4% protected</a:t>
            </a:r>
          </a:p>
          <a:p>
            <a:pPr lvl="1"/>
            <a:r>
              <a:t>- Nonvascular Plant: 1.5% protected</a:t>
            </a:r>
          </a:p>
          <a:p>
            <a:pPr lvl="1"/>
            <a:r>
              <a:t>- Vascular Plant: 1.1% protected</a:t>
            </a:r>
          </a:p>
          <a:p>
            <a:pPr lvl="1"/>
            <a:r>
              <a:t>Report both absolute counts and shares at park level.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Foot-and-Mouth Disease — 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Fill in after sample-size step in notebook:</a:t>
            </a:r>
          </a:p>
          <a:p>
            <a:pPr lvl="1"/>
            <a:r>
              <a:t>• Define hypotheses and MDE</a:t>
            </a:r>
          </a:p>
          <a:p>
            <a:pPr lvl="1"/>
            <a:r>
              <a:t>• Choose α and target power</a:t>
            </a:r>
          </a:p>
          <a:p>
            <a:pPr lvl="1"/>
            <a:r>
              <a:t>• Run power analysis for proportions (n per group)</a:t>
            </a:r>
          </a:p>
          <a:p>
            <a:pPr lvl="1"/>
            <a:r>
              <a:t>• State assumptions and final 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Conservation Status</a:t>
            </a:r>
          </a:p>
        </p:txBody>
      </p:sp>
      <p:pic>
        <p:nvPicPr>
          <p:cNvPr id="3" name="Picture 2" descr="status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Protected Share by Category</a:t>
            </a:r>
          </a:p>
        </p:txBody>
      </p:sp>
      <p:pic>
        <p:nvPicPr>
          <p:cNvPr id="3" name="Picture 2" descr="protected_share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Protected Observations by Park</a:t>
            </a:r>
          </a:p>
        </p:txBody>
      </p:sp>
      <p:pic>
        <p:nvPicPr>
          <p:cNvPr id="3" name="Picture 2" descr="protected_observations_by_par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