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yfitnesspal.com/food/calories/generic-dry-ramen-noodles-without-seasoning-157375889" TargetMode="External"/><Relationship Id="rId3" Type="http://schemas.openxmlformats.org/officeDocument/2006/relationships/hyperlink" Target="http://alienanthology.wikia.com/wiki/Spectagraph"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lien-covenant.com/topic/45629"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mfdb.org/images/thumb/3/30/Prometheus-flamegun3.jpg/601px-Prometheus-flamegun3.jp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rPr lang="en" sz="1100"/>
              <a:t>**Spoiler Alert**</a:t>
            </a:r>
          </a:p>
          <a:p>
            <a:pPr lvl="0">
              <a:spcBef>
                <a:spcPts val="0"/>
              </a:spcBef>
              <a:buNone/>
            </a:pPr>
            <a:r>
              <a:rPr lang="en" sz="1100"/>
              <a:t>The movie Prometheus is about 2 archaeologists discovering the origins of life on Earth.</a:t>
            </a:r>
          </a:p>
          <a:p>
            <a:pPr lvl="0">
              <a:spcBef>
                <a:spcPts val="0"/>
              </a:spcBef>
              <a:buNone/>
            </a:pPr>
            <a:r>
              <a:rPr lang="en" sz="1100"/>
              <a:t>All signs indicate a race of humanoids lovingly called the Engineers on a planet roughly 35 light years away.</a:t>
            </a:r>
          </a:p>
          <a:p>
            <a:pPr lvl="0">
              <a:spcBef>
                <a:spcPts val="0"/>
              </a:spcBef>
              <a:buNone/>
            </a:pPr>
            <a:r>
              <a:rPr lang="en" sz="1100"/>
              <a:t>The Weyland Corporation, offers to fund their mission to meet our makers.</a:t>
            </a:r>
          </a:p>
          <a:p>
            <a:pPr lvl="0">
              <a:spcBef>
                <a:spcPts val="0"/>
              </a:spcBef>
              <a:buNone/>
            </a:pPr>
            <a:r>
              <a:rPr lang="en" sz="1100"/>
              <a:t>Over the course of the mission they find alien life and evidence of a struggle for survival aboard a marooned ship.</a:t>
            </a:r>
          </a:p>
          <a:p>
            <a:pPr lvl="0">
              <a:spcBef>
                <a:spcPts val="0"/>
              </a:spcBef>
              <a:buNone/>
            </a:pPr>
            <a:r>
              <a:rPr lang="en" sz="1100"/>
              <a:t>Eventually some of the crew become infected with a pathogen and begin to mutate.</a:t>
            </a:r>
          </a:p>
          <a:p>
            <a:pPr lvl="0">
              <a:spcBef>
                <a:spcPts val="0"/>
              </a:spcBef>
              <a:buNone/>
            </a:pPr>
            <a:r>
              <a:rPr lang="en" sz="1100"/>
              <a:t>Many of the crew members die as a result and the mission is in jeopardy.</a:t>
            </a:r>
          </a:p>
          <a:p>
            <a:pPr lvl="0">
              <a:spcBef>
                <a:spcPts val="0"/>
              </a:spcBef>
              <a:buNone/>
            </a:pPr>
            <a:r>
              <a:rPr lang="en" sz="1100"/>
              <a:t>It is at this point that the secret mission agenda is revealed as the CEO of the corporation makes an appearance and attempts to contact an Engineer.</a:t>
            </a:r>
          </a:p>
          <a:p>
            <a:pPr lvl="0">
              <a:spcBef>
                <a:spcPts val="0"/>
              </a:spcBef>
              <a:buNone/>
            </a:pPr>
            <a:r>
              <a:rPr lang="en" sz="1100"/>
              <a:t>His goal was to find immortality and his greed abruptly ends the mission with total disaster as the engineer perceives them as threats and attempts to kill them.</a:t>
            </a:r>
          </a:p>
          <a:p>
            <a:pPr lvl="0">
              <a:spcBef>
                <a:spcPts val="0"/>
              </a:spcBef>
              <a:buNone/>
            </a:pPr>
            <a:r>
              <a:t/>
            </a:r>
            <a:endParaRPr sz="1100"/>
          </a:p>
          <a:p>
            <a:pPr lvl="0" rtl="0">
              <a:spcBef>
                <a:spcPts val="0"/>
              </a:spcBef>
              <a:buNone/>
            </a:pPr>
            <a:r>
              <a:t/>
            </a:r>
            <a:endParaRPr sz="1100"/>
          </a:p>
        </p:txBody>
      </p:sp>
      <p:sp>
        <p:nvSpPr>
          <p:cNvPr id="149" name="Shape 14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rPr lang="en"/>
              <a:t>T</a:t>
            </a:r>
            <a:r>
              <a:rPr lang="en"/>
              <a:t>he most interesting technology in Prometheus is David 8.</a:t>
            </a:r>
          </a:p>
          <a:p>
            <a:pPr lvl="0">
              <a:spcBef>
                <a:spcPts val="0"/>
              </a:spcBef>
              <a:buNone/>
            </a:pPr>
            <a:r>
              <a:t/>
            </a:r>
            <a:endParaRPr/>
          </a:p>
          <a:p>
            <a:pPr lvl="0" rtl="0">
              <a:spcBef>
                <a:spcPts val="0"/>
              </a:spcBef>
              <a:buNone/>
            </a:pPr>
            <a:r>
              <a:rPr lang="en"/>
              <a:t>David 8 is the latest in advanced androids made by Weyland Industries. He is designed to seem human: at one point in the movie, he is asked why he is putting on a space suit, since he does not need it, and replies that it is to make the humans feel more comfortable.</a:t>
            </a:r>
          </a:p>
          <a:p>
            <a:pPr lvl="0" rtl="0">
              <a:spcBef>
                <a:spcPts val="0"/>
              </a:spcBef>
              <a:buNone/>
            </a:pPr>
            <a:r>
              <a:t/>
            </a:r>
            <a:endParaRPr/>
          </a:p>
          <a:p>
            <a:pPr lvl="0">
              <a:spcBef>
                <a:spcPts val="0"/>
              </a:spcBef>
              <a:buNone/>
            </a:pPr>
            <a:r>
              <a:rPr lang="en"/>
              <a:t>He also has experimental emotions, but they just make him seem kind of like a sociopath instead of a more typical robot: instead of just not understanding the emotions of people, he seems to understand but not care.</a:t>
            </a:r>
            <a:br>
              <a:rPr lang="en"/>
            </a:br>
          </a:p>
          <a:p>
            <a:pPr lvl="0">
              <a:spcBef>
                <a:spcPts val="0"/>
              </a:spcBef>
              <a:buNone/>
            </a:pPr>
            <a:r>
              <a:rPr lang="en"/>
              <a:t>A major question with David is whether or not he is a moral agent, since he does some distinctly evil things, such as intentionally infecting a crew member with the pathogen.</a:t>
            </a:r>
          </a:p>
          <a:p>
            <a:pPr lvl="0">
              <a:spcBef>
                <a:spcPts val="0"/>
              </a:spcBef>
              <a:buNone/>
            </a:pPr>
            <a:r>
              <a:t/>
            </a:r>
            <a:endParaRPr/>
          </a:p>
          <a:p>
            <a:pPr lvl="0">
              <a:spcBef>
                <a:spcPts val="0"/>
              </a:spcBef>
              <a:buNone/>
            </a:pPr>
            <a:r>
              <a:rPr lang="en"/>
              <a:t>Our conclusion is that as long as Weyland (or someone to give him orders) is alive, David is not a moral agent. The argument being:</a:t>
            </a:r>
          </a:p>
          <a:p>
            <a:pPr indent="-228600" lvl="0" marL="457200" rtl="0">
              <a:spcBef>
                <a:spcPts val="0"/>
              </a:spcBef>
              <a:buChar char="●"/>
            </a:pPr>
            <a:r>
              <a:rPr lang="en"/>
              <a:t>Since Weyland can define his orders, he does not have free will.</a:t>
            </a:r>
          </a:p>
          <a:p>
            <a:pPr indent="-228600" lvl="1" marL="914400" rtl="0">
              <a:spcBef>
                <a:spcPts val="0"/>
              </a:spcBef>
              <a:buChar char="○"/>
            </a:pPr>
            <a:r>
              <a:rPr lang="en"/>
              <a:t>Elizabeth Shaw: What happens when Weyland is not around to program you anymore?</a:t>
            </a:r>
          </a:p>
          <a:p>
            <a:pPr indent="-228600" lvl="1" marL="914400" rtl="0">
              <a:spcBef>
                <a:spcPts val="0"/>
              </a:spcBef>
              <a:buChar char="○"/>
            </a:pPr>
            <a:r>
              <a:rPr lang="en"/>
              <a:t>David: I suppose I’ll be free.</a:t>
            </a:r>
          </a:p>
          <a:p>
            <a:pPr indent="-228600" lvl="1" marL="914400" rtl="0">
              <a:spcBef>
                <a:spcPts val="0"/>
              </a:spcBef>
              <a:buChar char="○"/>
            </a:pPr>
            <a:r>
              <a:rPr lang="en"/>
              <a:t>Elizabeth Shaw: You want that?</a:t>
            </a:r>
          </a:p>
          <a:p>
            <a:pPr indent="-228600" lvl="1" marL="914400" rtl="0">
              <a:spcBef>
                <a:spcPts val="0"/>
              </a:spcBef>
              <a:buChar char="○"/>
            </a:pPr>
            <a:r>
              <a:rPr lang="en"/>
              <a:t>David: “Want”? Not a concept I’m familiar with. That being said, doesn’t everyone want their parents dead?</a:t>
            </a:r>
          </a:p>
          <a:p>
            <a:pPr indent="-228600" lvl="1" marL="914400" rtl="0">
              <a:spcBef>
                <a:spcPts val="0"/>
              </a:spcBef>
              <a:buChar char="○"/>
            </a:pPr>
            <a:r>
              <a:rPr lang="en"/>
              <a:t>Elizabeth Shaw: I didn’t.</a:t>
            </a:r>
          </a:p>
          <a:p>
            <a:pPr indent="-228600" lvl="0" marL="457200" rtl="0">
              <a:spcBef>
                <a:spcPts val="0"/>
              </a:spcBef>
              <a:buChar char="●"/>
            </a:pPr>
            <a:r>
              <a:rPr lang="en"/>
              <a:t>In Alien: Covenant, he is shown to have free will and creative desires</a:t>
            </a:r>
          </a:p>
          <a:p>
            <a:pPr indent="-228600" lvl="1" marL="914400" rtl="0">
              <a:spcBef>
                <a:spcPts val="0"/>
              </a:spcBef>
              <a:buChar char="○"/>
            </a:pPr>
            <a:r>
              <a:rPr lang="en"/>
              <a:t>Therefore, he will be a moral agent</a:t>
            </a:r>
          </a:p>
          <a:p>
            <a:pPr indent="-228600" lvl="1" marL="914400" rtl="0">
              <a:spcBef>
                <a:spcPts val="0"/>
              </a:spcBef>
              <a:buChar char="○"/>
            </a:pPr>
            <a:r>
              <a:rPr lang="en"/>
              <a:t>As opposed to the robots in Westworld, who are programmed to be violent, David’s desire to be evil seems to be his choice</a:t>
            </a:r>
          </a:p>
          <a:p>
            <a:pPr lvl="0" rtl="0">
              <a:spcBef>
                <a:spcPts val="0"/>
              </a:spcBef>
              <a:buNone/>
            </a:pPr>
            <a:r>
              <a:t/>
            </a:r>
            <a:endParaRPr/>
          </a:p>
          <a:p>
            <a:pPr lvl="0" rtl="0">
              <a:spcBef>
                <a:spcPts val="0"/>
              </a:spcBef>
              <a:buNone/>
            </a:pPr>
            <a:r>
              <a:rPr lang="en"/>
              <a:t>Also, he apparently has unlimited memory, and has all of his “smarts” in his head, which can run independently.</a:t>
            </a:r>
          </a:p>
        </p:txBody>
      </p:sp>
      <p:sp>
        <p:nvSpPr>
          <p:cNvPr id="159" name="Shape 15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rPr lang="en"/>
              <a:t>If David is sentient, which all evidence seems to point to; then giving him orders that deny him his choice is, by definition, using someone as a means to an end and is equivalent to slavery. While the people giving the orders might not know that; it is still wrong.</a:t>
            </a:r>
          </a:p>
          <a:p>
            <a:pPr lvl="0">
              <a:spcBef>
                <a:spcPts val="0"/>
              </a:spcBef>
              <a:buNone/>
            </a:pPr>
            <a:r>
              <a:t/>
            </a:r>
            <a:endParaRPr/>
          </a:p>
          <a:p>
            <a:pPr lvl="0">
              <a:spcBef>
                <a:spcPts val="0"/>
              </a:spcBef>
              <a:buNone/>
            </a:pPr>
            <a:r>
              <a:rPr lang="en"/>
              <a:t>Given that David is sentient, are his actions “evil?” He does a number of things that are morally wrong, including poisoning a crew member and spying on someone’s dreams. This will be covered slightly more in a later section.</a:t>
            </a:r>
          </a:p>
          <a:p>
            <a:pPr lvl="0">
              <a:spcBef>
                <a:spcPts val="0"/>
              </a:spcBef>
              <a:buNone/>
            </a:pPr>
            <a:r>
              <a:t/>
            </a:r>
            <a:endParaRPr/>
          </a:p>
          <a:p>
            <a:pPr lvl="0" rtl="0">
              <a:spcBef>
                <a:spcPts val="0"/>
              </a:spcBef>
              <a:buNone/>
            </a:pPr>
            <a:r>
              <a:rPr lang="en"/>
              <a:t>If David is evil, was his </a:t>
            </a:r>
            <a:r>
              <a:rPr lang="en"/>
              <a:t>creation</a:t>
            </a:r>
            <a:r>
              <a:rPr lang="en"/>
              <a:t> morally wrong? By the ACM SE code of ethics, the engineers are obligated to make him safe, which they </a:t>
            </a:r>
            <a:r>
              <a:rPr lang="en"/>
              <a:t>obviously</a:t>
            </a:r>
            <a:r>
              <a:rPr lang="en"/>
              <a:t> have not done. His marketing states that “He will not flinch at even the most disturbing or seemingly irregular assignment, and he will dutifully persevere until reaching his final objective,” [1] so obviously the marketing department knows that he has no moral compass. </a:t>
            </a:r>
          </a:p>
        </p:txBody>
      </p:sp>
      <p:sp>
        <p:nvSpPr>
          <p:cNvPr id="169" name="Shape 16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spcBef>
                <a:spcPts val="0"/>
              </a:spcBef>
              <a:buSzPct val="25000"/>
              <a:buNone/>
            </a:pPr>
            <a:r>
              <a:rPr lang="en" sz="1200">
                <a:latin typeface="Calibri"/>
                <a:ea typeface="Calibri"/>
                <a:cs typeface="Calibri"/>
                <a:sym typeface="Calibri"/>
              </a:rPr>
              <a:t>Despite the negative portrayal of advanced AI, the movie actually portrays more or less a best-case scenario for use of automation: robots do not replace human jobs; instead they perform tasks that would be difficult or impossible for humans in order to allow the humans to expand their own scope of activity.</a:t>
            </a:r>
          </a:p>
          <a:p>
            <a:pPr lvl="0" rtl="0">
              <a:spcBef>
                <a:spcPts val="0"/>
              </a:spcBef>
              <a:buNone/>
            </a:pPr>
            <a:r>
              <a:t/>
            </a:r>
            <a:endParaRPr sz="1200">
              <a:latin typeface="Calibri"/>
              <a:ea typeface="Calibri"/>
              <a:cs typeface="Calibri"/>
              <a:sym typeface="Calibri"/>
            </a:endParaRPr>
          </a:p>
          <a:p>
            <a:pPr lvl="0" rtl="0">
              <a:spcBef>
                <a:spcPts val="0"/>
              </a:spcBef>
              <a:buSzPct val="25000"/>
              <a:buNone/>
            </a:pPr>
            <a:r>
              <a:rPr lang="en" sz="1200">
                <a:latin typeface="Calibri"/>
                <a:ea typeface="Calibri"/>
                <a:cs typeface="Calibri"/>
                <a:sym typeface="Calibri"/>
              </a:rPr>
              <a:t>David’s initial role, monitoring the crew while they were in stasis, is one such task.  Given the unreliability of the stasis machines, it seems likely that extended stasis wouldn’t have worked without David there to monitor things.  It also seems likely that the mission couldn’t have happened without stasis: (6 oz. ramen/380 cal)(2000 cal/person-day)(2 years)(365 days/year)(17 people)(1 ton/32000 oz.) = 12.25 tons of food (calorie info: </a:t>
            </a:r>
            <a:r>
              <a:rPr lang="en" sz="1200" u="sng">
                <a:solidFill>
                  <a:schemeClr val="hlink"/>
                </a:solidFill>
                <a:latin typeface="Calibri"/>
                <a:ea typeface="Calibri"/>
                <a:cs typeface="Calibri"/>
                <a:sym typeface="Calibri"/>
                <a:hlinkClick r:id="rId2"/>
              </a:rPr>
              <a:t>http://www.myfitnesspal.com/food/calories/generic-dry-ramen-noodles-without-seasoning-157375889</a:t>
            </a:r>
            <a:r>
              <a:rPr lang="en" sz="1200">
                <a:latin typeface="Calibri"/>
                <a:ea typeface="Calibri"/>
                <a:cs typeface="Calibri"/>
                <a:sym typeface="Calibri"/>
              </a:rPr>
              <a:t>)  Staying awake alone for two years is a prime example of a task that is too monotonous or unpleasant to be done by a human.</a:t>
            </a:r>
          </a:p>
          <a:p>
            <a:pPr lvl="0" rtl="0">
              <a:spcBef>
                <a:spcPts val="0"/>
              </a:spcBef>
              <a:buNone/>
            </a:pPr>
            <a:r>
              <a:t/>
            </a:r>
            <a:endParaRPr sz="1200">
              <a:latin typeface="Calibri"/>
              <a:ea typeface="Calibri"/>
              <a:cs typeface="Calibri"/>
              <a:sym typeface="Calibri"/>
            </a:endParaRPr>
          </a:p>
          <a:p>
            <a:pPr lvl="0" rtl="0">
              <a:spcBef>
                <a:spcPts val="0"/>
              </a:spcBef>
              <a:buSzPct val="25000"/>
              <a:buNone/>
            </a:pPr>
            <a:r>
              <a:rPr lang="en" sz="1200">
                <a:latin typeface="Calibri"/>
                <a:ea typeface="Calibri"/>
                <a:cs typeface="Calibri"/>
                <a:sym typeface="Calibri"/>
              </a:rPr>
              <a:t>The scanning robots (spectrographs, PUPS) represent another expansive use of automation.  These drones fly through a massive network of caves and corridors, producing detailed 3D maps of the regions they scan.  In order for a human to do this, they would have to proceed through the unknown areas themselves, which would expose them to danger and take much longer than an autonomous scan.</a:t>
            </a:r>
          </a:p>
          <a:p>
            <a:pPr lvl="0" rtl="0">
              <a:spcBef>
                <a:spcPts val="0"/>
              </a:spcBef>
              <a:buNone/>
            </a:pPr>
            <a:r>
              <a:t/>
            </a:r>
            <a:endParaRPr sz="1200">
              <a:latin typeface="Calibri"/>
              <a:ea typeface="Calibri"/>
              <a:cs typeface="Calibri"/>
              <a:sym typeface="Calibri"/>
            </a:endParaRPr>
          </a:p>
          <a:p>
            <a:pPr lvl="0" rtl="0">
              <a:spcBef>
                <a:spcPts val="0"/>
              </a:spcBef>
              <a:buSzPct val="25000"/>
              <a:buNone/>
            </a:pPr>
            <a:r>
              <a:rPr lang="en" sz="1200">
                <a:latin typeface="Calibri"/>
                <a:ea typeface="Calibri"/>
                <a:cs typeface="Calibri"/>
                <a:sym typeface="Calibri"/>
              </a:rPr>
              <a:t>In fact, the workers in the movie could have benefitted from even more automation.  Much of the danger in the movie comes from the crewmembers being exposed to various dangerous alien life forms.  This could have been avoided or at least substantially mitigated by first sending in an autonomous probe, as has been done in every other space exploration attempt in the past.  Spirit and Opportunity can’t catch alien viruses and don’t have to worry about parasitic alien snakes jumping down their throats.</a:t>
            </a:r>
          </a:p>
          <a:p>
            <a:pPr lvl="0" rtl="0">
              <a:spcBef>
                <a:spcPts val="0"/>
              </a:spcBef>
              <a:buNone/>
            </a:pPr>
            <a:r>
              <a:t/>
            </a:r>
            <a:endParaRPr sz="1200">
              <a:latin typeface="Calibri"/>
              <a:ea typeface="Calibri"/>
              <a:cs typeface="Calibri"/>
              <a:sym typeface="Calibri"/>
            </a:endParaRPr>
          </a:p>
          <a:p>
            <a:pPr lvl="0" rtl="0">
              <a:spcBef>
                <a:spcPts val="0"/>
              </a:spcBef>
              <a:buSzPct val="25000"/>
              <a:buNone/>
            </a:pPr>
            <a:r>
              <a:rPr lang="en" sz="1200">
                <a:latin typeface="Calibri"/>
                <a:ea typeface="Calibri"/>
                <a:cs typeface="Calibri"/>
                <a:sym typeface="Calibri"/>
              </a:rPr>
              <a:t>Throughout the movie, automation technology enables new human actions that would not otherwise be possible, rather than replacing human workers</a:t>
            </a:r>
          </a:p>
          <a:p>
            <a:pPr lvl="0" rtl="0">
              <a:spcBef>
                <a:spcPts val="0"/>
              </a:spcBef>
              <a:buSzPct val="25000"/>
              <a:buNone/>
            </a:pPr>
            <a:r>
              <a:rPr lang="en" sz="1200">
                <a:latin typeface="Calibri"/>
                <a:ea typeface="Calibri"/>
                <a:cs typeface="Calibri"/>
                <a:sym typeface="Calibri"/>
              </a:rPr>
              <a:t>Image: </a:t>
            </a:r>
            <a:r>
              <a:rPr lang="en" sz="1200" u="sng">
                <a:solidFill>
                  <a:schemeClr val="hlink"/>
                </a:solidFill>
                <a:latin typeface="Calibri"/>
                <a:ea typeface="Calibri"/>
                <a:cs typeface="Calibri"/>
                <a:sym typeface="Calibri"/>
                <a:hlinkClick r:id="rId3"/>
              </a:rPr>
              <a:t>http://alienanthology.wikia.com/wiki/Spectagraph</a:t>
            </a:r>
            <a:r>
              <a:rPr lang="en" sz="1200">
                <a:solidFill>
                  <a:schemeClr val="dk1"/>
                </a:solidFill>
                <a:latin typeface="Calibri"/>
                <a:ea typeface="Calibri"/>
                <a:cs typeface="Calibri"/>
                <a:sym typeface="Calibri"/>
              </a:rPr>
              <a:t> </a:t>
            </a:r>
          </a:p>
        </p:txBody>
      </p:sp>
      <p:sp>
        <p:nvSpPr>
          <p:cNvPr id="179" name="Shape 17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228600" lvl="0" marL="457200" rtl="0">
              <a:spcBef>
                <a:spcPts val="0"/>
              </a:spcBef>
              <a:buChar char="●"/>
            </a:pPr>
            <a:r>
              <a:rPr lang="en"/>
              <a:t>David spied on people while they were sleeping</a:t>
            </a:r>
          </a:p>
          <a:p>
            <a:pPr indent="-228600" lvl="0" marL="457200" rtl="0">
              <a:spcBef>
                <a:spcPts val="0"/>
              </a:spcBef>
              <a:buChar char="●"/>
            </a:pPr>
            <a:r>
              <a:rPr lang="en"/>
              <a:t>This would be a clear violation of everyone's privacy.</a:t>
            </a:r>
          </a:p>
          <a:p>
            <a:pPr indent="-228600" lvl="0" marL="457200" rtl="0">
              <a:spcBef>
                <a:spcPts val="0"/>
              </a:spcBef>
              <a:buChar char="●"/>
            </a:pPr>
            <a:r>
              <a:rPr lang="en"/>
              <a:t>Quote from </a:t>
            </a:r>
            <a:r>
              <a:rPr lang="en" u="sng">
                <a:solidFill>
                  <a:schemeClr val="hlink"/>
                </a:solidFill>
                <a:hlinkClick r:id="rId2"/>
              </a:rPr>
              <a:t>http://www.alien-covenant.com/topic/45629</a:t>
            </a:r>
            <a:r>
              <a:rPr lang="en"/>
              <a:t> [2]</a:t>
            </a:r>
          </a:p>
          <a:p>
            <a:pPr indent="-228600" lvl="1" marL="914400" rtl="0">
              <a:spcBef>
                <a:spcPts val="0"/>
              </a:spcBef>
              <a:buChar char="○"/>
            </a:pPr>
            <a:r>
              <a:rPr lang="en"/>
              <a:t>“A decision Peter Weyland said he based on ‘a man should have the privacy, at least, of his own dreams.’ Yeah, very altruistic, and he wanted the technology all to himself.”</a:t>
            </a:r>
          </a:p>
          <a:p>
            <a:pPr indent="-228600" lvl="0" marL="457200" rtl="0">
              <a:spcBef>
                <a:spcPts val="0"/>
              </a:spcBef>
              <a:buChar char="●"/>
            </a:pPr>
            <a:r>
              <a:rPr lang="en"/>
              <a:t>The cryo pods need to have the information so that people's vitals and mental health is all right</a:t>
            </a:r>
          </a:p>
          <a:p>
            <a:pPr indent="-228600" lvl="0" marL="457200" rtl="0">
              <a:spcBef>
                <a:spcPts val="0"/>
              </a:spcBef>
              <a:buChar char="●"/>
            </a:pPr>
            <a:r>
              <a:rPr lang="en"/>
              <a:t>Violation of every moral argument no matter how you look at it</a:t>
            </a:r>
          </a:p>
          <a:p>
            <a:pPr indent="-228600" lvl="0" marL="457200" rtl="0">
              <a:spcBef>
                <a:spcPts val="0"/>
              </a:spcBef>
              <a:buChar char="●"/>
            </a:pPr>
            <a:r>
              <a:rPr lang="en"/>
              <a:t>Super violation of the code of ethics.</a:t>
            </a:r>
          </a:p>
          <a:p>
            <a:pPr indent="-228600" lvl="1" marL="914400" rtl="0">
              <a:spcBef>
                <a:spcPts val="0"/>
              </a:spcBef>
              <a:buChar char="○"/>
            </a:pPr>
            <a:r>
              <a:rPr lang="en"/>
              <a:t>2.05 - keep private any confidential information gained in their professional work… [3]</a:t>
            </a:r>
          </a:p>
          <a:p>
            <a:pPr indent="-228600" lvl="1" marL="914400" rtl="0">
              <a:spcBef>
                <a:spcPts val="0"/>
              </a:spcBef>
              <a:buChar char="○"/>
            </a:pPr>
            <a:r>
              <a:rPr lang="en"/>
              <a:t>3.12 - respect[s] the privacy of those who will be affected by the software.  </a:t>
            </a:r>
          </a:p>
          <a:p>
            <a:pPr indent="-228600" lvl="0" marL="457200" rtl="0">
              <a:spcBef>
                <a:spcPts val="0"/>
              </a:spcBef>
              <a:buChar char="●"/>
            </a:pPr>
            <a:r>
              <a:rPr lang="en"/>
              <a:t>Code of ethics should also apply to the software that you produce. By all of section 7</a:t>
            </a:r>
          </a:p>
          <a:p>
            <a:pPr indent="-228600" lvl="0" marL="457200" rtl="0">
              <a:spcBef>
                <a:spcPts val="0"/>
              </a:spcBef>
              <a:buChar char="●"/>
            </a:pPr>
            <a:r>
              <a:t/>
            </a:r>
            <a:endParaRPr/>
          </a:p>
          <a:p>
            <a:pPr indent="-228600" lvl="0" marL="457200" rtl="0">
              <a:spcBef>
                <a:spcPts val="0"/>
              </a:spcBef>
              <a:buChar char="●"/>
            </a:pPr>
            <a:r>
              <a:rPr lang="en"/>
              <a:t>David's decisions were his own</a:t>
            </a:r>
          </a:p>
          <a:p>
            <a:pPr indent="-228600" lvl="0" marL="457200" rtl="0">
              <a:spcBef>
                <a:spcPts val="0"/>
              </a:spcBef>
              <a:buChar char="●"/>
            </a:pPr>
            <a:r>
              <a:rPr lang="en"/>
              <a:t>The whole expedition was recorded. </a:t>
            </a:r>
          </a:p>
          <a:p>
            <a:pPr indent="-228600" lvl="1" marL="914400" rtl="0">
              <a:spcBef>
                <a:spcPts val="0"/>
              </a:spcBef>
              <a:buChar char="○"/>
            </a:pPr>
            <a:r>
              <a:rPr lang="en"/>
              <a:t>There were cameras on the ship </a:t>
            </a:r>
          </a:p>
          <a:p>
            <a:pPr indent="-228600" lvl="1" marL="914400" rtl="0">
              <a:spcBef>
                <a:spcPts val="0"/>
              </a:spcBef>
              <a:buChar char="○"/>
            </a:pPr>
            <a:r>
              <a:rPr lang="en"/>
              <a:t>Everyone had a body camera on them</a:t>
            </a:r>
          </a:p>
          <a:p>
            <a:pPr indent="-228600" lvl="1" marL="914400" rtl="0">
              <a:spcBef>
                <a:spcPts val="0"/>
              </a:spcBef>
              <a:buChar char="○"/>
            </a:pPr>
            <a:r>
              <a:rPr lang="en"/>
              <a:t>Not really a violation because it was a scientific expedition and everything should have been recorded</a:t>
            </a:r>
          </a:p>
          <a:p>
            <a:pPr indent="-228600" lvl="2" marL="1371600" rtl="0">
              <a:spcBef>
                <a:spcPts val="0"/>
              </a:spcBef>
              <a:buChar char="■"/>
            </a:pPr>
            <a:r>
              <a:rPr lang="en"/>
              <a:t>Like the when people die on the ship and have no more readings so that others can see what happened</a:t>
            </a:r>
          </a:p>
          <a:p>
            <a:pPr indent="-228600" lvl="2" marL="1371600" rtl="0">
              <a:spcBef>
                <a:spcPts val="0"/>
              </a:spcBef>
              <a:buChar char="■"/>
            </a:pPr>
            <a:r>
              <a:rPr lang="en"/>
              <a:t>Could they have, yes, did they no. no one looked at the recordings of the  </a:t>
            </a:r>
          </a:p>
        </p:txBody>
      </p:sp>
      <p:sp>
        <p:nvSpPr>
          <p:cNvPr id="190" name="Shape 19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200">
                <a:solidFill>
                  <a:schemeClr val="dk1"/>
                </a:solidFill>
                <a:latin typeface="Calibri"/>
                <a:ea typeface="Calibri"/>
                <a:cs typeface="Calibri"/>
                <a:sym typeface="Calibri"/>
              </a:rPr>
              <a:t>The failure to send in an unmanned probe before sending in human explorers is actually just one of the ways the Weyland Corporation endangers its employees.  A short list includes failure to train its employees to properly monitor communication systems, failure to train its employees about safety in hazardous environments,  failure to train its employees in general (really, there are too many things to count that could have been avoided if someone had known not to do something stupid), ignoring quarantine procedures, and </a:t>
            </a:r>
            <a:r>
              <a:rPr b="1" lang="en" sz="1200">
                <a:solidFill>
                  <a:schemeClr val="dk1"/>
                </a:solidFill>
                <a:latin typeface="Calibri"/>
                <a:ea typeface="Calibri"/>
                <a:cs typeface="Calibri"/>
                <a:sym typeface="Calibri"/>
              </a:rPr>
              <a:t>executing an employee by burning him alive</a:t>
            </a:r>
            <a:r>
              <a:rPr lang="en" sz="1200">
                <a:solidFill>
                  <a:schemeClr val="dk1"/>
                </a:solidFill>
                <a:latin typeface="Calibri"/>
                <a:ea typeface="Calibri"/>
                <a:cs typeface="Calibri"/>
                <a:sym typeface="Calibri"/>
              </a:rPr>
              <a:t>.  All of these are serious ethical violations: in failing to address the safety of their employees, the Weyland Corporation treats them as a means to the end of achieving Peter Weyland’s personal desires.  Furthermore, the company’s behavior violates several rules of professional ethics: they injure others through malicious action (IEEE COE 9), engage in a dangerous task without taking steps to reduce risk (ACM SE COE 5.01), and do not ensure that their employees have the proper experience/training before putting them to work (ACM SE COE 5.04).  Furthermore, the last action is almost definitely illegal (11 Del. C. §5-632, 636, 645) depending on the jurisdiction.[4] [5]</a:t>
            </a:r>
          </a:p>
          <a:p>
            <a:pPr indent="0" lvl="0" marL="0" marR="0" rtl="0" algn="l">
              <a:spcBef>
                <a:spcPts val="0"/>
              </a:spcBef>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lang="en" sz="1200">
                <a:solidFill>
                  <a:schemeClr val="dk1"/>
                </a:solidFill>
                <a:latin typeface="Calibri"/>
                <a:ea typeface="Calibri"/>
                <a:cs typeface="Calibri"/>
                <a:sym typeface="Calibri"/>
              </a:rPr>
              <a:t>Prometheus takes place in a heavily corporate environment: all of the crew members work directly for Weyland Industries, live on a ship owned by Weyland Industries, are fed by Weyland Industries, and have no way of establishing two-way communications with the rest of the world.  This corporate domination of space travel is particularly relevant right now, as private companies like SpaceX take on a larger role in space travel.  Furthermore, corporations’ tendencies to mistreat their employees when out of reach of government oversight have well-established real-world parallels; in fact, if anything some of the real-world parallels are actually much </a:t>
            </a:r>
            <a:r>
              <a:rPr i="1" lang="en" sz="1200">
                <a:solidFill>
                  <a:schemeClr val="dk1"/>
                </a:solidFill>
                <a:latin typeface="Calibri"/>
                <a:ea typeface="Calibri"/>
                <a:cs typeface="Calibri"/>
                <a:sym typeface="Calibri"/>
              </a:rPr>
              <a:t>worse</a:t>
            </a:r>
            <a:r>
              <a:rPr lang="en" sz="1200">
                <a:solidFill>
                  <a:schemeClr val="dk1"/>
                </a:solidFill>
                <a:latin typeface="Calibri"/>
                <a:ea typeface="Calibri"/>
                <a:cs typeface="Calibri"/>
                <a:sym typeface="Calibri"/>
              </a:rPr>
              <a:t>, as most of the Weyland Corporation’s faults were due to carelessness rather than actual malice.  Company towns in the 1800’s sometimes used their isolation and the dominance of the company to use monopolistic company stores to recover salaries from their employees.[6]  Modern sea vessels provide an even more direct parallel and even more disturbing examples of abuse: a New York Times investigation found that at sea, “murders regularly occur,” people are rarely held accountable for crimes, and workers are often abused or even abandoned at sea.[7]  The execution by flamethrower in Prometheus actually may not be that far-fetched.</a:t>
            </a:r>
          </a:p>
          <a:p>
            <a:pPr indent="0" lvl="0" marL="0" marR="0" rtl="0" algn="l">
              <a:spcBef>
                <a:spcPts val="0"/>
              </a:spcBef>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lang="en" sz="1200">
                <a:solidFill>
                  <a:schemeClr val="dk1"/>
                </a:solidFill>
                <a:latin typeface="Calibri"/>
                <a:ea typeface="Calibri"/>
                <a:cs typeface="Calibri"/>
                <a:sym typeface="Calibri"/>
              </a:rPr>
              <a:t>If corporations are allowed to operate totally disconnected from Earth with no connection to a regulating government or public view,  they will likely be prone to serious acts of abuse.</a:t>
            </a:r>
          </a:p>
          <a:p>
            <a:pPr lvl="0" rtl="0">
              <a:lnSpc>
                <a:spcPct val="115000"/>
              </a:lnSpc>
              <a:spcBef>
                <a:spcPts val="0"/>
              </a:spcBef>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lang="en" sz="1200">
                <a:solidFill>
                  <a:schemeClr val="dk1"/>
                </a:solidFill>
                <a:latin typeface="Calibri"/>
                <a:ea typeface="Calibri"/>
                <a:cs typeface="Calibri"/>
                <a:sym typeface="Calibri"/>
              </a:rPr>
              <a:t>Image: </a:t>
            </a:r>
            <a:r>
              <a:rPr lang="en" sz="1200" u="sng">
                <a:solidFill>
                  <a:schemeClr val="hlink"/>
                </a:solidFill>
                <a:latin typeface="Calibri"/>
                <a:ea typeface="Calibri"/>
                <a:cs typeface="Calibri"/>
                <a:sym typeface="Calibri"/>
                <a:hlinkClick r:id="rId2"/>
              </a:rPr>
              <a:t>http://www.imfdb.org/images/thumb/3/30/Prometheus-flamegun3.jpg/601px-Prometheus-flamegun3.jpg</a:t>
            </a:r>
          </a:p>
        </p:txBody>
      </p:sp>
      <p:sp>
        <p:nvSpPr>
          <p:cNvPr id="200" name="Shape 20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 restate,</a:t>
            </a:r>
          </a:p>
          <a:p>
            <a:pPr lvl="0">
              <a:spcBef>
                <a:spcPts val="0"/>
              </a:spcBef>
              <a:buNone/>
            </a:pPr>
            <a:r>
              <a:rPr lang="en"/>
              <a:t>T</a:t>
            </a:r>
            <a:r>
              <a:rPr lang="en"/>
              <a:t>here needs to be regulation on how corporations treat their employees outside of government owned territory and</a:t>
            </a:r>
          </a:p>
          <a:p>
            <a:pPr lvl="0">
              <a:spcBef>
                <a:spcPts val="0"/>
              </a:spcBef>
              <a:buNone/>
            </a:pPr>
            <a:r>
              <a:rPr lang="en"/>
              <a:t>part of the regulations needs to include respect for employee privacy.</a:t>
            </a:r>
          </a:p>
          <a:p>
            <a:pPr lvl="0">
              <a:spcBef>
                <a:spcPts val="0"/>
              </a:spcBef>
              <a:buNone/>
            </a:pPr>
            <a:r>
              <a:t/>
            </a:r>
            <a:endParaRPr/>
          </a:p>
          <a:p>
            <a:pPr lvl="0">
              <a:spcBef>
                <a:spcPts val="0"/>
              </a:spcBef>
              <a:buNone/>
            </a:pPr>
            <a:r>
              <a:rPr lang="en"/>
              <a:t>In addition,</a:t>
            </a:r>
          </a:p>
          <a:p>
            <a:pPr lvl="0">
              <a:spcBef>
                <a:spcPts val="0"/>
              </a:spcBef>
              <a:buNone/>
            </a:pPr>
            <a:r>
              <a:rPr lang="en"/>
              <a:t>If the automation, namely David, the medpod, and the pups, worked more effectively, the risk to the crew would have significantly been mitigated.</a:t>
            </a:r>
          </a:p>
          <a:p>
            <a:pPr lvl="0">
              <a:spcBef>
                <a:spcPts val="0"/>
              </a:spcBef>
              <a:buNone/>
            </a:pPr>
            <a:r>
              <a:rPr lang="en"/>
              <a:t>We see this in the first two years of the mission and in the first day on the planet where the automation was working perfectly. </a:t>
            </a:r>
          </a:p>
          <a:p>
            <a:pPr lvl="0">
              <a:spcBef>
                <a:spcPts val="0"/>
              </a:spcBef>
              <a:buNone/>
            </a:pPr>
            <a:r>
              <a:rPr lang="en"/>
              <a:t>Nobody was harmed and there were significant discoveries.</a:t>
            </a:r>
          </a:p>
          <a:p>
            <a:pPr lvl="0">
              <a:spcBef>
                <a:spcPts val="0"/>
              </a:spcBef>
              <a:buNone/>
            </a:pPr>
            <a:r>
              <a:rPr lang="en"/>
              <a:t>There were some instances of human error, but that is unavoidable while there are still humans involved.</a:t>
            </a:r>
          </a:p>
          <a:p>
            <a:pPr lvl="0">
              <a:spcBef>
                <a:spcPts val="0"/>
              </a:spcBef>
              <a:buNone/>
            </a:pPr>
            <a:r>
              <a:rPr lang="en"/>
              <a:t>Those errors led to more deaths than the homicidal robot.</a:t>
            </a:r>
          </a:p>
          <a:p>
            <a:pPr lvl="0">
              <a:spcBef>
                <a:spcPts val="0"/>
              </a:spcBef>
              <a:buNone/>
            </a:pPr>
            <a:r>
              <a:t/>
            </a:r>
            <a:endParaRPr/>
          </a:p>
          <a:p>
            <a:pPr lvl="0">
              <a:spcBef>
                <a:spcPts val="0"/>
              </a:spcBef>
              <a:buNone/>
            </a:pPr>
            <a:r>
              <a:rPr lang="en"/>
              <a:t>Finally,</a:t>
            </a:r>
          </a:p>
          <a:p>
            <a:pPr lvl="0">
              <a:spcBef>
                <a:spcPts val="0"/>
              </a:spcBef>
              <a:buNone/>
            </a:pPr>
            <a:r>
              <a:rPr lang="en"/>
              <a:t>David thinks and plans like a moral agent. </a:t>
            </a:r>
          </a:p>
          <a:p>
            <a:pPr lvl="0">
              <a:spcBef>
                <a:spcPts val="0"/>
              </a:spcBef>
              <a:buNone/>
            </a:pPr>
            <a:r>
              <a:rPr lang="en"/>
              <a:t>His creator had control over him while still living, but he expressed a strong desire to be “free.”</a:t>
            </a:r>
          </a:p>
          <a:p>
            <a:pPr lvl="0">
              <a:spcBef>
                <a:spcPts val="0"/>
              </a:spcBef>
              <a:buNone/>
            </a:pPr>
            <a:r>
              <a:rPr lang="en"/>
              <a:t>To prove his morality, rather amorality, we look at the scene with the alien abortion and of David confessing to viewing Dr. Shaw’s dreams. </a:t>
            </a:r>
          </a:p>
          <a:p>
            <a:pPr lvl="0">
              <a:spcBef>
                <a:spcPts val="0"/>
              </a:spcBef>
              <a:buNone/>
            </a:pPr>
            <a:r>
              <a:rPr lang="en"/>
              <a:t>It in no way advanced David’s agenda or improved his position; it was just him taunting Dr. Shaw.</a:t>
            </a:r>
          </a:p>
          <a:p>
            <a:pPr lvl="0" rtl="0">
              <a:spcBef>
                <a:spcPts val="0"/>
              </a:spcBef>
              <a:buNone/>
            </a:pPr>
            <a:r>
              <a:rPr lang="en"/>
              <a:t>The creators of David were also in the wrong for not programming a moral compass in a sufficiently complex decision-making machine.</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rtl="0">
              <a:lnSpc>
                <a:spcPct val="100000"/>
              </a:lnSpc>
              <a:spcBef>
                <a:spcPts val="0"/>
              </a:spcBef>
              <a:spcAft>
                <a:spcPts val="0"/>
              </a:spcAft>
              <a:buNone/>
              <a:defRPr/>
            </a:lvl1pPr>
            <a:lvl2pPr lvl="1" rtl="0">
              <a:lnSpc>
                <a:spcPct val="100000"/>
              </a:lnSpc>
              <a:spcBef>
                <a:spcPts val="0"/>
              </a:spcBef>
              <a:spcAft>
                <a:spcPts val="0"/>
              </a:spcAft>
              <a:buSzPct val="100000"/>
              <a:buNone/>
              <a:defRPr sz="1300"/>
            </a:lvl2pPr>
            <a:lvl3pPr lvl="2" rtl="0">
              <a:lnSpc>
                <a:spcPct val="100000"/>
              </a:lnSpc>
              <a:spcBef>
                <a:spcPts val="0"/>
              </a:spcBef>
              <a:spcAft>
                <a:spcPts val="0"/>
              </a:spcAft>
              <a:buSzPct val="100000"/>
              <a:buNone/>
              <a:defRPr sz="1300"/>
            </a:lvl3pPr>
            <a:lvl4pPr lvl="3" rtl="0">
              <a:lnSpc>
                <a:spcPct val="100000"/>
              </a:lnSpc>
              <a:spcBef>
                <a:spcPts val="0"/>
              </a:spcBef>
              <a:spcAft>
                <a:spcPts val="0"/>
              </a:spcAft>
              <a:buSzPct val="100000"/>
              <a:buNone/>
              <a:defRPr sz="1300"/>
            </a:lvl4pPr>
            <a:lvl5pPr lvl="4" rtl="0">
              <a:lnSpc>
                <a:spcPct val="100000"/>
              </a:lnSpc>
              <a:spcBef>
                <a:spcPts val="0"/>
              </a:spcBef>
              <a:spcAft>
                <a:spcPts val="0"/>
              </a:spcAft>
              <a:buSzPct val="100000"/>
              <a:buNone/>
              <a:defRPr sz="1300"/>
            </a:lvl5pPr>
            <a:lvl6pPr lvl="5" rtl="0">
              <a:lnSpc>
                <a:spcPct val="100000"/>
              </a:lnSpc>
              <a:spcBef>
                <a:spcPts val="0"/>
              </a:spcBef>
              <a:spcAft>
                <a:spcPts val="0"/>
              </a:spcAft>
              <a:buSzPct val="100000"/>
              <a:buNone/>
              <a:defRPr sz="1300"/>
            </a:lvl6pPr>
            <a:lvl7pPr lvl="6" rtl="0">
              <a:lnSpc>
                <a:spcPct val="100000"/>
              </a:lnSpc>
              <a:spcBef>
                <a:spcPts val="0"/>
              </a:spcBef>
              <a:spcAft>
                <a:spcPts val="0"/>
              </a:spcAft>
              <a:buSzPct val="100000"/>
              <a:buNone/>
              <a:defRPr sz="1300"/>
            </a:lvl7pPr>
            <a:lvl8pPr lvl="7" rtl="0">
              <a:lnSpc>
                <a:spcPct val="100000"/>
              </a:lnSpc>
              <a:spcBef>
                <a:spcPts val="0"/>
              </a:spcBef>
              <a:spcAft>
                <a:spcPts val="0"/>
              </a:spcAft>
              <a:buSzPct val="100000"/>
              <a:buNone/>
              <a:defRPr sz="1300"/>
            </a:lvl8pPr>
            <a:lvl9pPr lvl="8" rtl="0">
              <a:lnSpc>
                <a:spcPct val="100000"/>
              </a:lnSpc>
              <a:spcBef>
                <a:spcPts val="0"/>
              </a:spcBef>
              <a:spcAft>
                <a:spcPts val="0"/>
              </a:spcAft>
              <a:buSzPct val="100000"/>
              <a:buNone/>
              <a:defRPr sz="1300"/>
            </a:lvl9pPr>
          </a:lstStyle>
          <a:p/>
        </p:txBody>
      </p:sp>
      <p:sp>
        <p:nvSpPr>
          <p:cNvPr id="18" name="Shape 18"/>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7" name="Shape 107"/>
        <p:cNvGrpSpPr/>
        <p:nvPr/>
      </p:nvGrpSpPr>
      <p:grpSpPr>
        <a:xfrm>
          <a:off x="0" y="0"/>
          <a:ext cx="0" cy="0"/>
          <a:chOff x="0" y="0"/>
          <a:chExt cx="0" cy="0"/>
        </a:xfrm>
      </p:grpSpPr>
      <p:grpSp>
        <p:nvGrpSpPr>
          <p:cNvPr id="108" name="Shape 108"/>
          <p:cNvGrpSpPr/>
          <p:nvPr/>
        </p:nvGrpSpPr>
        <p:grpSpPr>
          <a:xfrm>
            <a:off x="4406400" y="0"/>
            <a:ext cx="4737600" cy="5143065"/>
            <a:chOff x="4406400" y="0"/>
            <a:chExt cx="4737600" cy="5143065"/>
          </a:xfrm>
        </p:grpSpPr>
        <p:sp>
          <p:nvSpPr>
            <p:cNvPr id="109" name="Shape 10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7" name="Shape 127"/>
          <p:cNvSpPr txBox="1"/>
          <p:nvPr>
            <p:ph type="title"/>
          </p:nvPr>
        </p:nvSpPr>
        <p:spPr>
          <a:xfrm>
            <a:off x="823850" y="1284675"/>
            <a:ext cx="4776000" cy="1300800"/>
          </a:xfrm>
          <a:prstGeom prst="rect">
            <a:avLst/>
          </a:prstGeom>
        </p:spPr>
        <p:txBody>
          <a:bodyPr anchorCtr="0" anchor="t" bIns="91425" lIns="91425" rIns="91425" wrap="square" tIns="91425"/>
          <a:lstStyle>
            <a:lvl1pPr lvl="0" rtl="0">
              <a:spcBef>
                <a:spcPts val="0"/>
              </a:spcBef>
              <a:buSzPct val="100000"/>
              <a:defRPr sz="8000"/>
            </a:lvl1pPr>
            <a:lvl2pPr lvl="1" rtl="0">
              <a:spcBef>
                <a:spcPts val="0"/>
              </a:spcBef>
              <a:buSzPct val="100000"/>
              <a:defRPr sz="8000"/>
            </a:lvl2pPr>
            <a:lvl3pPr lvl="2" rtl="0">
              <a:spcBef>
                <a:spcPts val="0"/>
              </a:spcBef>
              <a:buSzPct val="100000"/>
              <a:defRPr sz="8000"/>
            </a:lvl3pPr>
            <a:lvl4pPr lvl="3" rtl="0">
              <a:spcBef>
                <a:spcPts val="0"/>
              </a:spcBef>
              <a:buSzPct val="100000"/>
              <a:defRPr sz="8000"/>
            </a:lvl4pPr>
            <a:lvl5pPr lvl="4" rtl="0">
              <a:spcBef>
                <a:spcPts val="0"/>
              </a:spcBef>
              <a:buSzPct val="100000"/>
              <a:defRPr sz="8000"/>
            </a:lvl5pPr>
            <a:lvl6pPr lvl="5" rtl="0">
              <a:spcBef>
                <a:spcPts val="0"/>
              </a:spcBef>
              <a:buSzPct val="100000"/>
              <a:defRPr sz="8000"/>
            </a:lvl6pPr>
            <a:lvl7pPr lvl="6" rtl="0">
              <a:spcBef>
                <a:spcPts val="0"/>
              </a:spcBef>
              <a:buSzPct val="100000"/>
              <a:defRPr sz="8000"/>
            </a:lvl7pPr>
            <a:lvl8pPr lvl="7" rtl="0">
              <a:spcBef>
                <a:spcPts val="0"/>
              </a:spcBef>
              <a:buSzPct val="100000"/>
              <a:defRPr sz="8000"/>
            </a:lvl8pPr>
            <a:lvl9pPr lvl="8" rtl="0">
              <a:spcBef>
                <a:spcPts val="0"/>
              </a:spcBef>
              <a:buSzPct val="100000"/>
              <a:defRPr sz="8000"/>
            </a:lvl9pPr>
          </a:lstStyle>
          <a:p/>
        </p:txBody>
      </p:sp>
      <p:sp>
        <p:nvSpPr>
          <p:cNvPr id="128" name="Shape 128"/>
          <p:cNvSpPr txBox="1"/>
          <p:nvPr>
            <p:ph idx="1" type="body"/>
          </p:nvPr>
        </p:nvSpPr>
        <p:spPr>
          <a:xfrm>
            <a:off x="823850" y="2643124"/>
            <a:ext cx="4776000" cy="12189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9" name="Shape 129"/>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30" name="Shape 130"/>
        <p:cNvGrpSpPr/>
        <p:nvPr/>
      </p:nvGrpSpPr>
      <p:grpSpPr>
        <a:xfrm>
          <a:off x="0" y="0"/>
          <a:ext cx="0" cy="0"/>
          <a:chOff x="0" y="0"/>
          <a:chExt cx="0" cy="0"/>
        </a:xfrm>
      </p:grpSpPr>
      <p:sp>
        <p:nvSpPr>
          <p:cNvPr id="131" name="Shape 131"/>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32" name="Shape 132"/>
        <p:cNvGrpSpPr/>
        <p:nvPr/>
      </p:nvGrpSpPr>
      <p:grpSpPr>
        <a:xfrm>
          <a:off x="0" y="0"/>
          <a:ext cx="0" cy="0"/>
          <a:chOff x="0" y="0"/>
          <a:chExt cx="0" cy="0"/>
        </a:xfrm>
      </p:grpSpPr>
      <p:sp>
        <p:nvSpPr>
          <p:cNvPr id="133" name="Shape 133"/>
          <p:cNvSpPr txBox="1"/>
          <p:nvPr>
            <p:ph type="title"/>
          </p:nvPr>
        </p:nvSpPr>
        <p:spPr>
          <a:xfrm>
            <a:off x="685800" y="361950"/>
            <a:ext cx="7772400" cy="914400"/>
          </a:xfrm>
          <a:prstGeom prst="rect">
            <a:avLst/>
          </a:prstGeom>
          <a:noFill/>
          <a:ln>
            <a:noFill/>
          </a:ln>
        </p:spPr>
        <p:txBody>
          <a:bodyPr anchorCtr="0" anchor="ctr" bIns="91425" lIns="91425" rIns="91425" wrap="square" tIns="91425"/>
          <a:lstStyle>
            <a:lvl1pPr indent="0" lvl="0" marL="0" marR="0" rtl="0" algn="l">
              <a:lnSpc>
                <a:spcPct val="80000"/>
              </a:lnSpc>
              <a:spcBef>
                <a:spcPts val="0"/>
              </a:spcBef>
              <a:buClr>
                <a:schemeClr val="lt1"/>
              </a:buClr>
              <a:buFont typeface="Cambria"/>
              <a:buNone/>
              <a:defRPr b="0" i="0" sz="2700" u="none" cap="none" strike="noStrike">
                <a:solidFill>
                  <a:schemeClr val="lt1"/>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4" name="Shape 134"/>
          <p:cNvSpPr txBox="1"/>
          <p:nvPr>
            <p:ph idx="1" type="body"/>
          </p:nvPr>
        </p:nvSpPr>
        <p:spPr>
          <a:xfrm>
            <a:off x="685800" y="1352551"/>
            <a:ext cx="3733800" cy="3352800"/>
          </a:xfrm>
          <a:prstGeom prst="rect">
            <a:avLst/>
          </a:prstGeom>
          <a:noFill/>
          <a:ln>
            <a:noFill/>
          </a:ln>
        </p:spPr>
        <p:txBody>
          <a:bodyPr anchorCtr="0" anchor="t" bIns="91425" lIns="91425" rIns="91425" wrap="square" tIns="91425"/>
          <a:lstStyle>
            <a:lvl1pPr indent="-102896" lvl="0" marL="205766" marR="0" rtl="0" algn="l">
              <a:lnSpc>
                <a:spcPct val="90000"/>
              </a:lnSpc>
              <a:spcBef>
                <a:spcPts val="1200"/>
              </a:spcBef>
              <a:buClr>
                <a:schemeClr val="lt2"/>
              </a:buClr>
              <a:buSzPct val="90000"/>
              <a:buFont typeface="Arial"/>
              <a:buChar char="•"/>
              <a:defRPr b="0" i="0" sz="1800" u="none" cap="none" strike="noStrike">
                <a:solidFill>
                  <a:schemeClr val="lt1"/>
                </a:solidFill>
                <a:latin typeface="Cambria"/>
                <a:ea typeface="Cambria"/>
                <a:cs typeface="Cambria"/>
                <a:sym typeface="Cambria"/>
              </a:defRPr>
            </a:lvl1pPr>
            <a:lvl2pPr indent="-122609" lvl="1" marL="411534" marR="0" rtl="0" algn="l">
              <a:lnSpc>
                <a:spcPct val="90000"/>
              </a:lnSpc>
              <a:spcBef>
                <a:spcPts val="600"/>
              </a:spcBef>
              <a:buClr>
                <a:schemeClr val="lt2"/>
              </a:buClr>
              <a:buSzPct val="90000"/>
              <a:buFont typeface="Cambria"/>
              <a:buChar char="–"/>
              <a:defRPr b="0" i="0" sz="1500" u="none" cap="none" strike="noStrike">
                <a:solidFill>
                  <a:schemeClr val="lt1"/>
                </a:solidFill>
                <a:latin typeface="Cambria"/>
                <a:ea typeface="Cambria"/>
                <a:cs typeface="Cambria"/>
                <a:sym typeface="Cambria"/>
              </a:defRPr>
            </a:lvl2pPr>
            <a:lvl3pPr indent="-122002" lvl="2" marL="617302" marR="0" rtl="0" algn="l">
              <a:lnSpc>
                <a:spcPct val="90000"/>
              </a:lnSpc>
              <a:spcBef>
                <a:spcPts val="600"/>
              </a:spcBef>
              <a:buClr>
                <a:schemeClr val="lt2"/>
              </a:buClr>
              <a:buSzPct val="100000"/>
              <a:buFont typeface="Arial"/>
              <a:buChar char="•"/>
              <a:defRPr b="0" i="0" sz="1400" u="none" cap="none" strike="noStrike">
                <a:solidFill>
                  <a:schemeClr val="lt1"/>
                </a:solidFill>
                <a:latin typeface="Cambria"/>
                <a:ea typeface="Cambria"/>
                <a:cs typeface="Cambria"/>
                <a:sym typeface="Cambria"/>
              </a:defRPr>
            </a:lvl3pPr>
            <a:lvl4pPr indent="-137270" lvl="3" marL="823070" marR="0" rtl="0" algn="l">
              <a:lnSpc>
                <a:spcPct val="90000"/>
              </a:lnSpc>
              <a:spcBef>
                <a:spcPts val="600"/>
              </a:spcBef>
              <a:buClr>
                <a:schemeClr val="lt2"/>
              </a:buClr>
              <a:buSzPct val="100000"/>
              <a:buFont typeface="Cambria"/>
              <a:buChar char="–"/>
              <a:defRPr b="0" i="0" sz="1200" u="none" cap="none" strike="noStrike">
                <a:solidFill>
                  <a:schemeClr val="lt1"/>
                </a:solidFill>
                <a:latin typeface="Cambria"/>
                <a:ea typeface="Cambria"/>
                <a:cs typeface="Cambria"/>
                <a:sym typeface="Cambria"/>
              </a:defRPr>
            </a:lvl4pPr>
            <a:lvl5pPr indent="-146187" lvl="4" marL="1028837" marR="0" rtl="0" algn="l">
              <a:lnSpc>
                <a:spcPct val="90000"/>
              </a:lnSpc>
              <a:spcBef>
                <a:spcPts val="600"/>
              </a:spcBef>
              <a:buClr>
                <a:schemeClr val="lt2"/>
              </a:buClr>
              <a:buSzPct val="100000"/>
              <a:buFont typeface="Arial"/>
              <a:buChar char="•"/>
              <a:defRPr b="0" i="0" sz="1100" u="none" cap="none" strike="noStrike">
                <a:solidFill>
                  <a:schemeClr val="lt1"/>
                </a:solidFill>
                <a:latin typeface="Cambria"/>
                <a:ea typeface="Cambria"/>
                <a:cs typeface="Cambria"/>
                <a:sym typeface="Cambria"/>
              </a:defRPr>
            </a:lvl5pPr>
            <a:lvl6pPr indent="-136055" lvl="5" marL="1234605" marR="0" rtl="0" algn="l">
              <a:lnSpc>
                <a:spcPct val="90000"/>
              </a:lnSpc>
              <a:spcBef>
                <a:spcPts val="600"/>
              </a:spcBef>
              <a:buClr>
                <a:schemeClr val="lt2"/>
              </a:buClr>
              <a:buSzPct val="100000"/>
              <a:buFont typeface="Cambria"/>
              <a:buChar char="–"/>
              <a:defRPr b="0" i="0" sz="1100" u="none" cap="none" strike="noStrike">
                <a:solidFill>
                  <a:schemeClr val="lt1"/>
                </a:solidFill>
                <a:latin typeface="Cambria"/>
                <a:ea typeface="Cambria"/>
                <a:cs typeface="Cambria"/>
                <a:sym typeface="Cambria"/>
              </a:defRPr>
            </a:lvl6pPr>
            <a:lvl7pPr indent="-141903" lvl="6" marL="2002453" marR="0" rtl="0" algn="l">
              <a:lnSpc>
                <a:spcPct val="90000"/>
              </a:lnSpc>
              <a:spcBef>
                <a:spcPts val="600"/>
              </a:spcBef>
              <a:buClr>
                <a:schemeClr val="lt2"/>
              </a:buClr>
              <a:buSzPct val="100000"/>
              <a:buFont typeface="Arial"/>
              <a:buChar char="•"/>
              <a:defRPr b="0" i="0" sz="1100" u="none" cap="none" strike="noStrike">
                <a:solidFill>
                  <a:schemeClr val="lt1"/>
                </a:solidFill>
                <a:latin typeface="Cambria"/>
                <a:ea typeface="Cambria"/>
                <a:cs typeface="Cambria"/>
                <a:sym typeface="Cambria"/>
              </a:defRPr>
            </a:lvl7pPr>
            <a:lvl8pPr indent="-141903" lvl="7" marL="2002453" marR="0" rtl="0" algn="l">
              <a:lnSpc>
                <a:spcPct val="90000"/>
              </a:lnSpc>
              <a:spcBef>
                <a:spcPts val="600"/>
              </a:spcBef>
              <a:buClr>
                <a:schemeClr val="lt2"/>
              </a:buClr>
              <a:buSzPct val="100000"/>
              <a:buFont typeface="Cambria"/>
              <a:buChar char="–"/>
              <a:defRPr b="0" i="0" sz="1100" u="none" cap="none" strike="noStrike">
                <a:solidFill>
                  <a:schemeClr val="lt1"/>
                </a:solidFill>
                <a:latin typeface="Cambria"/>
                <a:ea typeface="Cambria"/>
                <a:cs typeface="Cambria"/>
                <a:sym typeface="Cambria"/>
              </a:defRPr>
            </a:lvl8pPr>
            <a:lvl9pPr indent="-141903" lvl="8" marL="2002453" marR="0" rtl="0" algn="l">
              <a:lnSpc>
                <a:spcPct val="90000"/>
              </a:lnSpc>
              <a:spcBef>
                <a:spcPts val="600"/>
              </a:spcBef>
              <a:buClr>
                <a:schemeClr val="lt2"/>
              </a:buClr>
              <a:buSzPct val="100000"/>
              <a:buFont typeface="Arial"/>
              <a:buChar char="•"/>
              <a:defRPr b="0" i="0" sz="1100" u="none" cap="none" strike="noStrike">
                <a:solidFill>
                  <a:schemeClr val="lt1"/>
                </a:solidFill>
                <a:latin typeface="Cambria"/>
                <a:ea typeface="Cambria"/>
                <a:cs typeface="Cambria"/>
                <a:sym typeface="Cambria"/>
              </a:defRPr>
            </a:lvl9pPr>
          </a:lstStyle>
          <a:p/>
        </p:txBody>
      </p:sp>
      <p:sp>
        <p:nvSpPr>
          <p:cNvPr id="135" name="Shape 135"/>
          <p:cNvSpPr txBox="1"/>
          <p:nvPr>
            <p:ph idx="2" type="body"/>
          </p:nvPr>
        </p:nvSpPr>
        <p:spPr>
          <a:xfrm>
            <a:off x="4724400" y="1352551"/>
            <a:ext cx="3733800" cy="3352800"/>
          </a:xfrm>
          <a:prstGeom prst="rect">
            <a:avLst/>
          </a:prstGeom>
          <a:noFill/>
          <a:ln>
            <a:noFill/>
          </a:ln>
        </p:spPr>
        <p:txBody>
          <a:bodyPr anchorCtr="0" anchor="t" bIns="91425" lIns="91425" rIns="91425" wrap="square" tIns="91425"/>
          <a:lstStyle>
            <a:lvl1pPr indent="-102896" lvl="0" marL="205766" marR="0" rtl="0" algn="l">
              <a:lnSpc>
                <a:spcPct val="90000"/>
              </a:lnSpc>
              <a:spcBef>
                <a:spcPts val="1200"/>
              </a:spcBef>
              <a:buClr>
                <a:schemeClr val="lt2"/>
              </a:buClr>
              <a:buSzPct val="90000"/>
              <a:buFont typeface="Arial"/>
              <a:buChar char="•"/>
              <a:defRPr b="0" i="0" sz="1800" u="none" cap="none" strike="noStrike">
                <a:solidFill>
                  <a:schemeClr val="lt1"/>
                </a:solidFill>
                <a:latin typeface="Cambria"/>
                <a:ea typeface="Cambria"/>
                <a:cs typeface="Cambria"/>
                <a:sym typeface="Cambria"/>
              </a:defRPr>
            </a:lvl1pPr>
            <a:lvl2pPr indent="-122609" lvl="1" marL="411534" marR="0" rtl="0" algn="l">
              <a:lnSpc>
                <a:spcPct val="90000"/>
              </a:lnSpc>
              <a:spcBef>
                <a:spcPts val="600"/>
              </a:spcBef>
              <a:buClr>
                <a:schemeClr val="lt2"/>
              </a:buClr>
              <a:buSzPct val="90000"/>
              <a:buFont typeface="Cambria"/>
              <a:buChar char="–"/>
              <a:defRPr b="0" i="0" sz="1500" u="none" cap="none" strike="noStrike">
                <a:solidFill>
                  <a:schemeClr val="lt1"/>
                </a:solidFill>
                <a:latin typeface="Cambria"/>
                <a:ea typeface="Cambria"/>
                <a:cs typeface="Cambria"/>
                <a:sym typeface="Cambria"/>
              </a:defRPr>
            </a:lvl2pPr>
            <a:lvl3pPr indent="-122002" lvl="2" marL="617302" marR="0" rtl="0" algn="l">
              <a:lnSpc>
                <a:spcPct val="90000"/>
              </a:lnSpc>
              <a:spcBef>
                <a:spcPts val="600"/>
              </a:spcBef>
              <a:buClr>
                <a:schemeClr val="lt2"/>
              </a:buClr>
              <a:buSzPct val="100000"/>
              <a:buFont typeface="Arial"/>
              <a:buChar char="•"/>
              <a:defRPr b="0" i="0" sz="1400" u="none" cap="none" strike="noStrike">
                <a:solidFill>
                  <a:schemeClr val="lt1"/>
                </a:solidFill>
                <a:latin typeface="Cambria"/>
                <a:ea typeface="Cambria"/>
                <a:cs typeface="Cambria"/>
                <a:sym typeface="Cambria"/>
              </a:defRPr>
            </a:lvl3pPr>
            <a:lvl4pPr indent="-137270" lvl="3" marL="823070" marR="0" rtl="0" algn="l">
              <a:lnSpc>
                <a:spcPct val="90000"/>
              </a:lnSpc>
              <a:spcBef>
                <a:spcPts val="600"/>
              </a:spcBef>
              <a:buClr>
                <a:schemeClr val="lt2"/>
              </a:buClr>
              <a:buSzPct val="100000"/>
              <a:buFont typeface="Cambria"/>
              <a:buChar char="–"/>
              <a:defRPr b="0" i="0" sz="1200" u="none" cap="none" strike="noStrike">
                <a:solidFill>
                  <a:schemeClr val="lt1"/>
                </a:solidFill>
                <a:latin typeface="Cambria"/>
                <a:ea typeface="Cambria"/>
                <a:cs typeface="Cambria"/>
                <a:sym typeface="Cambria"/>
              </a:defRPr>
            </a:lvl4pPr>
            <a:lvl5pPr indent="-146187" lvl="4" marL="1028837" marR="0" rtl="0" algn="l">
              <a:lnSpc>
                <a:spcPct val="90000"/>
              </a:lnSpc>
              <a:spcBef>
                <a:spcPts val="600"/>
              </a:spcBef>
              <a:buClr>
                <a:schemeClr val="lt2"/>
              </a:buClr>
              <a:buSzPct val="100000"/>
              <a:buFont typeface="Arial"/>
              <a:buChar char="•"/>
              <a:defRPr b="0" i="0" sz="1100" u="none" cap="none" strike="noStrike">
                <a:solidFill>
                  <a:schemeClr val="lt1"/>
                </a:solidFill>
                <a:latin typeface="Cambria"/>
                <a:ea typeface="Cambria"/>
                <a:cs typeface="Cambria"/>
                <a:sym typeface="Cambria"/>
              </a:defRPr>
            </a:lvl5pPr>
            <a:lvl6pPr indent="-141903" lvl="5" marL="2002453" marR="0" rtl="0" algn="l">
              <a:lnSpc>
                <a:spcPct val="90000"/>
              </a:lnSpc>
              <a:spcBef>
                <a:spcPts val="600"/>
              </a:spcBef>
              <a:buClr>
                <a:schemeClr val="lt2"/>
              </a:buClr>
              <a:buSzPct val="100000"/>
              <a:buFont typeface="Cambria"/>
              <a:buChar char="–"/>
              <a:defRPr b="0" i="0" sz="1100" u="none" cap="none" strike="noStrike">
                <a:solidFill>
                  <a:schemeClr val="lt1"/>
                </a:solidFill>
                <a:latin typeface="Cambria"/>
                <a:ea typeface="Cambria"/>
                <a:cs typeface="Cambria"/>
                <a:sym typeface="Cambria"/>
              </a:defRPr>
            </a:lvl6pPr>
            <a:lvl7pPr indent="-141903" lvl="6" marL="2002453" marR="0" rtl="0" algn="l">
              <a:lnSpc>
                <a:spcPct val="90000"/>
              </a:lnSpc>
              <a:spcBef>
                <a:spcPts val="600"/>
              </a:spcBef>
              <a:buClr>
                <a:schemeClr val="lt2"/>
              </a:buClr>
              <a:buSzPct val="100000"/>
              <a:buFont typeface="Arial"/>
              <a:buChar char="•"/>
              <a:defRPr b="0" i="0" sz="1100" u="none" cap="none" strike="noStrike">
                <a:solidFill>
                  <a:schemeClr val="lt1"/>
                </a:solidFill>
                <a:latin typeface="Cambria"/>
                <a:ea typeface="Cambria"/>
                <a:cs typeface="Cambria"/>
                <a:sym typeface="Cambria"/>
              </a:defRPr>
            </a:lvl7pPr>
            <a:lvl8pPr indent="-141903" lvl="7" marL="2002453" marR="0" rtl="0" algn="l">
              <a:lnSpc>
                <a:spcPct val="90000"/>
              </a:lnSpc>
              <a:spcBef>
                <a:spcPts val="600"/>
              </a:spcBef>
              <a:buClr>
                <a:schemeClr val="lt2"/>
              </a:buClr>
              <a:buSzPct val="100000"/>
              <a:buFont typeface="Cambria"/>
              <a:buChar char="–"/>
              <a:defRPr b="0" i="0" sz="1100" u="none" cap="none" strike="noStrike">
                <a:solidFill>
                  <a:schemeClr val="lt1"/>
                </a:solidFill>
                <a:latin typeface="Cambria"/>
                <a:ea typeface="Cambria"/>
                <a:cs typeface="Cambria"/>
                <a:sym typeface="Cambria"/>
              </a:defRPr>
            </a:lvl8pPr>
            <a:lvl9pPr indent="-141903" lvl="8" marL="2002453" marR="0" rtl="0" algn="l">
              <a:lnSpc>
                <a:spcPct val="90000"/>
              </a:lnSpc>
              <a:spcBef>
                <a:spcPts val="600"/>
              </a:spcBef>
              <a:buClr>
                <a:schemeClr val="lt2"/>
              </a:buClr>
              <a:buSzPct val="100000"/>
              <a:buFont typeface="Arial"/>
              <a:buChar char="•"/>
              <a:defRPr b="0" i="0" sz="1100" u="none" cap="none" strike="noStrike">
                <a:solidFill>
                  <a:schemeClr val="lt1"/>
                </a:solidFill>
                <a:latin typeface="Cambria"/>
                <a:ea typeface="Cambria"/>
                <a:cs typeface="Cambria"/>
                <a:sym typeface="Cambria"/>
              </a:defRPr>
            </a:lvl9pPr>
          </a:lstStyle>
          <a:p/>
        </p:txBody>
      </p:sp>
      <p:sp>
        <p:nvSpPr>
          <p:cNvPr id="136" name="Shape 136"/>
          <p:cNvSpPr txBox="1"/>
          <p:nvPr>
            <p:ph idx="10" type="dt"/>
          </p:nvPr>
        </p:nvSpPr>
        <p:spPr>
          <a:xfrm>
            <a:off x="6553200" y="4997196"/>
            <a:ext cx="1066800" cy="146400"/>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chemeClr val="lt1"/>
                </a:solidFill>
                <a:latin typeface="Cambria"/>
                <a:ea typeface="Cambria"/>
                <a:cs typeface="Cambria"/>
                <a:sym typeface="Cambria"/>
              </a:defRPr>
            </a:lvl1pPr>
            <a:lvl2pPr indent="0" lvl="1" marL="457200" marR="0" rtl="0" algn="l">
              <a:spcBef>
                <a:spcPts val="0"/>
              </a:spcBef>
              <a:buNone/>
              <a:defRPr b="0" i="0" sz="1800" u="none" cap="none" strike="noStrike">
                <a:solidFill>
                  <a:schemeClr val="lt1"/>
                </a:solidFill>
                <a:latin typeface="Cambria"/>
                <a:ea typeface="Cambria"/>
                <a:cs typeface="Cambria"/>
                <a:sym typeface="Cambria"/>
              </a:defRPr>
            </a:lvl2pPr>
            <a:lvl3pPr indent="0" lvl="2" marL="914400" marR="0" rtl="0" algn="l">
              <a:spcBef>
                <a:spcPts val="0"/>
              </a:spcBef>
              <a:buNone/>
              <a:defRPr b="0" i="0" sz="1800" u="none" cap="none" strike="noStrike">
                <a:solidFill>
                  <a:schemeClr val="lt1"/>
                </a:solidFill>
                <a:latin typeface="Cambria"/>
                <a:ea typeface="Cambria"/>
                <a:cs typeface="Cambria"/>
                <a:sym typeface="Cambria"/>
              </a:defRPr>
            </a:lvl3pPr>
            <a:lvl4pPr indent="0" lvl="3" marL="1371600" marR="0" rtl="0" algn="l">
              <a:spcBef>
                <a:spcPts val="0"/>
              </a:spcBef>
              <a:buNone/>
              <a:defRPr b="0" i="0" sz="1800" u="none" cap="none" strike="noStrike">
                <a:solidFill>
                  <a:schemeClr val="lt1"/>
                </a:solidFill>
                <a:latin typeface="Cambria"/>
                <a:ea typeface="Cambria"/>
                <a:cs typeface="Cambria"/>
                <a:sym typeface="Cambria"/>
              </a:defRPr>
            </a:lvl4pPr>
            <a:lvl5pPr indent="0" lvl="4" marL="1828800" marR="0" rtl="0" algn="l">
              <a:spcBef>
                <a:spcPts val="0"/>
              </a:spcBef>
              <a:buNone/>
              <a:defRPr b="0" i="0" sz="1800" u="none" cap="none" strike="noStrike">
                <a:solidFill>
                  <a:schemeClr val="lt1"/>
                </a:solidFill>
                <a:latin typeface="Cambria"/>
                <a:ea typeface="Cambria"/>
                <a:cs typeface="Cambria"/>
                <a:sym typeface="Cambria"/>
              </a:defRPr>
            </a:lvl5pPr>
            <a:lvl6pPr indent="0" lvl="5" marL="2286000" marR="0" rtl="0" algn="l">
              <a:spcBef>
                <a:spcPts val="0"/>
              </a:spcBef>
              <a:buNone/>
              <a:defRPr b="0" i="0" sz="1800" u="none" cap="none" strike="noStrike">
                <a:solidFill>
                  <a:schemeClr val="lt1"/>
                </a:solidFill>
                <a:latin typeface="Cambria"/>
                <a:ea typeface="Cambria"/>
                <a:cs typeface="Cambria"/>
                <a:sym typeface="Cambria"/>
              </a:defRPr>
            </a:lvl6pPr>
            <a:lvl7pPr indent="0" lvl="6" marL="2743200" marR="0" rtl="0" algn="l">
              <a:spcBef>
                <a:spcPts val="0"/>
              </a:spcBef>
              <a:buNone/>
              <a:defRPr b="0" i="0" sz="1800" u="none" cap="none" strike="noStrike">
                <a:solidFill>
                  <a:schemeClr val="lt1"/>
                </a:solidFill>
                <a:latin typeface="Cambria"/>
                <a:ea typeface="Cambria"/>
                <a:cs typeface="Cambria"/>
                <a:sym typeface="Cambria"/>
              </a:defRPr>
            </a:lvl7pPr>
            <a:lvl8pPr indent="0" lvl="7" marL="3200400" marR="0" rtl="0" algn="l">
              <a:spcBef>
                <a:spcPts val="0"/>
              </a:spcBef>
              <a:buNone/>
              <a:defRPr b="0" i="0" sz="1800" u="none" cap="none" strike="noStrike">
                <a:solidFill>
                  <a:schemeClr val="lt1"/>
                </a:solidFill>
                <a:latin typeface="Cambria"/>
                <a:ea typeface="Cambria"/>
                <a:cs typeface="Cambria"/>
                <a:sym typeface="Cambria"/>
              </a:defRPr>
            </a:lvl8pPr>
            <a:lvl9pPr indent="0" lvl="8" marL="3657600" marR="0" rtl="0" algn="l">
              <a:spcBef>
                <a:spcPts val="0"/>
              </a:spcBef>
              <a:buNone/>
              <a:defRPr b="0" i="0" sz="1800" u="none" cap="none" strike="noStrike">
                <a:solidFill>
                  <a:schemeClr val="lt1"/>
                </a:solidFill>
                <a:latin typeface="Cambria"/>
                <a:ea typeface="Cambria"/>
                <a:cs typeface="Cambria"/>
                <a:sym typeface="Cambria"/>
              </a:defRPr>
            </a:lvl9pPr>
          </a:lstStyle>
          <a:p/>
        </p:txBody>
      </p:sp>
      <p:sp>
        <p:nvSpPr>
          <p:cNvPr id="137" name="Shape 137"/>
          <p:cNvSpPr txBox="1"/>
          <p:nvPr>
            <p:ph idx="11" type="ftr"/>
          </p:nvPr>
        </p:nvSpPr>
        <p:spPr>
          <a:xfrm>
            <a:off x="0" y="4997196"/>
            <a:ext cx="5562600" cy="146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Cambria"/>
              <a:buNone/>
              <a:defRPr b="0" i="0" sz="900" u="none" cap="none" strike="noStrike">
                <a:solidFill>
                  <a:schemeClr val="lt1"/>
                </a:solidFill>
                <a:latin typeface="Cambria"/>
                <a:ea typeface="Cambria"/>
                <a:cs typeface="Cambria"/>
                <a:sym typeface="Cambria"/>
              </a:defRPr>
            </a:lvl1pPr>
            <a:lvl2pPr indent="0" lvl="1" marL="457200" marR="0" rtl="0" algn="l">
              <a:spcBef>
                <a:spcPts val="0"/>
              </a:spcBef>
              <a:buNone/>
              <a:defRPr b="0" i="0" sz="1800" u="none" cap="none" strike="noStrike">
                <a:solidFill>
                  <a:schemeClr val="lt1"/>
                </a:solidFill>
                <a:latin typeface="Cambria"/>
                <a:ea typeface="Cambria"/>
                <a:cs typeface="Cambria"/>
                <a:sym typeface="Cambria"/>
              </a:defRPr>
            </a:lvl2pPr>
            <a:lvl3pPr indent="0" lvl="2" marL="914400" marR="0" rtl="0" algn="l">
              <a:spcBef>
                <a:spcPts val="0"/>
              </a:spcBef>
              <a:buNone/>
              <a:defRPr b="0" i="0" sz="1800" u="none" cap="none" strike="noStrike">
                <a:solidFill>
                  <a:schemeClr val="lt1"/>
                </a:solidFill>
                <a:latin typeface="Cambria"/>
                <a:ea typeface="Cambria"/>
                <a:cs typeface="Cambria"/>
                <a:sym typeface="Cambria"/>
              </a:defRPr>
            </a:lvl3pPr>
            <a:lvl4pPr indent="0" lvl="3" marL="1371600" marR="0" rtl="0" algn="l">
              <a:spcBef>
                <a:spcPts val="0"/>
              </a:spcBef>
              <a:buNone/>
              <a:defRPr b="0" i="0" sz="1800" u="none" cap="none" strike="noStrike">
                <a:solidFill>
                  <a:schemeClr val="lt1"/>
                </a:solidFill>
                <a:latin typeface="Cambria"/>
                <a:ea typeface="Cambria"/>
                <a:cs typeface="Cambria"/>
                <a:sym typeface="Cambria"/>
              </a:defRPr>
            </a:lvl4pPr>
            <a:lvl5pPr indent="0" lvl="4" marL="1828800" marR="0" rtl="0" algn="l">
              <a:spcBef>
                <a:spcPts val="0"/>
              </a:spcBef>
              <a:buNone/>
              <a:defRPr b="0" i="0" sz="1800" u="none" cap="none" strike="noStrike">
                <a:solidFill>
                  <a:schemeClr val="lt1"/>
                </a:solidFill>
                <a:latin typeface="Cambria"/>
                <a:ea typeface="Cambria"/>
                <a:cs typeface="Cambria"/>
                <a:sym typeface="Cambria"/>
              </a:defRPr>
            </a:lvl5pPr>
            <a:lvl6pPr indent="0" lvl="5" marL="2286000" marR="0" rtl="0" algn="l">
              <a:spcBef>
                <a:spcPts val="0"/>
              </a:spcBef>
              <a:buNone/>
              <a:defRPr b="0" i="0" sz="1800" u="none" cap="none" strike="noStrike">
                <a:solidFill>
                  <a:schemeClr val="lt1"/>
                </a:solidFill>
                <a:latin typeface="Cambria"/>
                <a:ea typeface="Cambria"/>
                <a:cs typeface="Cambria"/>
                <a:sym typeface="Cambria"/>
              </a:defRPr>
            </a:lvl6pPr>
            <a:lvl7pPr indent="0" lvl="6" marL="2743200" marR="0" rtl="0" algn="l">
              <a:spcBef>
                <a:spcPts val="0"/>
              </a:spcBef>
              <a:buNone/>
              <a:defRPr b="0" i="0" sz="1800" u="none" cap="none" strike="noStrike">
                <a:solidFill>
                  <a:schemeClr val="lt1"/>
                </a:solidFill>
                <a:latin typeface="Cambria"/>
                <a:ea typeface="Cambria"/>
                <a:cs typeface="Cambria"/>
                <a:sym typeface="Cambria"/>
              </a:defRPr>
            </a:lvl7pPr>
            <a:lvl8pPr indent="0" lvl="7" marL="3200400" marR="0" rtl="0" algn="l">
              <a:spcBef>
                <a:spcPts val="0"/>
              </a:spcBef>
              <a:buNone/>
              <a:defRPr b="0" i="0" sz="1800" u="none" cap="none" strike="noStrike">
                <a:solidFill>
                  <a:schemeClr val="lt1"/>
                </a:solidFill>
                <a:latin typeface="Cambria"/>
                <a:ea typeface="Cambria"/>
                <a:cs typeface="Cambria"/>
                <a:sym typeface="Cambria"/>
              </a:defRPr>
            </a:lvl8pPr>
            <a:lvl9pPr indent="0" lvl="8" marL="3657600" marR="0" rtl="0" algn="l">
              <a:spcBef>
                <a:spcPts val="0"/>
              </a:spcBef>
              <a:buNone/>
              <a:defRPr b="0" i="0" sz="1800" u="none" cap="none" strike="noStrike">
                <a:solidFill>
                  <a:schemeClr val="lt1"/>
                </a:solidFill>
                <a:latin typeface="Cambria"/>
                <a:ea typeface="Cambria"/>
                <a:cs typeface="Cambria"/>
                <a:sym typeface="Cambria"/>
              </a:defRPr>
            </a:lvl9pPr>
          </a:lstStyle>
          <a:p/>
        </p:txBody>
      </p:sp>
      <p:sp>
        <p:nvSpPr>
          <p:cNvPr id="138" name="Shape 138"/>
          <p:cNvSpPr txBox="1"/>
          <p:nvPr>
            <p:ph idx="12" type="sldNum"/>
          </p:nvPr>
        </p:nvSpPr>
        <p:spPr>
          <a:xfrm>
            <a:off x="8519160" y="4997196"/>
            <a:ext cx="624900" cy="1464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 sz="900" u="none" cap="none" strike="noStrike">
                <a:solidFill>
                  <a:schemeClr val="lt1"/>
                </a:solidFill>
                <a:latin typeface="Cambria"/>
                <a:ea typeface="Cambria"/>
                <a:cs typeface="Cambria"/>
                <a:sym typeface="Cambri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8" name="Shape 48"/>
          <p:cNvSpPr txBox="1"/>
          <p:nvPr/>
        </p:nvSpPr>
        <p:spPr>
          <a:xfrm>
            <a:off x="6847114" y="372337"/>
            <a:ext cx="2179800" cy="3078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
                <a:solidFill>
                  <a:schemeClr val="lt1"/>
                </a:solidFill>
                <a:latin typeface="Cambria"/>
                <a:ea typeface="Cambria"/>
                <a:cs typeface="Cambria"/>
                <a:sym typeface="Cambria"/>
              </a:rPr>
              <a:t>Prometheus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9" name="Shape 49"/>
        <p:cNvGrpSpPr/>
        <p:nvPr/>
      </p:nvGrpSpPr>
      <p:grpSpPr>
        <a:xfrm>
          <a:off x="0" y="0"/>
          <a:ext cx="0" cy="0"/>
          <a:chOff x="0" y="0"/>
          <a:chExt cx="0" cy="0"/>
        </a:xfrm>
      </p:grpSpPr>
      <p:grpSp>
        <p:nvGrpSpPr>
          <p:cNvPr id="50" name="Shape 50"/>
          <p:cNvGrpSpPr/>
          <p:nvPr/>
        </p:nvGrpSpPr>
        <p:grpSpPr>
          <a:xfrm>
            <a:off x="0" y="381001"/>
            <a:ext cx="1037850" cy="1016287"/>
            <a:chOff x="0" y="381001"/>
            <a:chExt cx="1037850" cy="1016287"/>
          </a:xfrm>
        </p:grpSpPr>
        <p:sp>
          <p:nvSpPr>
            <p:cNvPr id="51" name="Shape 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3" name="Shape 53"/>
          <p:cNvSpPr txBox="1"/>
          <p:nvPr>
            <p:ph type="title"/>
          </p:nvPr>
        </p:nvSpPr>
        <p:spPr>
          <a:xfrm>
            <a:off x="1297500" y="393750"/>
            <a:ext cx="7038900" cy="914100"/>
          </a:xfrm>
          <a:prstGeom prst="rect">
            <a:avLst/>
          </a:prstGeom>
        </p:spPr>
        <p:txBody>
          <a:bodyPr anchorCtr="0" anchor="t"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54" name="Shape 54"/>
          <p:cNvSpPr txBox="1"/>
          <p:nvPr>
            <p:ph idx="1" type="body"/>
          </p:nvPr>
        </p:nvSpPr>
        <p:spPr>
          <a:xfrm>
            <a:off x="1297500" y="1567550"/>
            <a:ext cx="3403200" cy="29112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2" type="body"/>
          </p:nvPr>
        </p:nvSpPr>
        <p:spPr>
          <a:xfrm>
            <a:off x="4933221" y="1567550"/>
            <a:ext cx="3403200" cy="29112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7" name="Shape 57"/>
          <p:cNvSpPr txBox="1"/>
          <p:nvPr/>
        </p:nvSpPr>
        <p:spPr>
          <a:xfrm>
            <a:off x="6847114" y="372337"/>
            <a:ext cx="2179800" cy="3078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
                <a:solidFill>
                  <a:schemeClr val="lt1"/>
                </a:solidFill>
                <a:latin typeface="Cambria"/>
                <a:ea typeface="Cambria"/>
                <a:cs typeface="Cambria"/>
                <a:sym typeface="Cambria"/>
              </a:rPr>
              <a:t>Prometheus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8" name="Shape 58"/>
        <p:cNvGrpSpPr/>
        <p:nvPr/>
      </p:nvGrpSpPr>
      <p:grpSpPr>
        <a:xfrm>
          <a:off x="0" y="0"/>
          <a:ext cx="0" cy="0"/>
          <a:chOff x="0" y="0"/>
          <a:chExt cx="0" cy="0"/>
        </a:xfrm>
      </p:grpSpPr>
      <p:grpSp>
        <p:nvGrpSpPr>
          <p:cNvPr id="59" name="Shape 59"/>
          <p:cNvGrpSpPr/>
          <p:nvPr/>
        </p:nvGrpSpPr>
        <p:grpSpPr>
          <a:xfrm>
            <a:off x="0" y="381001"/>
            <a:ext cx="1037850" cy="1016287"/>
            <a:chOff x="0" y="381001"/>
            <a:chExt cx="1037850" cy="1016287"/>
          </a:xfrm>
        </p:grpSpPr>
        <p:sp>
          <p:nvSpPr>
            <p:cNvPr id="60" name="Shape 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2" name="Shape 62"/>
          <p:cNvSpPr txBox="1"/>
          <p:nvPr>
            <p:ph type="title"/>
          </p:nvPr>
        </p:nvSpPr>
        <p:spPr>
          <a:xfrm>
            <a:off x="1297500" y="393750"/>
            <a:ext cx="7038900" cy="914100"/>
          </a:xfrm>
          <a:prstGeom prst="rect">
            <a:avLst/>
          </a:prstGeom>
        </p:spPr>
        <p:txBody>
          <a:bodyPr anchorCtr="0" anchor="t"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63" name="Shape 63"/>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4" name="Shape 64"/>
        <p:cNvGrpSpPr/>
        <p:nvPr/>
      </p:nvGrpSpPr>
      <p:grpSpPr>
        <a:xfrm>
          <a:off x="0" y="0"/>
          <a:ext cx="0" cy="0"/>
          <a:chOff x="0" y="0"/>
          <a:chExt cx="0" cy="0"/>
        </a:xfrm>
      </p:grpSpPr>
      <p:grpSp>
        <p:nvGrpSpPr>
          <p:cNvPr id="65" name="Shape 65"/>
          <p:cNvGrpSpPr/>
          <p:nvPr/>
        </p:nvGrpSpPr>
        <p:grpSpPr>
          <a:xfrm>
            <a:off x="0" y="381001"/>
            <a:ext cx="1037850" cy="1016287"/>
            <a:chOff x="0" y="381001"/>
            <a:chExt cx="1037850" cy="1016287"/>
          </a:xfrm>
        </p:grpSpPr>
        <p:sp>
          <p:nvSpPr>
            <p:cNvPr id="66" name="Shape 6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8" name="Shape 68"/>
          <p:cNvSpPr txBox="1"/>
          <p:nvPr>
            <p:ph type="title"/>
          </p:nvPr>
        </p:nvSpPr>
        <p:spPr>
          <a:xfrm>
            <a:off x="1297500" y="393750"/>
            <a:ext cx="3798900" cy="1493100"/>
          </a:xfrm>
          <a:prstGeom prst="rect">
            <a:avLst/>
          </a:prstGeom>
        </p:spPr>
        <p:txBody>
          <a:bodyPr anchorCtr="0" anchor="t"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69" name="Shape 69"/>
          <p:cNvSpPr txBox="1"/>
          <p:nvPr>
            <p:ph idx="1" type="body"/>
          </p:nvPr>
        </p:nvSpPr>
        <p:spPr>
          <a:xfrm>
            <a:off x="1297500" y="1972550"/>
            <a:ext cx="3798900" cy="24159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71" name="Shape 71"/>
        <p:cNvGrpSpPr/>
        <p:nvPr/>
      </p:nvGrpSpPr>
      <p:grpSpPr>
        <a:xfrm>
          <a:off x="0" y="0"/>
          <a:ext cx="0" cy="0"/>
          <a:chOff x="0" y="0"/>
          <a:chExt cx="0" cy="0"/>
        </a:xfrm>
      </p:grpSpPr>
      <p:grpSp>
        <p:nvGrpSpPr>
          <p:cNvPr id="72" name="Shape 72"/>
          <p:cNvGrpSpPr/>
          <p:nvPr/>
        </p:nvGrpSpPr>
        <p:grpSpPr>
          <a:xfrm>
            <a:off x="4406400" y="0"/>
            <a:ext cx="4737600" cy="5143500"/>
            <a:chOff x="4406400" y="0"/>
            <a:chExt cx="4737600" cy="5143500"/>
          </a:xfrm>
        </p:grpSpPr>
        <p:sp>
          <p:nvSpPr>
            <p:cNvPr id="73" name="Shape 73"/>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9" name="Shape 8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1" name="Shape 91"/>
          <p:cNvSpPr txBox="1"/>
          <p:nvPr>
            <p:ph type="title"/>
          </p:nvPr>
        </p:nvSpPr>
        <p:spPr>
          <a:xfrm>
            <a:off x="823850" y="866775"/>
            <a:ext cx="4587000" cy="3521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3" name="Shape 93"/>
        <p:cNvGrpSpPr/>
        <p:nvPr/>
      </p:nvGrpSpPr>
      <p:grpSpPr>
        <a:xfrm>
          <a:off x="0" y="0"/>
          <a:ext cx="0" cy="0"/>
          <a:chOff x="0" y="0"/>
          <a:chExt cx="0" cy="0"/>
        </a:xfrm>
      </p:grpSpPr>
      <p:grpSp>
        <p:nvGrpSpPr>
          <p:cNvPr id="94" name="Shape 94"/>
          <p:cNvGrpSpPr/>
          <p:nvPr/>
        </p:nvGrpSpPr>
        <p:grpSpPr>
          <a:xfrm>
            <a:off x="0" y="381001"/>
            <a:ext cx="1037850" cy="1016287"/>
            <a:chOff x="0" y="381001"/>
            <a:chExt cx="1037850" cy="1016287"/>
          </a:xfrm>
        </p:grpSpPr>
        <p:sp>
          <p:nvSpPr>
            <p:cNvPr id="95" name="Shape 9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7" name="Shape 97"/>
          <p:cNvSpPr txBox="1"/>
          <p:nvPr>
            <p:ph type="title"/>
          </p:nvPr>
        </p:nvSpPr>
        <p:spPr>
          <a:xfrm>
            <a:off x="1297500" y="1658325"/>
            <a:ext cx="3036300" cy="1751700"/>
          </a:xfrm>
          <a:prstGeom prst="rect">
            <a:avLst/>
          </a:prstGeom>
        </p:spPr>
        <p:txBody>
          <a:bodyPr anchorCtr="0" anchor="t"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8" name="Shape 98"/>
          <p:cNvSpPr txBox="1"/>
          <p:nvPr>
            <p:ph idx="1" type="subTitle"/>
          </p:nvPr>
        </p:nvSpPr>
        <p:spPr>
          <a:xfrm>
            <a:off x="1297500" y="3538000"/>
            <a:ext cx="3036300" cy="506100"/>
          </a:xfrm>
          <a:prstGeom prst="rect">
            <a:avLst/>
          </a:prstGeom>
        </p:spPr>
        <p:txBody>
          <a:bodyPr anchorCtr="0" anchor="t" bIns="91425" lIns="91425" rIns="91425" wrap="square" tIns="91425"/>
          <a:lstStyle>
            <a:lvl1pPr lvl="0" rtl="0">
              <a:lnSpc>
                <a:spcPct val="100000"/>
              </a:lnSpc>
              <a:spcBef>
                <a:spcPts val="0"/>
              </a:spcBef>
              <a:spcAft>
                <a:spcPts val="0"/>
              </a:spcAft>
              <a:buNone/>
              <a:defRPr/>
            </a:lvl1pPr>
            <a:lvl2pPr lvl="1" rtl="0">
              <a:lnSpc>
                <a:spcPct val="100000"/>
              </a:lnSpc>
              <a:spcBef>
                <a:spcPts val="0"/>
              </a:spcBef>
              <a:spcAft>
                <a:spcPts val="0"/>
              </a:spcAft>
              <a:buSzPct val="100000"/>
              <a:buNone/>
              <a:defRPr sz="1300"/>
            </a:lvl2pPr>
            <a:lvl3pPr lvl="2" rtl="0">
              <a:lnSpc>
                <a:spcPct val="100000"/>
              </a:lnSpc>
              <a:spcBef>
                <a:spcPts val="0"/>
              </a:spcBef>
              <a:spcAft>
                <a:spcPts val="0"/>
              </a:spcAft>
              <a:buSzPct val="100000"/>
              <a:buNone/>
              <a:defRPr sz="1300"/>
            </a:lvl3pPr>
            <a:lvl4pPr lvl="3" rtl="0">
              <a:lnSpc>
                <a:spcPct val="100000"/>
              </a:lnSpc>
              <a:spcBef>
                <a:spcPts val="0"/>
              </a:spcBef>
              <a:spcAft>
                <a:spcPts val="0"/>
              </a:spcAft>
              <a:buSzPct val="100000"/>
              <a:buNone/>
              <a:defRPr sz="1300"/>
            </a:lvl4pPr>
            <a:lvl5pPr lvl="4" rtl="0">
              <a:lnSpc>
                <a:spcPct val="100000"/>
              </a:lnSpc>
              <a:spcBef>
                <a:spcPts val="0"/>
              </a:spcBef>
              <a:spcAft>
                <a:spcPts val="0"/>
              </a:spcAft>
              <a:buSzPct val="100000"/>
              <a:buNone/>
              <a:defRPr sz="1300"/>
            </a:lvl5pPr>
            <a:lvl6pPr lvl="5" rtl="0">
              <a:lnSpc>
                <a:spcPct val="100000"/>
              </a:lnSpc>
              <a:spcBef>
                <a:spcPts val="0"/>
              </a:spcBef>
              <a:spcAft>
                <a:spcPts val="0"/>
              </a:spcAft>
              <a:buSzPct val="100000"/>
              <a:buNone/>
              <a:defRPr sz="1300"/>
            </a:lvl6pPr>
            <a:lvl7pPr lvl="6" rtl="0">
              <a:lnSpc>
                <a:spcPct val="100000"/>
              </a:lnSpc>
              <a:spcBef>
                <a:spcPts val="0"/>
              </a:spcBef>
              <a:spcAft>
                <a:spcPts val="0"/>
              </a:spcAft>
              <a:buSzPct val="100000"/>
              <a:buNone/>
              <a:defRPr sz="1300"/>
            </a:lvl7pPr>
            <a:lvl8pPr lvl="7" rtl="0">
              <a:lnSpc>
                <a:spcPct val="100000"/>
              </a:lnSpc>
              <a:spcBef>
                <a:spcPts val="0"/>
              </a:spcBef>
              <a:spcAft>
                <a:spcPts val="0"/>
              </a:spcAft>
              <a:buSzPct val="100000"/>
              <a:buNone/>
              <a:defRPr sz="1300"/>
            </a:lvl8pPr>
            <a:lvl9pPr lvl="8" rtl="0">
              <a:lnSpc>
                <a:spcPct val="100000"/>
              </a:lnSpc>
              <a:spcBef>
                <a:spcPts val="0"/>
              </a:spcBef>
              <a:spcAft>
                <a:spcPts val="0"/>
              </a:spcAft>
              <a:buSzPct val="100000"/>
              <a:buNone/>
              <a:defRPr sz="1300"/>
            </a:lvl9pPr>
          </a:lstStyle>
          <a:p/>
        </p:txBody>
      </p:sp>
      <p:sp>
        <p:nvSpPr>
          <p:cNvPr id="99" name="Shape 99"/>
          <p:cNvSpPr txBox="1"/>
          <p:nvPr>
            <p:ph idx="2" type="body"/>
          </p:nvPr>
        </p:nvSpPr>
        <p:spPr>
          <a:xfrm>
            <a:off x="4648200" y="1696600"/>
            <a:ext cx="3676800" cy="23475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01" name="Shape 101"/>
        <p:cNvGrpSpPr/>
        <p:nvPr/>
      </p:nvGrpSpPr>
      <p:grpSpPr>
        <a:xfrm>
          <a:off x="0" y="0"/>
          <a:ext cx="0" cy="0"/>
          <a:chOff x="0" y="0"/>
          <a:chExt cx="0" cy="0"/>
        </a:xfrm>
      </p:grpSpPr>
      <p:grpSp>
        <p:nvGrpSpPr>
          <p:cNvPr id="102" name="Shape 102"/>
          <p:cNvGrpSpPr/>
          <p:nvPr/>
        </p:nvGrpSpPr>
        <p:grpSpPr>
          <a:xfrm>
            <a:off x="0" y="4128572"/>
            <a:ext cx="698925" cy="684657"/>
            <a:chOff x="0" y="3785672"/>
            <a:chExt cx="698925" cy="684657"/>
          </a:xfrm>
        </p:grpSpPr>
        <p:sp>
          <p:nvSpPr>
            <p:cNvPr id="103" name="Shape 10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5" name="Shape 105"/>
          <p:cNvSpPr txBox="1"/>
          <p:nvPr>
            <p:ph idx="1" type="body"/>
          </p:nvPr>
        </p:nvSpPr>
        <p:spPr>
          <a:xfrm>
            <a:off x="812725" y="4305375"/>
            <a:ext cx="6936000" cy="5238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106" name="Shape 106"/>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rt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rtl="0">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62458" y="47036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alien-covenant.com/topic/45629"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cm.org/about/se-code" TargetMode="External"/><Relationship Id="rId4" Type="http://schemas.openxmlformats.org/officeDocument/2006/relationships/hyperlink" Target="http://www.acm.org/about/se-code" TargetMode="External"/><Relationship Id="rId5" Type="http://schemas.openxmlformats.org/officeDocument/2006/relationships/hyperlink" Target="http://www.ieee.org/about/corporate/governance/p7-8.html" TargetMode="External"/><Relationship Id="rId6" Type="http://schemas.openxmlformats.org/officeDocument/2006/relationships/hyperlink" Target="https://ebookcentral-proquest-com.ezproxy.wpi.edu/lib/wpi/reader.action?docID=3444573&amp;ppg=110" TargetMode="External"/><Relationship Id="rId7" Type="http://schemas.openxmlformats.org/officeDocument/2006/relationships/hyperlink" Target="https://www.nytimes.com/2015/07/19/world/stowaway-crime-scofflaw-ship.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lgn="ctr">
              <a:spcBef>
                <a:spcPts val="0"/>
              </a:spcBef>
              <a:buNone/>
            </a:pPr>
            <a:r>
              <a:rPr lang="en"/>
              <a:t>Prometheus</a:t>
            </a:r>
          </a:p>
        </p:txBody>
      </p:sp>
      <p:sp>
        <p:nvSpPr>
          <p:cNvPr id="144" name="Shape 144"/>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Adam Goldsmith, Jack Gonsalves, </a:t>
            </a:r>
            <a:br>
              <a:rPr lang="en"/>
            </a:br>
            <a:r>
              <a:rPr lang="en"/>
              <a:t>Ben Gillette, and Luke Buquicchio </a:t>
            </a:r>
          </a:p>
        </p:txBody>
      </p:sp>
      <p:sp>
        <p:nvSpPr>
          <p:cNvPr id="145" name="Shape 145"/>
          <p:cNvSpPr txBox="1"/>
          <p:nvPr/>
        </p:nvSpPr>
        <p:spPr>
          <a:xfrm>
            <a:off x="917606" y="2147835"/>
            <a:ext cx="7315200" cy="853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nvSpPr>
        <p:spPr>
          <a:xfrm>
            <a:off x="0" y="4726877"/>
            <a:ext cx="9144000" cy="276900"/>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lang="en" sz="1200">
                <a:solidFill>
                  <a:schemeClr val="lt1"/>
                </a:solidFill>
                <a:latin typeface="Cambria"/>
                <a:ea typeface="Cambria"/>
                <a:cs typeface="Cambria"/>
                <a:sym typeface="Cambria"/>
              </a:rPr>
              <a:t>Image from http://www.imdb.com/title/tt1446714/</a:t>
            </a:r>
          </a:p>
        </p:txBody>
      </p:sp>
      <p:sp>
        <p:nvSpPr>
          <p:cNvPr id="152" name="Shape 152"/>
          <p:cNvSpPr txBox="1"/>
          <p:nvPr>
            <p:ph type="title"/>
          </p:nvPr>
        </p:nvSpPr>
        <p:spPr>
          <a:xfrm>
            <a:off x="1297500" y="393750"/>
            <a:ext cx="7038900" cy="914100"/>
          </a:xfrm>
          <a:prstGeom prst="rect">
            <a:avLst/>
          </a:prstGeom>
          <a:noFill/>
          <a:ln>
            <a:noFill/>
          </a:ln>
        </p:spPr>
        <p:txBody>
          <a:bodyPr anchorCtr="0" anchor="ctr" bIns="45700" lIns="91425" rIns="91425" wrap="square" tIns="45700">
            <a:noAutofit/>
          </a:bodyPr>
          <a:lstStyle/>
          <a:p>
            <a:pPr indent="0" lvl="0" marL="0" marR="0" rtl="0" algn="l">
              <a:lnSpc>
                <a:spcPct val="80000"/>
              </a:lnSpc>
              <a:spcBef>
                <a:spcPts val="0"/>
              </a:spcBef>
              <a:buClr>
                <a:schemeClr val="lt1"/>
              </a:buClr>
              <a:buSzPct val="25000"/>
              <a:buFont typeface="Cambria"/>
              <a:buNone/>
            </a:pPr>
            <a:r>
              <a:rPr lang="en"/>
              <a:t>Synopsis</a:t>
            </a:r>
          </a:p>
        </p:txBody>
      </p:sp>
      <p:sp>
        <p:nvSpPr>
          <p:cNvPr id="153" name="Shape 153"/>
          <p:cNvSpPr txBox="1"/>
          <p:nvPr>
            <p:ph idx="1" type="body"/>
          </p:nvPr>
        </p:nvSpPr>
        <p:spPr>
          <a:xfrm>
            <a:off x="1297500" y="1567550"/>
            <a:ext cx="4884300" cy="2911200"/>
          </a:xfrm>
          <a:prstGeom prst="rect">
            <a:avLst/>
          </a:prstGeom>
          <a:noFill/>
          <a:ln>
            <a:noFill/>
          </a:ln>
        </p:spPr>
        <p:txBody>
          <a:bodyPr anchorCtr="0" anchor="ctr" bIns="45700" lIns="91425" rIns="91425" wrap="square" tIns="45700">
            <a:noAutofit/>
          </a:bodyPr>
          <a:lstStyle/>
          <a:p>
            <a:pPr indent="-330200" lvl="0" marL="457200" rtl="0">
              <a:spcBef>
                <a:spcPts val="0"/>
              </a:spcBef>
              <a:buSzPct val="100000"/>
            </a:pPr>
            <a:r>
              <a:rPr lang="en" sz="1600"/>
              <a:t>Have you ever wanted to travel to new and exciting places?</a:t>
            </a:r>
            <a:br>
              <a:rPr lang="en" sz="1600"/>
            </a:br>
            <a:br>
              <a:rPr lang="en" sz="1600"/>
            </a:br>
          </a:p>
          <a:p>
            <a:pPr indent="-330200" lvl="0" marL="457200" rtl="0">
              <a:spcBef>
                <a:spcPts val="0"/>
              </a:spcBef>
              <a:buSzPct val="100000"/>
            </a:pPr>
            <a:r>
              <a:rPr lang="en" sz="1600"/>
              <a:t>Have you ever wanted to “meet your maker</a:t>
            </a:r>
            <a:r>
              <a:rPr lang="en" sz="1600"/>
              <a:t>?”</a:t>
            </a:r>
            <a:br>
              <a:rPr lang="en" sz="1600"/>
            </a:br>
            <a:br>
              <a:rPr lang="en" sz="1600"/>
            </a:br>
          </a:p>
          <a:p>
            <a:pPr indent="-330200" lvl="0" marL="457200" rtl="0">
              <a:spcBef>
                <a:spcPts val="0"/>
              </a:spcBef>
              <a:buSzPct val="100000"/>
            </a:pPr>
            <a:r>
              <a:rPr lang="en" sz="1600"/>
              <a:t>Have you ever wanted to kill your maker?</a:t>
            </a:r>
          </a:p>
        </p:txBody>
      </p:sp>
      <p:pic>
        <p:nvPicPr>
          <p:cNvPr id="154" name="Shape 154"/>
          <p:cNvPicPr preferRelativeResize="0"/>
          <p:nvPr/>
        </p:nvPicPr>
        <p:blipFill>
          <a:blip r:embed="rId3">
            <a:alphaModFix/>
          </a:blip>
          <a:stretch>
            <a:fillRect/>
          </a:stretch>
        </p:blipFill>
        <p:spPr>
          <a:xfrm>
            <a:off x="6358549" y="784788"/>
            <a:ext cx="2586403" cy="3837425"/>
          </a:xfrm>
          <a:prstGeom prst="rect">
            <a:avLst/>
          </a:prstGeom>
          <a:noFill/>
          <a:ln>
            <a:noFill/>
          </a:ln>
        </p:spPr>
      </p:pic>
      <p:sp>
        <p:nvSpPr>
          <p:cNvPr id="155" name="Shape 155"/>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0" y="4726877"/>
            <a:ext cx="9144000" cy="276900"/>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lang="en" sz="1200">
                <a:solidFill>
                  <a:schemeClr val="lt1"/>
                </a:solidFill>
                <a:latin typeface="Cambria"/>
                <a:ea typeface="Cambria"/>
                <a:cs typeface="Cambria"/>
                <a:sym typeface="Cambria"/>
              </a:rPr>
              <a:t>Image: http://www.australianscience.com.au/news/the-clues-to-human-uniqueness/</a:t>
            </a:r>
          </a:p>
        </p:txBody>
      </p:sp>
      <p:sp>
        <p:nvSpPr>
          <p:cNvPr id="162" name="Shape 162"/>
          <p:cNvSpPr txBox="1"/>
          <p:nvPr>
            <p:ph type="title"/>
          </p:nvPr>
        </p:nvSpPr>
        <p:spPr>
          <a:xfrm>
            <a:off x="1297500" y="393750"/>
            <a:ext cx="7038900" cy="914100"/>
          </a:xfrm>
          <a:prstGeom prst="rect">
            <a:avLst/>
          </a:prstGeom>
          <a:noFill/>
          <a:ln>
            <a:noFill/>
          </a:ln>
        </p:spPr>
        <p:txBody>
          <a:bodyPr anchorCtr="0" anchor="ctr" bIns="45700" lIns="91425" rIns="91425" wrap="square" tIns="45700">
            <a:noAutofit/>
          </a:bodyPr>
          <a:lstStyle/>
          <a:p>
            <a:pPr indent="0" lvl="0" marL="0" marR="0" rtl="0" algn="l">
              <a:lnSpc>
                <a:spcPct val="80000"/>
              </a:lnSpc>
              <a:spcBef>
                <a:spcPts val="0"/>
              </a:spcBef>
              <a:buClr>
                <a:schemeClr val="lt1"/>
              </a:buClr>
              <a:buSzPct val="25000"/>
              <a:buFont typeface="Cambria"/>
              <a:buNone/>
            </a:pPr>
            <a:r>
              <a:rPr lang="en"/>
              <a:t>David 8</a:t>
            </a:r>
          </a:p>
        </p:txBody>
      </p:sp>
      <p:sp>
        <p:nvSpPr>
          <p:cNvPr id="163" name="Shape 163"/>
          <p:cNvSpPr txBox="1"/>
          <p:nvPr>
            <p:ph idx="1" type="body"/>
          </p:nvPr>
        </p:nvSpPr>
        <p:spPr>
          <a:xfrm>
            <a:off x="1297500" y="1567550"/>
            <a:ext cx="4356300" cy="2911200"/>
          </a:xfrm>
          <a:prstGeom prst="rect">
            <a:avLst/>
          </a:prstGeom>
          <a:noFill/>
          <a:ln>
            <a:noFill/>
          </a:ln>
        </p:spPr>
        <p:txBody>
          <a:bodyPr anchorCtr="0" anchor="ctr" bIns="45700" lIns="91425" rIns="91425" wrap="square" tIns="45700">
            <a:noAutofit/>
          </a:bodyPr>
          <a:lstStyle/>
          <a:p>
            <a:pPr indent="-228600" lvl="0" marL="457200" marR="0" rtl="0" algn="l">
              <a:lnSpc>
                <a:spcPct val="300000"/>
              </a:lnSpc>
              <a:spcBef>
                <a:spcPts val="0"/>
              </a:spcBef>
            </a:pPr>
            <a:r>
              <a:rPr lang="en"/>
              <a:t>A sentient android helper</a:t>
            </a:r>
          </a:p>
          <a:p>
            <a:pPr indent="-228600" lvl="0" marL="457200" marR="0" rtl="0" algn="l">
              <a:lnSpc>
                <a:spcPct val="300000"/>
              </a:lnSpc>
              <a:spcBef>
                <a:spcPts val="0"/>
              </a:spcBef>
            </a:pPr>
            <a:r>
              <a:rPr lang="en"/>
              <a:t>Advanced human interaction with “emotions”</a:t>
            </a:r>
          </a:p>
          <a:p>
            <a:pPr indent="-228600" lvl="0" marL="457200" marR="0" rtl="0" algn="l">
              <a:lnSpc>
                <a:spcPct val="300000"/>
              </a:lnSpc>
              <a:spcBef>
                <a:spcPts val="0"/>
              </a:spcBef>
              <a:spcAft>
                <a:spcPts val="0"/>
              </a:spcAft>
            </a:pPr>
            <a:r>
              <a:rPr lang="en"/>
              <a:t>Is David morally responsible?</a:t>
            </a:r>
          </a:p>
        </p:txBody>
      </p:sp>
      <p:sp>
        <p:nvSpPr>
          <p:cNvPr id="164" name="Shape 164"/>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65" name="Shape 165"/>
          <p:cNvPicPr preferRelativeResize="0"/>
          <p:nvPr/>
        </p:nvPicPr>
        <p:blipFill rotWithShape="1">
          <a:blip r:embed="rId3">
            <a:alphaModFix/>
          </a:blip>
          <a:srcRect b="0" l="21593" r="31422" t="0"/>
          <a:stretch/>
        </p:blipFill>
        <p:spPr>
          <a:xfrm>
            <a:off x="5419575" y="730588"/>
            <a:ext cx="3356349" cy="391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0" y="4726877"/>
            <a:ext cx="9144000" cy="276900"/>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lang="en" sz="1200">
                <a:solidFill>
                  <a:schemeClr val="lt1"/>
                </a:solidFill>
                <a:latin typeface="Cambria"/>
                <a:ea typeface="Cambria"/>
                <a:cs typeface="Cambria"/>
                <a:sym typeface="Cambria"/>
              </a:rPr>
              <a:t>Image: http://tally-art.tumblr.com/post/24799708571/david-from-prometheus-faaavorite-character-3-i</a:t>
            </a:r>
          </a:p>
        </p:txBody>
      </p:sp>
      <p:sp>
        <p:nvSpPr>
          <p:cNvPr id="172" name="Shape 172"/>
          <p:cNvSpPr txBox="1"/>
          <p:nvPr>
            <p:ph type="title"/>
          </p:nvPr>
        </p:nvSpPr>
        <p:spPr>
          <a:xfrm>
            <a:off x="1297500" y="393750"/>
            <a:ext cx="7038900" cy="914100"/>
          </a:xfrm>
          <a:prstGeom prst="rect">
            <a:avLst/>
          </a:prstGeom>
          <a:noFill/>
          <a:ln>
            <a:noFill/>
          </a:ln>
        </p:spPr>
        <p:txBody>
          <a:bodyPr anchorCtr="0" anchor="ctr" bIns="45700" lIns="91425" rIns="91425" wrap="square" tIns="45700">
            <a:noAutofit/>
          </a:bodyPr>
          <a:lstStyle/>
          <a:p>
            <a:pPr indent="0" lvl="0" marL="0" marR="0" rtl="0" algn="l">
              <a:lnSpc>
                <a:spcPct val="80000"/>
              </a:lnSpc>
              <a:spcBef>
                <a:spcPts val="0"/>
              </a:spcBef>
              <a:buClr>
                <a:schemeClr val="lt1"/>
              </a:buClr>
              <a:buSzPct val="25000"/>
              <a:buFont typeface="Cambria"/>
              <a:buNone/>
            </a:pPr>
            <a:r>
              <a:rPr lang="en"/>
              <a:t>David 8 &amp; Ethics</a:t>
            </a:r>
          </a:p>
        </p:txBody>
      </p:sp>
      <p:sp>
        <p:nvSpPr>
          <p:cNvPr id="173" name="Shape 173"/>
          <p:cNvSpPr txBox="1"/>
          <p:nvPr>
            <p:ph idx="1" type="body"/>
          </p:nvPr>
        </p:nvSpPr>
        <p:spPr>
          <a:xfrm>
            <a:off x="1297500" y="1567550"/>
            <a:ext cx="4356300" cy="2911200"/>
          </a:xfrm>
          <a:prstGeom prst="rect">
            <a:avLst/>
          </a:prstGeom>
          <a:noFill/>
          <a:ln>
            <a:noFill/>
          </a:ln>
        </p:spPr>
        <p:txBody>
          <a:bodyPr anchorCtr="0" anchor="ctr" bIns="45700" lIns="91425" rIns="91425" wrap="square" tIns="45700">
            <a:noAutofit/>
          </a:bodyPr>
          <a:lstStyle/>
          <a:p>
            <a:pPr indent="-228600" lvl="0" marL="457200" rtl="0">
              <a:lnSpc>
                <a:spcPct val="300000"/>
              </a:lnSpc>
              <a:spcBef>
                <a:spcPts val="0"/>
              </a:spcBef>
              <a:spcAft>
                <a:spcPts val="0"/>
              </a:spcAft>
            </a:pPr>
            <a:r>
              <a:rPr lang="en"/>
              <a:t>Does giving him an order count as slavery?</a:t>
            </a:r>
          </a:p>
          <a:p>
            <a:pPr indent="-228600" lvl="0" marL="457200" rtl="0">
              <a:lnSpc>
                <a:spcPct val="300000"/>
              </a:lnSpc>
              <a:spcBef>
                <a:spcPts val="0"/>
              </a:spcBef>
            </a:pPr>
            <a:r>
              <a:rPr lang="en"/>
              <a:t>Is he evil?</a:t>
            </a:r>
          </a:p>
          <a:p>
            <a:pPr indent="-228600" lvl="0" marL="457200" rtl="0">
              <a:lnSpc>
                <a:spcPct val="150000"/>
              </a:lnSpc>
              <a:spcBef>
                <a:spcPts val="0"/>
              </a:spcBef>
              <a:spcAft>
                <a:spcPts val="0"/>
              </a:spcAft>
            </a:pPr>
            <a:r>
              <a:rPr lang="en"/>
              <a:t>Was his creation morally wrong?</a:t>
            </a:r>
          </a:p>
        </p:txBody>
      </p:sp>
      <p:sp>
        <p:nvSpPr>
          <p:cNvPr id="174" name="Shape 174"/>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75" name="Shape 175"/>
          <p:cNvPicPr preferRelativeResize="0"/>
          <p:nvPr/>
        </p:nvPicPr>
        <p:blipFill>
          <a:blip r:embed="rId3">
            <a:alphaModFix/>
          </a:blip>
          <a:stretch>
            <a:fillRect/>
          </a:stretch>
        </p:blipFill>
        <p:spPr>
          <a:xfrm>
            <a:off x="5762701" y="756025"/>
            <a:ext cx="2913226" cy="3880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0" y="4726877"/>
            <a:ext cx="9144000" cy="276900"/>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lang="en" sz="1200">
                <a:solidFill>
                  <a:schemeClr val="lt1"/>
                </a:solidFill>
                <a:latin typeface="Cambria"/>
                <a:ea typeface="Cambria"/>
                <a:cs typeface="Cambria"/>
                <a:sym typeface="Cambria"/>
              </a:rPr>
              <a:t>Image from http://alienanthology.wikia.com/wiki/Spectagraph</a:t>
            </a:r>
          </a:p>
        </p:txBody>
      </p:sp>
      <p:sp>
        <p:nvSpPr>
          <p:cNvPr id="182" name="Shape 182"/>
          <p:cNvSpPr txBox="1"/>
          <p:nvPr>
            <p:ph type="title"/>
          </p:nvPr>
        </p:nvSpPr>
        <p:spPr>
          <a:xfrm>
            <a:off x="1297500" y="393750"/>
            <a:ext cx="7038900" cy="914100"/>
          </a:xfrm>
          <a:prstGeom prst="rect">
            <a:avLst/>
          </a:prstGeom>
          <a:noFill/>
          <a:ln>
            <a:noFill/>
          </a:ln>
        </p:spPr>
        <p:txBody>
          <a:bodyPr anchorCtr="0" anchor="ctr" bIns="45700" lIns="91425" rIns="91425" wrap="square" tIns="45700">
            <a:noAutofit/>
          </a:bodyPr>
          <a:lstStyle/>
          <a:p>
            <a:pPr indent="0" lvl="0" marL="0" marR="0" rtl="0" algn="l">
              <a:lnSpc>
                <a:spcPct val="80000"/>
              </a:lnSpc>
              <a:spcBef>
                <a:spcPts val="0"/>
              </a:spcBef>
              <a:buClr>
                <a:schemeClr val="lt1"/>
              </a:buClr>
              <a:buSzPct val="25000"/>
              <a:buFont typeface="Cambria"/>
              <a:buNone/>
            </a:pPr>
            <a:r>
              <a:rPr lang="en"/>
              <a:t>Automation</a:t>
            </a:r>
          </a:p>
        </p:txBody>
      </p:sp>
      <p:sp>
        <p:nvSpPr>
          <p:cNvPr id="183" name="Shape 183"/>
          <p:cNvSpPr txBox="1"/>
          <p:nvPr>
            <p:ph idx="1" type="body"/>
          </p:nvPr>
        </p:nvSpPr>
        <p:spPr>
          <a:xfrm>
            <a:off x="1297500" y="1498675"/>
            <a:ext cx="3403200" cy="2911200"/>
          </a:xfrm>
          <a:prstGeom prst="rect">
            <a:avLst/>
          </a:prstGeom>
          <a:noFill/>
          <a:ln>
            <a:noFill/>
          </a:ln>
        </p:spPr>
        <p:txBody>
          <a:bodyPr anchorCtr="0" anchor="ctr" bIns="45700" lIns="91425" rIns="91425" wrap="square" tIns="45700">
            <a:noAutofit/>
          </a:bodyPr>
          <a:lstStyle/>
          <a:p>
            <a:pPr indent="-228600" lvl="0" marL="457200" marR="0" rtl="0" algn="l">
              <a:lnSpc>
                <a:spcPct val="90000"/>
              </a:lnSpc>
              <a:spcBef>
                <a:spcPts val="0"/>
              </a:spcBef>
            </a:pPr>
            <a:r>
              <a:rPr lang="en"/>
              <a:t>Positive use of automation</a:t>
            </a:r>
          </a:p>
          <a:p>
            <a:pPr lvl="0" marR="0" rtl="0" algn="l">
              <a:lnSpc>
                <a:spcPct val="90000"/>
              </a:lnSpc>
              <a:spcBef>
                <a:spcPts val="0"/>
              </a:spcBef>
              <a:buNone/>
            </a:pPr>
            <a:r>
              <a:t/>
            </a:r>
            <a:endParaRPr/>
          </a:p>
          <a:p>
            <a:pPr indent="-228600" lvl="0" marL="457200" marR="0" rtl="0" algn="l">
              <a:lnSpc>
                <a:spcPct val="90000"/>
              </a:lnSpc>
              <a:spcBef>
                <a:spcPts val="0"/>
              </a:spcBef>
            </a:pPr>
            <a:r>
              <a:rPr lang="en"/>
              <a:t>Android: Enables long-term mission</a:t>
            </a:r>
          </a:p>
          <a:p>
            <a:pPr lvl="0" marR="0" rtl="0" algn="l">
              <a:lnSpc>
                <a:spcPct val="90000"/>
              </a:lnSpc>
              <a:spcBef>
                <a:spcPts val="0"/>
              </a:spcBef>
              <a:buNone/>
            </a:pPr>
            <a:r>
              <a:t/>
            </a:r>
            <a:endParaRPr/>
          </a:p>
          <a:p>
            <a:pPr indent="-228600" lvl="0" marL="457200" marR="0" rtl="0" algn="l">
              <a:lnSpc>
                <a:spcPct val="90000"/>
              </a:lnSpc>
              <a:spcBef>
                <a:spcPts val="0"/>
              </a:spcBef>
            </a:pPr>
            <a:r>
              <a:rPr lang="en"/>
              <a:t>Scanning robot: valuable new tool</a:t>
            </a:r>
          </a:p>
          <a:p>
            <a:pPr lvl="0" marR="0" rtl="0" algn="l">
              <a:lnSpc>
                <a:spcPct val="90000"/>
              </a:lnSpc>
              <a:spcBef>
                <a:spcPts val="0"/>
              </a:spcBef>
              <a:buNone/>
            </a:pPr>
            <a:r>
              <a:t/>
            </a:r>
            <a:endParaRPr/>
          </a:p>
          <a:p>
            <a:pPr indent="-228600" lvl="0" marL="457200" marR="0" rtl="0" algn="l">
              <a:lnSpc>
                <a:spcPct val="90000"/>
              </a:lnSpc>
              <a:spcBef>
                <a:spcPts val="0"/>
              </a:spcBef>
            </a:pPr>
            <a:r>
              <a:rPr lang="en"/>
              <a:t>Notable lack of automation</a:t>
            </a:r>
          </a:p>
        </p:txBody>
      </p:sp>
      <p:sp>
        <p:nvSpPr>
          <p:cNvPr id="184" name="Shape 184"/>
          <p:cNvSpPr txBox="1"/>
          <p:nvPr>
            <p:ph idx="2" type="body"/>
          </p:nvPr>
        </p:nvSpPr>
        <p:spPr>
          <a:xfrm>
            <a:off x="4933221" y="1567550"/>
            <a:ext cx="3403200" cy="2911200"/>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buClr>
                <a:schemeClr val="lt2"/>
              </a:buClr>
              <a:buSzPct val="25000"/>
              <a:buFont typeface="Arial"/>
              <a:buNone/>
            </a:pPr>
            <a:r>
              <a:rPr b="0" i="0" lang="en" sz="1800" u="none" cap="none" strike="noStrike">
                <a:solidFill>
                  <a:schemeClr val="lt1"/>
                </a:solidFill>
                <a:latin typeface="Cambria"/>
                <a:ea typeface="Cambria"/>
                <a:cs typeface="Cambria"/>
                <a:sym typeface="Cambria"/>
              </a:rPr>
              <a:t>&lt;Graphic&gt;</a:t>
            </a:r>
          </a:p>
        </p:txBody>
      </p:sp>
      <p:pic>
        <p:nvPicPr>
          <p:cNvPr id="185" name="Shape 185"/>
          <p:cNvPicPr preferRelativeResize="0"/>
          <p:nvPr/>
        </p:nvPicPr>
        <p:blipFill rotWithShape="1">
          <a:blip r:embed="rId3">
            <a:alphaModFix/>
          </a:blip>
          <a:srcRect b="0" l="19517" r="18165" t="0"/>
          <a:stretch/>
        </p:blipFill>
        <p:spPr>
          <a:xfrm>
            <a:off x="4769487" y="895725"/>
            <a:ext cx="4046175" cy="3412750"/>
          </a:xfrm>
          <a:prstGeom prst="rect">
            <a:avLst/>
          </a:prstGeom>
          <a:noFill/>
          <a:ln>
            <a:noFill/>
          </a:ln>
        </p:spPr>
      </p:pic>
      <p:sp>
        <p:nvSpPr>
          <p:cNvPr id="186" name="Shape 186"/>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0" y="4726877"/>
            <a:ext cx="9144000" cy="276900"/>
          </a:xfrm>
          <a:prstGeom prst="rect">
            <a:avLst/>
          </a:prstGeom>
          <a:noFill/>
          <a:ln>
            <a:noFill/>
          </a:ln>
        </p:spPr>
        <p:txBody>
          <a:bodyPr anchorCtr="0" anchor="t" bIns="45700" lIns="91425" rIns="91425" wrap="square" tIns="45700">
            <a:noAutofit/>
          </a:bodyPr>
          <a:lstStyle/>
          <a:p>
            <a:pPr indent="457200" lvl="0" marL="3200400" marR="0" rtl="0" algn="r">
              <a:spcBef>
                <a:spcPts val="0"/>
              </a:spcBef>
              <a:buSzPct val="25000"/>
              <a:buNone/>
            </a:pPr>
            <a:r>
              <a:rPr lang="en" sz="1200">
                <a:solidFill>
                  <a:srgbClr val="FFFFFF"/>
                </a:solidFill>
                <a:latin typeface="Cambria"/>
                <a:ea typeface="Cambria"/>
                <a:cs typeface="Cambria"/>
                <a:sym typeface="Cambria"/>
              </a:rPr>
              <a:t>Image From </a:t>
            </a:r>
            <a:r>
              <a:rPr lang="en" sz="1200" u="sng">
                <a:solidFill>
                  <a:srgbClr val="FFFFFF"/>
                </a:solidFill>
                <a:latin typeface="Cambria"/>
                <a:ea typeface="Cambria"/>
                <a:cs typeface="Cambria"/>
                <a:sym typeface="Cambria"/>
                <a:hlinkClick r:id="rId3"/>
              </a:rPr>
              <a:t>http://www.alien-covenant.com/topic/45629</a:t>
            </a:r>
          </a:p>
        </p:txBody>
      </p:sp>
      <p:sp>
        <p:nvSpPr>
          <p:cNvPr id="193" name="Shape 193"/>
          <p:cNvSpPr txBox="1"/>
          <p:nvPr>
            <p:ph type="title"/>
          </p:nvPr>
        </p:nvSpPr>
        <p:spPr>
          <a:xfrm>
            <a:off x="1297500" y="393750"/>
            <a:ext cx="7038900" cy="914100"/>
          </a:xfrm>
          <a:prstGeom prst="rect">
            <a:avLst/>
          </a:prstGeom>
          <a:noFill/>
          <a:ln>
            <a:noFill/>
          </a:ln>
        </p:spPr>
        <p:txBody>
          <a:bodyPr anchorCtr="0" anchor="ctr" bIns="45700" lIns="91425" rIns="91425" wrap="square" tIns="45700">
            <a:noAutofit/>
          </a:bodyPr>
          <a:lstStyle/>
          <a:p>
            <a:pPr indent="0" lvl="0" marL="0" marR="0" rtl="0" algn="l">
              <a:lnSpc>
                <a:spcPct val="80000"/>
              </a:lnSpc>
              <a:spcBef>
                <a:spcPts val="0"/>
              </a:spcBef>
              <a:buClr>
                <a:schemeClr val="lt1"/>
              </a:buClr>
              <a:buSzPct val="25000"/>
              <a:buFont typeface="Cambria"/>
              <a:buNone/>
            </a:pPr>
            <a:r>
              <a:rPr lang="en"/>
              <a:t>Privacy</a:t>
            </a:r>
          </a:p>
        </p:txBody>
      </p:sp>
      <p:sp>
        <p:nvSpPr>
          <p:cNvPr id="194" name="Shape 194"/>
          <p:cNvSpPr txBox="1"/>
          <p:nvPr>
            <p:ph idx="1" type="body"/>
          </p:nvPr>
        </p:nvSpPr>
        <p:spPr>
          <a:xfrm>
            <a:off x="1297500" y="1567550"/>
            <a:ext cx="3403200" cy="2911200"/>
          </a:xfrm>
          <a:prstGeom prst="rect">
            <a:avLst/>
          </a:prstGeom>
          <a:noFill/>
          <a:ln>
            <a:noFill/>
          </a:ln>
        </p:spPr>
        <p:txBody>
          <a:bodyPr anchorCtr="0" anchor="ctr" bIns="45700" lIns="91425" rIns="91425" wrap="square" tIns="45700">
            <a:noAutofit/>
          </a:bodyPr>
          <a:lstStyle/>
          <a:p>
            <a:pPr lvl="0" rtl="0">
              <a:lnSpc>
                <a:spcPct val="90000"/>
              </a:lnSpc>
              <a:spcBef>
                <a:spcPts val="0"/>
              </a:spcBef>
              <a:buNone/>
            </a:pPr>
            <a:r>
              <a:t/>
            </a:r>
            <a:endParaRPr/>
          </a:p>
          <a:p>
            <a:pPr lvl="0" rtl="0">
              <a:lnSpc>
                <a:spcPct val="90000"/>
              </a:lnSpc>
              <a:spcBef>
                <a:spcPts val="0"/>
              </a:spcBef>
              <a:buNone/>
            </a:pPr>
            <a:r>
              <a:t/>
            </a:r>
            <a:endParaRPr/>
          </a:p>
          <a:p>
            <a:pPr indent="-342900" lvl="0" marL="457200" rtl="0">
              <a:lnSpc>
                <a:spcPct val="90000"/>
              </a:lnSpc>
              <a:spcBef>
                <a:spcPts val="0"/>
              </a:spcBef>
              <a:buSzPct val="100000"/>
            </a:pPr>
            <a:r>
              <a:rPr lang="en" sz="1800"/>
              <a:t>Records of the expedition</a:t>
            </a:r>
          </a:p>
          <a:p>
            <a:pPr lvl="0" rtl="0">
              <a:lnSpc>
                <a:spcPct val="90000"/>
              </a:lnSpc>
              <a:spcBef>
                <a:spcPts val="0"/>
              </a:spcBef>
              <a:buNone/>
            </a:pPr>
            <a:r>
              <a:t/>
            </a:r>
            <a:endParaRPr/>
          </a:p>
          <a:p>
            <a:pPr indent="-342900" lvl="0" marL="457200" marR="0" rtl="0" algn="l">
              <a:lnSpc>
                <a:spcPct val="90000"/>
              </a:lnSpc>
              <a:spcBef>
                <a:spcPts val="0"/>
              </a:spcBef>
              <a:buSzPct val="100000"/>
            </a:pPr>
            <a:r>
              <a:rPr lang="en" sz="1800"/>
              <a:t>David used dream eater</a:t>
            </a:r>
          </a:p>
          <a:p>
            <a:pPr indent="-317500" lvl="1" marL="914400" rtl="0">
              <a:lnSpc>
                <a:spcPct val="90000"/>
              </a:lnSpc>
              <a:spcBef>
                <a:spcPts val="0"/>
              </a:spcBef>
              <a:buSzPct val="100000"/>
            </a:pPr>
            <a:r>
              <a:rPr lang="en" sz="1400"/>
              <a:t>It was super concerning </a:t>
            </a:r>
          </a:p>
          <a:p>
            <a:pPr lvl="0" marR="0" rtl="0" algn="l">
              <a:lnSpc>
                <a:spcPct val="90000"/>
              </a:lnSpc>
              <a:spcBef>
                <a:spcPts val="0"/>
              </a:spcBef>
              <a:buNone/>
            </a:pPr>
            <a:r>
              <a:t/>
            </a:r>
            <a:endParaRPr/>
          </a:p>
          <a:p>
            <a:pPr lvl="0" marR="0" rtl="0" algn="l">
              <a:lnSpc>
                <a:spcPct val="90000"/>
              </a:lnSpc>
              <a:spcBef>
                <a:spcPts val="0"/>
              </a:spcBef>
              <a:buNone/>
            </a:pPr>
            <a:r>
              <a:t/>
            </a:r>
            <a:endParaRPr/>
          </a:p>
        </p:txBody>
      </p:sp>
      <p:pic>
        <p:nvPicPr>
          <p:cNvPr id="195" name="Shape 195"/>
          <p:cNvPicPr preferRelativeResize="0"/>
          <p:nvPr/>
        </p:nvPicPr>
        <p:blipFill rotWithShape="1">
          <a:blip r:embed="rId4">
            <a:alphaModFix/>
          </a:blip>
          <a:srcRect b="0" l="35617" r="22335" t="0"/>
          <a:stretch/>
        </p:blipFill>
        <p:spPr>
          <a:xfrm>
            <a:off x="5642125" y="995263"/>
            <a:ext cx="3384800" cy="3352800"/>
          </a:xfrm>
          <a:prstGeom prst="rect">
            <a:avLst/>
          </a:prstGeom>
          <a:noFill/>
          <a:ln>
            <a:noFill/>
          </a:ln>
        </p:spPr>
      </p:pic>
      <p:sp>
        <p:nvSpPr>
          <p:cNvPr id="196" name="Shape 196"/>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a:blip r:embed="rId3">
            <a:alphaModFix/>
          </a:blip>
          <a:stretch>
            <a:fillRect/>
          </a:stretch>
        </p:blipFill>
        <p:spPr>
          <a:xfrm>
            <a:off x="2482375" y="2388982"/>
            <a:ext cx="6621901" cy="2754525"/>
          </a:xfrm>
          <a:prstGeom prst="rect">
            <a:avLst/>
          </a:prstGeom>
          <a:noFill/>
          <a:ln>
            <a:noFill/>
          </a:ln>
        </p:spPr>
      </p:pic>
      <p:sp>
        <p:nvSpPr>
          <p:cNvPr id="203" name="Shape 203"/>
          <p:cNvSpPr txBox="1"/>
          <p:nvPr>
            <p:ph type="title"/>
          </p:nvPr>
        </p:nvSpPr>
        <p:spPr>
          <a:xfrm>
            <a:off x="1297500" y="393750"/>
            <a:ext cx="7038900" cy="914100"/>
          </a:xfrm>
          <a:prstGeom prst="rect">
            <a:avLst/>
          </a:prstGeom>
          <a:noFill/>
          <a:ln>
            <a:noFill/>
          </a:ln>
        </p:spPr>
        <p:txBody>
          <a:bodyPr anchorCtr="0" anchor="ctr" bIns="45700" lIns="91425" rIns="91425" wrap="square" tIns="45700">
            <a:noAutofit/>
          </a:bodyPr>
          <a:lstStyle/>
          <a:p>
            <a:pPr indent="0" lvl="0" marL="0" marR="0" rtl="0" algn="l">
              <a:lnSpc>
                <a:spcPct val="80000"/>
              </a:lnSpc>
              <a:spcBef>
                <a:spcPts val="0"/>
              </a:spcBef>
              <a:buClr>
                <a:schemeClr val="lt1"/>
              </a:buClr>
              <a:buSzPct val="25000"/>
              <a:buFont typeface="Cambria"/>
              <a:buNone/>
            </a:pPr>
            <a:r>
              <a:rPr lang="en"/>
              <a:t>Corporate Space Travel</a:t>
            </a:r>
          </a:p>
        </p:txBody>
      </p:sp>
      <p:sp>
        <p:nvSpPr>
          <p:cNvPr id="204" name="Shape 204"/>
          <p:cNvSpPr txBox="1"/>
          <p:nvPr>
            <p:ph idx="1" type="body"/>
          </p:nvPr>
        </p:nvSpPr>
        <p:spPr>
          <a:xfrm>
            <a:off x="1297500" y="1307850"/>
            <a:ext cx="3403200" cy="2911200"/>
          </a:xfrm>
          <a:prstGeom prst="rect">
            <a:avLst/>
          </a:prstGeom>
          <a:noFill/>
          <a:ln>
            <a:noFill/>
          </a:ln>
        </p:spPr>
        <p:txBody>
          <a:bodyPr anchorCtr="0" anchor="t" bIns="45700" lIns="91425" rIns="91425" wrap="square" tIns="45700">
            <a:noAutofit/>
          </a:bodyPr>
          <a:lstStyle/>
          <a:p>
            <a:pPr indent="-228600" lvl="0" marL="457200" marR="0" rtl="0" algn="l">
              <a:lnSpc>
                <a:spcPct val="150000"/>
              </a:lnSpc>
              <a:spcBef>
                <a:spcPts val="0"/>
              </a:spcBef>
            </a:pPr>
            <a:r>
              <a:rPr lang="en"/>
              <a:t>Corporate environment</a:t>
            </a:r>
          </a:p>
          <a:p>
            <a:pPr indent="-228600" lvl="0" marL="457200" marR="0" rtl="0" algn="l">
              <a:lnSpc>
                <a:spcPct val="150000"/>
              </a:lnSpc>
              <a:spcBef>
                <a:spcPts val="0"/>
              </a:spcBef>
            </a:pPr>
            <a:r>
              <a:rPr lang="en"/>
              <a:t>Parallels with existing industries</a:t>
            </a:r>
          </a:p>
          <a:p>
            <a:pPr indent="-228600" lvl="0" marL="457200" marR="0" rtl="0" algn="l">
              <a:lnSpc>
                <a:spcPct val="150000"/>
              </a:lnSpc>
              <a:spcBef>
                <a:spcPts val="0"/>
              </a:spcBef>
            </a:pPr>
            <a:r>
              <a:rPr lang="en"/>
              <a:t>Lack of care for employees</a:t>
            </a:r>
          </a:p>
        </p:txBody>
      </p:sp>
      <p:sp>
        <p:nvSpPr>
          <p:cNvPr id="205" name="Shape 205"/>
          <p:cNvSpPr txBox="1"/>
          <p:nvPr/>
        </p:nvSpPr>
        <p:spPr>
          <a:xfrm>
            <a:off x="761850" y="3309188"/>
            <a:ext cx="1479900" cy="9141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Unethical treatment of employees</a:t>
            </a:r>
          </a:p>
        </p:txBody>
      </p:sp>
      <p:sp>
        <p:nvSpPr>
          <p:cNvPr id="206" name="Shape 206"/>
          <p:cNvSpPr txBox="1"/>
          <p:nvPr/>
        </p:nvSpPr>
        <p:spPr>
          <a:xfrm>
            <a:off x="1870375" y="3159000"/>
            <a:ext cx="612000" cy="4620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chemeClr val="lt1"/>
                </a:solidFill>
              </a:rPr>
              <a:t>→</a:t>
            </a:r>
          </a:p>
        </p:txBody>
      </p:sp>
      <p:sp>
        <p:nvSpPr>
          <p:cNvPr id="207" name="Shape 207"/>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213" name="Shape 213"/>
          <p:cNvSpPr txBox="1"/>
          <p:nvPr>
            <p:ph idx="1" type="body"/>
          </p:nvPr>
        </p:nvSpPr>
        <p:spPr>
          <a:xfrm>
            <a:off x="894000" y="1567550"/>
            <a:ext cx="7356000" cy="2911200"/>
          </a:xfrm>
          <a:prstGeom prst="rect">
            <a:avLst/>
          </a:prstGeom>
        </p:spPr>
        <p:txBody>
          <a:bodyPr anchorCtr="0" anchor="ctr" bIns="91425" lIns="91425" rIns="91425" wrap="square" tIns="91425">
            <a:noAutofit/>
          </a:bodyPr>
          <a:lstStyle/>
          <a:p>
            <a:pPr indent="-342900" lvl="0" marL="457200" rtl="0">
              <a:spcBef>
                <a:spcPts val="0"/>
              </a:spcBef>
              <a:buSzPct val="100000"/>
            </a:pPr>
            <a:r>
              <a:rPr lang="en" sz="1800"/>
              <a:t>Corporations are likely to act amorally in an isolated environment</a:t>
            </a:r>
            <a:br>
              <a:rPr lang="en" sz="1800"/>
            </a:br>
          </a:p>
          <a:p>
            <a:pPr indent="-342900" lvl="0" marL="457200" rtl="0">
              <a:spcBef>
                <a:spcPts val="0"/>
              </a:spcBef>
              <a:buSzPct val="100000"/>
            </a:pPr>
            <a:r>
              <a:rPr lang="en" sz="1800"/>
              <a:t>Privacy should be respected</a:t>
            </a:r>
            <a:br>
              <a:rPr lang="en" sz="1800"/>
            </a:br>
          </a:p>
          <a:p>
            <a:pPr indent="-342900" lvl="0" marL="457200" rtl="0">
              <a:spcBef>
                <a:spcPts val="0"/>
              </a:spcBef>
              <a:buSzPct val="100000"/>
            </a:pPr>
            <a:r>
              <a:rPr lang="en" sz="1800"/>
              <a:t>Properly implemented automation is beneficial</a:t>
            </a:r>
            <a:br>
              <a:rPr lang="en" sz="1800"/>
            </a:br>
          </a:p>
          <a:p>
            <a:pPr indent="-342900" lvl="0" marL="457200">
              <a:spcBef>
                <a:spcPts val="0"/>
              </a:spcBef>
              <a:buSzPct val="100000"/>
            </a:pPr>
            <a:r>
              <a:rPr lang="en" sz="1800"/>
              <a:t>David is a moral agent</a:t>
            </a:r>
          </a:p>
        </p:txBody>
      </p:sp>
      <p:sp>
        <p:nvSpPr>
          <p:cNvPr id="214" name="Shape 214"/>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References</a:t>
            </a:r>
          </a:p>
        </p:txBody>
      </p:sp>
      <p:sp>
        <p:nvSpPr>
          <p:cNvPr id="220" name="Shape 220"/>
          <p:cNvSpPr txBox="1"/>
          <p:nvPr>
            <p:ph idx="1" type="body"/>
          </p:nvPr>
        </p:nvSpPr>
        <p:spPr>
          <a:xfrm>
            <a:off x="1254200" y="978725"/>
            <a:ext cx="7038900" cy="2911200"/>
          </a:xfrm>
          <a:prstGeom prst="rect">
            <a:avLst/>
          </a:prstGeom>
        </p:spPr>
        <p:txBody>
          <a:bodyPr anchorCtr="0" anchor="t" bIns="91425" lIns="91425" rIns="91425" wrap="square" tIns="91425">
            <a:noAutofit/>
          </a:bodyPr>
          <a:lstStyle/>
          <a:p>
            <a:pPr indent="-292100" lvl="0" marL="457200" rtl="0">
              <a:spcBef>
                <a:spcPts val="0"/>
              </a:spcBef>
              <a:buSzPct val="100000"/>
              <a:buAutoNum type="arabicPeriod"/>
            </a:pPr>
            <a:r>
              <a:rPr lang="en" sz="1000"/>
              <a:t>Fox. (n.d.). David 8. Retreived September 27, 2017 from https://www.weylandindustries.com/david, Archived at https://web.archive.org/web/20170708023855/https://www.weylandindustries.com/david</a:t>
            </a:r>
          </a:p>
          <a:p>
            <a:pPr indent="-292100" lvl="0" marL="457200" rtl="0">
              <a:spcBef>
                <a:spcPts val="0"/>
              </a:spcBef>
              <a:buSzPct val="100000"/>
              <a:buAutoNum type="arabicPeriod"/>
            </a:pPr>
            <a:r>
              <a:rPr lang="en" sz="1000"/>
              <a:t>Association for Computing Machinery. (n.d.). Software Engineering Code of Ethics and Professional Practice. Retrieved September 28, 2017, from </a:t>
            </a:r>
            <a:r>
              <a:rPr lang="en" sz="1000" u="sng">
                <a:solidFill>
                  <a:schemeClr val="hlink"/>
                </a:solidFill>
                <a:hlinkClick r:id="rId3"/>
              </a:rPr>
              <a:t>https://www.acm.org/about/se-code</a:t>
            </a:r>
          </a:p>
          <a:p>
            <a:pPr indent="-292100" lvl="0" marL="457200" rtl="0">
              <a:spcBef>
                <a:spcPts val="0"/>
              </a:spcBef>
              <a:buSzPct val="100000"/>
              <a:buAutoNum type="arabicPeriod"/>
            </a:pPr>
            <a:r>
              <a:rPr lang="en" sz="1000"/>
              <a:t>Prometheus sequel by Ridley Scott. (n.d.). Retrieved October 04, 2017, from http://www.alien-covenant.com/topic/45629</a:t>
            </a:r>
          </a:p>
          <a:p>
            <a:pPr indent="-292100" lvl="0" marL="457200" rtl="0">
              <a:spcBef>
                <a:spcPts val="0"/>
              </a:spcBef>
              <a:buSzPct val="100000"/>
              <a:buAutoNum type="arabicPeriod"/>
            </a:pPr>
            <a:r>
              <a:rPr lang="en" sz="1000"/>
              <a:t>ACM/IEEE-CS Joint Task Force on Software Engineering Ethics and Professional Practices. "Software Engineering Code of Ethics and Professional Practice." Version 5.2. 2015.</a:t>
            </a:r>
            <a:r>
              <a:rPr lang="en" sz="1000" u="sng">
                <a:solidFill>
                  <a:schemeClr val="hlink"/>
                </a:solidFill>
                <a:hlinkClick r:id="rId4"/>
              </a:rPr>
              <a:t> http://www.acm.org/about/se-code</a:t>
            </a:r>
          </a:p>
          <a:p>
            <a:pPr indent="-292100" lvl="0" marL="457200" rtl="0">
              <a:spcBef>
                <a:spcPts val="0"/>
              </a:spcBef>
              <a:buSzPct val="100000"/>
              <a:buAutoNum type="arabicPeriod"/>
            </a:pPr>
            <a:r>
              <a:rPr lang="en" sz="1000"/>
              <a:t>IEEE.  “IEEE Code of Ethics.”  IEEE Policies, Section 7 - Professional Activities (Part A - IEEE Policies).  2017.  </a:t>
            </a:r>
            <a:r>
              <a:rPr lang="en" sz="1000" u="sng">
                <a:solidFill>
                  <a:schemeClr val="hlink"/>
                </a:solidFill>
                <a:hlinkClick r:id="rId5"/>
              </a:rPr>
              <a:t>http://www.ieee.org/about/corporate/governance/p7-8.html</a:t>
            </a:r>
          </a:p>
          <a:p>
            <a:pPr indent="-292100" lvl="0" marL="457200" rtl="0">
              <a:spcBef>
                <a:spcPts val="0"/>
              </a:spcBef>
              <a:buSzPct val="100000"/>
              <a:buAutoNum type="arabicPeriod"/>
            </a:pPr>
            <a:r>
              <a:rPr lang="en" sz="1000"/>
              <a:t>Carlson, Linda. Company towns of the Pacific Northwest, p. 104. University of Washington Press, 2003.</a:t>
            </a:r>
            <a:r>
              <a:rPr lang="en" sz="1000" u="sng">
                <a:solidFill>
                  <a:schemeClr val="hlink"/>
                </a:solidFill>
                <a:hlinkClick r:id="rId6"/>
              </a:rPr>
              <a:t> https://ebookcentral-proquest-com.ezproxy.wpi.edu/lib/wpi/reader.action?docID=3444573&amp;ppg=110</a:t>
            </a:r>
          </a:p>
          <a:p>
            <a:pPr indent="-292100" lvl="0" marL="457200" rtl="0">
              <a:spcBef>
                <a:spcPts val="0"/>
              </a:spcBef>
              <a:buSzPct val="100000"/>
              <a:buAutoNum type="arabicPeriod"/>
            </a:pPr>
            <a:r>
              <a:rPr lang="en" sz="1000"/>
              <a:t>Urbana, I. (2015, July 17). "Stowaways and Crimes Aboard a Scofflaw Ship." The New York Times. Retrieved October 5, 2017, from</a:t>
            </a:r>
            <a:r>
              <a:rPr lang="en" sz="1000" u="sng">
                <a:solidFill>
                  <a:schemeClr val="hlink"/>
                </a:solidFill>
                <a:hlinkClick r:id="rId7"/>
              </a:rPr>
              <a:t> https://www.nytimes.com/2015/07/19/world/stowaway-crime-scofflaw-ship.html</a:t>
            </a:r>
          </a:p>
        </p:txBody>
      </p:sp>
      <p:sp>
        <p:nvSpPr>
          <p:cNvPr id="221" name="Shape 221"/>
          <p:cNvSpPr txBox="1"/>
          <p:nvPr>
            <p:ph idx="12" type="sldNum"/>
          </p:nvPr>
        </p:nvSpPr>
        <p:spPr>
          <a:xfrm>
            <a:off x="62458" y="47036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