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alien-covenant.com/topic/45629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alienanthology.wikia.com/wiki/Spectagraph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ytimes.com/2015/07/19/world/stowaway-crime-scofflaw-ship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 that “Engineers” or Aliens possibly existed and helped to create human society.</a:t>
            </a:r>
          </a:p>
          <a:p>
            <a:pPr indent="-3048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funding to travel to a moon that was hinted at in caves as to where their origin may be</a:t>
            </a:r>
          </a:p>
          <a:p>
            <a:pPr indent="-3048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they reach the planet nothing goes right and the place is not what they are expecting</a:t>
            </a:r>
          </a:p>
          <a:p>
            <a:pPr indent="-3048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plagued by horrible events of their own making and horrible circumstances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Travel to new and exciting places</a:t>
            </a:r>
          </a:p>
          <a:p>
            <a:pPr lv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 new and interesting species</a:t>
            </a:r>
          </a:p>
          <a:p>
            <a:pPr lv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murdered by them</a:t>
            </a:r>
          </a:p>
          <a:p>
            <a:pPr lv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long as Weyland is alive, David is not a moral agent.</a:t>
            </a:r>
          </a:p>
          <a:p>
            <a:pPr indent="-3048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Weyland can define his orders, he does not have free will.</a:t>
            </a:r>
          </a:p>
          <a:p>
            <a:pPr indent="-3048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David says that when Weyland dies, he will be “free.”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David spied on people while they were sleeping</a:t>
            </a:r>
          </a:p>
          <a:p>
            <a:pPr indent="-3048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would be a clear violation of everyone's privacy.</a:t>
            </a:r>
          </a:p>
          <a:p>
            <a:pPr indent="-3048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cryo pods need to have the information so that people's vitals and mental health is all right</a:t>
            </a:r>
          </a:p>
          <a:p>
            <a:pPr indent="-3048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Violation of every moral no matter how you look at it</a:t>
            </a:r>
          </a:p>
          <a:p>
            <a:pPr indent="-3048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violation of the code of ethics.</a:t>
            </a:r>
          </a:p>
          <a:p>
            <a:pPr indent="-3048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2.05 -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keep private any confidential information gained in their professional work…</a:t>
            </a:r>
          </a:p>
          <a:p>
            <a:pPr indent="-3048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3.12 - respect[s] the privacy of those who will be affected by the software.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indent="-3048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of ethics should also apply to the software that you produce. By all of section 7</a:t>
            </a:r>
          </a:p>
          <a:p>
            <a:pPr indent="-3048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 from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http://www.alien-covenant.com/topic/45629</a:t>
            </a:r>
          </a:p>
          <a:p>
            <a:pPr indent="-3048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David's decisions were his own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used to conduct task to dangerous/monotonous tasks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Scanning robot conducts a task that could not realistically be done by humans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Technology enables new human actions that would not otherwise be possible, rather than replacing human workers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http://alienanthology.wikia.com/wiki/Spectagraph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recent trends towards corporate entities engaging in space travel, a scenario like that in the movie could develop where corporations can run missions with little government oversight.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real-world parallels to the kind of abusive/negligent corporate behavior when workers are isolated: mining towns in the 1800’s [citation needed], fishing vessels [</a:t>
            </a:r>
            <a:r>
              <a:rPr lang="en" sz="1100" u="sng">
                <a:solidFill>
                  <a:srgbClr val="1155CC"/>
                </a:solidFill>
                <a:hlinkClick r:id="rId2"/>
              </a:rPr>
              <a:t>https://www.nytimes.com/2015/07/19/world/stowaway-crime-scofflaw-ship.html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Image: http://www.imfdb.org/images/thumb/3/30/Prometheus-flamegun3.jpg/601px-Prometheus-flamegun3.jpg</a:t>
            </a: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685800" y="36195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ambria"/>
              <a:buNone/>
              <a:defRPr b="0" i="0" sz="27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1352550"/>
            <a:ext cx="3733800" cy="335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896" lvl="0" marL="205767" marR="0" rtl="0" algn="l">
              <a:lnSpc>
                <a:spcPct val="90000"/>
              </a:lnSpc>
              <a:spcBef>
                <a:spcPts val="1200"/>
              </a:spcBef>
              <a:buClr>
                <a:schemeClr val="lt2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22610" lvl="1" marL="411535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90000"/>
              <a:buFont typeface="Cambria"/>
              <a:buChar char="–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22002" lvl="2" marL="617302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37270" lvl="3" marL="823070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46187" lvl="4" marL="1028837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36054" lvl="5" marL="1234605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41902" lvl="6" marL="200245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41902" lvl="7" marL="200245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41902" lvl="8" marL="200245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724400" y="1352550"/>
            <a:ext cx="3733800" cy="335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896" lvl="0" marL="205767" marR="0" rtl="0" algn="l">
              <a:lnSpc>
                <a:spcPct val="90000"/>
              </a:lnSpc>
              <a:spcBef>
                <a:spcPts val="1200"/>
              </a:spcBef>
              <a:buClr>
                <a:schemeClr val="lt2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22610" lvl="1" marL="411535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90000"/>
              <a:buFont typeface="Cambria"/>
              <a:buChar char="–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22002" lvl="2" marL="617302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37270" lvl="3" marL="823070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46187" lvl="4" marL="1028837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41902" lvl="5" marL="200245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41902" lvl="6" marL="200245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41902" lvl="7" marL="200245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41902" lvl="8" marL="200245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6553200" y="4997196"/>
            <a:ext cx="1066799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0" y="4997196"/>
            <a:ext cx="5562600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mbria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19160" y="4997196"/>
            <a:ext cx="624839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85800" y="36195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ambria"/>
              <a:buNone/>
              <a:defRPr b="0" i="0" sz="27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1352550"/>
            <a:ext cx="7772400" cy="335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5752" lvl="0" marL="205767" marR="0" rtl="0" algn="l">
              <a:lnSpc>
                <a:spcPct val="90000"/>
              </a:lnSpc>
              <a:spcBef>
                <a:spcPts val="1200"/>
              </a:spcBef>
              <a:buClr>
                <a:schemeClr val="lt2"/>
              </a:buClr>
              <a:buSzPct val="900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05465" lvl="1" marL="411535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90000"/>
              <a:buFont typeface="Cambria"/>
              <a:buChar char="–"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15652" lvl="2" marL="617302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24570" lvl="3" marL="823070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39837" lvl="4" marL="1028837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29704" lvl="5" marL="1234605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32271" lvl="6" marL="1440372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34839" lvl="7" marL="1646139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37406" lvl="8" marL="1851906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553200" y="4997196"/>
            <a:ext cx="1066799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0" y="4997196"/>
            <a:ext cx="5562600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mbria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19160" y="4997196"/>
            <a:ext cx="624839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1205" y="-835"/>
            <a:ext cx="9145184" cy="5147768"/>
          </a:xfrm>
          <a:custGeom>
            <a:pathLst>
              <a:path extrusionOk="0" h="120000" w="120000">
                <a:moveTo>
                  <a:pt x="60008" y="60883"/>
                </a:moveTo>
                <a:lnTo>
                  <a:pt x="61318" y="119919"/>
                </a:lnTo>
                <a:lnTo>
                  <a:pt x="58697" y="119919"/>
                </a:lnTo>
                <a:close/>
                <a:moveTo>
                  <a:pt x="59987" y="60088"/>
                </a:moveTo>
                <a:lnTo>
                  <a:pt x="59950" y="60212"/>
                </a:lnTo>
                <a:lnTo>
                  <a:pt x="59999" y="60493"/>
                </a:lnTo>
                <a:lnTo>
                  <a:pt x="60049" y="60212"/>
                </a:lnTo>
                <a:lnTo>
                  <a:pt x="60012" y="60088"/>
                </a:lnTo>
                <a:lnTo>
                  <a:pt x="60051" y="60198"/>
                </a:lnTo>
                <a:lnTo>
                  <a:pt x="60070" y="60091"/>
                </a:lnTo>
                <a:lnTo>
                  <a:pt x="60055" y="60208"/>
                </a:lnTo>
                <a:lnTo>
                  <a:pt x="81297" y="120000"/>
                </a:lnTo>
                <a:lnTo>
                  <a:pt x="77749" y="120000"/>
                </a:lnTo>
                <a:lnTo>
                  <a:pt x="60053" y="60225"/>
                </a:lnTo>
                <a:lnTo>
                  <a:pt x="60011" y="60556"/>
                </a:lnTo>
                <a:lnTo>
                  <a:pt x="70405" y="119999"/>
                </a:lnTo>
                <a:lnTo>
                  <a:pt x="67554" y="119999"/>
                </a:lnTo>
                <a:lnTo>
                  <a:pt x="59999" y="60643"/>
                </a:lnTo>
                <a:lnTo>
                  <a:pt x="52445" y="119999"/>
                </a:lnTo>
                <a:lnTo>
                  <a:pt x="49594" y="119999"/>
                </a:lnTo>
                <a:lnTo>
                  <a:pt x="59988" y="60556"/>
                </a:lnTo>
                <a:lnTo>
                  <a:pt x="59946" y="60225"/>
                </a:lnTo>
                <a:lnTo>
                  <a:pt x="42250" y="120000"/>
                </a:lnTo>
                <a:lnTo>
                  <a:pt x="38702" y="120000"/>
                </a:lnTo>
                <a:lnTo>
                  <a:pt x="59944" y="60208"/>
                </a:lnTo>
                <a:lnTo>
                  <a:pt x="59929" y="60091"/>
                </a:lnTo>
                <a:lnTo>
                  <a:pt x="59948" y="60198"/>
                </a:lnTo>
                <a:close/>
                <a:moveTo>
                  <a:pt x="60038" y="60027"/>
                </a:moveTo>
                <a:lnTo>
                  <a:pt x="96563" y="119991"/>
                </a:lnTo>
                <a:lnTo>
                  <a:pt x="91230" y="119991"/>
                </a:lnTo>
                <a:close/>
                <a:moveTo>
                  <a:pt x="59961" y="60027"/>
                </a:moveTo>
                <a:lnTo>
                  <a:pt x="28769" y="119991"/>
                </a:lnTo>
                <a:lnTo>
                  <a:pt x="23436" y="119991"/>
                </a:lnTo>
                <a:close/>
                <a:moveTo>
                  <a:pt x="60031" y="60013"/>
                </a:moveTo>
                <a:lnTo>
                  <a:pt x="60083" y="60034"/>
                </a:lnTo>
                <a:lnTo>
                  <a:pt x="60071" y="60020"/>
                </a:lnTo>
                <a:lnTo>
                  <a:pt x="60087" y="60035"/>
                </a:lnTo>
                <a:lnTo>
                  <a:pt x="119999" y="84103"/>
                </a:lnTo>
                <a:lnTo>
                  <a:pt x="119999" y="93110"/>
                </a:lnTo>
                <a:lnTo>
                  <a:pt x="60109" y="60056"/>
                </a:lnTo>
                <a:lnTo>
                  <a:pt x="119991" y="116007"/>
                </a:lnTo>
                <a:lnTo>
                  <a:pt x="119991" y="119993"/>
                </a:lnTo>
                <a:lnTo>
                  <a:pt x="113557" y="119993"/>
                </a:lnTo>
                <a:lnTo>
                  <a:pt x="60096" y="60049"/>
                </a:lnTo>
                <a:close/>
                <a:moveTo>
                  <a:pt x="59968" y="60013"/>
                </a:moveTo>
                <a:lnTo>
                  <a:pt x="59903" y="60049"/>
                </a:lnTo>
                <a:lnTo>
                  <a:pt x="6442" y="119993"/>
                </a:lnTo>
                <a:lnTo>
                  <a:pt x="8" y="119993"/>
                </a:lnTo>
                <a:lnTo>
                  <a:pt x="8" y="116007"/>
                </a:lnTo>
                <a:lnTo>
                  <a:pt x="59890" y="60056"/>
                </a:lnTo>
                <a:lnTo>
                  <a:pt x="0" y="93110"/>
                </a:lnTo>
                <a:lnTo>
                  <a:pt x="0" y="84103"/>
                </a:lnTo>
                <a:lnTo>
                  <a:pt x="59912" y="60035"/>
                </a:lnTo>
                <a:lnTo>
                  <a:pt x="59928" y="60020"/>
                </a:lnTo>
                <a:lnTo>
                  <a:pt x="59916" y="60034"/>
                </a:lnTo>
                <a:close/>
                <a:moveTo>
                  <a:pt x="8" y="6"/>
                </a:moveTo>
                <a:lnTo>
                  <a:pt x="6442" y="6"/>
                </a:lnTo>
                <a:lnTo>
                  <a:pt x="59903" y="59950"/>
                </a:lnTo>
                <a:lnTo>
                  <a:pt x="59930" y="59966"/>
                </a:lnTo>
                <a:lnTo>
                  <a:pt x="59958" y="59968"/>
                </a:lnTo>
                <a:lnTo>
                  <a:pt x="23436" y="8"/>
                </a:lnTo>
                <a:lnTo>
                  <a:pt x="28769" y="8"/>
                </a:lnTo>
                <a:lnTo>
                  <a:pt x="59959" y="59968"/>
                </a:lnTo>
                <a:lnTo>
                  <a:pt x="59983" y="59969"/>
                </a:lnTo>
                <a:lnTo>
                  <a:pt x="59960" y="59971"/>
                </a:lnTo>
                <a:lnTo>
                  <a:pt x="59961" y="59972"/>
                </a:lnTo>
                <a:lnTo>
                  <a:pt x="59960" y="59971"/>
                </a:lnTo>
                <a:lnTo>
                  <a:pt x="59942" y="59972"/>
                </a:lnTo>
                <a:lnTo>
                  <a:pt x="59968" y="59986"/>
                </a:lnTo>
                <a:lnTo>
                  <a:pt x="59934" y="59973"/>
                </a:lnTo>
                <a:lnTo>
                  <a:pt x="59923" y="59973"/>
                </a:lnTo>
                <a:lnTo>
                  <a:pt x="59928" y="59979"/>
                </a:lnTo>
                <a:lnTo>
                  <a:pt x="59922" y="59973"/>
                </a:lnTo>
                <a:lnTo>
                  <a:pt x="15" y="64171"/>
                </a:lnTo>
                <a:lnTo>
                  <a:pt x="15" y="55768"/>
                </a:lnTo>
                <a:lnTo>
                  <a:pt x="59913" y="59964"/>
                </a:lnTo>
                <a:lnTo>
                  <a:pt x="59912" y="59964"/>
                </a:lnTo>
                <a:lnTo>
                  <a:pt x="0" y="35896"/>
                </a:lnTo>
                <a:lnTo>
                  <a:pt x="0" y="26889"/>
                </a:lnTo>
                <a:lnTo>
                  <a:pt x="59890" y="59943"/>
                </a:lnTo>
                <a:lnTo>
                  <a:pt x="8" y="3992"/>
                </a:lnTo>
                <a:close/>
                <a:moveTo>
                  <a:pt x="119991" y="6"/>
                </a:moveTo>
                <a:lnTo>
                  <a:pt x="119991" y="3992"/>
                </a:lnTo>
                <a:lnTo>
                  <a:pt x="60109" y="59943"/>
                </a:lnTo>
                <a:lnTo>
                  <a:pt x="119999" y="26889"/>
                </a:lnTo>
                <a:lnTo>
                  <a:pt x="119999" y="35896"/>
                </a:lnTo>
                <a:lnTo>
                  <a:pt x="60087" y="59964"/>
                </a:lnTo>
                <a:lnTo>
                  <a:pt x="60086" y="59964"/>
                </a:lnTo>
                <a:lnTo>
                  <a:pt x="119984" y="55768"/>
                </a:lnTo>
                <a:lnTo>
                  <a:pt x="119984" y="64171"/>
                </a:lnTo>
                <a:lnTo>
                  <a:pt x="60077" y="59973"/>
                </a:lnTo>
                <a:lnTo>
                  <a:pt x="60071" y="59979"/>
                </a:lnTo>
                <a:lnTo>
                  <a:pt x="60076" y="59973"/>
                </a:lnTo>
                <a:lnTo>
                  <a:pt x="60065" y="59973"/>
                </a:lnTo>
                <a:lnTo>
                  <a:pt x="60031" y="59986"/>
                </a:lnTo>
                <a:lnTo>
                  <a:pt x="60057" y="59972"/>
                </a:lnTo>
                <a:lnTo>
                  <a:pt x="60039" y="59971"/>
                </a:lnTo>
                <a:lnTo>
                  <a:pt x="60038" y="59972"/>
                </a:lnTo>
                <a:lnTo>
                  <a:pt x="60039" y="59971"/>
                </a:lnTo>
                <a:lnTo>
                  <a:pt x="60016" y="59969"/>
                </a:lnTo>
                <a:lnTo>
                  <a:pt x="60040" y="59968"/>
                </a:lnTo>
                <a:lnTo>
                  <a:pt x="91230" y="8"/>
                </a:lnTo>
                <a:lnTo>
                  <a:pt x="96563" y="8"/>
                </a:lnTo>
                <a:lnTo>
                  <a:pt x="60041" y="59968"/>
                </a:lnTo>
                <a:lnTo>
                  <a:pt x="60069" y="59966"/>
                </a:lnTo>
                <a:lnTo>
                  <a:pt x="60096" y="59950"/>
                </a:lnTo>
                <a:lnTo>
                  <a:pt x="113557" y="6"/>
                </a:lnTo>
                <a:close/>
                <a:moveTo>
                  <a:pt x="42250" y="0"/>
                </a:moveTo>
                <a:lnTo>
                  <a:pt x="59946" y="59774"/>
                </a:lnTo>
                <a:lnTo>
                  <a:pt x="59988" y="59443"/>
                </a:lnTo>
                <a:lnTo>
                  <a:pt x="49594" y="0"/>
                </a:lnTo>
                <a:lnTo>
                  <a:pt x="52445" y="0"/>
                </a:lnTo>
                <a:lnTo>
                  <a:pt x="59995" y="59321"/>
                </a:lnTo>
                <a:lnTo>
                  <a:pt x="58679" y="19"/>
                </a:lnTo>
                <a:lnTo>
                  <a:pt x="61336" y="19"/>
                </a:lnTo>
                <a:lnTo>
                  <a:pt x="60023" y="59168"/>
                </a:lnTo>
                <a:lnTo>
                  <a:pt x="67554" y="0"/>
                </a:lnTo>
                <a:lnTo>
                  <a:pt x="70405" y="0"/>
                </a:lnTo>
                <a:lnTo>
                  <a:pt x="60018" y="59399"/>
                </a:lnTo>
                <a:lnTo>
                  <a:pt x="60016" y="59487"/>
                </a:lnTo>
                <a:lnTo>
                  <a:pt x="60053" y="59774"/>
                </a:lnTo>
                <a:lnTo>
                  <a:pt x="77749" y="0"/>
                </a:lnTo>
                <a:lnTo>
                  <a:pt x="81297" y="0"/>
                </a:lnTo>
                <a:lnTo>
                  <a:pt x="60055" y="59791"/>
                </a:lnTo>
                <a:lnTo>
                  <a:pt x="60070" y="59908"/>
                </a:lnTo>
                <a:lnTo>
                  <a:pt x="60051" y="59801"/>
                </a:lnTo>
                <a:lnTo>
                  <a:pt x="60012" y="59911"/>
                </a:lnTo>
                <a:lnTo>
                  <a:pt x="60049" y="59787"/>
                </a:lnTo>
                <a:lnTo>
                  <a:pt x="60014" y="59589"/>
                </a:lnTo>
                <a:lnTo>
                  <a:pt x="60008" y="59880"/>
                </a:lnTo>
                <a:lnTo>
                  <a:pt x="59999" y="59507"/>
                </a:lnTo>
                <a:lnTo>
                  <a:pt x="59950" y="59787"/>
                </a:lnTo>
                <a:lnTo>
                  <a:pt x="59987" y="59911"/>
                </a:lnTo>
                <a:lnTo>
                  <a:pt x="59948" y="59801"/>
                </a:lnTo>
                <a:lnTo>
                  <a:pt x="59929" y="59908"/>
                </a:lnTo>
                <a:lnTo>
                  <a:pt x="59944" y="59791"/>
                </a:lnTo>
                <a:lnTo>
                  <a:pt x="38702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784"/>
                </a:srgbClr>
              </a:gs>
              <a:gs pos="100000">
                <a:srgbClr val="000000">
                  <a:alpha val="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914400" y="3105150"/>
            <a:ext cx="7315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2681" lvl="1" marL="457181" marR="0" rtl="0" algn="ctr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2662" lvl="2" marL="914362" marR="0" rtl="0" algn="ctr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2643" lvl="3" marL="1371543" marR="0" rtl="0" algn="ctr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2624" lvl="4" marL="1828724" marR="0" rtl="0" algn="ctr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2605" lvl="5" marL="2285905" marR="0" rtl="0" algn="ctr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2586" lvl="6" marL="2743086" marR="0" rtl="0" algn="ctr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2566" lvl="7" marL="3200266" marR="0" rtl="0" algn="ctr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2548" lvl="8" marL="3657448" marR="0" rtl="0" algn="ctr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>
            <a:off x="0" y="1428750"/>
            <a:ext cx="9144000" cy="16111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" name="Shape 76"/>
          <p:cNvSpPr txBox="1"/>
          <p:nvPr>
            <p:ph type="ctrTitle"/>
          </p:nvPr>
        </p:nvSpPr>
        <p:spPr>
          <a:xfrm>
            <a:off x="914400" y="1428750"/>
            <a:ext cx="7315200" cy="1610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ambria"/>
              <a:buNone/>
              <a:defRPr b="0" i="0" sz="3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0" y="4997196"/>
            <a:ext cx="5562600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mbria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-1205" y="-835"/>
            <a:ext cx="9145184" cy="5147768"/>
          </a:xfrm>
          <a:custGeom>
            <a:pathLst>
              <a:path extrusionOk="0" h="120000" w="120000">
                <a:moveTo>
                  <a:pt x="60008" y="60883"/>
                </a:moveTo>
                <a:lnTo>
                  <a:pt x="61318" y="119919"/>
                </a:lnTo>
                <a:lnTo>
                  <a:pt x="58697" y="119919"/>
                </a:lnTo>
                <a:close/>
                <a:moveTo>
                  <a:pt x="59987" y="60088"/>
                </a:moveTo>
                <a:lnTo>
                  <a:pt x="59950" y="60212"/>
                </a:lnTo>
                <a:lnTo>
                  <a:pt x="59999" y="60493"/>
                </a:lnTo>
                <a:lnTo>
                  <a:pt x="60049" y="60212"/>
                </a:lnTo>
                <a:lnTo>
                  <a:pt x="60012" y="60088"/>
                </a:lnTo>
                <a:lnTo>
                  <a:pt x="60051" y="60198"/>
                </a:lnTo>
                <a:lnTo>
                  <a:pt x="60070" y="60091"/>
                </a:lnTo>
                <a:lnTo>
                  <a:pt x="60055" y="60208"/>
                </a:lnTo>
                <a:lnTo>
                  <a:pt x="81297" y="120000"/>
                </a:lnTo>
                <a:lnTo>
                  <a:pt x="77749" y="120000"/>
                </a:lnTo>
                <a:lnTo>
                  <a:pt x="60053" y="60225"/>
                </a:lnTo>
                <a:lnTo>
                  <a:pt x="60011" y="60556"/>
                </a:lnTo>
                <a:lnTo>
                  <a:pt x="70405" y="119999"/>
                </a:lnTo>
                <a:lnTo>
                  <a:pt x="67554" y="119999"/>
                </a:lnTo>
                <a:lnTo>
                  <a:pt x="59999" y="60643"/>
                </a:lnTo>
                <a:lnTo>
                  <a:pt x="52445" y="119999"/>
                </a:lnTo>
                <a:lnTo>
                  <a:pt x="49594" y="119999"/>
                </a:lnTo>
                <a:lnTo>
                  <a:pt x="59988" y="60556"/>
                </a:lnTo>
                <a:lnTo>
                  <a:pt x="59946" y="60225"/>
                </a:lnTo>
                <a:lnTo>
                  <a:pt x="42250" y="120000"/>
                </a:lnTo>
                <a:lnTo>
                  <a:pt x="38702" y="120000"/>
                </a:lnTo>
                <a:lnTo>
                  <a:pt x="59944" y="60208"/>
                </a:lnTo>
                <a:lnTo>
                  <a:pt x="59929" y="60091"/>
                </a:lnTo>
                <a:lnTo>
                  <a:pt x="59948" y="60198"/>
                </a:lnTo>
                <a:close/>
                <a:moveTo>
                  <a:pt x="60038" y="60027"/>
                </a:moveTo>
                <a:lnTo>
                  <a:pt x="96563" y="119991"/>
                </a:lnTo>
                <a:lnTo>
                  <a:pt x="91230" y="119991"/>
                </a:lnTo>
                <a:close/>
                <a:moveTo>
                  <a:pt x="59961" y="60027"/>
                </a:moveTo>
                <a:lnTo>
                  <a:pt x="28769" y="119991"/>
                </a:lnTo>
                <a:lnTo>
                  <a:pt x="23436" y="119991"/>
                </a:lnTo>
                <a:close/>
                <a:moveTo>
                  <a:pt x="60031" y="60013"/>
                </a:moveTo>
                <a:lnTo>
                  <a:pt x="60083" y="60034"/>
                </a:lnTo>
                <a:lnTo>
                  <a:pt x="60071" y="60020"/>
                </a:lnTo>
                <a:lnTo>
                  <a:pt x="60087" y="60035"/>
                </a:lnTo>
                <a:lnTo>
                  <a:pt x="119999" y="84103"/>
                </a:lnTo>
                <a:lnTo>
                  <a:pt x="119999" y="93110"/>
                </a:lnTo>
                <a:lnTo>
                  <a:pt x="60109" y="60056"/>
                </a:lnTo>
                <a:lnTo>
                  <a:pt x="119991" y="116007"/>
                </a:lnTo>
                <a:lnTo>
                  <a:pt x="119991" y="119993"/>
                </a:lnTo>
                <a:lnTo>
                  <a:pt x="113557" y="119993"/>
                </a:lnTo>
                <a:lnTo>
                  <a:pt x="60096" y="60049"/>
                </a:lnTo>
                <a:close/>
                <a:moveTo>
                  <a:pt x="59968" y="60013"/>
                </a:moveTo>
                <a:lnTo>
                  <a:pt x="59903" y="60049"/>
                </a:lnTo>
                <a:lnTo>
                  <a:pt x="6442" y="119993"/>
                </a:lnTo>
                <a:lnTo>
                  <a:pt x="8" y="119993"/>
                </a:lnTo>
                <a:lnTo>
                  <a:pt x="8" y="116007"/>
                </a:lnTo>
                <a:lnTo>
                  <a:pt x="59890" y="60056"/>
                </a:lnTo>
                <a:lnTo>
                  <a:pt x="0" y="93110"/>
                </a:lnTo>
                <a:lnTo>
                  <a:pt x="0" y="84103"/>
                </a:lnTo>
                <a:lnTo>
                  <a:pt x="59912" y="60035"/>
                </a:lnTo>
                <a:lnTo>
                  <a:pt x="59928" y="60020"/>
                </a:lnTo>
                <a:lnTo>
                  <a:pt x="59916" y="60034"/>
                </a:lnTo>
                <a:close/>
                <a:moveTo>
                  <a:pt x="8" y="6"/>
                </a:moveTo>
                <a:lnTo>
                  <a:pt x="6442" y="6"/>
                </a:lnTo>
                <a:lnTo>
                  <a:pt x="59903" y="59950"/>
                </a:lnTo>
                <a:lnTo>
                  <a:pt x="59930" y="59966"/>
                </a:lnTo>
                <a:lnTo>
                  <a:pt x="59958" y="59968"/>
                </a:lnTo>
                <a:lnTo>
                  <a:pt x="23436" y="8"/>
                </a:lnTo>
                <a:lnTo>
                  <a:pt x="28769" y="8"/>
                </a:lnTo>
                <a:lnTo>
                  <a:pt x="59959" y="59968"/>
                </a:lnTo>
                <a:lnTo>
                  <a:pt x="59983" y="59969"/>
                </a:lnTo>
                <a:lnTo>
                  <a:pt x="59960" y="59971"/>
                </a:lnTo>
                <a:lnTo>
                  <a:pt x="59961" y="59972"/>
                </a:lnTo>
                <a:lnTo>
                  <a:pt x="59960" y="59971"/>
                </a:lnTo>
                <a:lnTo>
                  <a:pt x="59942" y="59972"/>
                </a:lnTo>
                <a:lnTo>
                  <a:pt x="59968" y="59986"/>
                </a:lnTo>
                <a:lnTo>
                  <a:pt x="59934" y="59973"/>
                </a:lnTo>
                <a:lnTo>
                  <a:pt x="59923" y="59973"/>
                </a:lnTo>
                <a:lnTo>
                  <a:pt x="59928" y="59979"/>
                </a:lnTo>
                <a:lnTo>
                  <a:pt x="59922" y="59973"/>
                </a:lnTo>
                <a:lnTo>
                  <a:pt x="15" y="64171"/>
                </a:lnTo>
                <a:lnTo>
                  <a:pt x="15" y="55768"/>
                </a:lnTo>
                <a:lnTo>
                  <a:pt x="59913" y="59964"/>
                </a:lnTo>
                <a:lnTo>
                  <a:pt x="59912" y="59964"/>
                </a:lnTo>
                <a:lnTo>
                  <a:pt x="0" y="35896"/>
                </a:lnTo>
                <a:lnTo>
                  <a:pt x="0" y="26889"/>
                </a:lnTo>
                <a:lnTo>
                  <a:pt x="59890" y="59943"/>
                </a:lnTo>
                <a:lnTo>
                  <a:pt x="8" y="3992"/>
                </a:lnTo>
                <a:close/>
                <a:moveTo>
                  <a:pt x="119991" y="6"/>
                </a:moveTo>
                <a:lnTo>
                  <a:pt x="119991" y="3992"/>
                </a:lnTo>
                <a:lnTo>
                  <a:pt x="60109" y="59943"/>
                </a:lnTo>
                <a:lnTo>
                  <a:pt x="119999" y="26889"/>
                </a:lnTo>
                <a:lnTo>
                  <a:pt x="119999" y="35896"/>
                </a:lnTo>
                <a:lnTo>
                  <a:pt x="60087" y="59964"/>
                </a:lnTo>
                <a:lnTo>
                  <a:pt x="60086" y="59964"/>
                </a:lnTo>
                <a:lnTo>
                  <a:pt x="119984" y="55768"/>
                </a:lnTo>
                <a:lnTo>
                  <a:pt x="119984" y="64171"/>
                </a:lnTo>
                <a:lnTo>
                  <a:pt x="60077" y="59973"/>
                </a:lnTo>
                <a:lnTo>
                  <a:pt x="60071" y="59979"/>
                </a:lnTo>
                <a:lnTo>
                  <a:pt x="60076" y="59973"/>
                </a:lnTo>
                <a:lnTo>
                  <a:pt x="60065" y="59973"/>
                </a:lnTo>
                <a:lnTo>
                  <a:pt x="60031" y="59986"/>
                </a:lnTo>
                <a:lnTo>
                  <a:pt x="60057" y="59972"/>
                </a:lnTo>
                <a:lnTo>
                  <a:pt x="60039" y="59971"/>
                </a:lnTo>
                <a:lnTo>
                  <a:pt x="60038" y="59972"/>
                </a:lnTo>
                <a:lnTo>
                  <a:pt x="60039" y="59971"/>
                </a:lnTo>
                <a:lnTo>
                  <a:pt x="60016" y="59969"/>
                </a:lnTo>
                <a:lnTo>
                  <a:pt x="60040" y="59968"/>
                </a:lnTo>
                <a:lnTo>
                  <a:pt x="91230" y="8"/>
                </a:lnTo>
                <a:lnTo>
                  <a:pt x="96563" y="8"/>
                </a:lnTo>
                <a:lnTo>
                  <a:pt x="60041" y="59968"/>
                </a:lnTo>
                <a:lnTo>
                  <a:pt x="60069" y="59966"/>
                </a:lnTo>
                <a:lnTo>
                  <a:pt x="60096" y="59950"/>
                </a:lnTo>
                <a:lnTo>
                  <a:pt x="113557" y="6"/>
                </a:lnTo>
                <a:close/>
                <a:moveTo>
                  <a:pt x="42250" y="0"/>
                </a:moveTo>
                <a:lnTo>
                  <a:pt x="59946" y="59774"/>
                </a:lnTo>
                <a:lnTo>
                  <a:pt x="59988" y="59443"/>
                </a:lnTo>
                <a:lnTo>
                  <a:pt x="49594" y="0"/>
                </a:lnTo>
                <a:lnTo>
                  <a:pt x="52445" y="0"/>
                </a:lnTo>
                <a:lnTo>
                  <a:pt x="59995" y="59321"/>
                </a:lnTo>
                <a:lnTo>
                  <a:pt x="58679" y="19"/>
                </a:lnTo>
                <a:lnTo>
                  <a:pt x="61336" y="19"/>
                </a:lnTo>
                <a:lnTo>
                  <a:pt x="60023" y="59168"/>
                </a:lnTo>
                <a:lnTo>
                  <a:pt x="67554" y="0"/>
                </a:lnTo>
                <a:lnTo>
                  <a:pt x="70405" y="0"/>
                </a:lnTo>
                <a:lnTo>
                  <a:pt x="60018" y="59399"/>
                </a:lnTo>
                <a:lnTo>
                  <a:pt x="60016" y="59487"/>
                </a:lnTo>
                <a:lnTo>
                  <a:pt x="60053" y="59774"/>
                </a:lnTo>
                <a:lnTo>
                  <a:pt x="77749" y="0"/>
                </a:lnTo>
                <a:lnTo>
                  <a:pt x="81297" y="0"/>
                </a:lnTo>
                <a:lnTo>
                  <a:pt x="60055" y="59791"/>
                </a:lnTo>
                <a:lnTo>
                  <a:pt x="60070" y="59908"/>
                </a:lnTo>
                <a:lnTo>
                  <a:pt x="60051" y="59801"/>
                </a:lnTo>
                <a:lnTo>
                  <a:pt x="60012" y="59911"/>
                </a:lnTo>
                <a:lnTo>
                  <a:pt x="60049" y="59787"/>
                </a:lnTo>
                <a:lnTo>
                  <a:pt x="60014" y="59589"/>
                </a:lnTo>
                <a:lnTo>
                  <a:pt x="60008" y="59880"/>
                </a:lnTo>
                <a:lnTo>
                  <a:pt x="59999" y="59507"/>
                </a:lnTo>
                <a:lnTo>
                  <a:pt x="59950" y="59787"/>
                </a:lnTo>
                <a:lnTo>
                  <a:pt x="59987" y="59911"/>
                </a:lnTo>
                <a:lnTo>
                  <a:pt x="59948" y="59801"/>
                </a:lnTo>
                <a:lnTo>
                  <a:pt x="59929" y="59908"/>
                </a:lnTo>
                <a:lnTo>
                  <a:pt x="59944" y="59791"/>
                </a:lnTo>
                <a:lnTo>
                  <a:pt x="38702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784"/>
                </a:srgbClr>
              </a:gs>
              <a:gs pos="100000">
                <a:srgbClr val="000000">
                  <a:alpha val="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914400" y="1143000"/>
            <a:ext cx="7315200" cy="14944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ambria"/>
              <a:buNone/>
              <a:defRPr b="0" i="0" sz="3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2724150"/>
            <a:ext cx="7315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2681" lvl="1" marL="457181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2662" lvl="2" marL="914362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2643" lvl="3" marL="137154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2624" lvl="4" marL="1828724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2605" lvl="5" marL="2285905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2586" lvl="6" marL="2743086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2566" lvl="7" marL="3200266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2548" lvl="8" marL="3657448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553200" y="4997196"/>
            <a:ext cx="1066799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0" y="4997196"/>
            <a:ext cx="5562600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mbria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519160" y="4997196"/>
            <a:ext cx="624839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685800" y="36195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ambria"/>
              <a:buNone/>
              <a:defRPr b="0" i="0" sz="27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1352550"/>
            <a:ext cx="3733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2681" lvl="1" marL="457181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1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2662" lvl="2" marL="914362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2643" lvl="3" marL="137154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1" i="0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2624" lvl="4" marL="1828724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2605" lvl="5" marL="2285905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1" i="0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2586" lvl="6" marL="2743086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2566" lvl="7" marL="3200266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1" i="0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2548" lvl="8" marL="3657448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685800" y="2038350"/>
            <a:ext cx="3733800" cy="26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896" lvl="0" marL="205767" marR="0" rtl="0" algn="l">
              <a:lnSpc>
                <a:spcPct val="90000"/>
              </a:lnSpc>
              <a:spcBef>
                <a:spcPts val="1200"/>
              </a:spcBef>
              <a:buClr>
                <a:schemeClr val="lt2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22610" lvl="1" marL="411535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90000"/>
              <a:buFont typeface="Cambria"/>
              <a:buChar char="–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22002" lvl="2" marL="617302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37270" lvl="3" marL="823070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46187" lvl="4" marL="1028837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41902" lvl="5" marL="200245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41902" lvl="6" marL="200245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41902" lvl="7" marL="200245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41902" lvl="8" marL="200245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4724400" y="1352550"/>
            <a:ext cx="3733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2681" lvl="1" marL="457181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1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2662" lvl="2" marL="914362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2643" lvl="3" marL="137154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1" i="0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2624" lvl="4" marL="1828724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2605" lvl="5" marL="2285905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1" i="0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2586" lvl="6" marL="2743086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2566" lvl="7" marL="3200266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1" i="0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2548" lvl="8" marL="3657448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4" type="body"/>
          </p:nvPr>
        </p:nvSpPr>
        <p:spPr>
          <a:xfrm>
            <a:off x="4724400" y="2038350"/>
            <a:ext cx="3733800" cy="26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896" lvl="0" marL="205767" marR="0" rtl="0" algn="l">
              <a:lnSpc>
                <a:spcPct val="90000"/>
              </a:lnSpc>
              <a:spcBef>
                <a:spcPts val="1200"/>
              </a:spcBef>
              <a:buClr>
                <a:schemeClr val="lt2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22610" lvl="1" marL="411535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90000"/>
              <a:buFont typeface="Cambria"/>
              <a:buChar char="–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22002" lvl="2" marL="617302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37270" lvl="3" marL="823070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46187" lvl="4" marL="1028837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41902" lvl="5" marL="200245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41902" lvl="6" marL="200245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41902" lvl="7" marL="200245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41902" lvl="8" marL="200245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6553200" y="4997196"/>
            <a:ext cx="1066799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0" y="4997196"/>
            <a:ext cx="5562600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mbria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519160" y="4997196"/>
            <a:ext cx="624839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85800" y="36195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ambria"/>
              <a:buNone/>
              <a:defRPr b="0" i="0" sz="27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6553200" y="4997196"/>
            <a:ext cx="1066799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0" y="4997196"/>
            <a:ext cx="5562600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mbria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519160" y="4997196"/>
            <a:ext cx="624839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-835"/>
            <a:ext cx="5714999" cy="51443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5867400" y="361950"/>
            <a:ext cx="29717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ambria"/>
              <a:buNone/>
              <a:defRPr b="0"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81000" y="361950"/>
            <a:ext cx="4953000" cy="4381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5752" lvl="0" marL="205767" marR="0" rtl="0" algn="l">
              <a:lnSpc>
                <a:spcPct val="90000"/>
              </a:lnSpc>
              <a:spcBef>
                <a:spcPts val="1200"/>
              </a:spcBef>
              <a:buClr>
                <a:schemeClr val="lt2"/>
              </a:buClr>
              <a:buSzPct val="900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05465" lvl="1" marL="411535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90000"/>
              <a:buFont typeface="Cambria"/>
              <a:buChar char="–"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15652" lvl="2" marL="617302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24570" lvl="3" marL="823070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39837" lvl="4" marL="1028837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29704" lvl="5" marL="1234605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32271" lvl="6" marL="1440372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34839" lvl="7" marL="1646139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37406" lvl="8" marL="1851906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5867400" y="1581150"/>
            <a:ext cx="2971799" cy="320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lt2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2681" lvl="1" marL="457181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2662" lvl="2" marL="914362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2643" lvl="3" marL="137154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2624" lvl="4" marL="1828724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2605" lvl="5" marL="2285905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2586" lvl="6" marL="2743086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2566" lvl="7" marL="3200266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2548" lvl="8" marL="3657448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-1205" y="-835"/>
            <a:ext cx="9145184" cy="5147768"/>
          </a:xfrm>
          <a:custGeom>
            <a:pathLst>
              <a:path extrusionOk="0" h="120000" w="120000">
                <a:moveTo>
                  <a:pt x="60008" y="60883"/>
                </a:moveTo>
                <a:lnTo>
                  <a:pt x="61318" y="119919"/>
                </a:lnTo>
                <a:lnTo>
                  <a:pt x="58697" y="119919"/>
                </a:lnTo>
                <a:close/>
                <a:moveTo>
                  <a:pt x="59987" y="60088"/>
                </a:moveTo>
                <a:lnTo>
                  <a:pt x="59950" y="60212"/>
                </a:lnTo>
                <a:lnTo>
                  <a:pt x="59999" y="60493"/>
                </a:lnTo>
                <a:lnTo>
                  <a:pt x="60049" y="60212"/>
                </a:lnTo>
                <a:lnTo>
                  <a:pt x="60012" y="60088"/>
                </a:lnTo>
                <a:lnTo>
                  <a:pt x="60051" y="60198"/>
                </a:lnTo>
                <a:lnTo>
                  <a:pt x="60070" y="60091"/>
                </a:lnTo>
                <a:lnTo>
                  <a:pt x="60055" y="60208"/>
                </a:lnTo>
                <a:lnTo>
                  <a:pt x="81297" y="120000"/>
                </a:lnTo>
                <a:lnTo>
                  <a:pt x="77749" y="120000"/>
                </a:lnTo>
                <a:lnTo>
                  <a:pt x="60053" y="60225"/>
                </a:lnTo>
                <a:lnTo>
                  <a:pt x="60011" y="60556"/>
                </a:lnTo>
                <a:lnTo>
                  <a:pt x="70405" y="119999"/>
                </a:lnTo>
                <a:lnTo>
                  <a:pt x="67554" y="119999"/>
                </a:lnTo>
                <a:lnTo>
                  <a:pt x="59999" y="60643"/>
                </a:lnTo>
                <a:lnTo>
                  <a:pt x="52445" y="119999"/>
                </a:lnTo>
                <a:lnTo>
                  <a:pt x="49594" y="119999"/>
                </a:lnTo>
                <a:lnTo>
                  <a:pt x="59988" y="60556"/>
                </a:lnTo>
                <a:lnTo>
                  <a:pt x="59946" y="60225"/>
                </a:lnTo>
                <a:lnTo>
                  <a:pt x="42250" y="120000"/>
                </a:lnTo>
                <a:lnTo>
                  <a:pt x="38702" y="120000"/>
                </a:lnTo>
                <a:lnTo>
                  <a:pt x="59944" y="60208"/>
                </a:lnTo>
                <a:lnTo>
                  <a:pt x="59929" y="60091"/>
                </a:lnTo>
                <a:lnTo>
                  <a:pt x="59948" y="60198"/>
                </a:lnTo>
                <a:close/>
                <a:moveTo>
                  <a:pt x="60038" y="60027"/>
                </a:moveTo>
                <a:lnTo>
                  <a:pt x="96563" y="119991"/>
                </a:lnTo>
                <a:lnTo>
                  <a:pt x="91230" y="119991"/>
                </a:lnTo>
                <a:close/>
                <a:moveTo>
                  <a:pt x="59961" y="60027"/>
                </a:moveTo>
                <a:lnTo>
                  <a:pt x="28769" y="119991"/>
                </a:lnTo>
                <a:lnTo>
                  <a:pt x="23436" y="119991"/>
                </a:lnTo>
                <a:close/>
                <a:moveTo>
                  <a:pt x="60031" y="60013"/>
                </a:moveTo>
                <a:lnTo>
                  <a:pt x="60083" y="60034"/>
                </a:lnTo>
                <a:lnTo>
                  <a:pt x="60071" y="60020"/>
                </a:lnTo>
                <a:lnTo>
                  <a:pt x="60087" y="60035"/>
                </a:lnTo>
                <a:lnTo>
                  <a:pt x="119999" y="84103"/>
                </a:lnTo>
                <a:lnTo>
                  <a:pt x="119999" y="93110"/>
                </a:lnTo>
                <a:lnTo>
                  <a:pt x="60109" y="60056"/>
                </a:lnTo>
                <a:lnTo>
                  <a:pt x="119991" y="116007"/>
                </a:lnTo>
                <a:lnTo>
                  <a:pt x="119991" y="119993"/>
                </a:lnTo>
                <a:lnTo>
                  <a:pt x="113557" y="119993"/>
                </a:lnTo>
                <a:lnTo>
                  <a:pt x="60096" y="60049"/>
                </a:lnTo>
                <a:close/>
                <a:moveTo>
                  <a:pt x="59968" y="60013"/>
                </a:moveTo>
                <a:lnTo>
                  <a:pt x="59903" y="60049"/>
                </a:lnTo>
                <a:lnTo>
                  <a:pt x="6442" y="119993"/>
                </a:lnTo>
                <a:lnTo>
                  <a:pt x="8" y="119993"/>
                </a:lnTo>
                <a:lnTo>
                  <a:pt x="8" y="116007"/>
                </a:lnTo>
                <a:lnTo>
                  <a:pt x="59890" y="60056"/>
                </a:lnTo>
                <a:lnTo>
                  <a:pt x="0" y="93110"/>
                </a:lnTo>
                <a:lnTo>
                  <a:pt x="0" y="84103"/>
                </a:lnTo>
                <a:lnTo>
                  <a:pt x="59912" y="60035"/>
                </a:lnTo>
                <a:lnTo>
                  <a:pt x="59928" y="60020"/>
                </a:lnTo>
                <a:lnTo>
                  <a:pt x="59916" y="60034"/>
                </a:lnTo>
                <a:close/>
                <a:moveTo>
                  <a:pt x="8" y="6"/>
                </a:moveTo>
                <a:lnTo>
                  <a:pt x="6442" y="6"/>
                </a:lnTo>
                <a:lnTo>
                  <a:pt x="59903" y="59950"/>
                </a:lnTo>
                <a:lnTo>
                  <a:pt x="59930" y="59966"/>
                </a:lnTo>
                <a:lnTo>
                  <a:pt x="59958" y="59968"/>
                </a:lnTo>
                <a:lnTo>
                  <a:pt x="23436" y="8"/>
                </a:lnTo>
                <a:lnTo>
                  <a:pt x="28769" y="8"/>
                </a:lnTo>
                <a:lnTo>
                  <a:pt x="59959" y="59968"/>
                </a:lnTo>
                <a:lnTo>
                  <a:pt x="59983" y="59969"/>
                </a:lnTo>
                <a:lnTo>
                  <a:pt x="59960" y="59971"/>
                </a:lnTo>
                <a:lnTo>
                  <a:pt x="59961" y="59972"/>
                </a:lnTo>
                <a:lnTo>
                  <a:pt x="59960" y="59971"/>
                </a:lnTo>
                <a:lnTo>
                  <a:pt x="59942" y="59972"/>
                </a:lnTo>
                <a:lnTo>
                  <a:pt x="59968" y="59986"/>
                </a:lnTo>
                <a:lnTo>
                  <a:pt x="59934" y="59973"/>
                </a:lnTo>
                <a:lnTo>
                  <a:pt x="59923" y="59973"/>
                </a:lnTo>
                <a:lnTo>
                  <a:pt x="59928" y="59979"/>
                </a:lnTo>
                <a:lnTo>
                  <a:pt x="59922" y="59973"/>
                </a:lnTo>
                <a:lnTo>
                  <a:pt x="15" y="64171"/>
                </a:lnTo>
                <a:lnTo>
                  <a:pt x="15" y="55768"/>
                </a:lnTo>
                <a:lnTo>
                  <a:pt x="59913" y="59964"/>
                </a:lnTo>
                <a:lnTo>
                  <a:pt x="59912" y="59964"/>
                </a:lnTo>
                <a:lnTo>
                  <a:pt x="0" y="35896"/>
                </a:lnTo>
                <a:lnTo>
                  <a:pt x="0" y="26889"/>
                </a:lnTo>
                <a:lnTo>
                  <a:pt x="59890" y="59943"/>
                </a:lnTo>
                <a:lnTo>
                  <a:pt x="8" y="3992"/>
                </a:lnTo>
                <a:close/>
                <a:moveTo>
                  <a:pt x="119991" y="6"/>
                </a:moveTo>
                <a:lnTo>
                  <a:pt x="119991" y="3992"/>
                </a:lnTo>
                <a:lnTo>
                  <a:pt x="60109" y="59943"/>
                </a:lnTo>
                <a:lnTo>
                  <a:pt x="119999" y="26889"/>
                </a:lnTo>
                <a:lnTo>
                  <a:pt x="119999" y="35896"/>
                </a:lnTo>
                <a:lnTo>
                  <a:pt x="60087" y="59964"/>
                </a:lnTo>
                <a:lnTo>
                  <a:pt x="60086" y="59964"/>
                </a:lnTo>
                <a:lnTo>
                  <a:pt x="119984" y="55768"/>
                </a:lnTo>
                <a:lnTo>
                  <a:pt x="119984" y="64171"/>
                </a:lnTo>
                <a:lnTo>
                  <a:pt x="60077" y="59973"/>
                </a:lnTo>
                <a:lnTo>
                  <a:pt x="60071" y="59979"/>
                </a:lnTo>
                <a:lnTo>
                  <a:pt x="60076" y="59973"/>
                </a:lnTo>
                <a:lnTo>
                  <a:pt x="60065" y="59973"/>
                </a:lnTo>
                <a:lnTo>
                  <a:pt x="60031" y="59986"/>
                </a:lnTo>
                <a:lnTo>
                  <a:pt x="60057" y="59972"/>
                </a:lnTo>
                <a:lnTo>
                  <a:pt x="60039" y="59971"/>
                </a:lnTo>
                <a:lnTo>
                  <a:pt x="60038" y="59972"/>
                </a:lnTo>
                <a:lnTo>
                  <a:pt x="60039" y="59971"/>
                </a:lnTo>
                <a:lnTo>
                  <a:pt x="60016" y="59969"/>
                </a:lnTo>
                <a:lnTo>
                  <a:pt x="60040" y="59968"/>
                </a:lnTo>
                <a:lnTo>
                  <a:pt x="91230" y="8"/>
                </a:lnTo>
                <a:lnTo>
                  <a:pt x="96563" y="8"/>
                </a:lnTo>
                <a:lnTo>
                  <a:pt x="60041" y="59968"/>
                </a:lnTo>
                <a:lnTo>
                  <a:pt x="60069" y="59966"/>
                </a:lnTo>
                <a:lnTo>
                  <a:pt x="60096" y="59950"/>
                </a:lnTo>
                <a:lnTo>
                  <a:pt x="113557" y="6"/>
                </a:lnTo>
                <a:close/>
                <a:moveTo>
                  <a:pt x="42250" y="0"/>
                </a:moveTo>
                <a:lnTo>
                  <a:pt x="59946" y="59774"/>
                </a:lnTo>
                <a:lnTo>
                  <a:pt x="59988" y="59443"/>
                </a:lnTo>
                <a:lnTo>
                  <a:pt x="49594" y="0"/>
                </a:lnTo>
                <a:lnTo>
                  <a:pt x="52445" y="0"/>
                </a:lnTo>
                <a:lnTo>
                  <a:pt x="59995" y="59321"/>
                </a:lnTo>
                <a:lnTo>
                  <a:pt x="58679" y="19"/>
                </a:lnTo>
                <a:lnTo>
                  <a:pt x="61336" y="19"/>
                </a:lnTo>
                <a:lnTo>
                  <a:pt x="60023" y="59168"/>
                </a:lnTo>
                <a:lnTo>
                  <a:pt x="67554" y="0"/>
                </a:lnTo>
                <a:lnTo>
                  <a:pt x="70405" y="0"/>
                </a:lnTo>
                <a:lnTo>
                  <a:pt x="60018" y="59399"/>
                </a:lnTo>
                <a:lnTo>
                  <a:pt x="60016" y="59487"/>
                </a:lnTo>
                <a:lnTo>
                  <a:pt x="60053" y="59774"/>
                </a:lnTo>
                <a:lnTo>
                  <a:pt x="77749" y="0"/>
                </a:lnTo>
                <a:lnTo>
                  <a:pt x="81297" y="0"/>
                </a:lnTo>
                <a:lnTo>
                  <a:pt x="60055" y="59791"/>
                </a:lnTo>
                <a:lnTo>
                  <a:pt x="60070" y="59908"/>
                </a:lnTo>
                <a:lnTo>
                  <a:pt x="60051" y="59801"/>
                </a:lnTo>
                <a:lnTo>
                  <a:pt x="60012" y="59911"/>
                </a:lnTo>
                <a:lnTo>
                  <a:pt x="60049" y="59787"/>
                </a:lnTo>
                <a:lnTo>
                  <a:pt x="60014" y="59589"/>
                </a:lnTo>
                <a:lnTo>
                  <a:pt x="60008" y="59880"/>
                </a:lnTo>
                <a:lnTo>
                  <a:pt x="59999" y="59507"/>
                </a:lnTo>
                <a:lnTo>
                  <a:pt x="59950" y="59787"/>
                </a:lnTo>
                <a:lnTo>
                  <a:pt x="59987" y="59911"/>
                </a:lnTo>
                <a:lnTo>
                  <a:pt x="59948" y="59801"/>
                </a:lnTo>
                <a:lnTo>
                  <a:pt x="59929" y="59908"/>
                </a:lnTo>
                <a:lnTo>
                  <a:pt x="59944" y="59791"/>
                </a:lnTo>
                <a:lnTo>
                  <a:pt x="38702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784"/>
                </a:srgbClr>
              </a:gs>
              <a:gs pos="100000">
                <a:srgbClr val="000000">
                  <a:alpha val="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0" y="-835"/>
            <a:ext cx="4571386" cy="51443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4800600" y="142875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ambria"/>
              <a:buNone/>
              <a:defRPr b="0"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1001" y="361951"/>
            <a:ext cx="3809385" cy="43970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200"/>
              </a:spcBef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2681" lvl="1" marL="457181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2662" lvl="2" marL="914362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2643" lvl="3" marL="137154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2624" lvl="4" marL="1828724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2605" lvl="5" marL="2285905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2586" lvl="6" marL="2743086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2566" lvl="7" marL="3200266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2548" lvl="8" marL="3657448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800600" y="280035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lt2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2681" lvl="1" marL="457181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2662" lvl="2" marL="914362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2643" lvl="3" marL="137154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2624" lvl="4" marL="1828724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2605" lvl="5" marL="2285905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2586" lvl="6" marL="2743086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2566" lvl="7" marL="3200266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2548" lvl="8" marL="3657448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Alternate Pictur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-835"/>
            <a:ext cx="5714999" cy="51443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5867400" y="361950"/>
            <a:ext cx="29717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ambria"/>
              <a:buNone/>
              <a:defRPr b="0"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4" name="Shape 114"/>
          <p:cNvSpPr/>
          <p:nvPr>
            <p:ph idx="2" type="pic"/>
          </p:nvPr>
        </p:nvSpPr>
        <p:spPr>
          <a:xfrm>
            <a:off x="381000" y="361950"/>
            <a:ext cx="4953001" cy="4381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200"/>
              </a:spcBef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2681" lvl="1" marL="457181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2662" lvl="2" marL="914362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2643" lvl="3" marL="137154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2624" lvl="4" marL="1828724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2605" lvl="5" marL="2285905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2586" lvl="6" marL="2743086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2566" lvl="7" marL="3200266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2548" lvl="8" marL="3657448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5867400" y="1581150"/>
            <a:ext cx="2971799" cy="320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lt2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2681" lvl="1" marL="457181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2662" lvl="2" marL="914362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2643" lvl="3" marL="137154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2624" lvl="4" marL="1828724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2605" lvl="5" marL="2285905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2586" lvl="6" marL="2743086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2566" lvl="7" marL="3200266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Cambria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2548" lvl="8" marL="3657448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85800" y="36195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ambria"/>
              <a:buNone/>
              <a:defRPr b="0" i="0" sz="27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 rot="5400000">
            <a:off x="2895599" y="-857249"/>
            <a:ext cx="3352799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5752" lvl="0" marL="205767" marR="0" rtl="0" algn="l">
              <a:lnSpc>
                <a:spcPct val="90000"/>
              </a:lnSpc>
              <a:spcBef>
                <a:spcPts val="1200"/>
              </a:spcBef>
              <a:buClr>
                <a:schemeClr val="lt2"/>
              </a:buClr>
              <a:buSzPct val="900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05465" lvl="1" marL="411535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90000"/>
              <a:buFont typeface="Cambria"/>
              <a:buChar char="–"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15652" lvl="2" marL="617302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24570" lvl="3" marL="823070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39837" lvl="4" marL="1028837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35552" lvl="5" marL="200245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35552" lvl="6" marL="200245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35552" lvl="7" marL="200245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35552" lvl="8" marL="2002453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6553200" y="4997196"/>
            <a:ext cx="1066799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0" y="4997196"/>
            <a:ext cx="5562600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mbria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19160" y="4997196"/>
            <a:ext cx="624839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 rot="5400000">
            <a:off x="6051966" y="1841976"/>
            <a:ext cx="4343400" cy="1383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ambria"/>
              <a:buNone/>
              <a:defRPr b="0" i="0" sz="27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 rot="5400000">
            <a:off x="1904999" y="-857249"/>
            <a:ext cx="4343400" cy="6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5752" lvl="0" marL="205767" marR="0" rtl="0" algn="l">
              <a:lnSpc>
                <a:spcPct val="90000"/>
              </a:lnSpc>
              <a:spcBef>
                <a:spcPts val="1200"/>
              </a:spcBef>
              <a:buClr>
                <a:schemeClr val="lt2"/>
              </a:buClr>
              <a:buSzPct val="900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05465" lvl="1" marL="411535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90000"/>
              <a:buFont typeface="Cambria"/>
              <a:buChar char="–"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15652" lvl="2" marL="617302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24570" lvl="3" marL="823070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39837" lvl="4" marL="1028837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29704" lvl="5" marL="1234605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32271" lvl="6" marL="1440372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34839" lvl="7" marL="1646139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37406" lvl="8" marL="1851906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6553200" y="4997196"/>
            <a:ext cx="1066799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0" y="4997196"/>
            <a:ext cx="5562600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mbria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519160" y="4997196"/>
            <a:ext cx="624839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dk2"/>
            </a:gs>
            <a:gs pos="17000">
              <a:schemeClr val="dk2"/>
            </a:gs>
            <a:gs pos="71000">
              <a:srgbClr val="620000"/>
            </a:gs>
            <a:gs pos="100000">
              <a:srgbClr val="26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85800" y="36195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ambria"/>
              <a:buNone/>
              <a:defRPr b="0" i="0" sz="27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1352550"/>
            <a:ext cx="7772400" cy="335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5752" lvl="0" marL="205767" marR="0" rtl="0" algn="l">
              <a:lnSpc>
                <a:spcPct val="90000"/>
              </a:lnSpc>
              <a:spcBef>
                <a:spcPts val="1200"/>
              </a:spcBef>
              <a:buClr>
                <a:schemeClr val="lt2"/>
              </a:buClr>
              <a:buSzPct val="900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05465" lvl="1" marL="411535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90000"/>
              <a:buFont typeface="Cambria"/>
              <a:buChar char="–"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15652" lvl="2" marL="617302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24570" lvl="3" marL="823070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39837" lvl="4" marL="1028837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29704" lvl="5" marL="1234605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32271" lvl="6" marL="1440372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34839" lvl="7" marL="1646139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ambria"/>
              <a:buChar char="–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37406" lvl="8" marL="1851906" marR="0" rtl="0" algn="l">
              <a:lnSpc>
                <a:spcPct val="9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553200" y="4997196"/>
            <a:ext cx="1066799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0" y="4997196"/>
            <a:ext cx="5562600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mbria"/>
              <a:buNone/>
              <a:defRPr b="0" i="0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19160" y="4997196"/>
            <a:ext cx="624839" cy="14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  <p:grpSp>
        <p:nvGrpSpPr>
          <p:cNvPr id="56" name="Shape 56"/>
          <p:cNvGrpSpPr/>
          <p:nvPr/>
        </p:nvGrpSpPr>
        <p:grpSpPr>
          <a:xfrm>
            <a:off x="23" y="21341"/>
            <a:ext cx="9143976" cy="294482"/>
            <a:chOff x="23" y="21341"/>
            <a:chExt cx="9143976" cy="294482"/>
          </a:xfrm>
        </p:grpSpPr>
        <p:sp>
          <p:nvSpPr>
            <p:cNvPr id="57" name="Shape 57"/>
            <p:cNvSpPr/>
            <p:nvPr/>
          </p:nvSpPr>
          <p:spPr>
            <a:xfrm>
              <a:off x="23" y="36417"/>
              <a:ext cx="9143976" cy="274319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CS 3043 Social Implications Of Computing</a:t>
              </a:r>
            </a:p>
          </p:txBody>
        </p:sp>
        <p:pic>
          <p:nvPicPr>
            <p:cNvPr descr="WPI_Inst_Prim_FulClr_Rev.png" id="58" name="Shape 58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8123338" y="21341"/>
              <a:ext cx="900988" cy="2944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alien-covenant.com/topic/45629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85800" y="36195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mbria"/>
              <a:buNone/>
            </a:pPr>
            <a:r>
              <a:rPr lang="en"/>
              <a:t>Synopsis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08500" y="1352550"/>
            <a:ext cx="4971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lt2"/>
              </a:buClr>
              <a:buSzPct val="90000"/>
              <a:buFont typeface="Arial"/>
              <a:buChar char="•"/>
            </a:pPr>
            <a:r>
              <a:rPr lang="en"/>
              <a:t>Have you ever wanted to travel to new and exciting places?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05766" lvl="0" marL="205766" marR="0" rtl="0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ct val="90000"/>
              <a:buFont typeface="Arial"/>
              <a:buChar char="•"/>
            </a:pPr>
            <a:r>
              <a:rPr lang="en"/>
              <a:t>Have you ever wanted to “meet your maker”?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05766" lvl="0" marL="205766" marR="0" rtl="0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ct val="90000"/>
              <a:buFont typeface="Arial"/>
              <a:buChar char="•"/>
            </a:pPr>
            <a:r>
              <a:rPr lang="en"/>
              <a:t>Have you ever wanted to kill your maker?</a:t>
            </a:r>
          </a:p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0" y="4997196"/>
            <a:ext cx="5562600" cy="1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mbria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© 2017 Keith A. Pray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19160" y="4997196"/>
            <a:ext cx="624900" cy="1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  <p:sp>
        <p:nvSpPr>
          <p:cNvPr id="137" name="Shape 137"/>
          <p:cNvSpPr txBox="1"/>
          <p:nvPr/>
        </p:nvSpPr>
        <p:spPr>
          <a:xfrm>
            <a:off x="6847114" y="372337"/>
            <a:ext cx="2179800" cy="30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Prometheus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0" y="4726876"/>
            <a:ext cx="914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Image from http://www.imdb.com/title/tt1446714/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473" y="784787"/>
            <a:ext cx="2586402" cy="38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685800" y="36195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mbria"/>
              <a:buNone/>
            </a:pPr>
            <a:r>
              <a:rPr lang="en"/>
              <a:t>David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1352550"/>
            <a:ext cx="37338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05766" lvl="0" marL="205766" marR="0" rtl="0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ct val="90000"/>
              <a:buFont typeface="Arial"/>
              <a:buChar char="•"/>
            </a:pPr>
            <a:r>
              <a:rPr lang="en"/>
              <a:t>A sentient android helper</a:t>
            </a:r>
            <a:br>
              <a:rPr lang="en"/>
            </a:b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05766" lvl="0" marL="205766" marR="0" rtl="0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ct val="90000"/>
              <a:buFont typeface="Arial"/>
              <a:buChar char="•"/>
            </a:pPr>
            <a:r>
              <a:rPr lang="en"/>
              <a:t>Experimental human emotions</a:t>
            </a:r>
            <a:br>
              <a:rPr lang="en"/>
            </a:b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05766" lvl="0" marL="205766" marR="0" rtl="0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ct val="90000"/>
              <a:buFont typeface="Arial"/>
              <a:buChar char="•"/>
            </a:pPr>
            <a:r>
              <a:rPr lang="en"/>
              <a:t>Is David a moral agent?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</a:pPr>
            <a:r>
              <a:rPr lang="en"/>
              <a:t>Would him being sentient change the answer?</a:t>
            </a:r>
          </a:p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0" y="4997196"/>
            <a:ext cx="5562600" cy="1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mbria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© 2017 Keith A. Pray</a:t>
            </a: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519160" y="4997196"/>
            <a:ext cx="624900" cy="1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  <p:sp>
        <p:nvSpPr>
          <p:cNvPr id="149" name="Shape 149"/>
          <p:cNvSpPr txBox="1"/>
          <p:nvPr/>
        </p:nvSpPr>
        <p:spPr>
          <a:xfrm>
            <a:off x="6847114" y="372337"/>
            <a:ext cx="2179800" cy="30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Prometheus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0" y="4726876"/>
            <a:ext cx="914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Image from http://www.australianscience.com.au/news/the-clues-to-human-uniqueness/</a:t>
            </a:r>
          </a:p>
        </p:txBody>
      </p:sp>
      <p:pic>
        <p:nvPicPr>
          <p:cNvPr descr="https://3.bp.blogspot.com/-i-4l3O5VDnU/T9LAas0Q2NI/AAAAAAAAAe4/hTc8mFEdPBo/s1600/michael-david-prometheus304.jpg" id="151" name="Shape 151"/>
          <p:cNvPicPr preferRelativeResize="0"/>
          <p:nvPr/>
        </p:nvPicPr>
        <p:blipFill rotWithShape="1">
          <a:blip r:embed="rId3">
            <a:alphaModFix/>
          </a:blip>
          <a:srcRect b="0" l="13522" r="30228" t="0"/>
          <a:stretch/>
        </p:blipFill>
        <p:spPr>
          <a:xfrm>
            <a:off x="4692326" y="839337"/>
            <a:ext cx="3826824" cy="372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85800" y="36195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mbria"/>
              <a:buNone/>
            </a:pPr>
            <a:r>
              <a:rPr lang="en"/>
              <a:t>Privacy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1352550"/>
            <a:ext cx="37338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05766" lvl="0" marL="205766" marR="0" rtl="0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ct val="90000"/>
              <a:buFont typeface="Arial"/>
              <a:buChar char="•"/>
            </a:pPr>
            <a:r>
              <a:rPr lang="en"/>
              <a:t>David used dream eater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</a:pPr>
            <a:r>
              <a:rPr lang="en"/>
              <a:t>It was super concerning 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ct val="90000"/>
              <a:buFont typeface="Arial"/>
              <a:buChar char="•"/>
            </a:pPr>
            <a:r>
              <a:rPr lang="en"/>
              <a:t>“A decision Peter Weyland said he based on ‘a man should have the privacy, at least, of his own dreams.’ Yeah, very altruistic, and he wanted the technology all to himself.”</a:t>
            </a:r>
          </a:p>
        </p:txBody>
      </p:sp>
      <p:sp>
        <p:nvSpPr>
          <p:cNvPr id="159" name="Shape 159"/>
          <p:cNvSpPr txBox="1"/>
          <p:nvPr>
            <p:ph idx="11" type="ftr"/>
          </p:nvPr>
        </p:nvSpPr>
        <p:spPr>
          <a:xfrm>
            <a:off x="0" y="4997196"/>
            <a:ext cx="5562600" cy="1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mbria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© 2017 Keith A. Pray</a:t>
            </a: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519160" y="4997196"/>
            <a:ext cx="624900" cy="1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  <p:sp>
        <p:nvSpPr>
          <p:cNvPr id="161" name="Shape 161"/>
          <p:cNvSpPr txBox="1"/>
          <p:nvPr/>
        </p:nvSpPr>
        <p:spPr>
          <a:xfrm>
            <a:off x="6847114" y="372337"/>
            <a:ext cx="2179800" cy="30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Prometheus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0" y="4726876"/>
            <a:ext cx="914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457200" lvl="0" marL="3200400" marR="0" rtl="0" algn="r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Image From </a:t>
            </a:r>
            <a:r>
              <a:rPr lang="en" sz="12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http://www.alien-covenant.com/topic/45629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 b="0" l="35617" r="22335" t="0"/>
          <a:stretch/>
        </p:blipFill>
        <p:spPr>
          <a:xfrm>
            <a:off x="5306375" y="1325212"/>
            <a:ext cx="33848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85800" y="36195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mbria"/>
              <a:buNone/>
            </a:pPr>
            <a:r>
              <a:rPr lang="en"/>
              <a:t>Work and Wealth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720175" y="1325213"/>
            <a:ext cx="37338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05766" lvl="0" marL="205766" marR="0" rtl="0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ct val="90000"/>
              <a:buFont typeface="Arial"/>
              <a:buChar char="•"/>
            </a:pPr>
            <a:r>
              <a:rPr lang="en"/>
              <a:t>Automation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1" marR="0" rtl="0" algn="l">
              <a:lnSpc>
                <a:spcPct val="90000"/>
              </a:lnSpc>
              <a:spcBef>
                <a:spcPts val="0"/>
              </a:spcBef>
            </a:pPr>
            <a:r>
              <a:rPr lang="en"/>
              <a:t>Android: long-term monitoring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1" marR="0" rtl="0" algn="l">
              <a:lnSpc>
                <a:spcPct val="90000"/>
              </a:lnSpc>
              <a:spcBef>
                <a:spcPts val="0"/>
              </a:spcBef>
            </a:pPr>
            <a:r>
              <a:rPr lang="en"/>
              <a:t>Scanning robot: valuable new tool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1" marR="0" rtl="0" algn="l">
              <a:lnSpc>
                <a:spcPct val="90000"/>
              </a:lnSpc>
              <a:spcBef>
                <a:spcPts val="0"/>
              </a:spcBef>
            </a:pPr>
            <a:r>
              <a:rPr lang="en"/>
              <a:t>Positive use of automation</a:t>
            </a:r>
          </a:p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4724400" y="1352550"/>
            <a:ext cx="3733800" cy="335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&lt;Graphic&gt;</a:t>
            </a:r>
          </a:p>
        </p:txBody>
      </p:sp>
      <p:sp>
        <p:nvSpPr>
          <p:cNvPr id="172" name="Shape 172"/>
          <p:cNvSpPr txBox="1"/>
          <p:nvPr>
            <p:ph idx="11" type="ftr"/>
          </p:nvPr>
        </p:nvSpPr>
        <p:spPr>
          <a:xfrm>
            <a:off x="0" y="4997196"/>
            <a:ext cx="5562600" cy="1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mbria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© 2017 Keith A. Pray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519160" y="4997196"/>
            <a:ext cx="624900" cy="1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  <p:sp>
        <p:nvSpPr>
          <p:cNvPr id="174" name="Shape 174"/>
          <p:cNvSpPr txBox="1"/>
          <p:nvPr/>
        </p:nvSpPr>
        <p:spPr>
          <a:xfrm>
            <a:off x="6847114" y="372337"/>
            <a:ext cx="2179800" cy="30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Prometheus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0" y="4726876"/>
            <a:ext cx="914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Image from http://alienanthology.wikia.com/wiki/Spectagraph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19517" r="18165" t="0"/>
          <a:stretch/>
        </p:blipFill>
        <p:spPr>
          <a:xfrm>
            <a:off x="4724399" y="1276350"/>
            <a:ext cx="4046174" cy="34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685800" y="36195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mbria"/>
              <a:buNone/>
            </a:pPr>
            <a:r>
              <a:rPr lang="en"/>
              <a:t>Work and Wealth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1352550"/>
            <a:ext cx="37338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ct val="90000"/>
              <a:buFont typeface="Arial"/>
              <a:buChar char="•"/>
            </a:pPr>
            <a:r>
              <a:rPr lang="en"/>
              <a:t>Corporate Space  Travel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1" marR="0" rtl="0" algn="l">
              <a:lnSpc>
                <a:spcPct val="90000"/>
              </a:lnSpc>
              <a:spcBef>
                <a:spcPts val="0"/>
              </a:spcBef>
            </a:pPr>
            <a:r>
              <a:rPr lang="en"/>
              <a:t>Relevant: SpaceX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1" marR="0" rtl="0" algn="l">
              <a:lnSpc>
                <a:spcPct val="90000"/>
              </a:lnSpc>
              <a:spcBef>
                <a:spcPts val="0"/>
              </a:spcBef>
            </a:pPr>
            <a:r>
              <a:rPr lang="en"/>
              <a:t>Corporate abuse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1" marR="0" rtl="0" algn="l">
              <a:lnSpc>
                <a:spcPct val="90000"/>
              </a:lnSpc>
              <a:spcBef>
                <a:spcPts val="0"/>
              </a:spcBef>
            </a:pPr>
            <a:r>
              <a:rPr lang="en"/>
              <a:t>Parallels with existing industries</a:t>
            </a:r>
          </a:p>
        </p:txBody>
      </p:sp>
      <p:sp>
        <p:nvSpPr>
          <p:cNvPr id="184" name="Shape 184"/>
          <p:cNvSpPr txBox="1"/>
          <p:nvPr>
            <p:ph idx="11" type="ftr"/>
          </p:nvPr>
        </p:nvSpPr>
        <p:spPr>
          <a:xfrm>
            <a:off x="0" y="4997196"/>
            <a:ext cx="5562600" cy="1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mbria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© 2017 Keith A. Pray</a:t>
            </a: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519160" y="4997196"/>
            <a:ext cx="624900" cy="1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  <p:sp>
        <p:nvSpPr>
          <p:cNvPr id="186" name="Shape 186"/>
          <p:cNvSpPr txBox="1"/>
          <p:nvPr/>
        </p:nvSpPr>
        <p:spPr>
          <a:xfrm>
            <a:off x="6847114" y="372337"/>
            <a:ext cx="2179800" cy="30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Prometheus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875" y="1276350"/>
            <a:ext cx="4419600" cy="183843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5060975" y="3183750"/>
            <a:ext cx="3039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↑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Unethical treatment of employees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d Radial 16x9">
  <a:themeElements>
    <a:clrScheme name="RedRadial_16x9">
      <a:dk1>
        <a:srgbClr val="000000"/>
      </a:dk1>
      <a:lt1>
        <a:srgbClr val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