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259" r:id="rId5"/>
    <p:sldId id="260" r:id="rId6"/>
    <p:sldId id="261" r:id="rId7"/>
    <p:sldId id="262" r:id="rId8"/>
    <p:sldId id="263" r:id="rId9"/>
    <p:sldId id="264" r:id="rId10"/>
    <p:sldId id="265"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94598" autoAdjust="0"/>
  </p:normalViewPr>
  <p:slideViewPr>
    <p:cSldViewPr>
      <p:cViewPr varScale="1">
        <p:scale>
          <a:sx n="101" d="100"/>
          <a:sy n="101" d="100"/>
        </p:scale>
        <p:origin x="183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14"/>
          <p:cNvSpPr>
            <a:spLocks noGrp="1"/>
          </p:cNvSpPr>
          <p:nvPr>
            <p:ph type="dt" sz="half" idx="10"/>
          </p:nvPr>
        </p:nvSpPr>
        <p:spPr/>
        <p:txBody>
          <a:bodyPr/>
          <a:lstStyle/>
          <a:p>
            <a:fld id="{2B0E61E5-136A-4788-9F0D-7A8EF21D0558}" type="datetimeFigureOut">
              <a:rPr lang="en-US" smtClean="0"/>
              <a:t>4/8/2024</a:t>
            </a:fld>
            <a:endParaRPr lang="en-US"/>
          </a:p>
        </p:txBody>
      </p:sp>
      <p:sp>
        <p:nvSpPr>
          <p:cNvPr id="16" name="Slide Number Placeholder 15"/>
          <p:cNvSpPr>
            <a:spLocks noGrp="1"/>
          </p:cNvSpPr>
          <p:nvPr>
            <p:ph type="sldNum" sz="quarter" idx="11"/>
          </p:nvPr>
        </p:nvSpPr>
        <p:spPr/>
        <p:txBody>
          <a:bodyPr/>
          <a:lstStyle/>
          <a:p>
            <a:fld id="{6800ED12-3656-40C9-BB78-5B80E43D0A6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E61E5-136A-4788-9F0D-7A8EF21D0558}"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0ED12-3656-40C9-BB78-5B80E43D0A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61E5-136A-4788-9F0D-7A8EF21D0558}"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0ED12-3656-40C9-BB78-5B80E43D0A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2B0E61E5-136A-4788-9F0D-7A8EF21D0558}" type="datetimeFigureOut">
              <a:rPr lang="en-US" smtClean="0"/>
              <a:t>4/8/2024</a:t>
            </a:fld>
            <a:endParaRPr lang="en-US"/>
          </a:p>
        </p:txBody>
      </p:sp>
      <p:sp>
        <p:nvSpPr>
          <p:cNvPr id="15" name="Slide Number Placeholder 14"/>
          <p:cNvSpPr>
            <a:spLocks noGrp="1"/>
          </p:cNvSpPr>
          <p:nvPr>
            <p:ph type="sldNum" sz="quarter" idx="11"/>
          </p:nvPr>
        </p:nvSpPr>
        <p:spPr/>
        <p:txBody>
          <a:bodyPr/>
          <a:lstStyle/>
          <a:p>
            <a:fld id="{6800ED12-3656-40C9-BB78-5B80E43D0A6A}"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2B0E61E5-136A-4788-9F0D-7A8EF21D0558}" type="datetimeFigureOut">
              <a:rPr lang="en-US" smtClean="0"/>
              <a:t>4/8/2024</a:t>
            </a:fld>
            <a:endParaRPr lang="en-US"/>
          </a:p>
        </p:txBody>
      </p:sp>
      <p:sp>
        <p:nvSpPr>
          <p:cNvPr id="13" name="Slide Number Placeholder 12"/>
          <p:cNvSpPr>
            <a:spLocks noGrp="1"/>
          </p:cNvSpPr>
          <p:nvPr>
            <p:ph type="sldNum" sz="quarter" idx="11"/>
          </p:nvPr>
        </p:nvSpPr>
        <p:spPr/>
        <p:txBody>
          <a:bodyPr/>
          <a:lstStyle/>
          <a:p>
            <a:fld id="{6800ED12-3656-40C9-BB78-5B80E43D0A6A}"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B0E61E5-136A-4788-9F0D-7A8EF21D0558}" type="datetimeFigureOut">
              <a:rPr lang="en-US" smtClean="0"/>
              <a:t>4/8/2024</a:t>
            </a:fld>
            <a:endParaRPr lang="en-US"/>
          </a:p>
        </p:txBody>
      </p:sp>
      <p:sp>
        <p:nvSpPr>
          <p:cNvPr id="9" name="Slide Number Placeholder 8"/>
          <p:cNvSpPr>
            <a:spLocks noGrp="1"/>
          </p:cNvSpPr>
          <p:nvPr>
            <p:ph type="sldNum" sz="quarter" idx="11"/>
          </p:nvPr>
        </p:nvSpPr>
        <p:spPr/>
        <p:txBody>
          <a:bodyPr/>
          <a:lstStyle/>
          <a:p>
            <a:fld id="{6800ED12-3656-40C9-BB78-5B80E43D0A6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endParaRPr lang="en-US" dirty="0"/>
          </a:p>
        </p:txBody>
      </p:sp>
      <p:sp>
        <p:nvSpPr>
          <p:cNvPr id="14" name="Date Placeholder 13"/>
          <p:cNvSpPr>
            <a:spLocks noGrp="1"/>
          </p:cNvSpPr>
          <p:nvPr>
            <p:ph type="dt" sz="half" idx="10"/>
          </p:nvPr>
        </p:nvSpPr>
        <p:spPr/>
        <p:txBody>
          <a:bodyPr/>
          <a:lstStyle/>
          <a:p>
            <a:fld id="{2B0E61E5-136A-4788-9F0D-7A8EF21D0558}" type="datetimeFigureOut">
              <a:rPr lang="en-US" smtClean="0"/>
              <a:t>4/8/2024</a:t>
            </a:fld>
            <a:endParaRPr lang="en-US"/>
          </a:p>
        </p:txBody>
      </p:sp>
      <p:sp>
        <p:nvSpPr>
          <p:cNvPr id="15" name="Slide Number Placeholder 14"/>
          <p:cNvSpPr>
            <a:spLocks noGrp="1"/>
          </p:cNvSpPr>
          <p:nvPr>
            <p:ph type="sldNum" sz="quarter" idx="11"/>
          </p:nvPr>
        </p:nvSpPr>
        <p:spPr/>
        <p:txBody>
          <a:bodyPr/>
          <a:lstStyle/>
          <a:p>
            <a:fld id="{6800ED12-3656-40C9-BB78-5B80E43D0A6A}"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2B0E61E5-136A-4788-9F0D-7A8EF21D0558}" type="datetimeFigureOut">
              <a:rPr lang="en-US" smtClean="0"/>
              <a:t>4/8/2024</a:t>
            </a:fld>
            <a:endParaRPr lang="en-US"/>
          </a:p>
        </p:txBody>
      </p:sp>
      <p:sp>
        <p:nvSpPr>
          <p:cNvPr id="8" name="Slide Number Placeholder 7"/>
          <p:cNvSpPr>
            <a:spLocks noGrp="1"/>
          </p:cNvSpPr>
          <p:nvPr>
            <p:ph type="sldNum" sz="quarter" idx="11"/>
          </p:nvPr>
        </p:nvSpPr>
        <p:spPr/>
        <p:txBody>
          <a:bodyPr/>
          <a:lstStyle/>
          <a:p>
            <a:fld id="{6800ED12-3656-40C9-BB78-5B80E43D0A6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B0E61E5-136A-4788-9F0D-7A8EF21D0558}" type="datetimeFigureOut">
              <a:rPr lang="en-US" smtClean="0"/>
              <a:t>4/8/2024</a:t>
            </a:fld>
            <a:endParaRPr lang="en-US"/>
          </a:p>
        </p:txBody>
      </p:sp>
      <p:sp>
        <p:nvSpPr>
          <p:cNvPr id="6" name="Slide Number Placeholder 5"/>
          <p:cNvSpPr>
            <a:spLocks noGrp="1"/>
          </p:cNvSpPr>
          <p:nvPr>
            <p:ph type="sldNum" sz="quarter" idx="11"/>
          </p:nvPr>
        </p:nvSpPr>
        <p:spPr/>
        <p:txBody>
          <a:bodyPr/>
          <a:lstStyle/>
          <a:p>
            <a:fld id="{6800ED12-3656-40C9-BB78-5B80E43D0A6A}"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2B0E61E5-136A-4788-9F0D-7A8EF21D0558}" type="datetimeFigureOut">
              <a:rPr lang="en-US" smtClean="0"/>
              <a:t>4/8/2024</a:t>
            </a:fld>
            <a:endParaRPr lang="en-US"/>
          </a:p>
        </p:txBody>
      </p:sp>
      <p:sp>
        <p:nvSpPr>
          <p:cNvPr id="16" name="Slide Number Placeholder 15"/>
          <p:cNvSpPr>
            <a:spLocks noGrp="1"/>
          </p:cNvSpPr>
          <p:nvPr>
            <p:ph type="sldNum" sz="quarter" idx="11"/>
          </p:nvPr>
        </p:nvSpPr>
        <p:spPr/>
        <p:txBody>
          <a:bodyPr/>
          <a:lstStyle/>
          <a:p>
            <a:fld id="{6800ED12-3656-40C9-BB78-5B80E43D0A6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2B0E61E5-136A-4788-9F0D-7A8EF21D0558}" type="datetimeFigureOut">
              <a:rPr lang="en-US" smtClean="0"/>
              <a:t>4/8/2024</a:t>
            </a:fld>
            <a:endParaRPr lang="en-US"/>
          </a:p>
        </p:txBody>
      </p:sp>
      <p:sp>
        <p:nvSpPr>
          <p:cNvPr id="14" name="Slide Number Placeholder 13"/>
          <p:cNvSpPr>
            <a:spLocks noGrp="1"/>
          </p:cNvSpPr>
          <p:nvPr>
            <p:ph type="sldNum" sz="quarter" idx="11"/>
          </p:nvPr>
        </p:nvSpPr>
        <p:spPr/>
        <p:txBody>
          <a:bodyPr/>
          <a:lstStyle/>
          <a:p>
            <a:fld id="{6800ED12-3656-40C9-BB78-5B80E43D0A6A}"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2B0E61E5-136A-4788-9F0D-7A8EF21D0558}" type="datetimeFigureOut">
              <a:rPr lang="en-US" smtClean="0"/>
              <a:t>4/8/2024</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6800ED12-3656-40C9-BB78-5B80E43D0A6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i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0"/>
            <a:ext cx="9144000"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171450"/>
            <a:ext cx="7772400" cy="2057400"/>
          </a:xfrm>
        </p:spPr>
        <p:txBody>
          <a:bodyPr>
            <a:normAutofit/>
          </a:bodyPr>
          <a:lstStyle/>
          <a:p>
            <a:r>
              <a:rPr lang="en-US" sz="2000" b="1" dirty="0">
                <a:effectLst>
                  <a:outerShdw blurRad="38100" dist="38100" dir="2700000" algn="tl">
                    <a:srgbClr val="000000">
                      <a:alpha val="43137"/>
                    </a:srgbClr>
                  </a:outerShdw>
                </a:effectLst>
              </a:rPr>
              <a:t>Project PHASE 3 Report</a:t>
            </a:r>
            <a:br>
              <a:rPr lang="en-US" sz="2400" b="1" dirty="0">
                <a:effectLst>
                  <a:outerShdw blurRad="38100" dist="38100" dir="2700000" algn="tl">
                    <a:srgbClr val="000000">
                      <a:alpha val="43137"/>
                    </a:srgbClr>
                  </a:outerShdw>
                </a:effectLst>
              </a:rPr>
            </a:br>
            <a:r>
              <a:rPr lang="en-US" sz="2400" b="1" dirty="0">
                <a:effectLst>
                  <a:outerShdw blurRad="38100" dist="38100" dir="2700000" algn="tl">
                    <a:srgbClr val="000000">
                      <a:alpha val="43137"/>
                    </a:srgbClr>
                  </a:outerShdw>
                </a:effectLst>
              </a:rPr>
              <a:t>  JAAMN </a:t>
            </a:r>
            <a:r>
              <a:rPr lang="en-US" sz="2800" b="1" dirty="0">
                <a:effectLst>
                  <a:outerShdw blurRad="38100" dist="38100" dir="2700000" algn="tl">
                    <a:srgbClr val="000000">
                      <a:alpha val="43137"/>
                    </a:srgbClr>
                  </a:outerShdw>
                </a:effectLst>
              </a:rPr>
              <a:t>studios presents…</a:t>
            </a:r>
            <a:br>
              <a:rPr lang="en-US" sz="2800" b="1" dirty="0">
                <a:effectLst>
                  <a:outerShdw blurRad="38100" dist="38100" dir="2700000" algn="tl">
                    <a:srgbClr val="000000">
                      <a:alpha val="43137"/>
                    </a:srgbClr>
                  </a:outerShdw>
                </a:effectLst>
              </a:rPr>
            </a:br>
            <a:r>
              <a:rPr lang="en-US" sz="2800" b="1" dirty="0">
                <a:effectLst>
                  <a:outerShdw blurRad="38100" dist="38100" dir="2700000" algn="tl">
                    <a:srgbClr val="000000">
                      <a:alpha val="43137"/>
                    </a:srgbClr>
                  </a:outerShdw>
                </a:effectLst>
              </a:rPr>
              <a:t>   </a:t>
            </a:r>
            <a:r>
              <a:rPr lang="en-US" sz="3200" b="1" u="sng" dirty="0"/>
              <a:t>JAAMN Casino</a:t>
            </a:r>
            <a:br>
              <a:rPr lang="en-US" sz="24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BLACKJACK GOAT </a:t>
            </a:r>
            <a:r>
              <a:rPr lang="en-US" sz="4000" b="1" dirty="0"/>
              <a:t>Phase 3</a:t>
            </a: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920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1A2939-F1DD-2EC4-A511-C57F0935542D}"/>
              </a:ext>
            </a:extLst>
          </p:cNvPr>
          <p:cNvSpPr txBox="1"/>
          <p:nvPr/>
        </p:nvSpPr>
        <p:spPr>
          <a:xfrm>
            <a:off x="723900" y="2828835"/>
            <a:ext cx="7696200" cy="1200329"/>
          </a:xfrm>
          <a:prstGeom prst="rect">
            <a:avLst/>
          </a:prstGeom>
          <a:noFill/>
        </p:spPr>
        <p:txBody>
          <a:bodyPr wrap="square" rtlCol="0">
            <a:spAutoFit/>
          </a:bodyPr>
          <a:lstStyle/>
          <a:p>
            <a:r>
              <a:rPr lang="en-US" sz="3600" b="1" i="1" u="sng" dirty="0"/>
              <a:t>Blackjack Goat 2.0 Live demo up to this point…</a:t>
            </a:r>
          </a:p>
        </p:txBody>
      </p:sp>
    </p:spTree>
    <p:extLst>
      <p:ext uri="{BB962C8B-B14F-4D97-AF65-F5344CB8AC3E}">
        <p14:creationId xmlns:p14="http://schemas.microsoft.com/office/powerpoint/2010/main" val="341876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4E21-228E-2C9F-1E7E-B5F012C47D59}"/>
              </a:ext>
            </a:extLst>
          </p:cNvPr>
          <p:cNvSpPr>
            <a:spLocks noGrp="1"/>
          </p:cNvSpPr>
          <p:nvPr>
            <p:ph type="ctrTitle"/>
          </p:nvPr>
        </p:nvSpPr>
        <p:spPr/>
        <p:txBody>
          <a:bodyPr/>
          <a:lstStyle/>
          <a:p>
            <a:r>
              <a:rPr lang="en-US" dirty="0"/>
              <a:t>Thanks Again Shareholders!</a:t>
            </a:r>
          </a:p>
        </p:txBody>
      </p:sp>
      <p:sp>
        <p:nvSpPr>
          <p:cNvPr id="3" name="Subtitle 2">
            <a:extLst>
              <a:ext uri="{FF2B5EF4-FFF2-40B4-BE49-F238E27FC236}">
                <a16:creationId xmlns:a16="http://schemas.microsoft.com/office/drawing/2014/main" id="{9E87D1DA-C1CE-540F-C7A3-757308E1BA9C}"/>
              </a:ext>
            </a:extLst>
          </p:cNvPr>
          <p:cNvSpPr>
            <a:spLocks noGrp="1"/>
          </p:cNvSpPr>
          <p:nvPr>
            <p:ph type="subTitle" idx="1"/>
          </p:nvPr>
        </p:nvSpPr>
        <p:spPr/>
        <p:txBody>
          <a:bodyPr>
            <a:normAutofit lnSpcReduction="10000"/>
          </a:bodyPr>
          <a:lstStyle/>
          <a:p>
            <a:r>
              <a:rPr lang="en-US" dirty="0"/>
              <a:t>We look forward to seeing you in the Final Phase to show our finished product!</a:t>
            </a:r>
          </a:p>
        </p:txBody>
      </p:sp>
    </p:spTree>
    <p:extLst>
      <p:ext uri="{BB962C8B-B14F-4D97-AF65-F5344CB8AC3E}">
        <p14:creationId xmlns:p14="http://schemas.microsoft.com/office/powerpoint/2010/main" val="62765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C537CD-0FCF-104F-6BB5-E3AD8B1EBFF9}"/>
              </a:ext>
            </a:extLst>
          </p:cNvPr>
          <p:cNvSpPr txBox="1"/>
          <p:nvPr/>
        </p:nvSpPr>
        <p:spPr>
          <a:xfrm>
            <a:off x="228600" y="304800"/>
            <a:ext cx="7620000" cy="523220"/>
          </a:xfrm>
          <a:prstGeom prst="rect">
            <a:avLst/>
          </a:prstGeom>
          <a:noFill/>
        </p:spPr>
        <p:txBody>
          <a:bodyPr wrap="square" rtlCol="0">
            <a:spAutoFit/>
          </a:bodyPr>
          <a:lstStyle/>
          <a:p>
            <a:r>
              <a:rPr lang="en-US" sz="2800" b="1" u="sng" dirty="0"/>
              <a:t>Backend Development Process..</a:t>
            </a:r>
          </a:p>
        </p:txBody>
      </p:sp>
      <p:sp>
        <p:nvSpPr>
          <p:cNvPr id="7" name="TextBox 6">
            <a:extLst>
              <a:ext uri="{FF2B5EF4-FFF2-40B4-BE49-F238E27FC236}">
                <a16:creationId xmlns:a16="http://schemas.microsoft.com/office/drawing/2014/main" id="{C309EAAD-9248-1353-3097-6865737F1606}"/>
              </a:ext>
            </a:extLst>
          </p:cNvPr>
          <p:cNvSpPr txBox="1"/>
          <p:nvPr/>
        </p:nvSpPr>
        <p:spPr>
          <a:xfrm>
            <a:off x="381000" y="1219200"/>
            <a:ext cx="7467600" cy="2585323"/>
          </a:xfrm>
          <a:prstGeom prst="rect">
            <a:avLst/>
          </a:prstGeom>
          <a:noFill/>
        </p:spPr>
        <p:txBody>
          <a:bodyPr wrap="square" rtlCol="0">
            <a:spAutoFit/>
          </a:bodyPr>
          <a:lstStyle/>
          <a:p>
            <a:pPr marL="285750" indent="-285750">
              <a:buFontTx/>
              <a:buChar char="-"/>
            </a:pPr>
            <a:r>
              <a:rPr lang="en-US" dirty="0"/>
              <a:t>We have not achieved as much backend development progress as we would have hoped at this point.</a:t>
            </a:r>
          </a:p>
          <a:p>
            <a:endParaRPr lang="en-US" dirty="0"/>
          </a:p>
          <a:p>
            <a:pPr marL="285750" indent="-285750">
              <a:buFontTx/>
              <a:buChar char="-"/>
            </a:pPr>
            <a:r>
              <a:rPr lang="en-US" dirty="0"/>
              <a:t>We have been learning as we go throughout the process and will share what we have planned and developed at this point. </a:t>
            </a:r>
          </a:p>
          <a:p>
            <a:pPr marL="285750" indent="-285750">
              <a:buFontTx/>
              <a:buChar char="-"/>
            </a:pPr>
            <a:endParaRPr lang="en-US" dirty="0"/>
          </a:p>
          <a:p>
            <a:pPr marL="285750" indent="-285750">
              <a:buFontTx/>
              <a:buChar char="-"/>
            </a:pPr>
            <a:r>
              <a:rPr lang="en-US" dirty="0"/>
              <a:t>We would like to apologize to our stakeholders for not adhering to the timeline as tightly as expected but we are making slow progress through our backend as we learn the process.</a:t>
            </a:r>
          </a:p>
        </p:txBody>
      </p:sp>
    </p:spTree>
    <p:extLst>
      <p:ext uri="{BB962C8B-B14F-4D97-AF65-F5344CB8AC3E}">
        <p14:creationId xmlns:p14="http://schemas.microsoft.com/office/powerpoint/2010/main" val="155120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9762C-A853-4808-CCB9-B20F89883377}"/>
              </a:ext>
            </a:extLst>
          </p:cNvPr>
          <p:cNvSpPr txBox="1"/>
          <p:nvPr/>
        </p:nvSpPr>
        <p:spPr>
          <a:xfrm>
            <a:off x="533400" y="533400"/>
            <a:ext cx="8229600" cy="523220"/>
          </a:xfrm>
          <a:prstGeom prst="rect">
            <a:avLst/>
          </a:prstGeom>
          <a:noFill/>
        </p:spPr>
        <p:txBody>
          <a:bodyPr wrap="square" rtlCol="0">
            <a:spAutoFit/>
          </a:bodyPr>
          <a:lstStyle/>
          <a:p>
            <a:r>
              <a:rPr lang="en-US" sz="2800" b="1" u="sng" dirty="0"/>
              <a:t>Out of order research…</a:t>
            </a:r>
          </a:p>
        </p:txBody>
      </p:sp>
      <p:sp>
        <p:nvSpPr>
          <p:cNvPr id="3" name="TextBox 2">
            <a:extLst>
              <a:ext uri="{FF2B5EF4-FFF2-40B4-BE49-F238E27FC236}">
                <a16:creationId xmlns:a16="http://schemas.microsoft.com/office/drawing/2014/main" id="{F82E66C9-C1F4-B6CC-4658-ED45CE3B8AE1}"/>
              </a:ext>
            </a:extLst>
          </p:cNvPr>
          <p:cNvSpPr txBox="1"/>
          <p:nvPr/>
        </p:nvSpPr>
        <p:spPr>
          <a:xfrm>
            <a:off x="685800" y="1371600"/>
            <a:ext cx="7848600" cy="2862322"/>
          </a:xfrm>
          <a:prstGeom prst="rect">
            <a:avLst/>
          </a:prstGeom>
          <a:noFill/>
        </p:spPr>
        <p:txBody>
          <a:bodyPr wrap="square" rtlCol="0">
            <a:spAutoFit/>
          </a:bodyPr>
          <a:lstStyle/>
          <a:p>
            <a:pPr marL="285750" indent="-285750">
              <a:buFontTx/>
              <a:buChar char="-"/>
            </a:pPr>
            <a:r>
              <a:rPr lang="en-US" dirty="0"/>
              <a:t>We first delved into research on getting our Google account login API setup properly. </a:t>
            </a:r>
          </a:p>
          <a:p>
            <a:pPr marL="285750" indent="-285750">
              <a:buFontTx/>
              <a:buChar char="-"/>
            </a:pPr>
            <a:endParaRPr lang="en-US" dirty="0"/>
          </a:p>
          <a:p>
            <a:pPr marL="285750" indent="-285750">
              <a:buFontTx/>
              <a:buChar char="-"/>
            </a:pPr>
            <a:r>
              <a:rPr lang="en-US" dirty="0"/>
              <a:t>We then discovered none of that was going to matter until we had our website hosted.</a:t>
            </a:r>
          </a:p>
          <a:p>
            <a:pPr marL="285750" indent="-285750">
              <a:buFontTx/>
              <a:buChar char="-"/>
            </a:pPr>
            <a:endParaRPr lang="en-US" dirty="0"/>
          </a:p>
          <a:p>
            <a:pPr marL="285750" indent="-285750">
              <a:buFontTx/>
              <a:buChar char="-"/>
            </a:pPr>
            <a:r>
              <a:rPr lang="en-US" dirty="0"/>
              <a:t>Research on hosting our site then began.</a:t>
            </a:r>
          </a:p>
          <a:p>
            <a:pPr marL="285750" indent="-285750">
              <a:buFontTx/>
              <a:buChar char="-"/>
            </a:pPr>
            <a:endParaRPr lang="en-US" dirty="0"/>
          </a:p>
          <a:p>
            <a:pPr marL="285750" indent="-285750">
              <a:buFontTx/>
              <a:buChar char="-"/>
            </a:pPr>
            <a:r>
              <a:rPr lang="en-US" dirty="0"/>
              <a:t>We landed on hosting our website through Github.io through our team member Alix.</a:t>
            </a:r>
          </a:p>
        </p:txBody>
      </p:sp>
    </p:spTree>
    <p:extLst>
      <p:ext uri="{BB962C8B-B14F-4D97-AF65-F5344CB8AC3E}">
        <p14:creationId xmlns:p14="http://schemas.microsoft.com/office/powerpoint/2010/main" val="35402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 y="5867400"/>
            <a:ext cx="7543800" cy="914400"/>
          </a:xfrm>
        </p:spPr>
        <p:txBody>
          <a:bodyPr/>
          <a:lstStyle/>
          <a:p>
            <a:r>
              <a:rPr lang="en-US" dirty="0"/>
              <a:t>	</a:t>
            </a:r>
          </a:p>
        </p:txBody>
      </p:sp>
      <p:sp>
        <p:nvSpPr>
          <p:cNvPr id="3" name="TextBox 2">
            <a:extLst>
              <a:ext uri="{FF2B5EF4-FFF2-40B4-BE49-F238E27FC236}">
                <a16:creationId xmlns:a16="http://schemas.microsoft.com/office/drawing/2014/main" id="{52D295BB-8811-82E7-A12E-33E676DF3B02}"/>
              </a:ext>
            </a:extLst>
          </p:cNvPr>
          <p:cNvSpPr txBox="1"/>
          <p:nvPr/>
        </p:nvSpPr>
        <p:spPr>
          <a:xfrm>
            <a:off x="304800" y="381000"/>
            <a:ext cx="8382000" cy="523220"/>
          </a:xfrm>
          <a:prstGeom prst="rect">
            <a:avLst/>
          </a:prstGeom>
          <a:noFill/>
        </p:spPr>
        <p:txBody>
          <a:bodyPr wrap="square" rtlCol="0">
            <a:spAutoFit/>
          </a:bodyPr>
          <a:lstStyle/>
          <a:p>
            <a:r>
              <a:rPr lang="en-US" sz="2800" b="1" u="sng" dirty="0"/>
              <a:t>Github.io does not support backend development</a:t>
            </a:r>
          </a:p>
        </p:txBody>
      </p:sp>
      <p:sp>
        <p:nvSpPr>
          <p:cNvPr id="4" name="TextBox 3">
            <a:extLst>
              <a:ext uri="{FF2B5EF4-FFF2-40B4-BE49-F238E27FC236}">
                <a16:creationId xmlns:a16="http://schemas.microsoft.com/office/drawing/2014/main" id="{24E57B88-A21C-3483-08BA-2C2671ABFE0B}"/>
              </a:ext>
            </a:extLst>
          </p:cNvPr>
          <p:cNvSpPr txBox="1"/>
          <p:nvPr/>
        </p:nvSpPr>
        <p:spPr>
          <a:xfrm>
            <a:off x="457200" y="1219200"/>
            <a:ext cx="8077200" cy="2308324"/>
          </a:xfrm>
          <a:prstGeom prst="rect">
            <a:avLst/>
          </a:prstGeom>
          <a:noFill/>
        </p:spPr>
        <p:txBody>
          <a:bodyPr wrap="square" rtlCol="0">
            <a:spAutoFit/>
          </a:bodyPr>
          <a:lstStyle/>
          <a:p>
            <a:pPr marL="285750" indent="-285750">
              <a:buFontTx/>
              <a:buChar char="-"/>
            </a:pPr>
            <a:r>
              <a:rPr lang="en-US" dirty="0"/>
              <a:t>We then discovered that github.io was not going to allow us to run any sort of back-end code or database</a:t>
            </a:r>
          </a:p>
          <a:p>
            <a:pPr marL="285750" indent="-285750">
              <a:buFontTx/>
              <a:buChar char="-"/>
            </a:pPr>
            <a:endParaRPr lang="en-US" dirty="0"/>
          </a:p>
          <a:p>
            <a:pPr marL="285750" indent="-285750">
              <a:buFontTx/>
              <a:buChar char="-"/>
            </a:pPr>
            <a:r>
              <a:rPr lang="en-US" dirty="0"/>
              <a:t>So, what we end up having currently is a functional connected front end that isn’t currently setup to any back-end database</a:t>
            </a:r>
          </a:p>
          <a:p>
            <a:pPr marL="285750" indent="-285750">
              <a:buFontTx/>
              <a:buChar char="-"/>
            </a:pPr>
            <a:endParaRPr lang="en-US" dirty="0"/>
          </a:p>
          <a:p>
            <a:pPr marL="285750" indent="-285750">
              <a:buFontTx/>
              <a:buChar char="-"/>
            </a:pPr>
            <a:r>
              <a:rPr lang="en-US" dirty="0"/>
              <a:t>What this means is we currently have no login functionality, or any sort of account information stored everything runs locally</a:t>
            </a:r>
          </a:p>
        </p:txBody>
      </p:sp>
    </p:spTree>
    <p:extLst>
      <p:ext uri="{BB962C8B-B14F-4D97-AF65-F5344CB8AC3E}">
        <p14:creationId xmlns:p14="http://schemas.microsoft.com/office/powerpoint/2010/main" val="100253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23826-406C-DB5D-35B9-EF5D10F78DCD}"/>
              </a:ext>
            </a:extLst>
          </p:cNvPr>
          <p:cNvSpPr txBox="1"/>
          <p:nvPr/>
        </p:nvSpPr>
        <p:spPr>
          <a:xfrm>
            <a:off x="381000" y="381000"/>
            <a:ext cx="8534400" cy="523220"/>
          </a:xfrm>
          <a:prstGeom prst="rect">
            <a:avLst/>
          </a:prstGeom>
          <a:noFill/>
        </p:spPr>
        <p:txBody>
          <a:bodyPr wrap="square" rtlCol="0">
            <a:spAutoFit/>
          </a:bodyPr>
          <a:lstStyle/>
          <a:p>
            <a:r>
              <a:rPr lang="en-US" sz="2800" b="1" u="sng" dirty="0"/>
              <a:t>Web Framework Research…</a:t>
            </a:r>
          </a:p>
        </p:txBody>
      </p:sp>
      <p:sp>
        <p:nvSpPr>
          <p:cNvPr id="3" name="TextBox 2">
            <a:extLst>
              <a:ext uri="{FF2B5EF4-FFF2-40B4-BE49-F238E27FC236}">
                <a16:creationId xmlns:a16="http://schemas.microsoft.com/office/drawing/2014/main" id="{14FA432B-BD30-9CC8-5C37-EE014556D892}"/>
              </a:ext>
            </a:extLst>
          </p:cNvPr>
          <p:cNvSpPr txBox="1"/>
          <p:nvPr/>
        </p:nvSpPr>
        <p:spPr>
          <a:xfrm>
            <a:off x="457200" y="1143000"/>
            <a:ext cx="8229600" cy="3693319"/>
          </a:xfrm>
          <a:prstGeom prst="rect">
            <a:avLst/>
          </a:prstGeom>
          <a:noFill/>
        </p:spPr>
        <p:txBody>
          <a:bodyPr wrap="square" rtlCol="0">
            <a:spAutoFit/>
          </a:bodyPr>
          <a:lstStyle/>
          <a:p>
            <a:pPr marL="285750" indent="-285750">
              <a:buFontTx/>
              <a:buChar char="-"/>
            </a:pPr>
            <a:r>
              <a:rPr lang="en-US" dirty="0"/>
              <a:t>This leads us back to needing some sort of framework that will support our frontend whilst also allowing us to build a database that supports our login and account creation functionality.</a:t>
            </a:r>
          </a:p>
          <a:p>
            <a:pPr marL="285750" indent="-285750">
              <a:buFontTx/>
              <a:buChar char="-"/>
            </a:pPr>
            <a:endParaRPr lang="en-US" dirty="0"/>
          </a:p>
          <a:p>
            <a:pPr marL="285750" indent="-285750">
              <a:buFontTx/>
              <a:buChar char="-"/>
            </a:pPr>
            <a:r>
              <a:rPr lang="en-US" dirty="0"/>
              <a:t>None of our team members have any background in backend development or web frameworks so research on this is still on going…</a:t>
            </a:r>
          </a:p>
          <a:p>
            <a:pPr marL="285750" indent="-285750">
              <a:buFontTx/>
              <a:buChar char="-"/>
            </a:pPr>
            <a:endParaRPr lang="en-US" dirty="0"/>
          </a:p>
          <a:p>
            <a:pPr marL="285750" indent="-285750">
              <a:buFontTx/>
              <a:buChar char="-"/>
            </a:pPr>
            <a:r>
              <a:rPr lang="en-US" dirty="0"/>
              <a:t>We do however have SQL written and plans for our database once a framework is setup.</a:t>
            </a:r>
          </a:p>
          <a:p>
            <a:pPr marL="285750" indent="-285750">
              <a:buFontTx/>
              <a:buChar char="-"/>
            </a:pPr>
            <a:endParaRPr lang="en-US" dirty="0"/>
          </a:p>
          <a:p>
            <a:pPr marL="285750" indent="-285750">
              <a:buFontTx/>
              <a:buChar char="-"/>
            </a:pPr>
            <a:r>
              <a:rPr lang="en-US" dirty="0"/>
              <a:t>We also have hope that once our framework is setup our account creation and login functionality will be available. This will allow us then to store chip stack, profile customization, etc.</a:t>
            </a:r>
          </a:p>
        </p:txBody>
      </p:sp>
    </p:spTree>
    <p:extLst>
      <p:ext uri="{BB962C8B-B14F-4D97-AF65-F5344CB8AC3E}">
        <p14:creationId xmlns:p14="http://schemas.microsoft.com/office/powerpoint/2010/main" val="231046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3F25BD-382A-71E8-68B2-B872CD22EE04}"/>
              </a:ext>
            </a:extLst>
          </p:cNvPr>
          <p:cNvSpPr txBox="1"/>
          <p:nvPr/>
        </p:nvSpPr>
        <p:spPr>
          <a:xfrm>
            <a:off x="381000" y="304800"/>
            <a:ext cx="7848600" cy="523220"/>
          </a:xfrm>
          <a:prstGeom prst="rect">
            <a:avLst/>
          </a:prstGeom>
          <a:noFill/>
        </p:spPr>
        <p:txBody>
          <a:bodyPr wrap="square" rtlCol="0">
            <a:spAutoFit/>
          </a:bodyPr>
          <a:lstStyle/>
          <a:p>
            <a:r>
              <a:rPr lang="en-US" sz="2800" b="1" u="sng" dirty="0"/>
              <a:t>Entity Relationship Diagram</a:t>
            </a:r>
          </a:p>
        </p:txBody>
      </p:sp>
      <p:pic>
        <p:nvPicPr>
          <p:cNvPr id="12" name="Picture 11" descr="A screenshot of a computer&#10;&#10;Description automatically generated">
            <a:extLst>
              <a:ext uri="{FF2B5EF4-FFF2-40B4-BE49-F238E27FC236}">
                <a16:creationId xmlns:a16="http://schemas.microsoft.com/office/drawing/2014/main" id="{C94C155C-FC3B-1534-D39D-F382DDBDD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1143000"/>
            <a:ext cx="6819900" cy="4676775"/>
          </a:xfrm>
          <a:prstGeom prst="rect">
            <a:avLst/>
          </a:prstGeom>
        </p:spPr>
      </p:pic>
    </p:spTree>
    <p:extLst>
      <p:ext uri="{BB962C8B-B14F-4D97-AF65-F5344CB8AC3E}">
        <p14:creationId xmlns:p14="http://schemas.microsoft.com/office/powerpoint/2010/main" val="13163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53378A-4EFF-1486-0090-917F21DC4690}"/>
              </a:ext>
            </a:extLst>
          </p:cNvPr>
          <p:cNvSpPr txBox="1"/>
          <p:nvPr/>
        </p:nvSpPr>
        <p:spPr>
          <a:xfrm>
            <a:off x="381000" y="381000"/>
            <a:ext cx="8458200" cy="523220"/>
          </a:xfrm>
          <a:prstGeom prst="rect">
            <a:avLst/>
          </a:prstGeom>
          <a:noFill/>
        </p:spPr>
        <p:txBody>
          <a:bodyPr wrap="square" rtlCol="0">
            <a:spAutoFit/>
          </a:bodyPr>
          <a:lstStyle/>
          <a:p>
            <a:r>
              <a:rPr lang="en-US" sz="2800" b="1" u="sng" dirty="0"/>
              <a:t>Data Flow Diagram: Level 0</a:t>
            </a:r>
          </a:p>
        </p:txBody>
      </p:sp>
      <p:pic>
        <p:nvPicPr>
          <p:cNvPr id="5" name="Picture 4" descr="A black circle with white text&#10;&#10;Description automatically generated">
            <a:extLst>
              <a:ext uri="{FF2B5EF4-FFF2-40B4-BE49-F238E27FC236}">
                <a16:creationId xmlns:a16="http://schemas.microsoft.com/office/drawing/2014/main" id="{83B36667-5AE7-D245-80BF-8FF5F975C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566987"/>
            <a:ext cx="7886700" cy="1724025"/>
          </a:xfrm>
          <a:prstGeom prst="rect">
            <a:avLst/>
          </a:prstGeom>
        </p:spPr>
      </p:pic>
    </p:spTree>
    <p:extLst>
      <p:ext uri="{BB962C8B-B14F-4D97-AF65-F5344CB8AC3E}">
        <p14:creationId xmlns:p14="http://schemas.microsoft.com/office/powerpoint/2010/main" val="418884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99C1B3-707E-D2E4-6FF1-F269408840A2}"/>
              </a:ext>
            </a:extLst>
          </p:cNvPr>
          <p:cNvSpPr txBox="1"/>
          <p:nvPr/>
        </p:nvSpPr>
        <p:spPr>
          <a:xfrm>
            <a:off x="76200" y="9525"/>
            <a:ext cx="8610600" cy="523220"/>
          </a:xfrm>
          <a:prstGeom prst="rect">
            <a:avLst/>
          </a:prstGeom>
          <a:noFill/>
        </p:spPr>
        <p:txBody>
          <a:bodyPr wrap="square" rtlCol="0">
            <a:spAutoFit/>
          </a:bodyPr>
          <a:lstStyle/>
          <a:p>
            <a:r>
              <a:rPr lang="en-US" sz="2800" b="1" u="sng" dirty="0"/>
              <a:t>Data Flow Diagram: Level 1</a:t>
            </a:r>
          </a:p>
        </p:txBody>
      </p:sp>
      <p:pic>
        <p:nvPicPr>
          <p:cNvPr id="4" name="Picture 3" descr="A diagram of a system&#10;&#10;Description automatically generated">
            <a:extLst>
              <a:ext uri="{FF2B5EF4-FFF2-40B4-BE49-F238E27FC236}">
                <a16:creationId xmlns:a16="http://schemas.microsoft.com/office/drawing/2014/main" id="{1FAE6951-D9AA-355B-13AC-40E0EFB96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37" y="762000"/>
            <a:ext cx="6486525" cy="5638800"/>
          </a:xfrm>
          <a:prstGeom prst="rect">
            <a:avLst/>
          </a:prstGeom>
        </p:spPr>
      </p:pic>
    </p:spTree>
    <p:extLst>
      <p:ext uri="{BB962C8B-B14F-4D97-AF65-F5344CB8AC3E}">
        <p14:creationId xmlns:p14="http://schemas.microsoft.com/office/powerpoint/2010/main" val="50307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FA74EE-DBDE-0B52-1CF8-691BE12ABBAA}"/>
              </a:ext>
            </a:extLst>
          </p:cNvPr>
          <p:cNvSpPr txBox="1"/>
          <p:nvPr/>
        </p:nvSpPr>
        <p:spPr>
          <a:xfrm>
            <a:off x="228600" y="304800"/>
            <a:ext cx="8686800" cy="914400"/>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5E6FD1E8-EE20-FB69-457B-887CC812A0EC}"/>
              </a:ext>
            </a:extLst>
          </p:cNvPr>
          <p:cNvSpPr txBox="1"/>
          <p:nvPr/>
        </p:nvSpPr>
        <p:spPr>
          <a:xfrm>
            <a:off x="304800" y="304800"/>
            <a:ext cx="8610600" cy="523220"/>
          </a:xfrm>
          <a:prstGeom prst="rect">
            <a:avLst/>
          </a:prstGeom>
          <a:noFill/>
        </p:spPr>
        <p:txBody>
          <a:bodyPr wrap="square" rtlCol="0">
            <a:spAutoFit/>
          </a:bodyPr>
          <a:lstStyle/>
          <a:p>
            <a:r>
              <a:rPr lang="en-US" sz="2800" b="1" u="sng" dirty="0"/>
              <a:t>SQL Script</a:t>
            </a:r>
            <a:r>
              <a:rPr lang="en-US" sz="2800" b="1" dirty="0"/>
              <a:t> (Intellectual Property!)</a:t>
            </a:r>
            <a:endParaRPr lang="en-US" sz="2800" b="1" u="sng" dirty="0"/>
          </a:p>
        </p:txBody>
      </p:sp>
      <p:pic>
        <p:nvPicPr>
          <p:cNvPr id="5" name="Picture 4" descr="A computer screen shot of text&#10;&#10;Description automatically generated">
            <a:extLst>
              <a:ext uri="{FF2B5EF4-FFF2-40B4-BE49-F238E27FC236}">
                <a16:creationId xmlns:a16="http://schemas.microsoft.com/office/drawing/2014/main" id="{6FAF01DA-EE09-7B6E-F98D-C56EFD8F9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3246"/>
            <a:ext cx="9144000" cy="3671507"/>
          </a:xfrm>
          <a:prstGeom prst="rect">
            <a:avLst/>
          </a:prstGeom>
        </p:spPr>
      </p:pic>
    </p:spTree>
    <p:extLst>
      <p:ext uri="{BB962C8B-B14F-4D97-AF65-F5344CB8AC3E}">
        <p14:creationId xmlns:p14="http://schemas.microsoft.com/office/powerpoint/2010/main" val="2331657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483</TotalTime>
  <Words>394</Words>
  <Application>Microsoft Office PowerPoint</Application>
  <PresentationFormat>On-screen Show (4:3)</PresentationFormat>
  <Paragraphs>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Palatino Linotype</vt:lpstr>
      <vt:lpstr>Wingdings</vt:lpstr>
      <vt:lpstr>Elemental</vt:lpstr>
      <vt:lpstr>Project PHASE 3 Report   JAAMN studios presents…    JAAMN Casino BLACKJACK GOAT Phase 3</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Thanks Again Shareholders!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Matt Wright</cp:lastModifiedBy>
  <cp:revision>55</cp:revision>
  <dcterms:created xsi:type="dcterms:W3CDTF">2024-02-06T00:51:52Z</dcterms:created>
  <dcterms:modified xsi:type="dcterms:W3CDTF">2024-04-08T22:23:53Z</dcterms:modified>
</cp:coreProperties>
</file>