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9" r:id="rId5"/>
    <p:sldId id="260" r:id="rId6"/>
    <p:sldId id="261" r:id="rId7"/>
    <p:sldId id="262" r:id="rId8"/>
    <p:sldId id="263" r:id="rId9"/>
    <p:sldId id="265"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4598" autoAdjust="0"/>
  </p:normalViewPr>
  <p:slideViewPr>
    <p:cSldViewPr>
      <p:cViewPr>
        <p:scale>
          <a:sx n="100" d="100"/>
          <a:sy n="100" d="100"/>
        </p:scale>
        <p:origin x="183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14"/>
          <p:cNvSpPr>
            <a:spLocks noGrp="1"/>
          </p:cNvSpPr>
          <p:nvPr>
            <p:ph type="dt" sz="half" idx="10"/>
          </p:nvPr>
        </p:nvSpPr>
        <p:spPr/>
        <p:txBody>
          <a:bodyPr/>
          <a:lstStyle/>
          <a:p>
            <a:fld id="{2B0E61E5-136A-4788-9F0D-7A8EF21D0558}" type="datetimeFigureOut">
              <a:rPr lang="en-US" smtClean="0"/>
              <a:t>4/30/2024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E61E5-136A-4788-9F0D-7A8EF21D0558}"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61E5-136A-4788-9F0D-7A8EF21D0558}"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B0E61E5-136A-4788-9F0D-7A8EF21D0558}" type="datetimeFigureOut">
              <a:rPr lang="en-US" smtClean="0"/>
              <a:t>4/30/2024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2B0E61E5-136A-4788-9F0D-7A8EF21D0558}" type="datetimeFigureOut">
              <a:rPr lang="en-US" smtClean="0"/>
              <a:t>4/30/2024</a:t>
            </a:fld>
            <a:endParaRPr lang="en-US"/>
          </a:p>
        </p:txBody>
      </p:sp>
      <p:sp>
        <p:nvSpPr>
          <p:cNvPr id="13" name="Slide Number Placeholder 12"/>
          <p:cNvSpPr>
            <a:spLocks noGrp="1"/>
          </p:cNvSpPr>
          <p:nvPr>
            <p:ph type="sldNum" sz="quarter" idx="11"/>
          </p:nvPr>
        </p:nvSpPr>
        <p:spPr/>
        <p:txBody>
          <a:bodyPr/>
          <a:lstStyle/>
          <a:p>
            <a:fld id="{6800ED12-3656-40C9-BB78-5B80E43D0A6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B0E61E5-136A-4788-9F0D-7A8EF21D0558}" type="datetimeFigureOut">
              <a:rPr lang="en-US" smtClean="0"/>
              <a:t>4/30/2024</a:t>
            </a:fld>
            <a:endParaRPr lang="en-US"/>
          </a:p>
        </p:txBody>
      </p:sp>
      <p:sp>
        <p:nvSpPr>
          <p:cNvPr id="9" name="Slide Number Placeholder 8"/>
          <p:cNvSpPr>
            <a:spLocks noGrp="1"/>
          </p:cNvSpPr>
          <p:nvPr>
            <p:ph type="sldNum" sz="quarter" idx="11"/>
          </p:nvPr>
        </p:nvSpPr>
        <p:spPr/>
        <p:txBody>
          <a:bodyPr/>
          <a:lstStyle/>
          <a:p>
            <a:fld id="{6800ED12-3656-40C9-BB78-5B80E43D0A6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endParaRPr lang="en-US" dirty="0"/>
          </a:p>
        </p:txBody>
      </p:sp>
      <p:sp>
        <p:nvSpPr>
          <p:cNvPr id="14" name="Date Placeholder 13"/>
          <p:cNvSpPr>
            <a:spLocks noGrp="1"/>
          </p:cNvSpPr>
          <p:nvPr>
            <p:ph type="dt" sz="half" idx="10"/>
          </p:nvPr>
        </p:nvSpPr>
        <p:spPr/>
        <p:txBody>
          <a:bodyPr/>
          <a:lstStyle/>
          <a:p>
            <a:fld id="{2B0E61E5-136A-4788-9F0D-7A8EF21D0558}" type="datetimeFigureOut">
              <a:rPr lang="en-US" smtClean="0"/>
              <a:t>4/30/2024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2B0E61E5-136A-4788-9F0D-7A8EF21D0558}" type="datetimeFigureOut">
              <a:rPr lang="en-US" smtClean="0"/>
              <a:t>4/30/2024</a:t>
            </a:fld>
            <a:endParaRPr lang="en-US"/>
          </a:p>
        </p:txBody>
      </p:sp>
      <p:sp>
        <p:nvSpPr>
          <p:cNvPr id="8" name="Slide Number Placeholder 7"/>
          <p:cNvSpPr>
            <a:spLocks noGrp="1"/>
          </p:cNvSpPr>
          <p:nvPr>
            <p:ph type="sldNum" sz="quarter" idx="11"/>
          </p:nvPr>
        </p:nvSpPr>
        <p:spPr/>
        <p:txBody>
          <a:bodyPr/>
          <a:lstStyle/>
          <a:p>
            <a:fld id="{6800ED12-3656-40C9-BB78-5B80E43D0A6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0E61E5-136A-4788-9F0D-7A8EF21D0558}" type="datetimeFigureOut">
              <a:rPr lang="en-US" smtClean="0"/>
              <a:t>4/30/2024</a:t>
            </a:fld>
            <a:endParaRPr lang="en-US"/>
          </a:p>
        </p:txBody>
      </p:sp>
      <p:sp>
        <p:nvSpPr>
          <p:cNvPr id="6" name="Slide Number Placeholder 5"/>
          <p:cNvSpPr>
            <a:spLocks noGrp="1"/>
          </p:cNvSpPr>
          <p:nvPr>
            <p:ph type="sldNum" sz="quarter" idx="11"/>
          </p:nvPr>
        </p:nvSpPr>
        <p:spPr/>
        <p:txBody>
          <a:bodyPr/>
          <a:lstStyle/>
          <a:p>
            <a:fld id="{6800ED12-3656-40C9-BB78-5B80E43D0A6A}"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2B0E61E5-136A-4788-9F0D-7A8EF21D0558}" type="datetimeFigureOut">
              <a:rPr lang="en-US" smtClean="0"/>
              <a:t>4/30/2024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B0E61E5-136A-4788-9F0D-7A8EF21D0558}" type="datetimeFigureOut">
              <a:rPr lang="en-US" smtClean="0"/>
              <a:t>4/30/2024</a:t>
            </a:fld>
            <a:endParaRPr lang="en-US"/>
          </a:p>
        </p:txBody>
      </p:sp>
      <p:sp>
        <p:nvSpPr>
          <p:cNvPr id="14" name="Slide Number Placeholder 13"/>
          <p:cNvSpPr>
            <a:spLocks noGrp="1"/>
          </p:cNvSpPr>
          <p:nvPr>
            <p:ph type="sldNum" sz="quarter" idx="11"/>
          </p:nvPr>
        </p:nvSpPr>
        <p:spPr/>
        <p:txBody>
          <a:bodyPr/>
          <a:lstStyle/>
          <a:p>
            <a:fld id="{6800ED12-3656-40C9-BB78-5B80E43D0A6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2B0E61E5-136A-4788-9F0D-7A8EF21D0558}" type="datetimeFigureOut">
              <a:rPr lang="en-US" smtClean="0"/>
              <a:t>4/30/2024</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6800ED12-3656-40C9-BB78-5B80E43D0A6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i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9144000"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171450"/>
            <a:ext cx="7772400" cy="2057400"/>
          </a:xfrm>
        </p:spPr>
        <p:txBody>
          <a:bodyPr>
            <a:normAutofit/>
          </a:bodyPr>
          <a:lstStyle/>
          <a:p>
            <a:r>
              <a:rPr lang="en-US" sz="2000" b="1" dirty="0">
                <a:effectLst>
                  <a:outerShdw blurRad="38100" dist="38100" dir="2700000" algn="tl">
                    <a:srgbClr val="000000">
                      <a:alpha val="43137"/>
                    </a:srgbClr>
                  </a:outerShdw>
                </a:effectLst>
              </a:rPr>
              <a:t>Project PHASE 3 Report</a:t>
            </a:r>
            <a:br>
              <a:rPr lang="en-US" sz="2400" b="1" dirty="0">
                <a:effectLst>
                  <a:outerShdw blurRad="38100" dist="38100" dir="2700000" algn="tl">
                    <a:srgbClr val="000000">
                      <a:alpha val="43137"/>
                    </a:srgbClr>
                  </a:outerShdw>
                </a:effectLst>
              </a:rPr>
            </a:br>
            <a:r>
              <a:rPr lang="en-US" sz="2400" b="1" dirty="0">
                <a:effectLst>
                  <a:outerShdw blurRad="38100" dist="38100" dir="2700000" algn="tl">
                    <a:srgbClr val="000000">
                      <a:alpha val="43137"/>
                    </a:srgbClr>
                  </a:outerShdw>
                </a:effectLst>
              </a:rPr>
              <a:t>  JAAMN </a:t>
            </a:r>
            <a:r>
              <a:rPr lang="en-US" sz="2800" b="1" dirty="0">
                <a:effectLst>
                  <a:outerShdw blurRad="38100" dist="38100" dir="2700000" algn="tl">
                    <a:srgbClr val="000000">
                      <a:alpha val="43137"/>
                    </a:srgbClr>
                  </a:outerShdw>
                </a:effectLst>
              </a:rPr>
              <a:t>studios presents…</a:t>
            </a:r>
            <a:br>
              <a:rPr lang="en-US" sz="2800" b="1" dirty="0">
                <a:effectLst>
                  <a:outerShdw blurRad="38100" dist="38100" dir="2700000" algn="tl">
                    <a:srgbClr val="000000">
                      <a:alpha val="43137"/>
                    </a:srgbClr>
                  </a:outerShdw>
                </a:effectLst>
              </a:rPr>
            </a:br>
            <a:r>
              <a:rPr lang="en-US" sz="2800" b="1" dirty="0">
                <a:effectLst>
                  <a:outerShdw blurRad="38100" dist="38100" dir="2700000" algn="tl">
                    <a:srgbClr val="000000">
                      <a:alpha val="43137"/>
                    </a:srgbClr>
                  </a:outerShdw>
                </a:effectLst>
              </a:rPr>
              <a:t>   </a:t>
            </a:r>
            <a:r>
              <a:rPr lang="en-US" sz="3200" b="1" u="sng" dirty="0"/>
              <a:t>JAAMN Casino</a:t>
            </a:r>
            <a:br>
              <a:rPr lang="en-US" sz="24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BLACKJACK GOAT </a:t>
            </a:r>
            <a:r>
              <a:rPr lang="en-US" sz="4000" b="1" dirty="0"/>
              <a:t>Phase 4</a:t>
            </a: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920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4E21-228E-2C9F-1E7E-B5F012C47D59}"/>
              </a:ext>
            </a:extLst>
          </p:cNvPr>
          <p:cNvSpPr>
            <a:spLocks noGrp="1"/>
          </p:cNvSpPr>
          <p:nvPr>
            <p:ph type="ctrTitle"/>
          </p:nvPr>
        </p:nvSpPr>
        <p:spPr/>
        <p:txBody>
          <a:bodyPr/>
          <a:lstStyle/>
          <a:p>
            <a:r>
              <a:rPr lang="en-US" dirty="0"/>
              <a:t>Thanks Again Shareholders!</a:t>
            </a:r>
          </a:p>
        </p:txBody>
      </p:sp>
      <p:sp>
        <p:nvSpPr>
          <p:cNvPr id="3" name="Subtitle 2">
            <a:extLst>
              <a:ext uri="{FF2B5EF4-FFF2-40B4-BE49-F238E27FC236}">
                <a16:creationId xmlns:a16="http://schemas.microsoft.com/office/drawing/2014/main" id="{9E87D1DA-C1CE-540F-C7A3-757308E1BA9C}"/>
              </a:ext>
            </a:extLst>
          </p:cNvPr>
          <p:cNvSpPr>
            <a:spLocks noGrp="1"/>
          </p:cNvSpPr>
          <p:nvPr>
            <p:ph type="subTitle" idx="1"/>
          </p:nvPr>
        </p:nvSpPr>
        <p:spPr/>
        <p:txBody>
          <a:bodyPr>
            <a:normAutofit fontScale="85000" lnSpcReduction="10000"/>
          </a:bodyPr>
          <a:lstStyle/>
          <a:p>
            <a:r>
              <a:rPr lang="en-US" dirty="0"/>
              <a:t>We thank you for joining us throughout this whole process and look forward to showing you our final video!</a:t>
            </a:r>
          </a:p>
        </p:txBody>
      </p:sp>
    </p:spTree>
    <p:extLst>
      <p:ext uri="{BB962C8B-B14F-4D97-AF65-F5344CB8AC3E}">
        <p14:creationId xmlns:p14="http://schemas.microsoft.com/office/powerpoint/2010/main" val="62765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C537CD-0FCF-104F-6BB5-E3AD8B1EBFF9}"/>
              </a:ext>
            </a:extLst>
          </p:cNvPr>
          <p:cNvSpPr txBox="1"/>
          <p:nvPr/>
        </p:nvSpPr>
        <p:spPr>
          <a:xfrm>
            <a:off x="228600" y="304800"/>
            <a:ext cx="7620000" cy="523220"/>
          </a:xfrm>
          <a:prstGeom prst="rect">
            <a:avLst/>
          </a:prstGeom>
          <a:noFill/>
        </p:spPr>
        <p:txBody>
          <a:bodyPr wrap="square" rtlCol="0">
            <a:spAutoFit/>
          </a:bodyPr>
          <a:lstStyle/>
          <a:p>
            <a:r>
              <a:rPr lang="en-US" sz="2800" b="1" u="sng" dirty="0"/>
              <a:t>Recap Up to This Point…</a:t>
            </a:r>
          </a:p>
        </p:txBody>
      </p:sp>
      <p:sp>
        <p:nvSpPr>
          <p:cNvPr id="2" name="TextBox 1">
            <a:extLst>
              <a:ext uri="{FF2B5EF4-FFF2-40B4-BE49-F238E27FC236}">
                <a16:creationId xmlns:a16="http://schemas.microsoft.com/office/drawing/2014/main" id="{981EA042-7B84-16E9-4FA6-3B0A0BFBFE4F}"/>
              </a:ext>
            </a:extLst>
          </p:cNvPr>
          <p:cNvSpPr txBox="1"/>
          <p:nvPr/>
        </p:nvSpPr>
        <p:spPr>
          <a:xfrm>
            <a:off x="304800" y="990600"/>
            <a:ext cx="8610600" cy="2862322"/>
          </a:xfrm>
          <a:prstGeom prst="rect">
            <a:avLst/>
          </a:prstGeom>
          <a:noFill/>
        </p:spPr>
        <p:txBody>
          <a:bodyPr wrap="square" rtlCol="0">
            <a:spAutoFit/>
          </a:bodyPr>
          <a:lstStyle/>
          <a:p>
            <a:pPr marL="285750" indent="-285750">
              <a:buFontTx/>
              <a:buChar char="-"/>
            </a:pPr>
            <a:r>
              <a:rPr lang="en-US" dirty="0"/>
              <a:t>Nearly finished implementation of Front End</a:t>
            </a:r>
          </a:p>
          <a:p>
            <a:pPr marL="285750" indent="-285750">
              <a:buFontTx/>
              <a:buChar char="-"/>
            </a:pPr>
            <a:endParaRPr lang="en-US" dirty="0"/>
          </a:p>
          <a:p>
            <a:pPr marL="285750" indent="-285750">
              <a:buFontTx/>
              <a:buChar char="-"/>
            </a:pPr>
            <a:r>
              <a:rPr lang="en-US" dirty="0"/>
              <a:t>Solid foundation to build on our JavaScript focused Blackjack gameplay</a:t>
            </a:r>
          </a:p>
          <a:p>
            <a:pPr marL="285750" indent="-285750">
              <a:buFontTx/>
              <a:buChar char="-"/>
            </a:pPr>
            <a:endParaRPr lang="en-US" dirty="0"/>
          </a:p>
          <a:p>
            <a:pPr marL="285750" indent="-285750">
              <a:buFontTx/>
              <a:buChar char="-"/>
            </a:pPr>
            <a:r>
              <a:rPr lang="en-US" dirty="0"/>
              <a:t>Two more modes with front end completed waiting for polishing</a:t>
            </a:r>
          </a:p>
          <a:p>
            <a:pPr marL="285750" indent="-285750">
              <a:buFontTx/>
              <a:buChar char="-"/>
            </a:pPr>
            <a:endParaRPr lang="en-US" dirty="0"/>
          </a:p>
          <a:p>
            <a:pPr marL="285750" indent="-285750">
              <a:buFontTx/>
              <a:buChar char="-"/>
            </a:pPr>
            <a:r>
              <a:rPr lang="en-US" dirty="0"/>
              <a:t>Stuck on implementation of a back end or ‘server side’, further work and research needed to finish off our blackjack web game</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155120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9762C-A853-4808-CCB9-B20F89883377}"/>
              </a:ext>
            </a:extLst>
          </p:cNvPr>
          <p:cNvSpPr txBox="1"/>
          <p:nvPr/>
        </p:nvSpPr>
        <p:spPr>
          <a:xfrm>
            <a:off x="533400" y="533400"/>
            <a:ext cx="8229600" cy="523220"/>
          </a:xfrm>
          <a:prstGeom prst="rect">
            <a:avLst/>
          </a:prstGeom>
          <a:noFill/>
        </p:spPr>
        <p:txBody>
          <a:bodyPr wrap="square" rtlCol="0">
            <a:spAutoFit/>
          </a:bodyPr>
          <a:lstStyle/>
          <a:p>
            <a:r>
              <a:rPr lang="en-US" sz="2800" b="1" u="sng" dirty="0"/>
              <a:t>Where We Are Now…</a:t>
            </a:r>
          </a:p>
        </p:txBody>
      </p:sp>
      <p:sp>
        <p:nvSpPr>
          <p:cNvPr id="4" name="TextBox 3">
            <a:extLst>
              <a:ext uri="{FF2B5EF4-FFF2-40B4-BE49-F238E27FC236}">
                <a16:creationId xmlns:a16="http://schemas.microsoft.com/office/drawing/2014/main" id="{15979FA0-5355-8180-2071-1F2E15ACD59B}"/>
              </a:ext>
            </a:extLst>
          </p:cNvPr>
          <p:cNvSpPr txBox="1"/>
          <p:nvPr/>
        </p:nvSpPr>
        <p:spPr>
          <a:xfrm>
            <a:off x="533400" y="1295400"/>
            <a:ext cx="8077200" cy="3693319"/>
          </a:xfrm>
          <a:prstGeom prst="rect">
            <a:avLst/>
          </a:prstGeom>
          <a:noFill/>
        </p:spPr>
        <p:txBody>
          <a:bodyPr wrap="square" rtlCol="0">
            <a:spAutoFit/>
          </a:bodyPr>
          <a:lstStyle/>
          <a:p>
            <a:pPr marL="285750" indent="-285750">
              <a:buFontTx/>
              <a:buChar char="-"/>
            </a:pPr>
            <a:r>
              <a:rPr lang="en-US" dirty="0"/>
              <a:t>After many hours of research and planning/collaborating, we began to find success in the Django Web Framework</a:t>
            </a:r>
          </a:p>
          <a:p>
            <a:pPr marL="285750" indent="-285750">
              <a:buFontTx/>
              <a:buChar char="-"/>
            </a:pPr>
            <a:endParaRPr lang="en-US" dirty="0"/>
          </a:p>
          <a:p>
            <a:pPr marL="285750" indent="-285750">
              <a:buFontTx/>
              <a:buChar char="-"/>
            </a:pPr>
            <a:r>
              <a:rPr lang="en-US" dirty="0"/>
              <a:t>Some steps had to be redone such as importing all our static html, CSS, static assets, etc.</a:t>
            </a:r>
          </a:p>
          <a:p>
            <a:pPr marL="285750" indent="-285750">
              <a:buFontTx/>
              <a:buChar char="-"/>
            </a:pPr>
            <a:endParaRPr lang="en-US" dirty="0"/>
          </a:p>
          <a:p>
            <a:pPr marL="285750" indent="-285750">
              <a:buFontTx/>
              <a:buChar char="-"/>
            </a:pPr>
            <a:r>
              <a:rPr lang="en-US" dirty="0"/>
              <a:t>Once we had all pages linked, we began to finally implement our back end using Django’s models for SQLite.</a:t>
            </a:r>
          </a:p>
          <a:p>
            <a:pPr marL="285750" indent="-285750">
              <a:buFontTx/>
              <a:buChar char="-"/>
            </a:pPr>
            <a:endParaRPr lang="en-US" dirty="0"/>
          </a:p>
          <a:p>
            <a:pPr marL="285750" indent="-285750">
              <a:buFontTx/>
              <a:buChar char="-"/>
            </a:pPr>
            <a:r>
              <a:rPr lang="en-US" dirty="0"/>
              <a:t>Research into post and get http requests and JSON data also ensued to get  a working login system as well as chip count functionality.</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5402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 y="5867400"/>
            <a:ext cx="7543800" cy="914400"/>
          </a:xfrm>
        </p:spPr>
        <p:txBody>
          <a:bodyPr/>
          <a:lstStyle/>
          <a:p>
            <a:r>
              <a:rPr lang="en-US" dirty="0"/>
              <a:t>	</a:t>
            </a:r>
          </a:p>
        </p:txBody>
      </p:sp>
      <p:sp>
        <p:nvSpPr>
          <p:cNvPr id="3" name="TextBox 2">
            <a:extLst>
              <a:ext uri="{FF2B5EF4-FFF2-40B4-BE49-F238E27FC236}">
                <a16:creationId xmlns:a16="http://schemas.microsoft.com/office/drawing/2014/main" id="{52D295BB-8811-82E7-A12E-33E676DF3B02}"/>
              </a:ext>
            </a:extLst>
          </p:cNvPr>
          <p:cNvSpPr txBox="1"/>
          <p:nvPr/>
        </p:nvSpPr>
        <p:spPr>
          <a:xfrm>
            <a:off x="304800" y="381000"/>
            <a:ext cx="8382000" cy="523220"/>
          </a:xfrm>
          <a:prstGeom prst="rect">
            <a:avLst/>
          </a:prstGeom>
          <a:noFill/>
        </p:spPr>
        <p:txBody>
          <a:bodyPr wrap="square" rtlCol="0">
            <a:spAutoFit/>
          </a:bodyPr>
          <a:lstStyle/>
          <a:p>
            <a:r>
              <a:rPr lang="en-US" sz="2800" b="1" u="sng" dirty="0"/>
              <a:t>What We Were Able to Implement…</a:t>
            </a:r>
          </a:p>
        </p:txBody>
      </p:sp>
      <p:sp>
        <p:nvSpPr>
          <p:cNvPr id="5" name="TextBox 4">
            <a:extLst>
              <a:ext uri="{FF2B5EF4-FFF2-40B4-BE49-F238E27FC236}">
                <a16:creationId xmlns:a16="http://schemas.microsoft.com/office/drawing/2014/main" id="{4354BFC1-717B-6255-5615-504F2D9E99DD}"/>
              </a:ext>
            </a:extLst>
          </p:cNvPr>
          <p:cNvSpPr txBox="1"/>
          <p:nvPr/>
        </p:nvSpPr>
        <p:spPr>
          <a:xfrm>
            <a:off x="381000" y="1143000"/>
            <a:ext cx="8382000" cy="5632311"/>
          </a:xfrm>
          <a:prstGeom prst="rect">
            <a:avLst/>
          </a:prstGeom>
          <a:noFill/>
        </p:spPr>
        <p:txBody>
          <a:bodyPr wrap="square" rtlCol="0">
            <a:spAutoFit/>
          </a:bodyPr>
          <a:lstStyle/>
          <a:p>
            <a:pPr marL="285750" indent="-285750">
              <a:buFontTx/>
              <a:buChar char="-"/>
            </a:pPr>
            <a:r>
              <a:rPr lang="en-US" dirty="0"/>
              <a:t>Ultimately, we were able to successfully create an account creation and login system using some simple fields. </a:t>
            </a:r>
          </a:p>
          <a:p>
            <a:pPr marL="285750" indent="-285750">
              <a:buFontTx/>
              <a:buChar char="-"/>
            </a:pPr>
            <a:endParaRPr lang="en-US" dirty="0"/>
          </a:p>
          <a:p>
            <a:pPr marL="285750" indent="-285750">
              <a:buFontTx/>
              <a:buChar char="-"/>
            </a:pPr>
            <a:r>
              <a:rPr lang="en-US" dirty="0"/>
              <a:t>This account system saves your chip count data throughout your login session and is used through our ‘Play’ and ‘Earn’ gameplay.</a:t>
            </a:r>
          </a:p>
          <a:p>
            <a:pPr marL="285750" indent="-285750">
              <a:buFontTx/>
              <a:buChar char="-"/>
            </a:pPr>
            <a:endParaRPr lang="en-US" dirty="0"/>
          </a:p>
          <a:p>
            <a:pPr marL="285750" indent="-285750">
              <a:buFontTx/>
              <a:buChar char="-"/>
            </a:pPr>
            <a:r>
              <a:rPr lang="en-US" dirty="0"/>
              <a:t>We were able to implement all the usual blackjack betting rules and betting types such as Double down, 3 to 2 pay for blackjack, and push rules.</a:t>
            </a:r>
          </a:p>
          <a:p>
            <a:pPr marL="285750" indent="-285750">
              <a:buFontTx/>
              <a:buChar char="-"/>
            </a:pPr>
            <a:endParaRPr lang="en-US" dirty="0"/>
          </a:p>
          <a:p>
            <a:pPr marL="285750" indent="-285750">
              <a:buFontTx/>
              <a:buChar char="-"/>
            </a:pPr>
            <a:r>
              <a:rPr lang="en-US" dirty="0"/>
              <a:t>Some UI changes throughout the website to show your account on pages where it’s needed as well as some simple UI changes on the blackjack game itself.</a:t>
            </a:r>
          </a:p>
          <a:p>
            <a:pPr marL="285750" indent="-285750">
              <a:buFontTx/>
              <a:buChar char="-"/>
            </a:pPr>
            <a:endParaRPr lang="en-US" dirty="0"/>
          </a:p>
          <a:p>
            <a:pPr marL="285750" indent="-285750">
              <a:buFontTx/>
              <a:buChar char="-"/>
            </a:pPr>
            <a:r>
              <a:rPr lang="en-US" dirty="0"/>
              <a:t>We were able to implement some trash ‘Earn’ gameplay to get chips back if you happen to get down to 0 or want a break from blackjack gameplay.</a:t>
            </a:r>
          </a:p>
          <a:p>
            <a:pPr marL="285750" indent="-285750">
              <a:buFontTx/>
              <a:buChar char="-"/>
            </a:pPr>
            <a:endParaRPr lang="en-US" dirty="0"/>
          </a:p>
          <a:p>
            <a:pPr marL="285750" indent="-285750">
              <a:buFontTx/>
              <a:buChar char="-"/>
            </a:pPr>
            <a:r>
              <a:rPr lang="en-US" dirty="0"/>
              <a:t>We were also able to implement ‘Rehab’ as a place to get away from the blackjack tables and relax if you feel like you are losing to many chips…</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100253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23826-406C-DB5D-35B9-EF5D10F78DCD}"/>
              </a:ext>
            </a:extLst>
          </p:cNvPr>
          <p:cNvSpPr txBox="1"/>
          <p:nvPr/>
        </p:nvSpPr>
        <p:spPr>
          <a:xfrm>
            <a:off x="381000" y="381000"/>
            <a:ext cx="8534400" cy="523220"/>
          </a:xfrm>
          <a:prstGeom prst="rect">
            <a:avLst/>
          </a:prstGeom>
          <a:noFill/>
        </p:spPr>
        <p:txBody>
          <a:bodyPr wrap="square" rtlCol="0">
            <a:spAutoFit/>
          </a:bodyPr>
          <a:lstStyle/>
          <a:p>
            <a:r>
              <a:rPr lang="en-US" sz="2800" b="1" u="sng" dirty="0"/>
              <a:t>What We Could Not Implement in time…</a:t>
            </a:r>
          </a:p>
        </p:txBody>
      </p:sp>
      <p:sp>
        <p:nvSpPr>
          <p:cNvPr id="4" name="TextBox 3">
            <a:extLst>
              <a:ext uri="{FF2B5EF4-FFF2-40B4-BE49-F238E27FC236}">
                <a16:creationId xmlns:a16="http://schemas.microsoft.com/office/drawing/2014/main" id="{D417CD28-F348-2021-2540-D9480A33E716}"/>
              </a:ext>
            </a:extLst>
          </p:cNvPr>
          <p:cNvSpPr txBox="1"/>
          <p:nvPr/>
        </p:nvSpPr>
        <p:spPr>
          <a:xfrm>
            <a:off x="381000" y="1143000"/>
            <a:ext cx="8458200" cy="2031325"/>
          </a:xfrm>
          <a:prstGeom prst="rect">
            <a:avLst/>
          </a:prstGeom>
          <a:noFill/>
        </p:spPr>
        <p:txBody>
          <a:bodyPr wrap="square" rtlCol="0">
            <a:spAutoFit/>
          </a:bodyPr>
          <a:lstStyle/>
          <a:p>
            <a:pPr marL="285750" indent="-285750">
              <a:buFontTx/>
              <a:buChar char="-"/>
            </a:pPr>
            <a:r>
              <a:rPr lang="en-US" dirty="0"/>
              <a:t>There were a few items that had to be cut due to time constraints</a:t>
            </a:r>
          </a:p>
          <a:p>
            <a:pPr marL="285750" indent="-285750">
              <a:buFontTx/>
              <a:buChar char="-"/>
            </a:pPr>
            <a:endParaRPr lang="en-US" dirty="0"/>
          </a:p>
          <a:p>
            <a:pPr marL="285750" indent="-285750">
              <a:buFontTx/>
              <a:buChar char="-"/>
            </a:pPr>
            <a:r>
              <a:rPr lang="en-US" dirty="0"/>
              <a:t>‘Rehab’ does not feature any sort of way to spend chips for cosmetics</a:t>
            </a:r>
          </a:p>
          <a:p>
            <a:pPr marL="285750" indent="-285750">
              <a:buFontTx/>
              <a:buChar char="-"/>
            </a:pPr>
            <a:endParaRPr lang="en-US" dirty="0"/>
          </a:p>
          <a:p>
            <a:pPr marL="285750" indent="-285750">
              <a:buFontTx/>
              <a:buChar char="-"/>
            </a:pPr>
            <a:r>
              <a:rPr lang="en-US" dirty="0"/>
              <a:t>Profile pictures were not added</a:t>
            </a:r>
          </a:p>
          <a:p>
            <a:pPr marL="285750" indent="-285750">
              <a:buFontTx/>
              <a:buChar char="-"/>
            </a:pPr>
            <a:endParaRPr lang="en-US" dirty="0"/>
          </a:p>
          <a:p>
            <a:pPr marL="285750" indent="-285750">
              <a:buFontTx/>
              <a:buChar char="-"/>
            </a:pPr>
            <a:r>
              <a:rPr lang="en-US" dirty="0"/>
              <a:t>Google account functionality is not yet currently available</a:t>
            </a:r>
          </a:p>
        </p:txBody>
      </p:sp>
    </p:spTree>
    <p:extLst>
      <p:ext uri="{BB962C8B-B14F-4D97-AF65-F5344CB8AC3E}">
        <p14:creationId xmlns:p14="http://schemas.microsoft.com/office/powerpoint/2010/main" val="231046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3F25BD-382A-71E8-68B2-B872CD22EE04}"/>
              </a:ext>
            </a:extLst>
          </p:cNvPr>
          <p:cNvSpPr txBox="1"/>
          <p:nvPr/>
        </p:nvSpPr>
        <p:spPr>
          <a:xfrm>
            <a:off x="381000" y="304800"/>
            <a:ext cx="7848600" cy="523220"/>
          </a:xfrm>
          <a:prstGeom prst="rect">
            <a:avLst/>
          </a:prstGeom>
          <a:noFill/>
        </p:spPr>
        <p:txBody>
          <a:bodyPr wrap="square" rtlCol="0">
            <a:spAutoFit/>
          </a:bodyPr>
          <a:lstStyle/>
          <a:p>
            <a:r>
              <a:rPr lang="en-US" sz="2800" b="1" u="sng" dirty="0"/>
              <a:t>Example of our Change Log:</a:t>
            </a:r>
          </a:p>
        </p:txBody>
      </p:sp>
      <p:pic>
        <p:nvPicPr>
          <p:cNvPr id="4" name="Picture 3">
            <a:extLst>
              <a:ext uri="{FF2B5EF4-FFF2-40B4-BE49-F238E27FC236}">
                <a16:creationId xmlns:a16="http://schemas.microsoft.com/office/drawing/2014/main" id="{6B058A94-8CA8-BC3A-A51E-D78BA7A0D1A7}"/>
              </a:ext>
            </a:extLst>
          </p:cNvPr>
          <p:cNvPicPr>
            <a:picLocks noChangeAspect="1"/>
          </p:cNvPicPr>
          <p:nvPr/>
        </p:nvPicPr>
        <p:blipFill>
          <a:blip r:embed="rId2"/>
          <a:stretch>
            <a:fillRect/>
          </a:stretch>
        </p:blipFill>
        <p:spPr>
          <a:xfrm>
            <a:off x="1600200" y="837545"/>
            <a:ext cx="5705931" cy="5839014"/>
          </a:xfrm>
          <a:prstGeom prst="rect">
            <a:avLst/>
          </a:prstGeom>
        </p:spPr>
      </p:pic>
    </p:spTree>
    <p:extLst>
      <p:ext uri="{BB962C8B-B14F-4D97-AF65-F5344CB8AC3E}">
        <p14:creationId xmlns:p14="http://schemas.microsoft.com/office/powerpoint/2010/main" val="13163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53378A-4EFF-1486-0090-917F21DC4690}"/>
              </a:ext>
            </a:extLst>
          </p:cNvPr>
          <p:cNvSpPr txBox="1"/>
          <p:nvPr/>
        </p:nvSpPr>
        <p:spPr>
          <a:xfrm>
            <a:off x="0" y="0"/>
            <a:ext cx="8458200" cy="523220"/>
          </a:xfrm>
          <a:prstGeom prst="rect">
            <a:avLst/>
          </a:prstGeom>
          <a:noFill/>
        </p:spPr>
        <p:txBody>
          <a:bodyPr wrap="square" rtlCol="0">
            <a:spAutoFit/>
          </a:bodyPr>
          <a:lstStyle/>
          <a:p>
            <a:r>
              <a:rPr lang="en-US" sz="2800" b="1" u="sng" dirty="0"/>
              <a:t>Example of our Lessons Learned:</a:t>
            </a:r>
          </a:p>
        </p:txBody>
      </p:sp>
      <p:pic>
        <p:nvPicPr>
          <p:cNvPr id="4" name="Picture 3">
            <a:extLst>
              <a:ext uri="{FF2B5EF4-FFF2-40B4-BE49-F238E27FC236}">
                <a16:creationId xmlns:a16="http://schemas.microsoft.com/office/drawing/2014/main" id="{6662FB35-48EC-1D23-459B-86CF5F92D698}"/>
              </a:ext>
            </a:extLst>
          </p:cNvPr>
          <p:cNvPicPr>
            <a:picLocks noChangeAspect="1"/>
          </p:cNvPicPr>
          <p:nvPr/>
        </p:nvPicPr>
        <p:blipFill>
          <a:blip r:embed="rId2"/>
          <a:stretch>
            <a:fillRect/>
          </a:stretch>
        </p:blipFill>
        <p:spPr>
          <a:xfrm>
            <a:off x="1905000" y="523220"/>
            <a:ext cx="4876800" cy="6299096"/>
          </a:xfrm>
          <a:prstGeom prst="rect">
            <a:avLst/>
          </a:prstGeom>
          <a:solidFill>
            <a:schemeClr val="tx1"/>
          </a:solidFill>
        </p:spPr>
      </p:pic>
      <p:sp>
        <p:nvSpPr>
          <p:cNvPr id="8" name="Rectangle 7">
            <a:extLst>
              <a:ext uri="{FF2B5EF4-FFF2-40B4-BE49-F238E27FC236}">
                <a16:creationId xmlns:a16="http://schemas.microsoft.com/office/drawing/2014/main" id="{C2483E51-E76A-8BAE-6EC3-726ACBC51EFF}"/>
              </a:ext>
            </a:extLst>
          </p:cNvPr>
          <p:cNvSpPr/>
          <p:nvPr/>
        </p:nvSpPr>
        <p:spPr>
          <a:xfrm>
            <a:off x="5029200" y="1209675"/>
            <a:ext cx="381000" cy="4571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8884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9C1B3-707E-D2E4-6FF1-F269408840A2}"/>
              </a:ext>
            </a:extLst>
          </p:cNvPr>
          <p:cNvSpPr txBox="1"/>
          <p:nvPr/>
        </p:nvSpPr>
        <p:spPr>
          <a:xfrm>
            <a:off x="152400" y="152400"/>
            <a:ext cx="8610600" cy="523220"/>
          </a:xfrm>
          <a:prstGeom prst="rect">
            <a:avLst/>
          </a:prstGeom>
          <a:noFill/>
        </p:spPr>
        <p:txBody>
          <a:bodyPr wrap="square" rtlCol="0">
            <a:spAutoFit/>
          </a:bodyPr>
          <a:lstStyle/>
          <a:p>
            <a:r>
              <a:rPr lang="en-US" sz="2800" b="1" u="sng" dirty="0"/>
              <a:t>Achievements…</a:t>
            </a:r>
          </a:p>
        </p:txBody>
      </p:sp>
      <p:sp>
        <p:nvSpPr>
          <p:cNvPr id="3" name="TextBox 2">
            <a:extLst>
              <a:ext uri="{FF2B5EF4-FFF2-40B4-BE49-F238E27FC236}">
                <a16:creationId xmlns:a16="http://schemas.microsoft.com/office/drawing/2014/main" id="{9515240D-98CB-CE61-ADA4-33268085540E}"/>
              </a:ext>
            </a:extLst>
          </p:cNvPr>
          <p:cNvSpPr txBox="1"/>
          <p:nvPr/>
        </p:nvSpPr>
        <p:spPr>
          <a:xfrm>
            <a:off x="228600" y="762000"/>
            <a:ext cx="8686800" cy="4801314"/>
          </a:xfrm>
          <a:prstGeom prst="rect">
            <a:avLst/>
          </a:prstGeom>
          <a:noFill/>
        </p:spPr>
        <p:txBody>
          <a:bodyPr wrap="square" rtlCol="0">
            <a:spAutoFit/>
          </a:bodyPr>
          <a:lstStyle/>
          <a:p>
            <a:pPr marL="285750" indent="-285750">
              <a:buFontTx/>
              <a:buChar char="-"/>
            </a:pPr>
            <a:r>
              <a:rPr lang="en-US" dirty="0"/>
              <a:t>Overall, as a group JAMMN studios is proud of what we’ve been able to accomplish.</a:t>
            </a:r>
          </a:p>
          <a:p>
            <a:pPr marL="285750" indent="-285750">
              <a:buFontTx/>
              <a:buChar char="-"/>
            </a:pPr>
            <a:endParaRPr lang="en-US" dirty="0"/>
          </a:p>
          <a:p>
            <a:pPr marL="285750" indent="-285750">
              <a:buFontTx/>
              <a:buChar char="-"/>
            </a:pPr>
            <a:r>
              <a:rPr lang="en-US" dirty="0"/>
              <a:t>Our group was faced with many challenges, and we were able to overcome them to create a successful functioning web game.</a:t>
            </a:r>
          </a:p>
          <a:p>
            <a:pPr marL="285750" indent="-285750">
              <a:buFontTx/>
              <a:buChar char="-"/>
            </a:pPr>
            <a:endParaRPr lang="en-US" dirty="0"/>
          </a:p>
          <a:p>
            <a:pPr marL="285750" indent="-285750">
              <a:buFontTx/>
              <a:buChar char="-"/>
            </a:pPr>
            <a:r>
              <a:rPr lang="en-US" dirty="0"/>
              <a:t>We grew as a team throughout the process, and we all have been able to increase our skills as developers / project managers.</a:t>
            </a:r>
          </a:p>
          <a:p>
            <a:pPr marL="285750" indent="-285750">
              <a:buFontTx/>
              <a:buChar char="-"/>
            </a:pPr>
            <a:endParaRPr lang="en-US" dirty="0"/>
          </a:p>
          <a:p>
            <a:pPr marL="285750" indent="-285750">
              <a:buFontTx/>
              <a:buChar char="-"/>
            </a:pPr>
            <a:r>
              <a:rPr lang="en-US" dirty="0"/>
              <a:t>We are still beginners in the grand scheme of the development world. However, we feel as though what we were able to create reflects our best efforts as our abilities currently stand. </a:t>
            </a:r>
          </a:p>
          <a:p>
            <a:pPr marL="285750" indent="-285750">
              <a:buFontTx/>
              <a:buChar char="-"/>
            </a:pPr>
            <a:endParaRPr lang="en-US" dirty="0"/>
          </a:p>
          <a:p>
            <a:pPr marL="285750" indent="-285750">
              <a:buFontTx/>
              <a:buChar char="-"/>
            </a:pPr>
            <a:r>
              <a:rPr lang="en-US" dirty="0"/>
              <a:t>We stand by our work and thank everyone for following us along on this project’s journey.</a:t>
            </a:r>
          </a:p>
          <a:p>
            <a:pPr marL="285750" indent="-285750">
              <a:buFontTx/>
              <a:buChar char="-"/>
            </a:pPr>
            <a:endParaRPr lang="en-US" dirty="0"/>
          </a:p>
          <a:p>
            <a:pPr marL="285750" indent="-285750">
              <a:buFontTx/>
              <a:buChar char="-"/>
            </a:pPr>
            <a:r>
              <a:rPr lang="en-US" dirty="0"/>
              <a:t>We hope you enjoy our final product as much as we do…</a:t>
            </a:r>
          </a:p>
        </p:txBody>
      </p:sp>
    </p:spTree>
    <p:extLst>
      <p:ext uri="{BB962C8B-B14F-4D97-AF65-F5344CB8AC3E}">
        <p14:creationId xmlns:p14="http://schemas.microsoft.com/office/powerpoint/2010/main" val="50307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A2939-F1DD-2EC4-A511-C57F0935542D}"/>
              </a:ext>
            </a:extLst>
          </p:cNvPr>
          <p:cNvSpPr txBox="1"/>
          <p:nvPr/>
        </p:nvSpPr>
        <p:spPr>
          <a:xfrm>
            <a:off x="723900" y="2828835"/>
            <a:ext cx="7696200" cy="646331"/>
          </a:xfrm>
          <a:prstGeom prst="rect">
            <a:avLst/>
          </a:prstGeom>
          <a:noFill/>
        </p:spPr>
        <p:txBody>
          <a:bodyPr wrap="square" rtlCol="0">
            <a:spAutoFit/>
          </a:bodyPr>
          <a:lstStyle/>
          <a:p>
            <a:r>
              <a:rPr lang="en-US" sz="3600" b="1" i="1" u="sng" dirty="0"/>
              <a:t>Blackjack Goat 2.0 Final Live Demo</a:t>
            </a:r>
          </a:p>
        </p:txBody>
      </p:sp>
    </p:spTree>
    <p:extLst>
      <p:ext uri="{BB962C8B-B14F-4D97-AF65-F5344CB8AC3E}">
        <p14:creationId xmlns:p14="http://schemas.microsoft.com/office/powerpoint/2010/main" val="3418760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644</TotalTime>
  <Words>565</Words>
  <Application>Microsoft Office PowerPoint</Application>
  <PresentationFormat>On-screen Show (4:3)</PresentationFormat>
  <Paragraphs>55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Palatino Linotype</vt:lpstr>
      <vt:lpstr>Wingdings</vt:lpstr>
      <vt:lpstr>Elemental</vt:lpstr>
      <vt:lpstr>Project PHASE 3 Report   JAAMN studios presents…    JAAMN Casino BLACKJACK GOAT Phase 4</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Thanks Again Shareholders!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Matt Wright</cp:lastModifiedBy>
  <cp:revision>60</cp:revision>
  <dcterms:created xsi:type="dcterms:W3CDTF">2024-02-06T00:51:52Z</dcterms:created>
  <dcterms:modified xsi:type="dcterms:W3CDTF">2024-04-30T23:42:58Z</dcterms:modified>
</cp:coreProperties>
</file>