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58" r:id="rId4"/>
    <p:sldId id="259" r:id="rId5"/>
    <p:sldId id="260" r:id="rId6"/>
    <p:sldId id="261" r:id="rId7"/>
    <p:sldId id="262" r:id="rId8"/>
    <p:sldId id="263" r:id="rId9"/>
    <p:sldId id="264" r:id="rId10"/>
    <p:sldId id="265" r:id="rId11"/>
    <p:sldId id="267"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9" autoAdjust="0"/>
    <p:restoredTop sz="94598" autoAdjust="0"/>
  </p:normalViewPr>
  <p:slideViewPr>
    <p:cSldViewPr>
      <p:cViewPr varScale="1">
        <p:scale>
          <a:sx n="101" d="100"/>
          <a:sy n="101" d="100"/>
        </p:scale>
        <p:origin x="1836" y="16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extBox 7"/>
          <p:cNvSpPr txBox="1"/>
          <p:nvPr/>
        </p:nvSpPr>
        <p:spPr>
          <a:xfrm>
            <a:off x="1828800" y="3159760"/>
            <a:ext cx="457200" cy="1034129"/>
          </a:xfrm>
          <a:prstGeom prst="rect">
            <a:avLst/>
          </a:prstGeom>
          <a:noFill/>
        </p:spPr>
        <p:txBody>
          <a:bodyPr wrap="square" lIns="0" tIns="9144" rIns="0" bIns="9144" rtlCol="0" anchor="ctr" anchorCtr="0">
            <a:spAutoFit/>
          </a:bodyPr>
          <a:lstStyle/>
          <a:p>
            <a:r>
              <a:rPr lang="en-US" sz="6600" dirty="0">
                <a:effectLst>
                  <a:outerShdw blurRad="38100" dist="38100" dir="2700000" algn="tl">
                    <a:srgbClr val="000000">
                      <a:alpha val="43137"/>
                    </a:srgbClr>
                  </a:outerShdw>
                </a:effectLst>
                <a:latin typeface="+mn-lt"/>
              </a:rPr>
              <a:t>{</a:t>
            </a:r>
          </a:p>
        </p:txBody>
      </p:sp>
      <p:sp>
        <p:nvSpPr>
          <p:cNvPr id="2" name="Title 1"/>
          <p:cNvSpPr>
            <a:spLocks noGrp="1"/>
          </p:cNvSpPr>
          <p:nvPr>
            <p:ph type="ctrTitle"/>
          </p:nvPr>
        </p:nvSpPr>
        <p:spPr>
          <a:xfrm>
            <a:off x="777240" y="1219200"/>
            <a:ext cx="7543800" cy="2152650"/>
          </a:xfrm>
        </p:spPr>
        <p:txBody>
          <a:bodyPr>
            <a:noAutofit/>
          </a:bodyPr>
          <a:lstStyle>
            <a:lvl1pPr>
              <a:defRPr sz="60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2133600" y="3375491"/>
            <a:ext cx="6172200" cy="685800"/>
          </a:xfrm>
        </p:spPr>
        <p:txBody>
          <a:bodyPr anchor="ct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5" name="Date Placeholder 14"/>
          <p:cNvSpPr>
            <a:spLocks noGrp="1"/>
          </p:cNvSpPr>
          <p:nvPr>
            <p:ph type="dt" sz="half" idx="10"/>
          </p:nvPr>
        </p:nvSpPr>
        <p:spPr/>
        <p:txBody>
          <a:bodyPr/>
          <a:lstStyle/>
          <a:p>
            <a:fld id="{2B0E61E5-136A-4788-9F0D-7A8EF21D0558}" type="datetimeFigureOut">
              <a:rPr lang="en-US" smtClean="0"/>
              <a:t>2/6/2024</a:t>
            </a:fld>
            <a:endParaRPr lang="en-US"/>
          </a:p>
        </p:txBody>
      </p:sp>
      <p:sp>
        <p:nvSpPr>
          <p:cNvPr id="16" name="Slide Number Placeholder 15"/>
          <p:cNvSpPr>
            <a:spLocks noGrp="1"/>
          </p:cNvSpPr>
          <p:nvPr>
            <p:ph type="sldNum" sz="quarter" idx="11"/>
          </p:nvPr>
        </p:nvSpPr>
        <p:spPr/>
        <p:txBody>
          <a:bodyPr/>
          <a:lstStyle/>
          <a:p>
            <a:fld id="{6800ED12-3656-40C9-BB78-5B80E43D0A6A}"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2133600" y="685801"/>
            <a:ext cx="5791200" cy="3505199"/>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0E61E5-136A-4788-9F0D-7A8EF21D0558}" type="datetimeFigureOut">
              <a:rPr lang="en-US" smtClean="0"/>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00ED12-3656-40C9-BB78-5B80E43D0A6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09600" y="609601"/>
            <a:ext cx="2133600" cy="5181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895600" y="685801"/>
            <a:ext cx="5029200" cy="45720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0E61E5-136A-4788-9F0D-7A8EF21D0558}" type="datetimeFigureOut">
              <a:rPr lang="en-US" smtClean="0"/>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00ED12-3656-40C9-BB78-5B80E43D0A6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itle 12"/>
          <p:cNvSpPr>
            <a:spLocks noGrp="1"/>
          </p:cNvSpPr>
          <p:nvPr>
            <p:ph type="title"/>
          </p:nvPr>
        </p:nvSpPr>
        <p:spPr/>
        <p:txBody>
          <a:bodyPr/>
          <a:lstStyle/>
          <a:p>
            <a:r>
              <a:rPr lang="en-US"/>
              <a:t>Click to edit Master title style</a:t>
            </a:r>
          </a:p>
        </p:txBody>
      </p:sp>
      <p:sp>
        <p:nvSpPr>
          <p:cNvPr id="14" name="Date Placeholder 13"/>
          <p:cNvSpPr>
            <a:spLocks noGrp="1"/>
          </p:cNvSpPr>
          <p:nvPr>
            <p:ph type="dt" sz="half" idx="10"/>
          </p:nvPr>
        </p:nvSpPr>
        <p:spPr/>
        <p:txBody>
          <a:bodyPr/>
          <a:lstStyle/>
          <a:p>
            <a:fld id="{2B0E61E5-136A-4788-9F0D-7A8EF21D0558}" type="datetimeFigureOut">
              <a:rPr lang="en-US" smtClean="0"/>
              <a:t>2/6/2024</a:t>
            </a:fld>
            <a:endParaRPr lang="en-US"/>
          </a:p>
        </p:txBody>
      </p:sp>
      <p:sp>
        <p:nvSpPr>
          <p:cNvPr id="15" name="Slide Number Placeholder 14"/>
          <p:cNvSpPr>
            <a:spLocks noGrp="1"/>
          </p:cNvSpPr>
          <p:nvPr>
            <p:ph type="sldNum" sz="quarter" idx="11"/>
          </p:nvPr>
        </p:nvSpPr>
        <p:spPr/>
        <p:txBody>
          <a:bodyPr/>
          <a:lstStyle/>
          <a:p>
            <a:fld id="{6800ED12-3656-40C9-BB78-5B80E43D0A6A}" type="slidenum">
              <a:rPr lang="en-US" smtClean="0"/>
              <a:t>‹#›</a:t>
            </a:fld>
            <a:endParaRPr lang="en-US"/>
          </a:p>
        </p:txBody>
      </p:sp>
      <p:sp>
        <p:nvSpPr>
          <p:cNvPr id="16" name="Footer Placeholder 15"/>
          <p:cNvSpPr>
            <a:spLocks noGrp="1"/>
          </p:cNvSpPr>
          <p:nvPr>
            <p:ph type="ftr" sz="quarter" idx="12"/>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TextBox 7"/>
          <p:cNvSpPr txBox="1"/>
          <p:nvPr/>
        </p:nvSpPr>
        <p:spPr>
          <a:xfrm>
            <a:off x="4267200" y="4074497"/>
            <a:ext cx="457200" cy="1015663"/>
          </a:xfrm>
          <a:prstGeom prst="rect">
            <a:avLst/>
          </a:prstGeom>
          <a:noFill/>
        </p:spPr>
        <p:txBody>
          <a:bodyPr wrap="square" lIns="0" tIns="0" rIns="0" bIns="0" rtlCol="0" anchor="t" anchorCtr="0">
            <a:spAutoFit/>
          </a:bodyPr>
          <a:lstStyle/>
          <a:p>
            <a:r>
              <a:rPr lang="en-US" sz="6600" dirty="0">
                <a:effectLst>
                  <a:outerShdw blurRad="38100" dist="38100" dir="2700000" algn="tl">
                    <a:srgbClr val="000000">
                      <a:alpha val="43137"/>
                    </a:srgbClr>
                  </a:outerShdw>
                </a:effectLst>
                <a:latin typeface="+mn-lt"/>
              </a:rPr>
              <a:t>{</a:t>
            </a:r>
          </a:p>
        </p:txBody>
      </p:sp>
      <p:sp>
        <p:nvSpPr>
          <p:cNvPr id="3" name="Text Placeholder 2"/>
          <p:cNvSpPr>
            <a:spLocks noGrp="1"/>
          </p:cNvSpPr>
          <p:nvPr>
            <p:ph type="body" idx="1"/>
          </p:nvPr>
        </p:nvSpPr>
        <p:spPr>
          <a:xfrm>
            <a:off x="4572000" y="4267368"/>
            <a:ext cx="3733800" cy="731520"/>
          </a:xfrm>
        </p:spPr>
        <p:txBody>
          <a:bodyPr anchor="ctr">
            <a:normAutofit/>
          </a:bodyPr>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2" name="Date Placeholder 11"/>
          <p:cNvSpPr>
            <a:spLocks noGrp="1"/>
          </p:cNvSpPr>
          <p:nvPr>
            <p:ph type="dt" sz="half" idx="10"/>
          </p:nvPr>
        </p:nvSpPr>
        <p:spPr/>
        <p:txBody>
          <a:bodyPr/>
          <a:lstStyle/>
          <a:p>
            <a:fld id="{2B0E61E5-136A-4788-9F0D-7A8EF21D0558}" type="datetimeFigureOut">
              <a:rPr lang="en-US" smtClean="0"/>
              <a:t>2/6/2024</a:t>
            </a:fld>
            <a:endParaRPr lang="en-US"/>
          </a:p>
        </p:txBody>
      </p:sp>
      <p:sp>
        <p:nvSpPr>
          <p:cNvPr id="13" name="Slide Number Placeholder 12"/>
          <p:cNvSpPr>
            <a:spLocks noGrp="1"/>
          </p:cNvSpPr>
          <p:nvPr>
            <p:ph type="sldNum" sz="quarter" idx="11"/>
          </p:nvPr>
        </p:nvSpPr>
        <p:spPr/>
        <p:txBody>
          <a:bodyPr/>
          <a:lstStyle/>
          <a:p>
            <a:fld id="{6800ED12-3656-40C9-BB78-5B80E43D0A6A}"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
        <p:nvSpPr>
          <p:cNvPr id="4" name="Title 3"/>
          <p:cNvSpPr>
            <a:spLocks noGrp="1"/>
          </p:cNvSpPr>
          <p:nvPr>
            <p:ph type="title"/>
          </p:nvPr>
        </p:nvSpPr>
        <p:spPr>
          <a:xfrm>
            <a:off x="2286000" y="1905000"/>
            <a:ext cx="6035040" cy="2350008"/>
          </a:xfrm>
        </p:spPr>
        <p:txBody>
          <a:bodyPr/>
          <a:lstStyle>
            <a:lvl1pPr marL="0" algn="l" defTabSz="914400" rtl="0" eaLnBrk="1" latinLnBrk="0" hangingPunct="1">
              <a:spcBef>
                <a:spcPct val="0"/>
              </a:spcBef>
              <a:buNone/>
              <a:defRPr lang="en-US" sz="5400" b="0" kern="1200" cap="none" dirty="0" smtClean="0">
                <a:solidFill>
                  <a:schemeClr val="tx1"/>
                </a:solidFill>
                <a:effectLst>
                  <a:outerShdw blurRad="38100" dist="38100" dir="2700000" algn="tl">
                    <a:srgbClr val="000000">
                      <a:alpha val="43137"/>
                    </a:srgbClr>
                  </a:outerShdw>
                </a:effectLst>
                <a:latin typeface="+mj-lt"/>
                <a:ea typeface="+mj-ea"/>
                <a:cs typeface="+mj-cs"/>
              </a:defRPr>
            </a:lvl1pPr>
          </a:lstStyle>
          <a:p>
            <a:r>
              <a:rPr lang="en-US"/>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2B0E61E5-136A-4788-9F0D-7A8EF21D0558}" type="datetimeFigureOut">
              <a:rPr lang="en-US" smtClean="0"/>
              <a:t>2/6/2024</a:t>
            </a:fld>
            <a:endParaRPr lang="en-US"/>
          </a:p>
        </p:txBody>
      </p:sp>
      <p:sp>
        <p:nvSpPr>
          <p:cNvPr id="9" name="Slide Number Placeholder 8"/>
          <p:cNvSpPr>
            <a:spLocks noGrp="1"/>
          </p:cNvSpPr>
          <p:nvPr>
            <p:ph type="sldNum" sz="quarter" idx="11"/>
          </p:nvPr>
        </p:nvSpPr>
        <p:spPr/>
        <p:txBody>
          <a:bodyPr/>
          <a:lstStyle/>
          <a:p>
            <a:fld id="{6800ED12-3656-40C9-BB78-5B80E43D0A6A}"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
        <p:nvSpPr>
          <p:cNvPr id="11" name="Title 10"/>
          <p:cNvSpPr>
            <a:spLocks noGrp="1"/>
          </p:cNvSpPr>
          <p:nvPr>
            <p:ph type="title"/>
          </p:nvPr>
        </p:nvSpPr>
        <p:spPr/>
        <p:txBody>
          <a:bodyPr/>
          <a:lstStyle/>
          <a:p>
            <a:r>
              <a:rPr lang="en-US"/>
              <a:t>Click to edit Master title style</a:t>
            </a:r>
            <a:endParaRPr lang="en-US" dirty="0"/>
          </a:p>
        </p:txBody>
      </p:sp>
      <p:sp>
        <p:nvSpPr>
          <p:cNvPr id="5" name="Content Placeholder 4"/>
          <p:cNvSpPr>
            <a:spLocks noGrp="1"/>
          </p:cNvSpPr>
          <p:nvPr>
            <p:ph sz="quarter" idx="13"/>
          </p:nvPr>
        </p:nvSpPr>
        <p:spPr>
          <a:xfrm>
            <a:off x="1344168" y="658368"/>
            <a:ext cx="3273552" cy="3429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6"/>
          <p:cNvSpPr>
            <a:spLocks noGrp="1"/>
          </p:cNvSpPr>
          <p:nvPr>
            <p:ph sz="quarter" idx="14"/>
          </p:nvPr>
        </p:nvSpPr>
        <p:spPr>
          <a:xfrm>
            <a:off x="5029200" y="658368"/>
            <a:ext cx="3273552" cy="3432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4112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44168" y="1371600"/>
            <a:ext cx="3276600"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2920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29200" y="1371600"/>
            <a:ext cx="3273552"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Box 12"/>
          <p:cNvSpPr txBox="1"/>
          <p:nvPr/>
        </p:nvSpPr>
        <p:spPr>
          <a:xfrm>
            <a:off x="1056640" y="520192"/>
            <a:ext cx="457200" cy="923330"/>
          </a:xfrm>
          <a:prstGeom prst="rect">
            <a:avLst/>
          </a:prstGeom>
          <a:noFill/>
        </p:spPr>
        <p:txBody>
          <a:bodyPr wrap="square" lIns="0" tIns="0" rIns="0" bIns="0" rtlCol="0" anchor="t" anchorCtr="0">
            <a:spAutoFit/>
          </a:bodyPr>
          <a:lstStyle/>
          <a:p>
            <a:r>
              <a:rPr lang="en-US" sz="6000" dirty="0">
                <a:effectLst>
                  <a:outerShdw blurRad="38100" dist="38100" dir="2700000" algn="tl">
                    <a:srgbClr val="000000">
                      <a:alpha val="43137"/>
                    </a:srgbClr>
                  </a:outerShdw>
                </a:effectLst>
                <a:latin typeface="+mn-lt"/>
              </a:rPr>
              <a:t>{</a:t>
            </a:r>
          </a:p>
        </p:txBody>
      </p:sp>
      <p:sp>
        <p:nvSpPr>
          <p:cNvPr id="18" name="TextBox 17"/>
          <p:cNvSpPr txBox="1"/>
          <p:nvPr/>
        </p:nvSpPr>
        <p:spPr>
          <a:xfrm>
            <a:off x="4780280" y="520192"/>
            <a:ext cx="457200" cy="923330"/>
          </a:xfrm>
          <a:prstGeom prst="rect">
            <a:avLst/>
          </a:prstGeom>
          <a:noFill/>
        </p:spPr>
        <p:txBody>
          <a:bodyPr wrap="square" lIns="0" tIns="0" rIns="0" bIns="0" rtlCol="0" anchor="t" anchorCtr="0">
            <a:spAutoFit/>
          </a:bodyPr>
          <a:lstStyle/>
          <a:p>
            <a:r>
              <a:rPr lang="en-US" sz="6000" dirty="0">
                <a:effectLst>
                  <a:outerShdw blurRad="38100" dist="38100" dir="2700000" algn="tl">
                    <a:srgbClr val="000000">
                      <a:alpha val="43137"/>
                    </a:srgbClr>
                  </a:outerShdw>
                </a:effectLst>
                <a:latin typeface="+mn-lt"/>
              </a:rPr>
              <a:t>{</a:t>
            </a:r>
          </a:p>
        </p:txBody>
      </p:sp>
      <p:sp>
        <p:nvSpPr>
          <p:cNvPr id="12" name="Title 11"/>
          <p:cNvSpPr>
            <a:spLocks noGrp="1"/>
          </p:cNvSpPr>
          <p:nvPr>
            <p:ph type="title"/>
          </p:nvPr>
        </p:nvSpPr>
        <p:spPr/>
        <p:txBody>
          <a:bodyPr/>
          <a:lstStyle/>
          <a:p>
            <a:r>
              <a:rPr lang="en-US"/>
              <a:t>Click to edit Master title style</a:t>
            </a:r>
            <a:endParaRPr lang="en-US" dirty="0"/>
          </a:p>
        </p:txBody>
      </p:sp>
      <p:sp>
        <p:nvSpPr>
          <p:cNvPr id="14" name="Date Placeholder 13"/>
          <p:cNvSpPr>
            <a:spLocks noGrp="1"/>
          </p:cNvSpPr>
          <p:nvPr>
            <p:ph type="dt" sz="half" idx="10"/>
          </p:nvPr>
        </p:nvSpPr>
        <p:spPr/>
        <p:txBody>
          <a:bodyPr/>
          <a:lstStyle/>
          <a:p>
            <a:fld id="{2B0E61E5-136A-4788-9F0D-7A8EF21D0558}" type="datetimeFigureOut">
              <a:rPr lang="en-US" smtClean="0"/>
              <a:t>2/6/2024</a:t>
            </a:fld>
            <a:endParaRPr lang="en-US"/>
          </a:p>
        </p:txBody>
      </p:sp>
      <p:sp>
        <p:nvSpPr>
          <p:cNvPr id="15" name="Slide Number Placeholder 14"/>
          <p:cNvSpPr>
            <a:spLocks noGrp="1"/>
          </p:cNvSpPr>
          <p:nvPr>
            <p:ph type="sldNum" sz="quarter" idx="11"/>
          </p:nvPr>
        </p:nvSpPr>
        <p:spPr/>
        <p:txBody>
          <a:bodyPr/>
          <a:lstStyle/>
          <a:p>
            <a:fld id="{6800ED12-3656-40C9-BB78-5B80E43D0A6A}" type="slidenum">
              <a:rPr lang="en-US" smtClean="0"/>
              <a:t>‹#›</a:t>
            </a:fld>
            <a:endParaRPr lang="en-US"/>
          </a:p>
        </p:txBody>
      </p:sp>
      <p:sp>
        <p:nvSpPr>
          <p:cNvPr id="16" name="Footer Placeholder 15"/>
          <p:cNvSpPr>
            <a:spLocks noGrp="1"/>
          </p:cNvSpPr>
          <p:nvPr>
            <p:ph type="ftr" sz="quarter" idx="12"/>
          </p:nvPr>
        </p:nvSpPr>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7" name="Date Placeholder 6"/>
          <p:cNvSpPr>
            <a:spLocks noGrp="1"/>
          </p:cNvSpPr>
          <p:nvPr>
            <p:ph type="dt" sz="half" idx="10"/>
          </p:nvPr>
        </p:nvSpPr>
        <p:spPr/>
        <p:txBody>
          <a:bodyPr/>
          <a:lstStyle/>
          <a:p>
            <a:fld id="{2B0E61E5-136A-4788-9F0D-7A8EF21D0558}" type="datetimeFigureOut">
              <a:rPr lang="en-US" smtClean="0"/>
              <a:t>2/6/2024</a:t>
            </a:fld>
            <a:endParaRPr lang="en-US"/>
          </a:p>
        </p:txBody>
      </p:sp>
      <p:sp>
        <p:nvSpPr>
          <p:cNvPr id="8" name="Slide Number Placeholder 7"/>
          <p:cNvSpPr>
            <a:spLocks noGrp="1"/>
          </p:cNvSpPr>
          <p:nvPr>
            <p:ph type="sldNum" sz="quarter" idx="11"/>
          </p:nvPr>
        </p:nvSpPr>
        <p:spPr/>
        <p:txBody>
          <a:bodyPr/>
          <a:lstStyle/>
          <a:p>
            <a:fld id="{6800ED12-3656-40C9-BB78-5B80E43D0A6A}"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2B0E61E5-136A-4788-9F0D-7A8EF21D0558}" type="datetimeFigureOut">
              <a:rPr lang="en-US" smtClean="0"/>
              <a:t>2/6/2024</a:t>
            </a:fld>
            <a:endParaRPr lang="en-US"/>
          </a:p>
        </p:txBody>
      </p:sp>
      <p:sp>
        <p:nvSpPr>
          <p:cNvPr id="6" name="Slide Number Placeholder 5"/>
          <p:cNvSpPr>
            <a:spLocks noGrp="1"/>
          </p:cNvSpPr>
          <p:nvPr>
            <p:ph type="sldNum" sz="quarter" idx="11"/>
          </p:nvPr>
        </p:nvSpPr>
        <p:spPr/>
        <p:txBody>
          <a:bodyPr/>
          <a:lstStyle/>
          <a:p>
            <a:fld id="{6800ED12-3656-40C9-BB78-5B80E43D0A6A}" type="slidenum">
              <a:rPr lang="en-US" smtClean="0"/>
              <a:t>‹#›</a:t>
            </a:fld>
            <a:endParaRPr lang="en-US"/>
          </a:p>
        </p:txBody>
      </p:sp>
      <p:sp>
        <p:nvSpPr>
          <p:cNvPr id="7" name="Footer Placeholder 6"/>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TextBox 8"/>
          <p:cNvSpPr txBox="1"/>
          <p:nvPr/>
        </p:nvSpPr>
        <p:spPr>
          <a:xfrm>
            <a:off x="5328920" y="1774588"/>
            <a:ext cx="457200" cy="1231106"/>
          </a:xfrm>
          <a:prstGeom prst="rect">
            <a:avLst/>
          </a:prstGeom>
          <a:noFill/>
        </p:spPr>
        <p:txBody>
          <a:bodyPr wrap="square" lIns="0" tIns="0" rIns="0" bIns="0" rtlCol="0" anchor="t" anchorCtr="0">
            <a:spAutoFit/>
          </a:bodyPr>
          <a:lstStyle/>
          <a:p>
            <a:r>
              <a:rPr lang="en-US" sz="8000" dirty="0">
                <a:effectLst>
                  <a:outerShdw blurRad="38100" dist="38100" dir="2700000" algn="tl">
                    <a:srgbClr val="000000">
                      <a:alpha val="43137"/>
                    </a:srgbClr>
                  </a:outerShdw>
                </a:effectLst>
                <a:latin typeface="+mn-lt"/>
              </a:rPr>
              <a:t>{</a:t>
            </a:r>
          </a:p>
        </p:txBody>
      </p:sp>
      <p:sp>
        <p:nvSpPr>
          <p:cNvPr id="3" name="Content Placeholder 2"/>
          <p:cNvSpPr>
            <a:spLocks noGrp="1"/>
          </p:cNvSpPr>
          <p:nvPr>
            <p:ph idx="1"/>
          </p:nvPr>
        </p:nvSpPr>
        <p:spPr>
          <a:xfrm>
            <a:off x="838200" y="685801"/>
            <a:ext cx="4343400" cy="3429000"/>
          </a:xfrm>
        </p:spPr>
        <p:txBody>
          <a:bodyPr anchor="ct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15000" y="685801"/>
            <a:ext cx="2590800" cy="3429000"/>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5" name="Date Placeholder 14"/>
          <p:cNvSpPr>
            <a:spLocks noGrp="1"/>
          </p:cNvSpPr>
          <p:nvPr>
            <p:ph type="dt" sz="half" idx="10"/>
          </p:nvPr>
        </p:nvSpPr>
        <p:spPr/>
        <p:txBody>
          <a:bodyPr/>
          <a:lstStyle/>
          <a:p>
            <a:fld id="{2B0E61E5-136A-4788-9F0D-7A8EF21D0558}" type="datetimeFigureOut">
              <a:rPr lang="en-US" smtClean="0"/>
              <a:t>2/6/2024</a:t>
            </a:fld>
            <a:endParaRPr lang="en-US"/>
          </a:p>
        </p:txBody>
      </p:sp>
      <p:sp>
        <p:nvSpPr>
          <p:cNvPr id="16" name="Slide Number Placeholder 15"/>
          <p:cNvSpPr>
            <a:spLocks noGrp="1"/>
          </p:cNvSpPr>
          <p:nvPr>
            <p:ph type="sldNum" sz="quarter" idx="11"/>
          </p:nvPr>
        </p:nvSpPr>
        <p:spPr/>
        <p:txBody>
          <a:bodyPr/>
          <a:lstStyle/>
          <a:p>
            <a:fld id="{6800ED12-3656-40C9-BB78-5B80E43D0A6A}"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
        <p:nvSpPr>
          <p:cNvPr id="18" name="Title 17"/>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219200" y="612775"/>
            <a:ext cx="6705600" cy="2546985"/>
          </a:xfrm>
          <a:effectLst>
            <a:outerShdw blurRad="152400" dist="317500" dir="5400000" sx="90000" sy="-19000" rotWithShape="0">
              <a:prstClr val="black">
                <a:alpha val="15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743200" y="3453047"/>
            <a:ext cx="5029200" cy="720804"/>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Box 8"/>
          <p:cNvSpPr txBox="1"/>
          <p:nvPr/>
        </p:nvSpPr>
        <p:spPr>
          <a:xfrm>
            <a:off x="2435352" y="3331464"/>
            <a:ext cx="457200" cy="923330"/>
          </a:xfrm>
          <a:prstGeom prst="rect">
            <a:avLst/>
          </a:prstGeom>
          <a:noFill/>
        </p:spPr>
        <p:txBody>
          <a:bodyPr wrap="square" lIns="0" tIns="0" rIns="0" bIns="0" rtlCol="0" anchor="t" anchorCtr="0">
            <a:spAutoFit/>
          </a:bodyPr>
          <a:lstStyle/>
          <a:p>
            <a:r>
              <a:rPr lang="en-US" sz="6000" dirty="0">
                <a:effectLst>
                  <a:outerShdw blurRad="38100" dist="38100" dir="2700000" algn="tl">
                    <a:srgbClr val="000000">
                      <a:alpha val="43137"/>
                    </a:srgbClr>
                  </a:outerShdw>
                </a:effectLst>
                <a:latin typeface="+mn-lt"/>
              </a:rPr>
              <a:t>{</a:t>
            </a:r>
          </a:p>
        </p:txBody>
      </p:sp>
      <p:sp>
        <p:nvSpPr>
          <p:cNvPr id="11" name="Title 10"/>
          <p:cNvSpPr>
            <a:spLocks noGrp="1"/>
          </p:cNvSpPr>
          <p:nvPr>
            <p:ph type="title"/>
          </p:nvPr>
        </p:nvSpPr>
        <p:spPr/>
        <p:txBody>
          <a:bodyPr/>
          <a:lstStyle/>
          <a:p>
            <a:r>
              <a:rPr lang="en-US"/>
              <a:t>Click to edit Master title style</a:t>
            </a:r>
          </a:p>
        </p:txBody>
      </p:sp>
      <p:sp>
        <p:nvSpPr>
          <p:cNvPr id="13" name="Date Placeholder 12"/>
          <p:cNvSpPr>
            <a:spLocks noGrp="1"/>
          </p:cNvSpPr>
          <p:nvPr>
            <p:ph type="dt" sz="half" idx="10"/>
          </p:nvPr>
        </p:nvSpPr>
        <p:spPr/>
        <p:txBody>
          <a:bodyPr/>
          <a:lstStyle/>
          <a:p>
            <a:fld id="{2B0E61E5-136A-4788-9F0D-7A8EF21D0558}" type="datetimeFigureOut">
              <a:rPr lang="en-US" smtClean="0"/>
              <a:t>2/6/2024</a:t>
            </a:fld>
            <a:endParaRPr lang="en-US"/>
          </a:p>
        </p:txBody>
      </p:sp>
      <p:sp>
        <p:nvSpPr>
          <p:cNvPr id="14" name="Slide Number Placeholder 13"/>
          <p:cNvSpPr>
            <a:spLocks noGrp="1"/>
          </p:cNvSpPr>
          <p:nvPr>
            <p:ph type="sldNum" sz="quarter" idx="11"/>
          </p:nvPr>
        </p:nvSpPr>
        <p:spPr/>
        <p:txBody>
          <a:bodyPr/>
          <a:lstStyle/>
          <a:p>
            <a:fld id="{6800ED12-3656-40C9-BB78-5B80E43D0A6A}" type="slidenum">
              <a:rPr lang="en-US" smtClean="0"/>
              <a:t>‹#›</a:t>
            </a:fld>
            <a:endParaRPr lang="en-US"/>
          </a:p>
        </p:txBody>
      </p:sp>
      <p:sp>
        <p:nvSpPr>
          <p:cNvPr id="15" name="Footer Placeholder 14"/>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a:gsLst>
              <a:gs pos="0">
                <a:schemeClr val="accent6">
                  <a:lumMod val="50000"/>
                  <a:alpha val="36000"/>
                </a:schemeClr>
              </a:gs>
              <a:gs pos="100000">
                <a:schemeClr val="bg2">
                  <a:alpha val="1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rot="19724275">
            <a:off x="1373221" y="1038440"/>
            <a:ext cx="7240620" cy="5706987"/>
          </a:xfrm>
          <a:prstGeom prst="ellipse">
            <a:avLst/>
          </a:prstGeom>
          <a:gradFill flip="none" rotWithShape="1">
            <a:gsLst>
              <a:gs pos="0">
                <a:schemeClr val="accent6">
                  <a:lumMod val="60000"/>
                  <a:lumOff val="40000"/>
                  <a:alpha val="7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rot="17656910">
            <a:off x="-274211" y="1165875"/>
            <a:ext cx="5538472" cy="4480459"/>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rot="19724275">
            <a:off x="3277955" y="116854"/>
            <a:ext cx="6479362" cy="4754757"/>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77240" y="4876800"/>
            <a:ext cx="7543800" cy="9144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2133600" y="685801"/>
            <a:ext cx="6096000" cy="365759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172200" y="6154738"/>
            <a:ext cx="2133600" cy="365125"/>
          </a:xfrm>
          <a:prstGeom prst="rect">
            <a:avLst/>
          </a:prstGeom>
        </p:spPr>
        <p:txBody>
          <a:bodyPr vert="horz" lIns="91440" tIns="45720" rIns="91440" bIns="45720" rtlCol="0" anchor="t"/>
          <a:lstStyle>
            <a:lvl1pPr algn="r">
              <a:defRPr sz="1100">
                <a:solidFill>
                  <a:schemeClr val="tx1">
                    <a:alpha val="60000"/>
                  </a:schemeClr>
                </a:solidFill>
                <a:effectLst/>
              </a:defRPr>
            </a:lvl1pPr>
          </a:lstStyle>
          <a:p>
            <a:fld id="{2B0E61E5-136A-4788-9F0D-7A8EF21D0558}" type="datetimeFigureOut">
              <a:rPr lang="en-US" smtClean="0"/>
              <a:t>2/6/2024</a:t>
            </a:fld>
            <a:endParaRPr lang="en-US"/>
          </a:p>
        </p:txBody>
      </p:sp>
      <p:sp>
        <p:nvSpPr>
          <p:cNvPr id="5" name="Footer Placeholder 4"/>
          <p:cNvSpPr>
            <a:spLocks noGrp="1"/>
          </p:cNvSpPr>
          <p:nvPr>
            <p:ph type="ftr" sz="quarter" idx="3"/>
          </p:nvPr>
        </p:nvSpPr>
        <p:spPr>
          <a:xfrm>
            <a:off x="822960" y="6154738"/>
            <a:ext cx="4572000" cy="365125"/>
          </a:xfrm>
          <a:prstGeom prst="rect">
            <a:avLst/>
          </a:prstGeom>
        </p:spPr>
        <p:txBody>
          <a:bodyPr vert="horz" lIns="91440" tIns="45720" rIns="91440" bIns="45720" rtlCol="0" anchor="t"/>
          <a:lstStyle>
            <a:lvl1pPr algn="l">
              <a:defRPr sz="1100">
                <a:solidFill>
                  <a:schemeClr val="tx1">
                    <a:alpha val="60000"/>
                  </a:schemeClr>
                </a:solidFill>
                <a:effectLst/>
              </a:defRPr>
            </a:lvl1pPr>
          </a:lstStyle>
          <a:p>
            <a:endParaRPr lang="en-US"/>
          </a:p>
        </p:txBody>
      </p:sp>
      <p:sp>
        <p:nvSpPr>
          <p:cNvPr id="6" name="Slide Number Placeholder 5"/>
          <p:cNvSpPr>
            <a:spLocks noGrp="1"/>
          </p:cNvSpPr>
          <p:nvPr>
            <p:ph type="sldNum" sz="quarter" idx="4"/>
          </p:nvPr>
        </p:nvSpPr>
        <p:spPr>
          <a:xfrm>
            <a:off x="822960" y="5842000"/>
            <a:ext cx="2133600" cy="304800"/>
          </a:xfrm>
          <a:prstGeom prst="rect">
            <a:avLst/>
          </a:prstGeom>
        </p:spPr>
        <p:txBody>
          <a:bodyPr vert="horz" lIns="91440" tIns="45720" rIns="91440" bIns="9144" rtlCol="0" anchor="b"/>
          <a:lstStyle>
            <a:lvl1pPr algn="l">
              <a:defRPr sz="1600">
                <a:solidFill>
                  <a:schemeClr val="tx1">
                    <a:alpha val="60000"/>
                  </a:schemeClr>
                </a:solidFill>
                <a:effectLst/>
              </a:defRPr>
            </a:lvl1pPr>
          </a:lstStyle>
          <a:p>
            <a:fld id="{6800ED12-3656-40C9-BB78-5B80E43D0A6A}"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mailto:as263003@my.stchas.edu" TargetMode="External"/><Relationship Id="rId2" Type="http://schemas.openxmlformats.org/officeDocument/2006/relationships/hyperlink" Target="mailto:jh258312@my.stchas.edu" TargetMode="External"/><Relationship Id="rId1" Type="http://schemas.openxmlformats.org/officeDocument/2006/relationships/slideLayout" Target="../slideLayouts/slideLayout2.xml"/><Relationship Id="rId5" Type="http://schemas.openxmlformats.org/officeDocument/2006/relationships/hyperlink" Target="mailto:mw212610@my.stchas.edu" TargetMode="External"/><Relationship Id="rId4" Type="http://schemas.openxmlformats.org/officeDocument/2006/relationships/hyperlink" Target="mailto:ad124058@my.stchas.edu"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hip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9275135"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751366" y="0"/>
            <a:ext cx="7772400" cy="2057400"/>
          </a:xfrm>
        </p:spPr>
        <p:txBody>
          <a:bodyPr>
            <a:normAutofit/>
          </a:bodyPr>
          <a:lstStyle/>
          <a:p>
            <a:r>
              <a:rPr lang="en-US" sz="2000" b="1" dirty="0">
                <a:solidFill>
                  <a:schemeClr val="bg1"/>
                </a:solidFill>
                <a:effectLst>
                  <a:outerShdw blurRad="38100" dist="38100" dir="2700000" algn="tl">
                    <a:srgbClr val="000000">
                      <a:alpha val="43137"/>
                    </a:srgbClr>
                  </a:outerShdw>
                </a:effectLst>
              </a:rPr>
              <a:t>Project Proposal </a:t>
            </a:r>
            <a:br>
              <a:rPr lang="en-US" sz="2400" b="1" dirty="0">
                <a:solidFill>
                  <a:schemeClr val="bg1"/>
                </a:solidFill>
                <a:effectLst>
                  <a:outerShdw blurRad="38100" dist="38100" dir="2700000" algn="tl">
                    <a:srgbClr val="000000">
                      <a:alpha val="43137"/>
                    </a:srgbClr>
                  </a:outerShdw>
                </a:effectLst>
              </a:rPr>
            </a:br>
            <a:r>
              <a:rPr lang="en-US" sz="2400" b="1" dirty="0">
                <a:solidFill>
                  <a:schemeClr val="bg1"/>
                </a:solidFill>
                <a:effectLst>
                  <a:outerShdw blurRad="38100" dist="38100" dir="2700000" algn="tl">
                    <a:srgbClr val="000000">
                      <a:alpha val="43137"/>
                    </a:srgbClr>
                  </a:outerShdw>
                </a:effectLst>
              </a:rPr>
              <a:t>JAAM </a:t>
            </a:r>
            <a:r>
              <a:rPr lang="en-US" sz="2800" b="1" dirty="0">
                <a:solidFill>
                  <a:schemeClr val="bg1"/>
                </a:solidFill>
                <a:effectLst>
                  <a:outerShdw blurRad="38100" dist="38100" dir="2700000" algn="tl">
                    <a:srgbClr val="000000">
                      <a:alpha val="43137"/>
                    </a:srgbClr>
                  </a:outerShdw>
                </a:effectLst>
              </a:rPr>
              <a:t>studios presents</a:t>
            </a:r>
            <a:br>
              <a:rPr lang="en-US" sz="2800" b="1" dirty="0">
                <a:solidFill>
                  <a:schemeClr val="bg1"/>
                </a:solidFill>
                <a:effectLst>
                  <a:outerShdw blurRad="38100" dist="38100" dir="2700000" algn="tl">
                    <a:srgbClr val="000000">
                      <a:alpha val="43137"/>
                    </a:srgbClr>
                  </a:outerShdw>
                </a:effectLst>
              </a:rPr>
            </a:br>
            <a:r>
              <a:rPr lang="en-US" sz="3200" b="1" dirty="0">
                <a:solidFill>
                  <a:schemeClr val="bg1"/>
                </a:solidFill>
              </a:rPr>
              <a:t>JAAM Casino</a:t>
            </a:r>
            <a:br>
              <a:rPr lang="en-US" sz="2400" b="1" dirty="0">
                <a:solidFill>
                  <a:schemeClr val="bg1"/>
                </a:solidFill>
                <a:effectLst>
                  <a:outerShdw blurRad="38100" dist="38100" dir="2700000" algn="tl">
                    <a:srgbClr val="000000">
                      <a:alpha val="43137"/>
                    </a:srgbClr>
                  </a:outerShdw>
                </a:effectLst>
              </a:rPr>
            </a:br>
            <a:r>
              <a:rPr lang="en-US" sz="4000" b="1" dirty="0">
                <a:solidFill>
                  <a:schemeClr val="bg1"/>
                </a:solidFill>
                <a:effectLst>
                  <a:outerShdw blurRad="38100" dist="38100" dir="2700000" algn="tl">
                    <a:srgbClr val="000000">
                      <a:alpha val="43137"/>
                    </a:srgbClr>
                  </a:outerShdw>
                </a:effectLst>
              </a:rPr>
              <a:t>BLACKJACK GOAT 2.1</a:t>
            </a:r>
          </a:p>
        </p:txBody>
      </p:sp>
    </p:spTree>
    <p:extLst>
      <p:ext uri="{BB962C8B-B14F-4D97-AF65-F5344CB8AC3E}">
        <p14:creationId xmlns:p14="http://schemas.microsoft.com/office/powerpoint/2010/main" val="3419204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73843" y="1143000"/>
            <a:ext cx="6096000" cy="3657599"/>
          </a:xfrm>
        </p:spPr>
        <p:txBody>
          <a:bodyPr/>
          <a:lstStyle/>
          <a:p>
            <a:pPr marL="18288" indent="0">
              <a:buNone/>
            </a:pPr>
            <a:r>
              <a:rPr lang="en-US" dirty="0"/>
              <a:t>- Projected budget: $350,000.00</a:t>
            </a:r>
          </a:p>
          <a:p>
            <a:pPr marL="18288" indent="0">
              <a:buNone/>
            </a:pPr>
            <a:endParaRPr lang="en-US" dirty="0"/>
          </a:p>
          <a:p>
            <a:pPr marL="18288" indent="0">
              <a:buNone/>
            </a:pPr>
            <a:r>
              <a:rPr lang="en-US" dirty="0"/>
              <a:t>- $50,000 Per week of Development </a:t>
            </a:r>
          </a:p>
          <a:p>
            <a:pPr marL="18288" indent="0">
              <a:buNone/>
            </a:pPr>
            <a:endParaRPr lang="en-US" dirty="0"/>
          </a:p>
          <a:p>
            <a:pPr marL="18288" indent="0">
              <a:buNone/>
            </a:pPr>
            <a:r>
              <a:rPr lang="en-US" dirty="0"/>
              <a:t>- 160 work hours per week </a:t>
            </a:r>
          </a:p>
          <a:p>
            <a:pPr marL="18288" indent="0">
              <a:buNone/>
            </a:pPr>
            <a:r>
              <a:rPr lang="en-US" dirty="0"/>
              <a:t>	- 4 development members each working 	40 hours per week</a:t>
            </a:r>
          </a:p>
          <a:p>
            <a:pPr marL="18288" indent="0">
              <a:buNone/>
            </a:pPr>
            <a:endParaRPr lang="en-US" dirty="0"/>
          </a:p>
        </p:txBody>
      </p:sp>
      <p:sp>
        <p:nvSpPr>
          <p:cNvPr id="3" name="Title 2"/>
          <p:cNvSpPr>
            <a:spLocks noGrp="1"/>
          </p:cNvSpPr>
          <p:nvPr>
            <p:ph type="title"/>
          </p:nvPr>
        </p:nvSpPr>
        <p:spPr>
          <a:xfrm>
            <a:off x="26043" y="5943600"/>
            <a:ext cx="7543800" cy="914400"/>
          </a:xfrm>
        </p:spPr>
        <p:txBody>
          <a:bodyPr/>
          <a:lstStyle/>
          <a:p>
            <a:r>
              <a:rPr lang="en-US" dirty="0"/>
              <a:t>Budget and Finance </a:t>
            </a:r>
          </a:p>
        </p:txBody>
      </p:sp>
    </p:spTree>
    <p:extLst>
      <p:ext uri="{BB962C8B-B14F-4D97-AF65-F5344CB8AC3E}">
        <p14:creationId xmlns:p14="http://schemas.microsoft.com/office/powerpoint/2010/main" val="3418760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94619718"/>
              </p:ext>
            </p:extLst>
          </p:nvPr>
        </p:nvGraphicFramePr>
        <p:xfrm>
          <a:off x="14469" y="22185"/>
          <a:ext cx="9053332" cy="6183259"/>
        </p:xfrm>
        <a:graphic>
          <a:graphicData uri="http://schemas.openxmlformats.org/drawingml/2006/table">
            <a:tbl>
              <a:tblPr firstRow="1" bandRow="1">
                <a:tableStyleId>{5C22544A-7EE6-4342-B048-85BDC9FD1C3A}</a:tableStyleId>
              </a:tblPr>
              <a:tblGrid>
                <a:gridCol w="1508889">
                  <a:extLst>
                    <a:ext uri="{9D8B030D-6E8A-4147-A177-3AD203B41FA5}">
                      <a16:colId xmlns:a16="http://schemas.microsoft.com/office/drawing/2014/main" val="20000"/>
                    </a:ext>
                  </a:extLst>
                </a:gridCol>
                <a:gridCol w="1718820">
                  <a:extLst>
                    <a:ext uri="{9D8B030D-6E8A-4147-A177-3AD203B41FA5}">
                      <a16:colId xmlns:a16="http://schemas.microsoft.com/office/drawing/2014/main" val="20001"/>
                    </a:ext>
                  </a:extLst>
                </a:gridCol>
                <a:gridCol w="1298956">
                  <a:extLst>
                    <a:ext uri="{9D8B030D-6E8A-4147-A177-3AD203B41FA5}">
                      <a16:colId xmlns:a16="http://schemas.microsoft.com/office/drawing/2014/main" val="20002"/>
                    </a:ext>
                  </a:extLst>
                </a:gridCol>
                <a:gridCol w="1508889">
                  <a:extLst>
                    <a:ext uri="{9D8B030D-6E8A-4147-A177-3AD203B41FA5}">
                      <a16:colId xmlns:a16="http://schemas.microsoft.com/office/drawing/2014/main" val="20003"/>
                    </a:ext>
                  </a:extLst>
                </a:gridCol>
                <a:gridCol w="1508889">
                  <a:extLst>
                    <a:ext uri="{9D8B030D-6E8A-4147-A177-3AD203B41FA5}">
                      <a16:colId xmlns:a16="http://schemas.microsoft.com/office/drawing/2014/main" val="20004"/>
                    </a:ext>
                  </a:extLst>
                </a:gridCol>
                <a:gridCol w="1508889">
                  <a:extLst>
                    <a:ext uri="{9D8B030D-6E8A-4147-A177-3AD203B41FA5}">
                      <a16:colId xmlns:a16="http://schemas.microsoft.com/office/drawing/2014/main" val="20005"/>
                    </a:ext>
                  </a:extLst>
                </a:gridCol>
              </a:tblGrid>
              <a:tr h="768953">
                <a:tc>
                  <a:txBody>
                    <a:bodyPr/>
                    <a:lstStyle/>
                    <a:p>
                      <a:r>
                        <a:rPr lang="en-US" dirty="0"/>
                        <a:t>Week #</a:t>
                      </a:r>
                    </a:p>
                  </a:txBody>
                  <a:tcPr/>
                </a:tc>
                <a:tc>
                  <a:txBody>
                    <a:bodyPr/>
                    <a:lstStyle/>
                    <a:p>
                      <a:r>
                        <a:rPr lang="en-US" dirty="0"/>
                        <a:t>Monday</a:t>
                      </a:r>
                    </a:p>
                  </a:txBody>
                  <a:tcPr/>
                </a:tc>
                <a:tc>
                  <a:txBody>
                    <a:bodyPr/>
                    <a:lstStyle/>
                    <a:p>
                      <a:r>
                        <a:rPr lang="en-US" dirty="0"/>
                        <a:t>Tuesday</a:t>
                      </a:r>
                    </a:p>
                  </a:txBody>
                  <a:tcPr/>
                </a:tc>
                <a:tc>
                  <a:txBody>
                    <a:bodyPr/>
                    <a:lstStyle/>
                    <a:p>
                      <a:r>
                        <a:rPr lang="en-US" dirty="0"/>
                        <a:t>Wednesday</a:t>
                      </a:r>
                    </a:p>
                  </a:txBody>
                  <a:tcPr/>
                </a:tc>
                <a:tc>
                  <a:txBody>
                    <a:bodyPr/>
                    <a:lstStyle/>
                    <a:p>
                      <a:r>
                        <a:rPr lang="en-US" dirty="0"/>
                        <a:t>Thursday</a:t>
                      </a:r>
                    </a:p>
                  </a:txBody>
                  <a:tcPr/>
                </a:tc>
                <a:tc>
                  <a:txBody>
                    <a:bodyPr/>
                    <a:lstStyle/>
                    <a:p>
                      <a:r>
                        <a:rPr lang="en-US" dirty="0"/>
                        <a:t>Friday</a:t>
                      </a:r>
                    </a:p>
                  </a:txBody>
                  <a:tcPr/>
                </a:tc>
                <a:extLst>
                  <a:ext uri="{0D108BD9-81ED-4DB2-BD59-A6C34878D82A}">
                    <a16:rowId xmlns:a16="http://schemas.microsoft.com/office/drawing/2014/main" val="10000"/>
                  </a:ext>
                </a:extLst>
              </a:tr>
              <a:tr h="877919">
                <a:tc>
                  <a:txBody>
                    <a:bodyPr/>
                    <a:lstStyle/>
                    <a:p>
                      <a:r>
                        <a:rPr lang="en-US" dirty="0"/>
                        <a:t>Week 1</a:t>
                      </a:r>
                    </a:p>
                    <a:p>
                      <a:r>
                        <a:rPr lang="en-US" dirty="0"/>
                        <a:t>Feb 12</a:t>
                      </a:r>
                      <a:r>
                        <a:rPr lang="en-US" baseline="30000" dirty="0"/>
                        <a:t>th</a:t>
                      </a:r>
                      <a:r>
                        <a:rPr lang="en-US" dirty="0"/>
                        <a:t> to 16</a:t>
                      </a:r>
                    </a:p>
                  </a:txBody>
                  <a:tcPr/>
                </a:tc>
                <a:tc>
                  <a:txBody>
                    <a:bodyPr/>
                    <a:lstStyle/>
                    <a:p>
                      <a:r>
                        <a:rPr lang="en-US" dirty="0"/>
                        <a:t>Begin</a:t>
                      </a:r>
                      <a:r>
                        <a:rPr lang="en-US" baseline="0" dirty="0"/>
                        <a:t> Development </a:t>
                      </a:r>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1141295">
                <a:tc>
                  <a:txBody>
                    <a:bodyPr/>
                    <a:lstStyle/>
                    <a:p>
                      <a:r>
                        <a:rPr lang="en-US" dirty="0"/>
                        <a:t>Week 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Back End Development</a:t>
                      </a:r>
                      <a:endParaRPr lang="en-US" dirty="0"/>
                    </a:p>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509937">
                <a:tc>
                  <a:txBody>
                    <a:bodyPr/>
                    <a:lstStyle/>
                    <a:p>
                      <a:r>
                        <a:rPr lang="en-US" dirty="0"/>
                        <a:t>Week3</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r h="509937">
                <a:tc>
                  <a:txBody>
                    <a:bodyPr/>
                    <a:lstStyle/>
                    <a:p>
                      <a:r>
                        <a:rPr lang="en-US" dirty="0"/>
                        <a:t>Week4</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4"/>
                  </a:ext>
                </a:extLst>
              </a:tr>
              <a:tr h="877919">
                <a:tc>
                  <a:txBody>
                    <a:bodyPr/>
                    <a:lstStyle/>
                    <a:p>
                      <a:r>
                        <a:rPr lang="en-US" dirty="0"/>
                        <a:t>Week5</a:t>
                      </a:r>
                    </a:p>
                    <a:p>
                      <a:endParaRPr lang="en-US" dirty="0"/>
                    </a:p>
                  </a:txBody>
                  <a:tcPr/>
                </a:tc>
                <a:tc>
                  <a:txBody>
                    <a:bodyPr/>
                    <a:lstStyle/>
                    <a:p>
                      <a:r>
                        <a:rPr lang="en-US" dirty="0"/>
                        <a:t>Begin</a:t>
                      </a:r>
                      <a:r>
                        <a:rPr lang="en-US" baseline="0" dirty="0"/>
                        <a:t> Front End </a:t>
                      </a:r>
                    </a:p>
                    <a:p>
                      <a:r>
                        <a:rPr lang="en-US" baseline="0" dirty="0"/>
                        <a:t>Development</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5"/>
                  </a:ext>
                </a:extLst>
              </a:tr>
              <a:tr h="509937">
                <a:tc>
                  <a:txBody>
                    <a:bodyPr/>
                    <a:lstStyle/>
                    <a:p>
                      <a:r>
                        <a:rPr lang="en-US" dirty="0"/>
                        <a:t>Week6</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6"/>
                  </a:ext>
                </a:extLst>
              </a:tr>
              <a:tr h="877919">
                <a:tc>
                  <a:txBody>
                    <a:bodyPr/>
                    <a:lstStyle/>
                    <a:p>
                      <a:r>
                        <a:rPr lang="en-US" dirty="0"/>
                        <a:t>Week7</a:t>
                      </a:r>
                    </a:p>
                  </a:txBody>
                  <a:tcPr/>
                </a:tc>
                <a:tc>
                  <a:txBody>
                    <a:bodyPr/>
                    <a:lstStyle/>
                    <a:p>
                      <a:r>
                        <a:rPr lang="en-US" dirty="0"/>
                        <a:t>Complete Final edit</a:t>
                      </a:r>
                      <a:r>
                        <a:rPr lang="en-US" baseline="0" dirty="0"/>
                        <a:t> and testing </a:t>
                      </a:r>
                      <a:endParaRPr lang="en-US" dirty="0"/>
                    </a:p>
                  </a:txBody>
                  <a:tcPr/>
                </a:tc>
                <a:tc>
                  <a:txBody>
                    <a:bodyPr/>
                    <a:lstStyle/>
                    <a:p>
                      <a:endParaRPr lang="en-US"/>
                    </a:p>
                  </a:txBody>
                  <a:tcPr/>
                </a:tc>
                <a:tc>
                  <a:txBody>
                    <a:bodyPr/>
                    <a:lstStyle/>
                    <a:p>
                      <a:r>
                        <a:rPr lang="en-US" dirty="0"/>
                        <a:t>Deliver Final Product</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7"/>
                  </a:ext>
                </a:extLst>
              </a:tr>
            </a:tbl>
          </a:graphicData>
        </a:graphic>
      </p:graphicFrame>
      <p:sp>
        <p:nvSpPr>
          <p:cNvPr id="3" name="Title 2"/>
          <p:cNvSpPr>
            <a:spLocks noGrp="1"/>
          </p:cNvSpPr>
          <p:nvPr>
            <p:ph type="title"/>
          </p:nvPr>
        </p:nvSpPr>
        <p:spPr>
          <a:xfrm>
            <a:off x="0" y="5943600"/>
            <a:ext cx="7543800" cy="914400"/>
          </a:xfrm>
        </p:spPr>
        <p:txBody>
          <a:bodyPr/>
          <a:lstStyle/>
          <a:p>
            <a:r>
              <a:rPr lang="en-US" dirty="0"/>
              <a:t>Schedule</a:t>
            </a:r>
          </a:p>
        </p:txBody>
      </p:sp>
    </p:spTree>
    <p:extLst>
      <p:ext uri="{BB962C8B-B14F-4D97-AF65-F5344CB8AC3E}">
        <p14:creationId xmlns:p14="http://schemas.microsoft.com/office/powerpoint/2010/main" val="41800170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F4E21-228E-2C9F-1E7E-B5F012C47D59}"/>
              </a:ext>
            </a:extLst>
          </p:cNvPr>
          <p:cNvSpPr>
            <a:spLocks noGrp="1"/>
          </p:cNvSpPr>
          <p:nvPr>
            <p:ph type="ctrTitle"/>
          </p:nvPr>
        </p:nvSpPr>
        <p:spPr/>
        <p:txBody>
          <a:bodyPr/>
          <a:lstStyle/>
          <a:p>
            <a:r>
              <a:rPr lang="en-US" dirty="0"/>
              <a:t>Thank You Shareholders!</a:t>
            </a:r>
          </a:p>
        </p:txBody>
      </p:sp>
      <p:sp>
        <p:nvSpPr>
          <p:cNvPr id="3" name="Subtitle 2">
            <a:extLst>
              <a:ext uri="{FF2B5EF4-FFF2-40B4-BE49-F238E27FC236}">
                <a16:creationId xmlns:a16="http://schemas.microsoft.com/office/drawing/2014/main" id="{9E87D1DA-C1CE-540F-C7A3-757308E1BA9C}"/>
              </a:ext>
            </a:extLst>
          </p:cNvPr>
          <p:cNvSpPr>
            <a:spLocks noGrp="1"/>
          </p:cNvSpPr>
          <p:nvPr>
            <p:ph type="subTitle" idx="1"/>
          </p:nvPr>
        </p:nvSpPr>
        <p:spPr/>
        <p:txBody>
          <a:bodyPr>
            <a:normAutofit lnSpcReduction="10000"/>
          </a:bodyPr>
          <a:lstStyle/>
          <a:p>
            <a:r>
              <a:rPr lang="en-US" dirty="0"/>
              <a:t>We look forward to staying connected through our ongoing development process</a:t>
            </a:r>
          </a:p>
        </p:txBody>
      </p:sp>
    </p:spTree>
    <p:extLst>
      <p:ext uri="{BB962C8B-B14F-4D97-AF65-F5344CB8AC3E}">
        <p14:creationId xmlns:p14="http://schemas.microsoft.com/office/powerpoint/2010/main" val="627656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5078" y="5935884"/>
            <a:ext cx="7543800" cy="914400"/>
          </a:xfrm>
        </p:spPr>
        <p:txBody>
          <a:bodyPr/>
          <a:lstStyle/>
          <a:p>
            <a:r>
              <a:rPr lang="en-US" dirty="0"/>
              <a:t>About Us</a:t>
            </a:r>
          </a:p>
        </p:txBody>
      </p:sp>
      <p:sp>
        <p:nvSpPr>
          <p:cNvPr id="5" name="Content Placeholder 4"/>
          <p:cNvSpPr>
            <a:spLocks noGrp="1"/>
          </p:cNvSpPr>
          <p:nvPr>
            <p:ph idx="1"/>
          </p:nvPr>
        </p:nvSpPr>
        <p:spPr>
          <a:xfrm>
            <a:off x="1524000" y="609600"/>
            <a:ext cx="6096000" cy="5029199"/>
          </a:xfrm>
        </p:spPr>
        <p:txBody>
          <a:bodyPr/>
          <a:lstStyle/>
          <a:p>
            <a:pPr marL="18288" indent="0">
              <a:buNone/>
            </a:pPr>
            <a:r>
              <a:rPr lang="en-US" u="sng" dirty="0">
                <a:effectLst/>
              </a:rPr>
              <a:t>Developers</a:t>
            </a:r>
            <a:endParaRPr lang="en-US" dirty="0">
              <a:effectLst/>
            </a:endParaRPr>
          </a:p>
          <a:p>
            <a:r>
              <a:rPr lang="en-US" dirty="0">
                <a:effectLst/>
              </a:rPr>
              <a:t>Jonah Hoffman (</a:t>
            </a:r>
            <a:r>
              <a:rPr lang="en-US" u="sng" dirty="0">
                <a:effectLst/>
                <a:hlinkClick r:id="rId2"/>
              </a:rPr>
              <a:t>jh258312@my.stchas.edu</a:t>
            </a:r>
            <a:r>
              <a:rPr lang="en-US" dirty="0">
                <a:effectLst/>
              </a:rPr>
              <a:t>)</a:t>
            </a:r>
          </a:p>
          <a:p>
            <a:pPr marL="384048" lvl="1" indent="0">
              <a:buNone/>
            </a:pPr>
            <a:r>
              <a:rPr lang="en-US" dirty="0">
                <a:effectLst/>
              </a:rPr>
              <a:t>- </a:t>
            </a:r>
            <a:r>
              <a:rPr lang="en-US" sz="1600" dirty="0">
                <a:effectLst/>
              </a:rPr>
              <a:t>background in JavaScript and frontend development.</a:t>
            </a:r>
          </a:p>
          <a:p>
            <a:pPr marL="384048" lvl="1" indent="0">
              <a:buNone/>
            </a:pPr>
            <a:endParaRPr lang="en-US" dirty="0">
              <a:effectLst/>
            </a:endParaRPr>
          </a:p>
          <a:p>
            <a:r>
              <a:rPr lang="en-US" dirty="0">
                <a:effectLst/>
              </a:rPr>
              <a:t>Austin Steiniger (</a:t>
            </a:r>
            <a:r>
              <a:rPr lang="en-US" u="sng" dirty="0">
                <a:effectLst/>
                <a:hlinkClick r:id="rId3"/>
              </a:rPr>
              <a:t>as263003@my.stchas.edu</a:t>
            </a:r>
            <a:r>
              <a:rPr lang="en-US" dirty="0">
                <a:effectLst/>
              </a:rPr>
              <a:t>)</a:t>
            </a:r>
          </a:p>
          <a:p>
            <a:pPr marL="384048" lvl="1" indent="0">
              <a:buNone/>
            </a:pPr>
            <a:r>
              <a:rPr lang="en-US" dirty="0">
                <a:effectLst/>
              </a:rPr>
              <a:t>- </a:t>
            </a:r>
            <a:r>
              <a:rPr lang="en-US" sz="1600" dirty="0">
                <a:effectLst/>
              </a:rPr>
              <a:t>background in Python and backend development.</a:t>
            </a:r>
          </a:p>
          <a:p>
            <a:endParaRPr lang="en-US" dirty="0">
              <a:effectLst/>
            </a:endParaRPr>
          </a:p>
          <a:p>
            <a:pPr marL="18288" indent="0">
              <a:buNone/>
            </a:pPr>
            <a:r>
              <a:rPr lang="en-US" u="sng" dirty="0">
                <a:effectLst/>
              </a:rPr>
              <a:t>Project Managers</a:t>
            </a:r>
            <a:endParaRPr lang="en-US" dirty="0">
              <a:effectLst/>
            </a:endParaRPr>
          </a:p>
          <a:p>
            <a:r>
              <a:rPr lang="en-US" dirty="0">
                <a:effectLst/>
              </a:rPr>
              <a:t>Alix David (</a:t>
            </a:r>
            <a:r>
              <a:rPr lang="en-US" u="sng" dirty="0">
                <a:effectLst/>
                <a:hlinkClick r:id="rId4"/>
              </a:rPr>
              <a:t>ad124058@my.stchas.edu</a:t>
            </a:r>
            <a:r>
              <a:rPr lang="en-US" u="sng" dirty="0">
                <a:effectLst/>
              </a:rPr>
              <a:t>)</a:t>
            </a:r>
          </a:p>
          <a:p>
            <a:pPr marL="384048" lvl="1" indent="0">
              <a:buNone/>
            </a:pPr>
            <a:r>
              <a:rPr lang="en-US" sz="1600" dirty="0">
                <a:effectLst/>
              </a:rPr>
              <a:t>- experience in real world Project Management</a:t>
            </a:r>
          </a:p>
          <a:p>
            <a:pPr marL="384048" lvl="1" indent="0">
              <a:buNone/>
            </a:pPr>
            <a:endParaRPr lang="en-US" sz="1600" dirty="0">
              <a:effectLst/>
            </a:endParaRPr>
          </a:p>
          <a:p>
            <a:r>
              <a:rPr lang="en-US" dirty="0">
                <a:effectLst/>
              </a:rPr>
              <a:t>Matt Wright (</a:t>
            </a:r>
            <a:r>
              <a:rPr lang="en-US" u="sng" dirty="0">
                <a:effectLst/>
                <a:hlinkClick r:id="rId5"/>
              </a:rPr>
              <a:t>mw212610@my.stchas.edu</a:t>
            </a:r>
            <a:r>
              <a:rPr lang="en-US" u="sng" dirty="0">
                <a:effectLst/>
              </a:rPr>
              <a:t>)</a:t>
            </a:r>
          </a:p>
          <a:p>
            <a:pPr marL="18288" indent="0">
              <a:buNone/>
            </a:pPr>
            <a:r>
              <a:rPr lang="en-US" sz="1600" dirty="0">
                <a:effectLst/>
              </a:rPr>
              <a:t>       - experience in Python and C++ languages</a:t>
            </a:r>
          </a:p>
          <a:p>
            <a:pPr marL="18288" indent="0">
              <a:buNone/>
            </a:pPr>
            <a:endParaRPr lang="en-US" dirty="0"/>
          </a:p>
        </p:txBody>
      </p:sp>
    </p:spTree>
    <p:extLst>
      <p:ext uri="{BB962C8B-B14F-4D97-AF65-F5344CB8AC3E}">
        <p14:creationId xmlns:p14="http://schemas.microsoft.com/office/powerpoint/2010/main" val="1551202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457200"/>
            <a:ext cx="8077200" cy="5410200"/>
          </a:xfrm>
        </p:spPr>
        <p:txBody>
          <a:bodyPr>
            <a:normAutofit fontScale="70000" lnSpcReduction="20000"/>
          </a:bodyPr>
          <a:lstStyle/>
          <a:p>
            <a:pPr marL="0" indent="0" algn="ctr">
              <a:buNone/>
            </a:pPr>
            <a:endParaRPr lang="en-US" sz="1800" b="1" i="1"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lgn="ctr">
              <a:buNone/>
            </a:pPr>
            <a:r>
              <a:rPr lang="en-US" sz="3400" dirty="0"/>
              <a:t>Welcome to the Goat of chance games…</a:t>
            </a:r>
          </a:p>
          <a:p>
            <a:pPr marL="0" indent="0" algn="ctr">
              <a:buNone/>
            </a:pPr>
            <a:r>
              <a:rPr lang="en-US" sz="3400" b="1" i="1" u="sng" dirty="0"/>
              <a:t>Blackjack GOAT 2.1</a:t>
            </a:r>
          </a:p>
          <a:p>
            <a:pPr marL="0" indent="0" algn="ctr">
              <a:buNone/>
            </a:pPr>
            <a:r>
              <a:rPr lang="en-US" sz="3400" dirty="0"/>
              <a:t>Where there is excitement in every card!</a:t>
            </a:r>
          </a:p>
          <a:p>
            <a:pPr marL="0" indent="0" algn="ctr">
              <a:buNone/>
            </a:pPr>
            <a:endParaRPr lang="en-US" sz="3200" dirty="0"/>
          </a:p>
          <a:p>
            <a:pPr marL="18288" indent="0">
              <a:buNone/>
            </a:pPr>
            <a:r>
              <a:rPr lang="en-US" sz="1800" dirty="0">
                <a:effectLst/>
              </a:rPr>
              <a:t>- JAAM studios aims to make the next greatest Blackjack web game! Sit back, relax, and let the sound of the cards hitting the felt relax you after a long week. </a:t>
            </a:r>
          </a:p>
          <a:p>
            <a:pPr marL="18288" indent="0">
              <a:buNone/>
            </a:pPr>
            <a:endParaRPr lang="en-US" sz="1800" dirty="0">
              <a:effectLst/>
            </a:endParaRPr>
          </a:p>
          <a:p>
            <a:pPr marL="18288" indent="0">
              <a:buNone/>
            </a:pPr>
            <a:r>
              <a:rPr lang="en-US" sz="1800" dirty="0">
                <a:effectLst/>
              </a:rPr>
              <a:t>- With tons of features to keep the game interesting and implementation of using your very own Google account, you will be able to save your progress and rack up chips endlessly. No need to worry about the stress and risk of real-life casino gambling, enjoy your time and stay with us on </a:t>
            </a:r>
            <a:r>
              <a:rPr lang="en-US" sz="1800" b="1" i="1" dirty="0">
                <a:effectLst/>
              </a:rPr>
              <a:t>Blackjack Goat 2.1</a:t>
            </a:r>
            <a:r>
              <a:rPr lang="en-US" sz="1800" dirty="0">
                <a:effectLst/>
              </a:rPr>
              <a:t>.</a:t>
            </a:r>
          </a:p>
          <a:p>
            <a:pPr marL="18288" indent="0">
              <a:buNone/>
            </a:pPr>
            <a:endParaRPr lang="en-US" sz="1800" dirty="0"/>
          </a:p>
          <a:p>
            <a:pPr marL="18288" indent="0">
              <a:buNone/>
            </a:pPr>
            <a:endParaRPr lang="en-US" sz="1800" dirty="0"/>
          </a:p>
          <a:p>
            <a:pPr marL="18288" indent="0">
              <a:buNone/>
            </a:pPr>
            <a:endParaRPr lang="en-US" sz="1800" dirty="0"/>
          </a:p>
          <a:p>
            <a:pPr marL="18288" indent="0" algn="ctr">
              <a:buNone/>
            </a:pPr>
            <a:r>
              <a:rPr lang="en-US" sz="1800" u="sng" dirty="0"/>
              <a:t>Our Mission is to provide the user with relaxing entertainment without the risk of real-life gambling!</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2" name="Title 1"/>
          <p:cNvSpPr>
            <a:spLocks noGrp="1"/>
          </p:cNvSpPr>
          <p:nvPr>
            <p:ph type="title"/>
          </p:nvPr>
        </p:nvSpPr>
        <p:spPr>
          <a:xfrm>
            <a:off x="0" y="5867400"/>
            <a:ext cx="7543800" cy="914400"/>
          </a:xfrm>
        </p:spPr>
        <p:txBody>
          <a:bodyPr>
            <a:normAutofit/>
          </a:bodyPr>
          <a:lstStyle/>
          <a:p>
            <a:r>
              <a:rPr lang="en-US" dirty="0"/>
              <a:t>Introduction</a:t>
            </a:r>
          </a:p>
        </p:txBody>
      </p:sp>
    </p:spTree>
    <p:extLst>
      <p:ext uri="{BB962C8B-B14F-4D97-AF65-F5344CB8AC3E}">
        <p14:creationId xmlns:p14="http://schemas.microsoft.com/office/powerpoint/2010/main" val="354023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38200"/>
            <a:ext cx="8077200" cy="4724400"/>
          </a:xfrm>
        </p:spPr>
        <p:txBody>
          <a:bodyPr>
            <a:normAutofit/>
          </a:bodyPr>
          <a:lstStyle/>
          <a:p>
            <a:r>
              <a:rPr lang="en-US" u="sng" dirty="0"/>
              <a:t>Objective</a:t>
            </a:r>
            <a:r>
              <a:rPr lang="en-US" dirty="0"/>
              <a:t>:</a:t>
            </a:r>
          </a:p>
          <a:p>
            <a:pPr marL="384048" lvl="1" indent="0">
              <a:buNone/>
            </a:pPr>
            <a:r>
              <a:rPr lang="en-US" dirty="0"/>
              <a:t>Players draw cards to reach a total of </a:t>
            </a:r>
            <a:r>
              <a:rPr lang="en-US" i="1" dirty="0"/>
              <a:t>21</a:t>
            </a:r>
            <a:r>
              <a:rPr lang="en-US" dirty="0"/>
              <a:t> or closest to it  before going bust (over </a:t>
            </a:r>
            <a:r>
              <a:rPr lang="en-US" i="1" dirty="0"/>
              <a:t>21</a:t>
            </a:r>
            <a:r>
              <a:rPr lang="en-US" dirty="0"/>
              <a:t>) . </a:t>
            </a:r>
          </a:p>
          <a:p>
            <a:pPr marL="384048" lvl="1" indent="0">
              <a:buNone/>
            </a:pPr>
            <a:endParaRPr lang="en-US" dirty="0"/>
          </a:p>
          <a:p>
            <a:pPr marL="384048" lvl="1" indent="0">
              <a:buNone/>
            </a:pPr>
            <a:r>
              <a:rPr lang="en-US" dirty="0"/>
              <a:t>- </a:t>
            </a:r>
            <a:r>
              <a:rPr lang="en-US" u="sng" dirty="0"/>
              <a:t>Card Values: </a:t>
            </a:r>
          </a:p>
          <a:p>
            <a:pPr marL="384048" lvl="1" indent="0">
              <a:buNone/>
            </a:pPr>
            <a:r>
              <a:rPr lang="en-US" dirty="0"/>
              <a:t>	-Number cards: worth the listed numeric value</a:t>
            </a:r>
          </a:p>
          <a:p>
            <a:pPr marL="384048" lvl="1" indent="0">
              <a:buNone/>
            </a:pPr>
            <a:r>
              <a:rPr lang="en-US" dirty="0"/>
              <a:t>	-Face cards: worth </a:t>
            </a:r>
            <a:r>
              <a:rPr lang="en-US" i="1" dirty="0"/>
              <a:t>10</a:t>
            </a:r>
          </a:p>
          <a:p>
            <a:pPr marL="384048" lvl="1" indent="0">
              <a:buNone/>
            </a:pPr>
            <a:r>
              <a:rPr lang="en-US" dirty="0"/>
              <a:t>	-Aces: worth </a:t>
            </a:r>
            <a:r>
              <a:rPr lang="en-US" i="1" dirty="0"/>
              <a:t>1</a:t>
            </a:r>
            <a:r>
              <a:rPr lang="en-US" dirty="0"/>
              <a:t> or </a:t>
            </a:r>
            <a:r>
              <a:rPr lang="en-US" i="1" dirty="0"/>
              <a:t>11</a:t>
            </a:r>
          </a:p>
          <a:p>
            <a:pPr marL="384048" lvl="1" indent="0">
              <a:buNone/>
            </a:pPr>
            <a:endParaRPr lang="en-US" i="1" dirty="0"/>
          </a:p>
          <a:p>
            <a:pPr lvl="1">
              <a:buFontTx/>
              <a:buChar char="-"/>
            </a:pPr>
            <a:r>
              <a:rPr lang="en-US" u="sng" dirty="0"/>
              <a:t>Beat the bank: </a:t>
            </a:r>
          </a:p>
          <a:p>
            <a:pPr lvl="2">
              <a:buFontTx/>
              <a:buChar char="-"/>
            </a:pPr>
            <a:r>
              <a:rPr lang="en-US" dirty="0"/>
              <a:t>21 (or blackjack) as your starting hole cards pays 3 to 2</a:t>
            </a:r>
          </a:p>
          <a:p>
            <a:pPr lvl="2">
              <a:buFontTx/>
              <a:buChar char="-"/>
            </a:pPr>
            <a:r>
              <a:rPr lang="en-US" dirty="0"/>
              <a:t>2X Bet If you beat the banks draw without reaching 21 </a:t>
            </a:r>
          </a:p>
          <a:p>
            <a:pPr lvl="2">
              <a:buFontTx/>
              <a:buChar char="-"/>
            </a:pPr>
            <a:r>
              <a:rPr lang="en-US" dirty="0"/>
              <a:t>Exceeding 21 = bust and loss of all chips that were bet</a:t>
            </a:r>
          </a:p>
          <a:p>
            <a:pPr lvl="2">
              <a:buFontTx/>
              <a:buChar char="-"/>
            </a:pPr>
            <a:endParaRPr lang="en-US" dirty="0"/>
          </a:p>
        </p:txBody>
      </p:sp>
      <p:sp>
        <p:nvSpPr>
          <p:cNvPr id="2" name="Title 1"/>
          <p:cNvSpPr>
            <a:spLocks noGrp="1"/>
          </p:cNvSpPr>
          <p:nvPr>
            <p:ph type="title"/>
          </p:nvPr>
        </p:nvSpPr>
        <p:spPr>
          <a:xfrm>
            <a:off x="4823" y="5867400"/>
            <a:ext cx="7543800" cy="914400"/>
          </a:xfrm>
        </p:spPr>
        <p:txBody>
          <a:bodyPr/>
          <a:lstStyle/>
          <a:p>
            <a:r>
              <a:rPr lang="en-US" dirty="0"/>
              <a:t>How to Play 	</a:t>
            </a:r>
          </a:p>
        </p:txBody>
      </p:sp>
    </p:spTree>
    <p:extLst>
      <p:ext uri="{BB962C8B-B14F-4D97-AF65-F5344CB8AC3E}">
        <p14:creationId xmlns:p14="http://schemas.microsoft.com/office/powerpoint/2010/main" val="1002531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1"/>
            <a:ext cx="8991600" cy="5867400"/>
          </a:xfrm>
        </p:spPr>
        <p:txBody>
          <a:bodyPr/>
          <a:lstStyle/>
          <a:p>
            <a:pPr marL="18288" indent="0">
              <a:buNone/>
            </a:pPr>
            <a:endParaRPr lang="en-US" dirty="0">
              <a:effectLst/>
            </a:endParaRPr>
          </a:p>
          <a:p>
            <a:r>
              <a:rPr lang="en-US" dirty="0">
                <a:effectLst/>
              </a:rPr>
              <a:t>Changing deck themes (card backs, possible implementation of felt color)</a:t>
            </a:r>
          </a:p>
          <a:p>
            <a:r>
              <a:rPr lang="en-US" dirty="0">
                <a:effectLst/>
              </a:rPr>
              <a:t>Change the number of decks in play (2, 4, or even 6 decks in play!)</a:t>
            </a:r>
          </a:p>
          <a:p>
            <a:r>
              <a:rPr lang="en-US" dirty="0">
                <a:effectLst/>
              </a:rPr>
              <a:t>Your own avatar photo and display name</a:t>
            </a:r>
          </a:p>
          <a:p>
            <a:r>
              <a:rPr lang="en-US" dirty="0">
                <a:effectLst/>
              </a:rPr>
              <a:t>Google account implementation saves your chip stack!</a:t>
            </a:r>
          </a:p>
          <a:p>
            <a:r>
              <a:rPr lang="en-US" dirty="0">
                <a:effectLst/>
              </a:rPr>
              <a:t>Wide variety of bet amounts to keep the game interesting (1,5,10,20,50,100 bet amounts!) </a:t>
            </a:r>
            <a:r>
              <a:rPr lang="en-US" b="1" i="1" dirty="0">
                <a:effectLst/>
              </a:rPr>
              <a:t>potentially more coming</a:t>
            </a:r>
            <a:endParaRPr lang="en-US" dirty="0">
              <a:effectLst/>
            </a:endParaRPr>
          </a:p>
          <a:p>
            <a:r>
              <a:rPr lang="en-US" dirty="0">
                <a:effectLst/>
              </a:rPr>
              <a:t>Playable on PC web browser or phone/tablet web browser</a:t>
            </a:r>
          </a:p>
          <a:p>
            <a:r>
              <a:rPr lang="en-US" dirty="0">
                <a:effectLst/>
              </a:rPr>
              <a:t>All your favorite blackjack rules (1.5x pay on Blackjacks, splitting pairs, AND double down!)</a:t>
            </a:r>
          </a:p>
          <a:p>
            <a:endParaRPr lang="en-US" dirty="0"/>
          </a:p>
        </p:txBody>
      </p:sp>
      <p:sp>
        <p:nvSpPr>
          <p:cNvPr id="2" name="Title 1"/>
          <p:cNvSpPr>
            <a:spLocks noGrp="1"/>
          </p:cNvSpPr>
          <p:nvPr>
            <p:ph type="title"/>
          </p:nvPr>
        </p:nvSpPr>
        <p:spPr>
          <a:xfrm>
            <a:off x="0" y="5924550"/>
            <a:ext cx="7543800" cy="914400"/>
          </a:xfrm>
        </p:spPr>
        <p:txBody>
          <a:bodyPr/>
          <a:lstStyle/>
          <a:p>
            <a:r>
              <a:rPr lang="en-US" dirty="0"/>
              <a:t>Features</a:t>
            </a:r>
          </a:p>
        </p:txBody>
      </p:sp>
    </p:spTree>
    <p:extLst>
      <p:ext uri="{BB962C8B-B14F-4D97-AF65-F5344CB8AC3E}">
        <p14:creationId xmlns:p14="http://schemas.microsoft.com/office/powerpoint/2010/main" val="2310466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095999"/>
          </a:xfrm>
        </p:spPr>
        <p:txBody>
          <a:bodyPr/>
          <a:lstStyle/>
          <a:p>
            <a:r>
              <a:rPr lang="en-US" dirty="0">
                <a:effectLst/>
              </a:rPr>
              <a:t>Out of chips? Work on Casino Cleaning Crew to earn more so you can head back to the tables..</a:t>
            </a:r>
          </a:p>
          <a:p>
            <a:r>
              <a:rPr lang="en-US" dirty="0">
                <a:effectLst/>
              </a:rPr>
              <a:t>Have a gambling problem that you can't seem to shake? We have rehab roleplay to keep you off the casino floor!</a:t>
            </a:r>
          </a:p>
          <a:p>
            <a:endParaRPr lang="en-US" dirty="0">
              <a:effectLst/>
            </a:endParaRPr>
          </a:p>
          <a:p>
            <a:r>
              <a:rPr lang="en-US" dirty="0">
                <a:effectLst/>
              </a:rPr>
              <a:t> MORE to come!</a:t>
            </a:r>
          </a:p>
          <a:p>
            <a:endParaRPr lang="en-US" dirty="0">
              <a:effectLst/>
            </a:endParaRPr>
          </a:p>
        </p:txBody>
      </p:sp>
      <p:sp>
        <p:nvSpPr>
          <p:cNvPr id="3" name="Title 2"/>
          <p:cNvSpPr>
            <a:spLocks noGrp="1"/>
          </p:cNvSpPr>
          <p:nvPr>
            <p:ph type="title"/>
          </p:nvPr>
        </p:nvSpPr>
        <p:spPr>
          <a:xfrm>
            <a:off x="0" y="5943600"/>
            <a:ext cx="7543800" cy="914400"/>
          </a:xfrm>
        </p:spPr>
        <p:txBody>
          <a:bodyPr/>
          <a:lstStyle/>
          <a:p>
            <a:r>
              <a:rPr lang="en-US" dirty="0"/>
              <a:t>Future Implementation</a:t>
            </a:r>
          </a:p>
        </p:txBody>
      </p:sp>
    </p:spTree>
    <p:extLst>
      <p:ext uri="{BB962C8B-B14F-4D97-AF65-F5344CB8AC3E}">
        <p14:creationId xmlns:p14="http://schemas.microsoft.com/office/powerpoint/2010/main" val="131638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0" y="1143000"/>
            <a:ext cx="6096000" cy="3657599"/>
          </a:xfrm>
        </p:spPr>
        <p:txBody>
          <a:bodyPr/>
          <a:lstStyle/>
          <a:p>
            <a:r>
              <a:rPr lang="en-US" dirty="0"/>
              <a:t>HTML</a:t>
            </a:r>
          </a:p>
          <a:p>
            <a:pPr lvl="1"/>
            <a:r>
              <a:rPr lang="en-US" dirty="0"/>
              <a:t>Site Shell </a:t>
            </a:r>
          </a:p>
          <a:p>
            <a:endParaRPr lang="en-US" dirty="0"/>
          </a:p>
          <a:p>
            <a:r>
              <a:rPr lang="en-US" dirty="0"/>
              <a:t>JavaScript:</a:t>
            </a:r>
          </a:p>
          <a:p>
            <a:pPr lvl="1"/>
            <a:r>
              <a:rPr lang="en-US" dirty="0"/>
              <a:t>GUI : user input</a:t>
            </a:r>
          </a:p>
        </p:txBody>
      </p:sp>
      <p:sp>
        <p:nvSpPr>
          <p:cNvPr id="3" name="Title 2"/>
          <p:cNvSpPr>
            <a:spLocks noGrp="1"/>
          </p:cNvSpPr>
          <p:nvPr>
            <p:ph type="title"/>
          </p:nvPr>
        </p:nvSpPr>
        <p:spPr>
          <a:xfrm>
            <a:off x="0" y="5935884"/>
            <a:ext cx="7543800" cy="914400"/>
          </a:xfrm>
        </p:spPr>
        <p:txBody>
          <a:bodyPr/>
          <a:lstStyle/>
          <a:p>
            <a:r>
              <a:rPr lang="en-US" dirty="0"/>
              <a:t>Front End Development </a:t>
            </a:r>
          </a:p>
        </p:txBody>
      </p:sp>
    </p:spTree>
    <p:extLst>
      <p:ext uri="{BB962C8B-B14F-4D97-AF65-F5344CB8AC3E}">
        <p14:creationId xmlns:p14="http://schemas.microsoft.com/office/powerpoint/2010/main" val="4188841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Django Framework </a:t>
            </a:r>
          </a:p>
          <a:p>
            <a:endParaRPr lang="en-US" dirty="0"/>
          </a:p>
          <a:p>
            <a:r>
              <a:rPr lang="en-US" dirty="0"/>
              <a:t>Python 3.21</a:t>
            </a:r>
          </a:p>
        </p:txBody>
      </p:sp>
      <p:sp>
        <p:nvSpPr>
          <p:cNvPr id="3" name="Title 2"/>
          <p:cNvSpPr>
            <a:spLocks noGrp="1"/>
          </p:cNvSpPr>
          <p:nvPr>
            <p:ph type="title"/>
          </p:nvPr>
        </p:nvSpPr>
        <p:spPr>
          <a:xfrm>
            <a:off x="0" y="5917557"/>
            <a:ext cx="7543800" cy="914400"/>
          </a:xfrm>
        </p:spPr>
        <p:txBody>
          <a:bodyPr/>
          <a:lstStyle/>
          <a:p>
            <a:r>
              <a:rPr lang="en-US" dirty="0"/>
              <a:t>Back End Development</a:t>
            </a:r>
          </a:p>
        </p:txBody>
      </p:sp>
    </p:spTree>
    <p:extLst>
      <p:ext uri="{BB962C8B-B14F-4D97-AF65-F5344CB8AC3E}">
        <p14:creationId xmlns:p14="http://schemas.microsoft.com/office/powerpoint/2010/main" val="503070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0" y="1219200"/>
            <a:ext cx="6096000" cy="3657599"/>
          </a:xfrm>
        </p:spPr>
        <p:txBody>
          <a:bodyPr/>
          <a:lstStyle/>
          <a:p>
            <a:pPr marL="18288" indent="0">
              <a:buNone/>
            </a:pPr>
            <a:r>
              <a:rPr lang="en-US" dirty="0"/>
              <a:t>-Internal testing </a:t>
            </a:r>
          </a:p>
          <a:p>
            <a:pPr marL="18288" indent="0">
              <a:buNone/>
            </a:pPr>
            <a:endParaRPr lang="en-US" dirty="0"/>
          </a:p>
          <a:p>
            <a:pPr marL="18288" indent="0">
              <a:buNone/>
            </a:pPr>
            <a:r>
              <a:rPr lang="en-US" dirty="0"/>
              <a:t>-Focus group testing</a:t>
            </a:r>
          </a:p>
          <a:p>
            <a:pPr marL="18288" indent="0">
              <a:buNone/>
            </a:pPr>
            <a:endParaRPr lang="en-US" dirty="0"/>
          </a:p>
          <a:p>
            <a:pPr marL="18288" indent="0">
              <a:buNone/>
            </a:pPr>
            <a:r>
              <a:rPr lang="en-US" dirty="0"/>
              <a:t>-Beta Test</a:t>
            </a:r>
          </a:p>
          <a:p>
            <a:pPr marL="18288" indent="0">
              <a:buNone/>
            </a:pPr>
            <a:endParaRPr lang="en-US" dirty="0"/>
          </a:p>
          <a:p>
            <a:pPr marL="18288" indent="0">
              <a:buNone/>
            </a:pPr>
            <a:r>
              <a:rPr lang="en-US" dirty="0"/>
              <a:t>-Final test</a:t>
            </a:r>
          </a:p>
        </p:txBody>
      </p:sp>
      <p:sp>
        <p:nvSpPr>
          <p:cNvPr id="3" name="Title 2"/>
          <p:cNvSpPr>
            <a:spLocks noGrp="1"/>
          </p:cNvSpPr>
          <p:nvPr>
            <p:ph type="title"/>
          </p:nvPr>
        </p:nvSpPr>
        <p:spPr>
          <a:xfrm>
            <a:off x="0" y="5867400"/>
            <a:ext cx="7543800" cy="914400"/>
          </a:xfrm>
        </p:spPr>
        <p:txBody>
          <a:bodyPr/>
          <a:lstStyle/>
          <a:p>
            <a:r>
              <a:rPr lang="en-US" dirty="0"/>
              <a:t>Development and Testing </a:t>
            </a:r>
          </a:p>
        </p:txBody>
      </p:sp>
    </p:spTree>
    <p:extLst>
      <p:ext uri="{BB962C8B-B14F-4D97-AF65-F5344CB8AC3E}">
        <p14:creationId xmlns:p14="http://schemas.microsoft.com/office/powerpoint/2010/main" val="23316576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lemental">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95000"/>
              </a:schemeClr>
            </a:gs>
            <a:gs pos="100000">
              <a:schemeClr val="phClr">
                <a:shade val="40000"/>
                <a:satMod val="180000"/>
              </a:schemeClr>
            </a:gs>
          </a:gsLst>
          <a:lin ang="5400000" scaled="0"/>
        </a:gradFill>
        <a:blipFill>
          <a:blip xmlns:r="http://schemas.openxmlformats.org/officeDocument/2006/relationships" r:embed="rId1">
            <a:duotone>
              <a:schemeClr val="phClr">
                <a:shade val="14000"/>
                <a:satMod val="280000"/>
              </a:schemeClr>
              <a:schemeClr val="phClr">
                <a:tint val="60000"/>
                <a:sat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Elemental</Template>
  <TotalTime>265</TotalTime>
  <Words>591</Words>
  <Application>Microsoft Office PowerPoint</Application>
  <PresentationFormat>On-screen Show (4:3)</PresentationFormat>
  <Paragraphs>123</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Palatino Linotype</vt:lpstr>
      <vt:lpstr>Wingdings</vt:lpstr>
      <vt:lpstr>Elemental</vt:lpstr>
      <vt:lpstr>Project Proposal  JAAM studios presents JAAM Casino BLACKJACK GOAT 2.1</vt:lpstr>
      <vt:lpstr>About Us</vt:lpstr>
      <vt:lpstr>Introduction</vt:lpstr>
      <vt:lpstr>How to Play  </vt:lpstr>
      <vt:lpstr>Features</vt:lpstr>
      <vt:lpstr>Future Implementation</vt:lpstr>
      <vt:lpstr>Front End Development </vt:lpstr>
      <vt:lpstr>Back End Development</vt:lpstr>
      <vt:lpstr>Development and Testing </vt:lpstr>
      <vt:lpstr>Budget and Finance </vt:lpstr>
      <vt:lpstr>Schedule</vt:lpstr>
      <vt:lpstr>Thank You Shareholders!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dc:creator>
  <cp:lastModifiedBy>Matt Wright</cp:lastModifiedBy>
  <cp:revision>20</cp:revision>
  <dcterms:created xsi:type="dcterms:W3CDTF">2024-02-06T00:51:52Z</dcterms:created>
  <dcterms:modified xsi:type="dcterms:W3CDTF">2024-02-07T00:07:33Z</dcterms:modified>
</cp:coreProperties>
</file>