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598" autoAdjust="0"/>
  </p:normalViewPr>
  <p:slideViewPr>
    <p:cSldViewPr>
      <p:cViewPr varScale="1">
        <p:scale>
          <a:sx n="101" d="100"/>
          <a:sy n="101" d="100"/>
        </p:scale>
        <p:origin x="183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2B0E61E5-136A-4788-9F0D-7A8EF21D0558}" type="datetimeFigureOut">
              <a:rPr lang="en-US" smtClean="0"/>
              <a:t>2/6/2024</a:t>
            </a:fld>
            <a:endParaRPr lang="en-US"/>
          </a:p>
        </p:txBody>
      </p:sp>
      <p:sp>
        <p:nvSpPr>
          <p:cNvPr id="13" name="Slide Number Placeholder 12"/>
          <p:cNvSpPr>
            <a:spLocks noGrp="1"/>
          </p:cNvSpPr>
          <p:nvPr>
            <p:ph type="sldNum" sz="quarter" idx="11"/>
          </p:nvPr>
        </p:nvSpPr>
        <p:spPr/>
        <p:txBody>
          <a:bodyPr/>
          <a:lstStyle/>
          <a:p>
            <a:fld id="{6800ED12-3656-40C9-BB78-5B80E43D0A6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0E61E5-136A-4788-9F0D-7A8EF21D0558}" type="datetimeFigureOut">
              <a:rPr lang="en-US" smtClean="0"/>
              <a:t>2/6/2024</a:t>
            </a:fld>
            <a:endParaRPr lang="en-US"/>
          </a:p>
        </p:txBody>
      </p:sp>
      <p:sp>
        <p:nvSpPr>
          <p:cNvPr id="9" name="Slide Number Placeholder 8"/>
          <p:cNvSpPr>
            <a:spLocks noGrp="1"/>
          </p:cNvSpPr>
          <p:nvPr>
            <p:ph type="sldNum" sz="quarter" idx="11"/>
          </p:nvPr>
        </p:nvSpPr>
        <p:spPr/>
        <p:txBody>
          <a:bodyPr/>
          <a:lstStyle/>
          <a:p>
            <a:fld id="{6800ED12-3656-40C9-BB78-5B80E43D0A6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2B0E61E5-136A-4788-9F0D-7A8EF21D0558}" type="datetimeFigureOut">
              <a:rPr lang="en-US" smtClean="0"/>
              <a:t>2/6/2024</a:t>
            </a:fld>
            <a:endParaRPr lang="en-US"/>
          </a:p>
        </p:txBody>
      </p:sp>
      <p:sp>
        <p:nvSpPr>
          <p:cNvPr id="8" name="Slide Number Placeholder 7"/>
          <p:cNvSpPr>
            <a:spLocks noGrp="1"/>
          </p:cNvSpPr>
          <p:nvPr>
            <p:ph type="sldNum" sz="quarter" idx="11"/>
          </p:nvPr>
        </p:nvSpPr>
        <p:spPr/>
        <p:txBody>
          <a:bodyPr/>
          <a:lstStyle/>
          <a:p>
            <a:fld id="{6800ED12-3656-40C9-BB78-5B80E43D0A6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0E61E5-136A-4788-9F0D-7A8EF21D0558}" type="datetimeFigureOut">
              <a:rPr lang="en-US" smtClean="0"/>
              <a:t>2/6/2024</a:t>
            </a:fld>
            <a:endParaRPr lang="en-US"/>
          </a:p>
        </p:txBody>
      </p:sp>
      <p:sp>
        <p:nvSpPr>
          <p:cNvPr id="6" name="Slide Number Placeholder 5"/>
          <p:cNvSpPr>
            <a:spLocks noGrp="1"/>
          </p:cNvSpPr>
          <p:nvPr>
            <p:ph type="sldNum" sz="quarter" idx="11"/>
          </p:nvPr>
        </p:nvSpPr>
        <p:spPr/>
        <p:txBody>
          <a:bodyPr/>
          <a:lstStyle/>
          <a:p>
            <a:fld id="{6800ED12-3656-40C9-BB78-5B80E43D0A6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B0E61E5-136A-4788-9F0D-7A8EF21D0558}" type="datetimeFigureOut">
              <a:rPr lang="en-US" smtClean="0"/>
              <a:t>2/6/2024</a:t>
            </a:fld>
            <a:endParaRPr lang="en-US"/>
          </a:p>
        </p:txBody>
      </p:sp>
      <p:sp>
        <p:nvSpPr>
          <p:cNvPr id="14" name="Slide Number Placeholder 13"/>
          <p:cNvSpPr>
            <a:spLocks noGrp="1"/>
          </p:cNvSpPr>
          <p:nvPr>
            <p:ph type="sldNum" sz="quarter" idx="11"/>
          </p:nvPr>
        </p:nvSpPr>
        <p:spPr/>
        <p:txBody>
          <a:bodyPr/>
          <a:lstStyle/>
          <a:p>
            <a:fld id="{6800ED12-3656-40C9-BB78-5B80E43D0A6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0E61E5-136A-4788-9F0D-7A8EF21D0558}" type="datetimeFigureOut">
              <a:rPr lang="en-US" smtClean="0"/>
              <a:t>2/6/2024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800ED12-3656-40C9-BB78-5B80E43D0A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s263003@my.stchas.edu" TargetMode="External"/><Relationship Id="rId2" Type="http://schemas.openxmlformats.org/officeDocument/2006/relationships/hyperlink" Target="mailto:jh258312@my.stchas.edu" TargetMode="External"/><Relationship Id="rId1" Type="http://schemas.openxmlformats.org/officeDocument/2006/relationships/slideLayout" Target="../slideLayouts/slideLayout2.xml"/><Relationship Id="rId5" Type="http://schemas.openxmlformats.org/officeDocument/2006/relationships/hyperlink" Target="mailto:mw212610@my.stchas.edu" TargetMode="External"/><Relationship Id="rId4" Type="http://schemas.openxmlformats.org/officeDocument/2006/relationships/hyperlink" Target="mailto:ad124058@my.stchas.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2751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1366" y="0"/>
            <a:ext cx="7772400" cy="2057400"/>
          </a:xfrm>
        </p:spPr>
        <p:txBody>
          <a:bodyPr>
            <a:normAutofit/>
          </a:bodyPr>
          <a:lstStyle/>
          <a:p>
            <a:r>
              <a:rPr lang="en-US" sz="2000" b="1" dirty="0">
                <a:solidFill>
                  <a:schemeClr val="bg1"/>
                </a:solidFill>
                <a:effectLst>
                  <a:outerShdw blurRad="38100" dist="38100" dir="2700000" algn="tl">
                    <a:srgbClr val="000000">
                      <a:alpha val="43137"/>
                    </a:srgbClr>
                  </a:outerShdw>
                </a:effectLst>
              </a:rPr>
              <a:t>Project Proposal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JAAM </a:t>
            </a:r>
            <a:r>
              <a:rPr lang="en-US" sz="2800" b="1" dirty="0">
                <a:solidFill>
                  <a:schemeClr val="bg1"/>
                </a:solidFill>
                <a:effectLst>
                  <a:outerShdw blurRad="38100" dist="38100" dir="2700000" algn="tl">
                    <a:srgbClr val="000000">
                      <a:alpha val="43137"/>
                    </a:srgbClr>
                  </a:outerShdw>
                </a:effectLst>
              </a:rPr>
              <a:t>studios presents</a:t>
            </a:r>
            <a:br>
              <a:rPr lang="en-US" sz="2800" b="1" dirty="0">
                <a:solidFill>
                  <a:schemeClr val="bg1"/>
                </a:solidFill>
                <a:effectLst>
                  <a:outerShdw blurRad="38100" dist="38100" dir="2700000" algn="tl">
                    <a:srgbClr val="000000">
                      <a:alpha val="43137"/>
                    </a:srgbClr>
                  </a:outerShdw>
                </a:effectLst>
              </a:rPr>
            </a:br>
            <a:r>
              <a:rPr lang="en-US" sz="3200" b="1" dirty="0">
                <a:solidFill>
                  <a:schemeClr val="bg1"/>
                </a:solidFill>
              </a:rPr>
              <a:t>JAAM Casino</a:t>
            </a:r>
            <a:br>
              <a:rPr lang="en-US" sz="2400" b="1" dirty="0">
                <a:solidFill>
                  <a:schemeClr val="bg1"/>
                </a:solidFill>
                <a:effectLst>
                  <a:outerShdw blurRad="38100" dist="38100" dir="2700000" algn="tl">
                    <a:srgbClr val="000000">
                      <a:alpha val="43137"/>
                    </a:srgbClr>
                  </a:outerShdw>
                </a:effectLst>
              </a:rPr>
            </a:br>
            <a:r>
              <a:rPr lang="en-US" sz="4000" b="1" dirty="0">
                <a:solidFill>
                  <a:schemeClr val="bg1"/>
                </a:solidFill>
                <a:effectLst>
                  <a:outerShdw blurRad="38100" dist="38100" dir="2700000" algn="tl">
                    <a:srgbClr val="000000">
                      <a:alpha val="43137"/>
                    </a:srgbClr>
                  </a:outerShdw>
                </a:effectLst>
              </a:rPr>
              <a:t>BLACK JACK GOAT 2.1</a:t>
            </a:r>
          </a:p>
        </p:txBody>
      </p:sp>
    </p:spTree>
    <p:extLst>
      <p:ext uri="{BB962C8B-B14F-4D97-AF65-F5344CB8AC3E}">
        <p14:creationId xmlns:p14="http://schemas.microsoft.com/office/powerpoint/2010/main" val="34192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4619718"/>
              </p:ext>
            </p:extLst>
          </p:nvPr>
        </p:nvGraphicFramePr>
        <p:xfrm>
          <a:off x="14469" y="22185"/>
          <a:ext cx="9053332" cy="6183259"/>
        </p:xfrm>
        <a:graphic>
          <a:graphicData uri="http://schemas.openxmlformats.org/drawingml/2006/table">
            <a:tbl>
              <a:tblPr firstRow="1" bandRow="1">
                <a:tableStyleId>{5C22544A-7EE6-4342-B048-85BDC9FD1C3A}</a:tableStyleId>
              </a:tblPr>
              <a:tblGrid>
                <a:gridCol w="1508889">
                  <a:extLst>
                    <a:ext uri="{9D8B030D-6E8A-4147-A177-3AD203B41FA5}">
                      <a16:colId xmlns:a16="http://schemas.microsoft.com/office/drawing/2014/main" val="20000"/>
                    </a:ext>
                  </a:extLst>
                </a:gridCol>
                <a:gridCol w="1718820">
                  <a:extLst>
                    <a:ext uri="{9D8B030D-6E8A-4147-A177-3AD203B41FA5}">
                      <a16:colId xmlns:a16="http://schemas.microsoft.com/office/drawing/2014/main" val="20001"/>
                    </a:ext>
                  </a:extLst>
                </a:gridCol>
                <a:gridCol w="1298956">
                  <a:extLst>
                    <a:ext uri="{9D8B030D-6E8A-4147-A177-3AD203B41FA5}">
                      <a16:colId xmlns:a16="http://schemas.microsoft.com/office/drawing/2014/main" val="20002"/>
                    </a:ext>
                  </a:extLst>
                </a:gridCol>
                <a:gridCol w="1508889">
                  <a:extLst>
                    <a:ext uri="{9D8B030D-6E8A-4147-A177-3AD203B41FA5}">
                      <a16:colId xmlns:a16="http://schemas.microsoft.com/office/drawing/2014/main" val="20003"/>
                    </a:ext>
                  </a:extLst>
                </a:gridCol>
                <a:gridCol w="1508889">
                  <a:extLst>
                    <a:ext uri="{9D8B030D-6E8A-4147-A177-3AD203B41FA5}">
                      <a16:colId xmlns:a16="http://schemas.microsoft.com/office/drawing/2014/main" val="20004"/>
                    </a:ext>
                  </a:extLst>
                </a:gridCol>
                <a:gridCol w="1508889">
                  <a:extLst>
                    <a:ext uri="{9D8B030D-6E8A-4147-A177-3AD203B41FA5}">
                      <a16:colId xmlns:a16="http://schemas.microsoft.com/office/drawing/2014/main" val="20005"/>
                    </a:ext>
                  </a:extLst>
                </a:gridCol>
              </a:tblGrid>
              <a:tr h="768953">
                <a:tc>
                  <a:txBody>
                    <a:bodyPr/>
                    <a:lstStyle/>
                    <a:p>
                      <a:r>
                        <a:rPr lang="en-US" dirty="0"/>
                        <a:t>Week #</a:t>
                      </a:r>
                    </a:p>
                  </a:txBody>
                  <a:tcPr/>
                </a:tc>
                <a:tc>
                  <a:txBody>
                    <a:bodyPr/>
                    <a:lstStyle/>
                    <a:p>
                      <a:r>
                        <a:rPr lang="en-US" dirty="0"/>
                        <a:t>Monday</a:t>
                      </a:r>
                    </a:p>
                  </a:txBody>
                  <a:tcPr/>
                </a:tc>
                <a:tc>
                  <a:txBody>
                    <a:bodyPr/>
                    <a:lstStyle/>
                    <a:p>
                      <a:r>
                        <a:rPr lang="en-US" dirty="0"/>
                        <a:t>Tuesday</a:t>
                      </a:r>
                    </a:p>
                  </a:txBody>
                  <a:tcPr/>
                </a:tc>
                <a:tc>
                  <a:txBody>
                    <a:bodyPr/>
                    <a:lstStyle/>
                    <a:p>
                      <a:r>
                        <a:rPr lang="en-US" dirty="0"/>
                        <a:t>Wednesday</a:t>
                      </a:r>
                    </a:p>
                  </a:txBody>
                  <a:tcPr/>
                </a:tc>
                <a:tc>
                  <a:txBody>
                    <a:bodyPr/>
                    <a:lstStyle/>
                    <a:p>
                      <a:r>
                        <a:rPr lang="en-US" dirty="0"/>
                        <a:t>Thursday</a:t>
                      </a:r>
                    </a:p>
                  </a:txBody>
                  <a:tcPr/>
                </a:tc>
                <a:tc>
                  <a:txBody>
                    <a:bodyPr/>
                    <a:lstStyle/>
                    <a:p>
                      <a:r>
                        <a:rPr lang="en-US" dirty="0"/>
                        <a:t>Friday</a:t>
                      </a:r>
                    </a:p>
                  </a:txBody>
                  <a:tcPr/>
                </a:tc>
                <a:extLst>
                  <a:ext uri="{0D108BD9-81ED-4DB2-BD59-A6C34878D82A}">
                    <a16:rowId xmlns:a16="http://schemas.microsoft.com/office/drawing/2014/main" val="10000"/>
                  </a:ext>
                </a:extLst>
              </a:tr>
              <a:tr h="877919">
                <a:tc>
                  <a:txBody>
                    <a:bodyPr/>
                    <a:lstStyle/>
                    <a:p>
                      <a:r>
                        <a:rPr lang="en-US" dirty="0"/>
                        <a:t>Week 1</a:t>
                      </a:r>
                    </a:p>
                    <a:p>
                      <a:r>
                        <a:rPr lang="en-US" dirty="0"/>
                        <a:t>Feb 12</a:t>
                      </a:r>
                      <a:r>
                        <a:rPr lang="en-US" baseline="30000" dirty="0"/>
                        <a:t>th</a:t>
                      </a:r>
                      <a:r>
                        <a:rPr lang="en-US" dirty="0"/>
                        <a:t> to 16</a:t>
                      </a:r>
                    </a:p>
                  </a:txBody>
                  <a:tcPr/>
                </a:tc>
                <a:tc>
                  <a:txBody>
                    <a:bodyPr/>
                    <a:lstStyle/>
                    <a:p>
                      <a:r>
                        <a:rPr lang="en-US" dirty="0"/>
                        <a:t>Begin</a:t>
                      </a:r>
                      <a:r>
                        <a:rPr lang="en-US" baseline="0" dirty="0"/>
                        <a:t> Development </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141295">
                <a:tc>
                  <a:txBody>
                    <a:bodyPr/>
                    <a:lstStyle/>
                    <a:p>
                      <a:r>
                        <a:rPr lang="en-US" dirty="0"/>
                        <a:t>Week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Back End Development</a:t>
                      </a:r>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09937">
                <a:tc>
                  <a:txBody>
                    <a:bodyPr/>
                    <a:lstStyle/>
                    <a:p>
                      <a:r>
                        <a:rPr lang="en-US" dirty="0"/>
                        <a:t>Week3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09937">
                <a:tc>
                  <a:txBody>
                    <a:bodyPr/>
                    <a:lstStyle/>
                    <a:p>
                      <a:r>
                        <a:rPr lang="en-US" dirty="0"/>
                        <a:t>Week4</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877919">
                <a:tc>
                  <a:txBody>
                    <a:bodyPr/>
                    <a:lstStyle/>
                    <a:p>
                      <a:r>
                        <a:rPr lang="en-US" dirty="0"/>
                        <a:t>Week5</a:t>
                      </a:r>
                    </a:p>
                    <a:p>
                      <a:endParaRPr lang="en-US" dirty="0"/>
                    </a:p>
                  </a:txBody>
                  <a:tcPr/>
                </a:tc>
                <a:tc>
                  <a:txBody>
                    <a:bodyPr/>
                    <a:lstStyle/>
                    <a:p>
                      <a:r>
                        <a:rPr lang="en-US" dirty="0"/>
                        <a:t>Begin</a:t>
                      </a:r>
                      <a:r>
                        <a:rPr lang="en-US" baseline="0" dirty="0"/>
                        <a:t> Front End </a:t>
                      </a:r>
                    </a:p>
                    <a:p>
                      <a:r>
                        <a:rPr lang="en-US" baseline="0" dirty="0"/>
                        <a:t>Development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509937">
                <a:tc>
                  <a:txBody>
                    <a:bodyPr/>
                    <a:lstStyle/>
                    <a:p>
                      <a:r>
                        <a:rPr lang="en-US" dirty="0"/>
                        <a:t>Week6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877919">
                <a:tc>
                  <a:txBody>
                    <a:bodyPr/>
                    <a:lstStyle/>
                    <a:p>
                      <a:r>
                        <a:rPr lang="en-US" dirty="0"/>
                        <a:t>Week7</a:t>
                      </a:r>
                    </a:p>
                  </a:txBody>
                  <a:tcPr/>
                </a:tc>
                <a:tc>
                  <a:txBody>
                    <a:bodyPr/>
                    <a:lstStyle/>
                    <a:p>
                      <a:r>
                        <a:rPr lang="en-US" dirty="0"/>
                        <a:t>Complete Final edit</a:t>
                      </a:r>
                      <a:r>
                        <a:rPr lang="en-US" baseline="0" dirty="0"/>
                        <a:t> and testing </a:t>
                      </a:r>
                      <a:endParaRPr lang="en-US" dirty="0"/>
                    </a:p>
                  </a:txBody>
                  <a:tcPr/>
                </a:tc>
                <a:tc>
                  <a:txBody>
                    <a:bodyPr/>
                    <a:lstStyle/>
                    <a:p>
                      <a:endParaRPr lang="en-US"/>
                    </a:p>
                  </a:txBody>
                  <a:tcPr/>
                </a:tc>
                <a:tc>
                  <a:txBody>
                    <a:bodyPr/>
                    <a:lstStyle/>
                    <a:p>
                      <a:r>
                        <a:rPr lang="en-US" dirty="0"/>
                        <a:t>Deliver Final Product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0" y="5943600"/>
            <a:ext cx="7543800" cy="914400"/>
          </a:xfrm>
        </p:spPr>
        <p:txBody>
          <a:bodyPr/>
          <a:lstStyle/>
          <a:p>
            <a:r>
              <a:rPr lang="en-US" dirty="0"/>
              <a:t>Schedule</a:t>
            </a:r>
          </a:p>
        </p:txBody>
      </p:sp>
    </p:spTree>
    <p:extLst>
      <p:ext uri="{BB962C8B-B14F-4D97-AF65-F5344CB8AC3E}">
        <p14:creationId xmlns:p14="http://schemas.microsoft.com/office/powerpoint/2010/main" val="418001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078" y="5935884"/>
            <a:ext cx="7543800" cy="914400"/>
          </a:xfrm>
        </p:spPr>
        <p:txBody>
          <a:bodyPr/>
          <a:lstStyle/>
          <a:p>
            <a:r>
              <a:rPr lang="en-US" dirty="0" err="1"/>
              <a:t>Contrbuters</a:t>
            </a:r>
            <a:r>
              <a:rPr lang="en-US" dirty="0"/>
              <a:t> </a:t>
            </a:r>
          </a:p>
        </p:txBody>
      </p:sp>
      <p:sp>
        <p:nvSpPr>
          <p:cNvPr id="5" name="Content Placeholder 4"/>
          <p:cNvSpPr>
            <a:spLocks noGrp="1"/>
          </p:cNvSpPr>
          <p:nvPr>
            <p:ph idx="1"/>
          </p:nvPr>
        </p:nvSpPr>
        <p:spPr>
          <a:xfrm>
            <a:off x="2133600" y="685801"/>
            <a:ext cx="6096000" cy="5029199"/>
          </a:xfrm>
        </p:spPr>
        <p:txBody>
          <a:bodyPr/>
          <a:lstStyle/>
          <a:p>
            <a:r>
              <a:rPr lang="en-US" dirty="0">
                <a:effectLst/>
              </a:rPr>
              <a:t>Developers:</a:t>
            </a:r>
          </a:p>
          <a:p>
            <a:endParaRPr lang="en-US" dirty="0">
              <a:effectLst/>
            </a:endParaRPr>
          </a:p>
          <a:p>
            <a:r>
              <a:rPr lang="en-US" dirty="0">
                <a:effectLst/>
              </a:rPr>
              <a:t>Jonah Hoffman (</a:t>
            </a:r>
            <a:r>
              <a:rPr lang="en-US" u="sng" dirty="0">
                <a:effectLst/>
                <a:hlinkClick r:id="rId2"/>
              </a:rPr>
              <a:t>jh258312@my.stchas.edu</a:t>
            </a:r>
            <a:r>
              <a:rPr lang="en-US" dirty="0">
                <a:effectLst/>
              </a:rPr>
              <a:t>)</a:t>
            </a:r>
          </a:p>
          <a:p>
            <a:r>
              <a:rPr lang="en-US" dirty="0">
                <a:effectLst/>
              </a:rPr>
              <a:t>Austin Steiniger (</a:t>
            </a:r>
            <a:r>
              <a:rPr lang="en-US" u="sng" dirty="0">
                <a:effectLst/>
                <a:hlinkClick r:id="rId3"/>
              </a:rPr>
              <a:t>as263003@my.stchas.edu</a:t>
            </a:r>
            <a:r>
              <a:rPr lang="en-US" dirty="0">
                <a:effectLst/>
              </a:rPr>
              <a:t>)</a:t>
            </a:r>
          </a:p>
          <a:p>
            <a:endParaRPr lang="en-US" dirty="0">
              <a:effectLst/>
            </a:endParaRPr>
          </a:p>
          <a:p>
            <a:r>
              <a:rPr lang="en-US" dirty="0">
                <a:effectLst/>
              </a:rPr>
              <a:t>Manager / Developers:</a:t>
            </a:r>
          </a:p>
          <a:p>
            <a:endParaRPr lang="en-US" dirty="0">
              <a:effectLst/>
            </a:endParaRPr>
          </a:p>
          <a:p>
            <a:r>
              <a:rPr lang="en-US" dirty="0">
                <a:effectLst/>
              </a:rPr>
              <a:t>Alix David (</a:t>
            </a:r>
            <a:r>
              <a:rPr lang="en-US" u="sng" dirty="0">
                <a:effectLst/>
                <a:hlinkClick r:id="rId4"/>
              </a:rPr>
              <a:t>ad124058@my.stchas.edu</a:t>
            </a:r>
            <a:r>
              <a:rPr lang="en-US" dirty="0">
                <a:effectLst/>
              </a:rPr>
              <a:t>)</a:t>
            </a:r>
          </a:p>
          <a:p>
            <a:r>
              <a:rPr lang="en-US" dirty="0">
                <a:effectLst/>
              </a:rPr>
              <a:t>Matt Wright (</a:t>
            </a:r>
            <a:r>
              <a:rPr lang="en-US" u="sng" dirty="0">
                <a:effectLst/>
                <a:hlinkClick r:id="rId5"/>
              </a:rPr>
              <a:t>mw212610@my.stchas.edu</a:t>
            </a:r>
            <a:r>
              <a:rPr lang="en-US" dirty="0">
                <a:effectLst/>
              </a:rPr>
              <a:t>)</a:t>
            </a:r>
          </a:p>
          <a:p>
            <a:pPr marL="18288" indent="0">
              <a:buNone/>
            </a:pPr>
            <a:endParaRPr lang="en-US" dirty="0"/>
          </a:p>
        </p:txBody>
      </p:sp>
    </p:spTree>
    <p:extLst>
      <p:ext uri="{BB962C8B-B14F-4D97-AF65-F5344CB8AC3E}">
        <p14:creationId xmlns:p14="http://schemas.microsoft.com/office/powerpoint/2010/main" val="155120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84538"/>
            <a:ext cx="6096000" cy="3657599"/>
          </a:xfrm>
        </p:spPr>
        <p:txBody>
          <a:bodyPr/>
          <a:lstStyle/>
          <a:p>
            <a:r>
              <a:rPr lang="en-US" sz="2400" dirty="0"/>
              <a:t>10 minute presentation,</a:t>
            </a:r>
            <a:br>
              <a:rPr lang="en-US" sz="2400" dirty="0"/>
            </a:br>
            <a:r>
              <a:rPr lang="en-US" sz="2400" dirty="0"/>
              <a:t>10 slides stored in the </a:t>
            </a:r>
            <a:r>
              <a:rPr lang="en-US" sz="2400" dirty="0" err="1"/>
              <a:t>github</a:t>
            </a:r>
            <a:r>
              <a:rPr lang="en-US" sz="2400" dirty="0"/>
              <a:t> repository,</a:t>
            </a:r>
            <a:br>
              <a:rPr lang="en-US" sz="2400" dirty="0"/>
            </a:br>
            <a:r>
              <a:rPr lang="en-US" sz="2400" dirty="0"/>
              <a:t>technology planned to be used to implement the system,</a:t>
            </a:r>
            <a:br>
              <a:rPr lang="en-US" sz="2400" dirty="0"/>
            </a:br>
            <a:r>
              <a:rPr lang="en-US" sz="2400" dirty="0"/>
              <a:t>project proposal,</a:t>
            </a:r>
            <a:br>
              <a:rPr lang="en-US" sz="2400" dirty="0"/>
            </a:br>
            <a:r>
              <a:rPr lang="en-US" sz="2400" dirty="0"/>
              <a:t>statement of work,</a:t>
            </a:r>
            <a:br>
              <a:rPr lang="en-US" sz="2400" dirty="0"/>
            </a:br>
            <a:r>
              <a:rPr lang="en-US" sz="2400" dirty="0"/>
              <a:t>planned future work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8706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620000" cy="4419600"/>
          </a:xfrm>
        </p:spPr>
        <p:txBody>
          <a:bodyPr/>
          <a:lstStyle/>
          <a:p>
            <a:pPr marL="0" indent="0" algn="ctr">
              <a:buNone/>
            </a:pPr>
            <a:endParaRPr lang="en-US" sz="1800" b="1" i="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400" dirty="0"/>
              <a:t>Welcome to the Goat of chance games.</a:t>
            </a:r>
          </a:p>
          <a:p>
            <a:pPr marL="0" indent="0" algn="ctr">
              <a:buNone/>
            </a:pPr>
            <a:r>
              <a:rPr lang="en-US" sz="2800" b="1" i="1" u="sng" dirty="0"/>
              <a:t>Black Jack GOAT 2.1 !!!</a:t>
            </a:r>
          </a:p>
          <a:p>
            <a:pPr marL="0" indent="0" algn="ctr">
              <a:buNone/>
            </a:pPr>
            <a:r>
              <a:rPr lang="en-US" sz="2400" dirty="0"/>
              <a:t>Where there is  excitement in every card!</a:t>
            </a:r>
          </a:p>
          <a:p>
            <a:pPr marL="0" indent="0" algn="ctr">
              <a:buNone/>
            </a:pPr>
            <a:endParaRPr lang="en-US" sz="3200" dirty="0"/>
          </a:p>
          <a:p>
            <a:r>
              <a:rPr lang="en-US" sz="1800" dirty="0"/>
              <a:t>Project Description:</a:t>
            </a:r>
          </a:p>
          <a:p>
            <a:r>
              <a:rPr lang="en-US" sz="1800" dirty="0"/>
              <a:t>JAAM studios aims to make the next greatest Blackjack web game! Sit back, relax, and let the sound of the cards hitting the felt relax you after a long week! With tons of features to keep the game interesting and implementation of using your very own Google account, you will be able to save your progress and rack up chips endlessly. No need to worry about the stress and risk of real life casino gambling, enjoy your time and stay with us on </a:t>
            </a:r>
            <a:r>
              <a:rPr lang="en-US" sz="1800" b="1" i="1" dirty="0"/>
              <a:t>Black Jack Goat 2.1</a:t>
            </a:r>
            <a:r>
              <a:rPr lang="en-US" sz="1800"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0" y="5867400"/>
            <a:ext cx="7543800" cy="914400"/>
          </a:xfrm>
        </p:spPr>
        <p:txBody>
          <a:bodyPr>
            <a:normAutofit/>
          </a:bodyPr>
          <a:lstStyle/>
          <a:p>
            <a:r>
              <a:rPr lang="en-US" dirty="0"/>
              <a:t>Introduction</a:t>
            </a:r>
          </a:p>
        </p:txBody>
      </p:sp>
    </p:spTree>
    <p:extLst>
      <p:ext uri="{BB962C8B-B14F-4D97-AF65-F5344CB8AC3E}">
        <p14:creationId xmlns:p14="http://schemas.microsoft.com/office/powerpoint/2010/main" val="35402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1"/>
            <a:ext cx="8077200" cy="4267199"/>
          </a:xfrm>
        </p:spPr>
        <p:txBody>
          <a:bodyPr/>
          <a:lstStyle/>
          <a:p>
            <a:r>
              <a:rPr lang="en-US" dirty="0"/>
              <a:t>Objective:</a:t>
            </a:r>
          </a:p>
          <a:p>
            <a:pPr marL="384048" lvl="1" indent="0">
              <a:buNone/>
            </a:pPr>
            <a:r>
              <a:rPr lang="en-US" dirty="0"/>
              <a:t>Players draw cards to reach a total of 21 or closest to it  before going busts (over 21) . </a:t>
            </a:r>
          </a:p>
          <a:p>
            <a:pPr marL="384048" lvl="1" indent="0">
              <a:buNone/>
            </a:pPr>
            <a:r>
              <a:rPr lang="en-US" dirty="0"/>
              <a:t>- Card Values </a:t>
            </a:r>
          </a:p>
          <a:p>
            <a:pPr marL="384048" lvl="1" indent="0">
              <a:buNone/>
            </a:pPr>
            <a:r>
              <a:rPr lang="en-US" dirty="0"/>
              <a:t>	-Number cards: worth the listed numeric value</a:t>
            </a:r>
          </a:p>
          <a:p>
            <a:pPr marL="384048" lvl="1" indent="0">
              <a:buNone/>
            </a:pPr>
            <a:r>
              <a:rPr lang="en-US" dirty="0"/>
              <a:t>	-Face cards: worth 10</a:t>
            </a:r>
          </a:p>
          <a:p>
            <a:pPr marL="384048" lvl="1" indent="0">
              <a:buNone/>
            </a:pPr>
            <a:r>
              <a:rPr lang="en-US" dirty="0"/>
              <a:t>	-Aces: worth 1 or 11</a:t>
            </a:r>
          </a:p>
          <a:p>
            <a:pPr lvl="1">
              <a:buFontTx/>
              <a:buChar char="-"/>
            </a:pPr>
            <a:r>
              <a:rPr lang="en-US" dirty="0"/>
              <a:t>Beat the bank </a:t>
            </a:r>
          </a:p>
          <a:p>
            <a:pPr lvl="2">
              <a:buFontTx/>
              <a:buChar char="-"/>
            </a:pPr>
            <a:r>
              <a:rPr lang="en-US" dirty="0"/>
              <a:t>21 = 3X bet</a:t>
            </a:r>
          </a:p>
          <a:p>
            <a:pPr lvl="2">
              <a:buFontTx/>
              <a:buChar char="-"/>
            </a:pPr>
            <a:r>
              <a:rPr lang="en-US" dirty="0"/>
              <a:t>2X Bet If you beat the banks draw without reaching 21 </a:t>
            </a:r>
          </a:p>
          <a:p>
            <a:pPr lvl="2">
              <a:buFontTx/>
              <a:buChar char="-"/>
            </a:pPr>
            <a:r>
              <a:rPr lang="en-US" dirty="0"/>
              <a:t>Exceeding 21 = bust</a:t>
            </a:r>
          </a:p>
          <a:p>
            <a:pPr lvl="2">
              <a:buFontTx/>
              <a:buChar char="-"/>
            </a:pPr>
            <a:endParaRPr lang="en-US" dirty="0"/>
          </a:p>
        </p:txBody>
      </p:sp>
      <p:sp>
        <p:nvSpPr>
          <p:cNvPr id="2" name="Title 1"/>
          <p:cNvSpPr>
            <a:spLocks noGrp="1"/>
          </p:cNvSpPr>
          <p:nvPr>
            <p:ph type="title"/>
          </p:nvPr>
        </p:nvSpPr>
        <p:spPr>
          <a:xfrm>
            <a:off x="4823" y="5867400"/>
            <a:ext cx="7543800" cy="914400"/>
          </a:xfrm>
        </p:spPr>
        <p:txBody>
          <a:bodyPr/>
          <a:lstStyle/>
          <a:p>
            <a:r>
              <a:rPr lang="en-US" dirty="0"/>
              <a:t>How to Play 	</a:t>
            </a:r>
          </a:p>
        </p:txBody>
      </p:sp>
    </p:spTree>
    <p:extLst>
      <p:ext uri="{BB962C8B-B14F-4D97-AF65-F5344CB8AC3E}">
        <p14:creationId xmlns:p14="http://schemas.microsoft.com/office/powerpoint/2010/main" val="100253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1"/>
            <a:ext cx="8991600" cy="5867400"/>
          </a:xfrm>
        </p:spPr>
        <p:txBody>
          <a:bodyPr/>
          <a:lstStyle/>
          <a:p>
            <a:pPr marL="18288" indent="0">
              <a:buNone/>
            </a:pPr>
            <a:endParaRPr lang="en-US" dirty="0">
              <a:effectLst/>
            </a:endParaRPr>
          </a:p>
          <a:p>
            <a:r>
              <a:rPr lang="en-US" dirty="0">
                <a:effectLst/>
              </a:rPr>
              <a:t>Changing deck themes</a:t>
            </a:r>
          </a:p>
          <a:p>
            <a:r>
              <a:rPr lang="en-US" dirty="0">
                <a:effectLst/>
              </a:rPr>
              <a:t>Change the amount of decks in play (2, 4, or even 6 decks in play!)</a:t>
            </a:r>
          </a:p>
          <a:p>
            <a:r>
              <a:rPr lang="en-US" dirty="0">
                <a:effectLst/>
              </a:rPr>
              <a:t>Your own avatar photo and in game name</a:t>
            </a:r>
          </a:p>
          <a:p>
            <a:r>
              <a:rPr lang="en-US" dirty="0">
                <a:effectLst/>
              </a:rPr>
              <a:t>Google account implementation saves your chip stack!</a:t>
            </a:r>
          </a:p>
          <a:p>
            <a:r>
              <a:rPr lang="en-US" dirty="0">
                <a:effectLst/>
              </a:rPr>
              <a:t>Wide variety of bet amounts to keep the game interesting (1,5,10,20,50,100 bet amounts!) </a:t>
            </a:r>
            <a:r>
              <a:rPr lang="en-US" b="1" i="1" dirty="0">
                <a:effectLst/>
              </a:rPr>
              <a:t>potentially more coming</a:t>
            </a:r>
            <a:endParaRPr lang="en-US" dirty="0">
              <a:effectLst/>
            </a:endParaRPr>
          </a:p>
          <a:p>
            <a:r>
              <a:rPr lang="en-US" dirty="0">
                <a:effectLst/>
              </a:rPr>
              <a:t>Playable on PC web browser or phone/tablet web browser</a:t>
            </a:r>
          </a:p>
          <a:p>
            <a:r>
              <a:rPr lang="en-US" dirty="0">
                <a:effectLst/>
              </a:rPr>
              <a:t>All of your favorite blackjack rules (1.5x pay on Blackjacks, splitting pairs, AND double down!)</a:t>
            </a:r>
          </a:p>
          <a:p>
            <a:endParaRPr lang="en-US" dirty="0"/>
          </a:p>
        </p:txBody>
      </p:sp>
      <p:sp>
        <p:nvSpPr>
          <p:cNvPr id="2" name="Title 1"/>
          <p:cNvSpPr>
            <a:spLocks noGrp="1"/>
          </p:cNvSpPr>
          <p:nvPr>
            <p:ph type="title"/>
          </p:nvPr>
        </p:nvSpPr>
        <p:spPr>
          <a:xfrm>
            <a:off x="0" y="5924550"/>
            <a:ext cx="7543800" cy="914400"/>
          </a:xfrm>
        </p:spPr>
        <p:txBody>
          <a:bodyPr/>
          <a:lstStyle/>
          <a:p>
            <a:r>
              <a:rPr lang="en-US" dirty="0"/>
              <a:t>Features</a:t>
            </a:r>
          </a:p>
        </p:txBody>
      </p:sp>
    </p:spTree>
    <p:extLst>
      <p:ext uri="{BB962C8B-B14F-4D97-AF65-F5344CB8AC3E}">
        <p14:creationId xmlns:p14="http://schemas.microsoft.com/office/powerpoint/2010/main" val="231046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95999"/>
          </a:xfrm>
        </p:spPr>
        <p:txBody>
          <a:bodyPr/>
          <a:lstStyle/>
          <a:p>
            <a:r>
              <a:rPr lang="en-US" dirty="0">
                <a:effectLst/>
              </a:rPr>
              <a:t>Out of chips? Work  on Casino Cleaning Crew to earn more so you can head back to the tables..</a:t>
            </a:r>
          </a:p>
          <a:p>
            <a:r>
              <a:rPr lang="en-US" dirty="0">
                <a:effectLst/>
              </a:rPr>
              <a:t>Have a gambling problem that you can't seem to shake.. we have rehab roleplay to keep you off the casino floor!</a:t>
            </a:r>
          </a:p>
          <a:p>
            <a:endParaRPr lang="en-US" dirty="0">
              <a:effectLst/>
            </a:endParaRPr>
          </a:p>
          <a:p>
            <a:r>
              <a:rPr lang="en-US" dirty="0">
                <a:effectLst/>
              </a:rPr>
              <a:t>******* And MORE updates to come!!</a:t>
            </a:r>
          </a:p>
          <a:p>
            <a:endParaRPr lang="en-US" dirty="0">
              <a:effectLst/>
            </a:endParaRPr>
          </a:p>
        </p:txBody>
      </p:sp>
      <p:sp>
        <p:nvSpPr>
          <p:cNvPr id="3" name="Title 2"/>
          <p:cNvSpPr>
            <a:spLocks noGrp="1"/>
          </p:cNvSpPr>
          <p:nvPr>
            <p:ph type="title"/>
          </p:nvPr>
        </p:nvSpPr>
        <p:spPr>
          <a:xfrm>
            <a:off x="0" y="5943600"/>
            <a:ext cx="7543800" cy="914400"/>
          </a:xfrm>
        </p:spPr>
        <p:txBody>
          <a:bodyPr/>
          <a:lstStyle/>
          <a:p>
            <a:r>
              <a:rPr lang="en-US" dirty="0"/>
              <a:t>Future Implementation</a:t>
            </a:r>
          </a:p>
        </p:txBody>
      </p:sp>
    </p:spTree>
    <p:extLst>
      <p:ext uri="{BB962C8B-B14F-4D97-AF65-F5344CB8AC3E}">
        <p14:creationId xmlns:p14="http://schemas.microsoft.com/office/powerpoint/2010/main" val="13163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HTML</a:t>
            </a:r>
          </a:p>
          <a:p>
            <a:pPr lvl="1"/>
            <a:r>
              <a:rPr lang="en-US" dirty="0"/>
              <a:t>Site Shell </a:t>
            </a:r>
          </a:p>
          <a:p>
            <a:endParaRPr lang="en-US" dirty="0"/>
          </a:p>
          <a:p>
            <a:r>
              <a:rPr lang="en-US" dirty="0" err="1"/>
              <a:t>Javascript</a:t>
            </a:r>
            <a:r>
              <a:rPr lang="en-US" dirty="0"/>
              <a:t>:</a:t>
            </a:r>
          </a:p>
          <a:p>
            <a:pPr lvl="1"/>
            <a:r>
              <a:rPr lang="en-US" dirty="0"/>
              <a:t>GUI : user input</a:t>
            </a:r>
          </a:p>
        </p:txBody>
      </p:sp>
      <p:sp>
        <p:nvSpPr>
          <p:cNvPr id="3" name="Title 2"/>
          <p:cNvSpPr>
            <a:spLocks noGrp="1"/>
          </p:cNvSpPr>
          <p:nvPr>
            <p:ph type="title"/>
          </p:nvPr>
        </p:nvSpPr>
        <p:spPr>
          <a:xfrm>
            <a:off x="0" y="5935884"/>
            <a:ext cx="7543800" cy="914400"/>
          </a:xfrm>
        </p:spPr>
        <p:txBody>
          <a:bodyPr/>
          <a:lstStyle/>
          <a:p>
            <a:r>
              <a:rPr lang="en-US" dirty="0"/>
              <a:t>Front End Development </a:t>
            </a:r>
          </a:p>
        </p:txBody>
      </p:sp>
    </p:spTree>
    <p:extLst>
      <p:ext uri="{BB962C8B-B14F-4D97-AF65-F5344CB8AC3E}">
        <p14:creationId xmlns:p14="http://schemas.microsoft.com/office/powerpoint/2010/main" val="41888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Django Framework </a:t>
            </a:r>
          </a:p>
          <a:p>
            <a:endParaRPr lang="en-US" dirty="0"/>
          </a:p>
          <a:p>
            <a:r>
              <a:rPr lang="en-US" dirty="0"/>
              <a:t>Python 3.21</a:t>
            </a:r>
          </a:p>
        </p:txBody>
      </p:sp>
      <p:sp>
        <p:nvSpPr>
          <p:cNvPr id="3" name="Title 2"/>
          <p:cNvSpPr>
            <a:spLocks noGrp="1"/>
          </p:cNvSpPr>
          <p:nvPr>
            <p:ph type="title"/>
          </p:nvPr>
        </p:nvSpPr>
        <p:spPr>
          <a:xfrm>
            <a:off x="0" y="5917557"/>
            <a:ext cx="7543800" cy="914400"/>
          </a:xfrm>
        </p:spPr>
        <p:txBody>
          <a:bodyPr/>
          <a:lstStyle/>
          <a:p>
            <a:r>
              <a:rPr lang="en-US" dirty="0"/>
              <a:t>Back End </a:t>
            </a:r>
            <a:r>
              <a:rPr lang="en-US" dirty="0" err="1"/>
              <a:t>Develpment</a:t>
            </a:r>
            <a:endParaRPr lang="en-US" dirty="0"/>
          </a:p>
        </p:txBody>
      </p:sp>
    </p:spTree>
    <p:extLst>
      <p:ext uri="{BB962C8B-B14F-4D97-AF65-F5344CB8AC3E}">
        <p14:creationId xmlns:p14="http://schemas.microsoft.com/office/powerpoint/2010/main" val="50307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dirty="0"/>
              <a:t>Internal testing </a:t>
            </a:r>
          </a:p>
          <a:p>
            <a:pPr marL="18288" indent="0">
              <a:buNone/>
            </a:pPr>
            <a:endParaRPr lang="en-US" dirty="0"/>
          </a:p>
          <a:p>
            <a:pPr marL="18288" indent="0">
              <a:buNone/>
            </a:pPr>
            <a:r>
              <a:rPr lang="en-US" dirty="0"/>
              <a:t>Focus group testing</a:t>
            </a:r>
          </a:p>
          <a:p>
            <a:pPr marL="18288" indent="0">
              <a:buNone/>
            </a:pPr>
            <a:endParaRPr lang="en-US" dirty="0"/>
          </a:p>
          <a:p>
            <a:pPr marL="18288" indent="0">
              <a:buNone/>
            </a:pPr>
            <a:r>
              <a:rPr lang="en-US" dirty="0"/>
              <a:t>Beta Test</a:t>
            </a:r>
          </a:p>
          <a:p>
            <a:pPr marL="18288" indent="0">
              <a:buNone/>
            </a:pPr>
            <a:endParaRPr lang="en-US" dirty="0"/>
          </a:p>
          <a:p>
            <a:pPr marL="18288" indent="0">
              <a:buNone/>
            </a:pPr>
            <a:r>
              <a:rPr lang="en-US" dirty="0"/>
              <a:t>Final test</a:t>
            </a:r>
          </a:p>
        </p:txBody>
      </p:sp>
      <p:sp>
        <p:nvSpPr>
          <p:cNvPr id="3" name="Title 2"/>
          <p:cNvSpPr>
            <a:spLocks noGrp="1"/>
          </p:cNvSpPr>
          <p:nvPr>
            <p:ph type="title"/>
          </p:nvPr>
        </p:nvSpPr>
        <p:spPr>
          <a:xfrm>
            <a:off x="0" y="5867400"/>
            <a:ext cx="7543800" cy="914400"/>
          </a:xfrm>
        </p:spPr>
        <p:txBody>
          <a:bodyPr/>
          <a:lstStyle/>
          <a:p>
            <a:r>
              <a:rPr lang="en-US" dirty="0"/>
              <a:t>Development and Testing </a:t>
            </a:r>
          </a:p>
        </p:txBody>
      </p:sp>
    </p:spTree>
    <p:extLst>
      <p:ext uri="{BB962C8B-B14F-4D97-AF65-F5344CB8AC3E}">
        <p14:creationId xmlns:p14="http://schemas.microsoft.com/office/powerpoint/2010/main" val="233165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dirty="0"/>
              <a:t>Projected budget 350,000.00</a:t>
            </a:r>
          </a:p>
          <a:p>
            <a:pPr marL="18288" indent="0">
              <a:buNone/>
            </a:pPr>
            <a:endParaRPr lang="en-US" dirty="0"/>
          </a:p>
          <a:p>
            <a:pPr marL="18288" indent="0">
              <a:buNone/>
            </a:pPr>
            <a:r>
              <a:rPr lang="en-US" dirty="0"/>
              <a:t>50,000 Per week of Development </a:t>
            </a:r>
          </a:p>
          <a:p>
            <a:pPr marL="18288" indent="0">
              <a:buNone/>
            </a:pPr>
            <a:endParaRPr lang="en-US" dirty="0"/>
          </a:p>
          <a:p>
            <a:pPr marL="18288" indent="0">
              <a:buNone/>
            </a:pPr>
            <a:r>
              <a:rPr lang="en-US" dirty="0"/>
              <a:t>160 work hours per  week </a:t>
            </a:r>
          </a:p>
          <a:p>
            <a:pPr marL="18288" indent="0">
              <a:buNone/>
            </a:pPr>
            <a:endParaRPr lang="en-US" dirty="0"/>
          </a:p>
        </p:txBody>
      </p:sp>
      <p:sp>
        <p:nvSpPr>
          <p:cNvPr id="3" name="Title 2"/>
          <p:cNvSpPr>
            <a:spLocks noGrp="1"/>
          </p:cNvSpPr>
          <p:nvPr>
            <p:ph type="title"/>
          </p:nvPr>
        </p:nvSpPr>
        <p:spPr>
          <a:xfrm>
            <a:off x="26043" y="5943600"/>
            <a:ext cx="7543800" cy="914400"/>
          </a:xfrm>
        </p:spPr>
        <p:txBody>
          <a:bodyPr/>
          <a:lstStyle/>
          <a:p>
            <a:r>
              <a:rPr lang="en-US" dirty="0"/>
              <a:t>Budget and Finance </a:t>
            </a:r>
          </a:p>
        </p:txBody>
      </p:sp>
    </p:spTree>
    <p:extLst>
      <p:ext uri="{BB962C8B-B14F-4D97-AF65-F5344CB8AC3E}">
        <p14:creationId xmlns:p14="http://schemas.microsoft.com/office/powerpoint/2010/main" val="3418760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237</TotalTime>
  <Words>524</Words>
  <Application>Microsoft Office PowerPoint</Application>
  <PresentationFormat>On-screen Show (4:3)</PresentationFormat>
  <Paragraphs>110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Palatino Linotype</vt:lpstr>
      <vt:lpstr>Wingdings</vt:lpstr>
      <vt:lpstr>Elemental</vt:lpstr>
      <vt:lpstr>Project Proposal  JAAM studios presents JAAM Casino BLACK JACK GOAT 2.1</vt:lpstr>
      <vt:lpstr>Introduction</vt:lpstr>
      <vt:lpstr>How to Play  </vt:lpstr>
      <vt:lpstr>Features</vt:lpstr>
      <vt:lpstr>Future Implementation</vt:lpstr>
      <vt:lpstr>Front End Development </vt:lpstr>
      <vt:lpstr>Back End Develpment</vt:lpstr>
      <vt:lpstr>Development and Testing </vt:lpstr>
      <vt:lpstr>Budget and Finance </vt:lpstr>
      <vt:lpstr>Schedule</vt:lpstr>
      <vt:lpstr>Contrbuters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Matt Wright</cp:lastModifiedBy>
  <cp:revision>18</cp:revision>
  <dcterms:created xsi:type="dcterms:W3CDTF">2024-02-06T00:51:52Z</dcterms:created>
  <dcterms:modified xsi:type="dcterms:W3CDTF">2024-02-06T22:15:12Z</dcterms:modified>
</cp:coreProperties>
</file>