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59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8" r:id="rId13"/>
    <p:sldId id="272" r:id="rId14"/>
    <p:sldId id="258" r:id="rId15"/>
    <p:sldId id="273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68495"/>
  </p:normalViewPr>
  <p:slideViewPr>
    <p:cSldViewPr snapToGrid="0" snapToObjects="1">
      <p:cViewPr varScale="1">
        <p:scale>
          <a:sx n="49" d="100"/>
          <a:sy n="49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8E79F-9907-984D-BFC2-87F4B1B195B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30D00-3275-5949-9C00-65187096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2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Opening, Closing prices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30D00-3275-5949-9C00-651870965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8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30D00-3275-5949-9C00-651870965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88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30D00-3275-5949-9C00-6518709659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5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On this slid we can see the correlation-coefficient for all stocks.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matrix, it is pretty clear that the Closing Prices of the stocks do depend on one another.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tech stocks are more or less positively correlated to each other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FB prices are strongly positively correlated to AAPL,AMZN,GOOG and NFXL, except GLD.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whereas the Gold(GLD) prices are not getting affected by the prices of the other Tech stocks.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indicates that there is a weak correlation between GLD and other stocks in the list. Take a close look at it on next slid.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30D00-3275-5949-9C00-651870965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buying a Gold stock is recommended?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buying GLD stocks will be a good idea to have diversified well-balanced portfolio.</a:t>
            </a:r>
          </a:p>
          <a:p>
            <a:r>
              <a:rPr lang="en-US" dirty="0"/>
              <a:t>Pearson r = -o.032, p = 0.62</a:t>
            </a:r>
          </a:p>
          <a:p>
            <a:r>
              <a:rPr lang="en-US" dirty="0"/>
              <a:t>(GLD is negatively correlated to AAPL) </a:t>
            </a:r>
          </a:p>
          <a:p>
            <a:r>
              <a:rPr lang="en-US" dirty="0"/>
              <a:t>p is the </a:t>
            </a:r>
            <a:r>
              <a:rPr lang="en-US" dirty="0" err="1"/>
              <a:t>corr-coeff’s</a:t>
            </a:r>
            <a:r>
              <a:rPr lang="en-US" dirty="0"/>
              <a:t> probability that the relationship between two variables is zero.</a:t>
            </a:r>
          </a:p>
          <a:p>
            <a:endParaRPr lang="en-US" dirty="0"/>
          </a:p>
          <a:p>
            <a:r>
              <a:rPr lang="en-US" dirty="0"/>
              <a:t>Strong relationship low p-values</a:t>
            </a:r>
          </a:p>
          <a:p>
            <a:r>
              <a:rPr lang="en-US" dirty="0"/>
              <a:t>See here. P =0.62. That indicates that there is very weak corr.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30D00-3275-5949-9C00-651870965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look at risk calculations for these stocks. </a:t>
            </a:r>
          </a:p>
          <a:p>
            <a:r>
              <a:rPr lang="en-US" dirty="0"/>
              <a:t>So, what is value at risk? It’s  the measure of the Risk of loss for an investment. It estimates how much a set of investment might loose in a set time period in normal market conditions.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much value do we put at risk by investing in a particular stock??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use various functions of pandas.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30D00-3275-5949-9C00-651870965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85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“GOOG is the low risk low return among  tech stocks.” This sounds counter intuitive, but, this is only relative to the stocks we have analyzed.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30D00-3275-5949-9C00-651870965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will analyze the individual stock. We have done it for Apple, and, the the process will be the same for the rest of the stock.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30D00-3275-5949-9C00-651870965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14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Moving average is the technique to get an overall idea of the trend in the data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extremely useful in forecasting the long-term trend.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according to this table, the predicted closing price for the AAPL is 173.816, 173.816, 173.816 respectively depending which MA we consider.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let’s see if our predictions are true.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30D00-3275-5949-9C00-651870965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00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30D00-3275-5949-9C00-651870965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80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rows and columns have data, and,  we didn’t have to clean it.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We wanted to analyzed these 5 stocks, and, analyze the APPL stock in detail using two methods: Moving Averages and Monte Carlo Analysis</a:t>
            </a:r>
          </a:p>
          <a:p>
            <a:endParaRPr lang="en-US" dirty="0"/>
          </a:p>
          <a:p>
            <a:r>
              <a:rPr lang="en-US" dirty="0"/>
              <a:t>Retrieving the data working fine until yesterday. Just one or two last additional tasks were left to do.</a:t>
            </a:r>
          </a:p>
          <a:p>
            <a:r>
              <a:rPr lang="en-US" dirty="0"/>
              <a:t>That’s when Google finance suddenly stopped cooperating.</a:t>
            </a:r>
          </a:p>
          <a:p>
            <a:r>
              <a:rPr lang="en-US" dirty="0"/>
              <a:t>There was a notice of Google Finance API started throwing errors for the “high volume of automated queries” towards the end of the project.</a:t>
            </a:r>
          </a:p>
          <a:p>
            <a:r>
              <a:rPr lang="en-US" dirty="0"/>
              <a:t>As a result of that I couldn’t retrieve the data for AAPLE. </a:t>
            </a:r>
          </a:p>
          <a:p>
            <a:r>
              <a:rPr lang="en-US" dirty="0"/>
              <a:t>I tried doing it using csv file, but some of the functions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df.pct_change</a:t>
            </a:r>
            <a:r>
              <a:rPr lang="en-US" dirty="0"/>
              <a:t>() was not working.</a:t>
            </a:r>
          </a:p>
          <a:p>
            <a:r>
              <a:rPr lang="en-US" dirty="0"/>
              <a:t>The code for Moving Average was done earlier, but, I </a:t>
            </a:r>
            <a:r>
              <a:rPr lang="en-US" dirty="0">
                <a:sym typeface="Wingdings" pitchFamily="2" charset="2"/>
              </a:rPr>
              <a:t>felt bad that we couldn’t complete the Monte Carlo Simulation and Risk Analysis for AAPL due to this issue.</a:t>
            </a:r>
            <a:endParaRPr lang="en-US" dirty="0"/>
          </a:p>
          <a:p>
            <a:r>
              <a:rPr lang="en-US" dirty="0"/>
              <a:t>Luckily, we the code uploaded on the repo. So we could make the slides for today’s presentation..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30D00-3275-5949-9C00-651870965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3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C16F-AD43-4248-B983-8AD5BB035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9D8D7-0EDE-BE4F-9353-7F8ECAAE3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3BFBC-29D5-EA44-842C-970A3237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785-4DC3-344D-8740-1474A0E6638F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113D-35FB-5949-9EF7-DEE4872C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2E985-AA79-104D-8619-0764481E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7EE-C963-2547-B55C-1DE21C0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1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973B-C553-554F-B7EB-868AE10D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6CAC1-1BD2-974F-AE24-F6A3513C4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8F18-5F90-F441-AFD4-1C663C5A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785-4DC3-344D-8740-1474A0E6638F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5CF0C-D9CC-F147-B255-139B4720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C565-B97F-4F41-A6E8-75924B54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7EE-C963-2547-B55C-1DE21C0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2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FAFBA-31A1-C94C-B177-67C649F3B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6F885-10B8-4E46-B622-A7AE8C691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C9DD-09BD-A041-92B6-676614E8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785-4DC3-344D-8740-1474A0E6638F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E7D5A-0966-8245-B434-754FDB06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F5CF-404B-A64E-BF73-DAC309CE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7EE-C963-2547-B55C-1DE21C0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4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020E-05A7-8A4A-8FF8-117C9C87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38C9-0F5D-454B-B8CC-55A3AE35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8B071-7595-B74A-AE43-221DEC68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785-4DC3-344D-8740-1474A0E6638F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F242-C2A6-6443-A63E-82624593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E9C68-7834-9249-8C3D-ABF12CA4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7EE-C963-2547-B55C-1DE21C0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42AB-0652-0247-99B5-16C927A8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E1CB6-C9A4-B44B-91B2-E1DB8B79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D2C27-37E5-6D44-B2F2-AB05A25B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785-4DC3-344D-8740-1474A0E6638F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1E510-DCE0-2749-963F-9136299C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AE2D1-EF41-D74D-BFAB-1176F3FC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7EE-C963-2547-B55C-1DE21C0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9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4AD1-0BF3-ED47-AE1D-E5FB52F3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5F01-90C2-EA4D-B6D0-A56185A4C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F4C57-F909-A14E-856A-AAF101BCB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3D8D2-BE61-5347-AAC4-B9C1B8D0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785-4DC3-344D-8740-1474A0E6638F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B186B-7E58-C84C-8609-AFAAEA5C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EF9C5-8106-2D42-9E58-DDF481AB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7EE-C963-2547-B55C-1DE21C0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3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F437-F701-C64D-B0AA-8566ECBD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ACDBB-922B-3149-A387-D31BE4CA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F14FA-EDCB-E641-A4C1-8F0EC9CF8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DAE54-D2C5-3E45-8D1B-A14D422CD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4331A-60D2-484E-93CD-8B2B3FCF6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03079-39CF-2845-8E49-78CAB40F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785-4DC3-344D-8740-1474A0E6638F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8AD3B-1786-2F40-8C67-D38B394B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EFA43-B85D-564A-8A83-F345381B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7EE-C963-2547-B55C-1DE21C0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9ABA-2C56-B341-AC35-DC5B7A28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38668-3189-054E-83A8-14A4A209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785-4DC3-344D-8740-1474A0E6638F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C0469-D2F0-7D4B-832D-A3FFC6AE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96E86-60D6-094F-A171-E66EFFC6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7EE-C963-2547-B55C-1DE21C0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A1BA7-7706-7441-89E4-F9E233C0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785-4DC3-344D-8740-1474A0E6638F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31554-42BA-0E45-A0F5-4F295201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187BE-A9C5-8049-A365-8AF78333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7EE-C963-2547-B55C-1DE21C0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0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6877-CCDA-0045-9591-8AE47B2E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51E8-F754-7645-8C27-E441CC5A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C1F67-95E2-704A-BC1E-27BCA86C9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99CFF-3FF5-A149-9BA2-E63BEDB1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785-4DC3-344D-8740-1474A0E6638F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506EA-5A00-B742-8057-38DCDB98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30CB3-9FD7-3745-AE4B-3FD7EFE4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7EE-C963-2547-B55C-1DE21C0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E28B-6F24-E245-B9C2-BE8E2A59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52D69-EFB8-2946-8B1E-7E5BABEB7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EDBF9-34F2-F44D-AFB6-283B4457D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90E78-14CC-F34C-87BF-717723AC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785-4DC3-344D-8740-1474A0E6638F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799C-213A-3446-A6FE-F65D8755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C6AB-AF95-4640-AB8B-4E11AE83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7EE-C963-2547-B55C-1DE21C0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4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E2A3F-8425-2746-B592-2B90ACAB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49"/>
            <a:ext cx="10515600" cy="844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F497F-4E48-3E42-9697-A8D26696F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249" y="1252025"/>
            <a:ext cx="10678551" cy="4924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72AE3-5BB0-084A-B1C1-20C672C40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F785-4DC3-344D-8740-1474A0E6638F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22154-971C-5D42-93FC-5EEF9BF93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FAB0-FBC7-7D4E-B09F-060AB383F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57EE-C963-2547-B55C-1DE21C0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tiff"/><Relationship Id="rId4" Type="http://schemas.openxmlformats.org/officeDocument/2006/relationships/image" Target="../media/image19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6E3C-4C76-AA4A-B861-92AC6D531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73514" cy="2479674"/>
          </a:xfrm>
        </p:spPr>
        <p:txBody>
          <a:bodyPr>
            <a:normAutofit/>
          </a:bodyPr>
          <a:lstStyle/>
          <a:p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Stock price analysis of the past to predict the future.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F7DB7-B60C-4F44-8173-7D3A2DADD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757" y="4245037"/>
            <a:ext cx="9144000" cy="1052677"/>
          </a:xfrm>
        </p:spPr>
        <p:txBody>
          <a:bodyPr>
            <a:normAutofit/>
          </a:bodyPr>
          <a:lstStyle/>
          <a:p>
            <a:r>
              <a:rPr lang="en-US" sz="3600" dirty="0"/>
              <a:t>By Ashwini, </a:t>
            </a:r>
            <a:r>
              <a:rPr lang="en-US" sz="3600" dirty="0" err="1"/>
              <a:t>Ope</a:t>
            </a:r>
            <a:r>
              <a:rPr lang="en-US" sz="3600" dirty="0"/>
              <a:t>, Amy, </a:t>
            </a:r>
            <a:r>
              <a:rPr lang="en-US" sz="3600" dirty="0" err="1"/>
              <a:t>Jaejun</a:t>
            </a:r>
            <a:r>
              <a:rPr lang="en-US" sz="3600" dirty="0"/>
              <a:t>, and Gayatri</a:t>
            </a:r>
          </a:p>
        </p:txBody>
      </p:sp>
    </p:spTree>
    <p:extLst>
      <p:ext uri="{BB962C8B-B14F-4D97-AF65-F5344CB8AC3E}">
        <p14:creationId xmlns:p14="http://schemas.microsoft.com/office/powerpoint/2010/main" val="297121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3031-E2E4-754A-8BC8-3DB99F09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50"/>
            <a:ext cx="10515600" cy="591980"/>
          </a:xfrm>
        </p:spPr>
        <p:txBody>
          <a:bodyPr/>
          <a:lstStyle/>
          <a:p>
            <a:r>
              <a:rPr lang="en-US" dirty="0"/>
              <a:t>Analysis of AAPL stock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C153B4-7AAC-4D4A-98DC-A14758FD9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773" y="816430"/>
            <a:ext cx="5212556" cy="2596696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B72DF9-FB12-6F4D-B029-5AD1BFF1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637" y="600916"/>
            <a:ext cx="2999991" cy="24513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98AD3E-F31B-3444-860D-05D56AF6A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39" y="3422813"/>
            <a:ext cx="10461706" cy="3444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DD5F74-570F-9040-ABC2-A286BBF32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1628" y="422825"/>
            <a:ext cx="3755571" cy="27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1B56-6D7D-7E47-8858-AA3F419D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9" y="224450"/>
            <a:ext cx="10678551" cy="608308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Averages for AAPL: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68AAC-158C-F045-9744-7D0900ED7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249" y="3524250"/>
            <a:ext cx="8599379" cy="33337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73D63B-6909-CA47-9F89-E1FF29573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09" y="898319"/>
            <a:ext cx="9281720" cy="26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7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0C8D-6025-3244-B117-D7BBA6C4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AAPL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4BB67-7C8A-9B4F-9DCA-9662E5415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767" y="3452130"/>
            <a:ext cx="5911776" cy="33231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6A8E6B-1268-DE44-873B-A3E9B7BABFD8}"/>
              </a:ext>
            </a:extLst>
          </p:cNvPr>
          <p:cNvSpPr txBox="1"/>
          <p:nvPr/>
        </p:nvSpPr>
        <p:spPr>
          <a:xfrm>
            <a:off x="7098883" y="3634314"/>
            <a:ext cx="362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ym typeface="Wingdings" pitchFamily="2" charset="2"/>
              </a:rPr>
              <a:t> </a:t>
            </a:r>
            <a:r>
              <a:rPr lang="en-US" sz="2000" b="1" dirty="0"/>
              <a:t>AAPL Data for Jan, 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59A51B-7D21-C540-8E6E-9C950D96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216"/>
            <a:ext cx="9255653" cy="26527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41824F-9A33-9F40-B874-27E0689EC732}"/>
              </a:ext>
            </a:extLst>
          </p:cNvPr>
          <p:cNvSpPr txBox="1"/>
          <p:nvPr/>
        </p:nvSpPr>
        <p:spPr>
          <a:xfrm>
            <a:off x="9255652" y="1616528"/>
            <a:ext cx="293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 </a:t>
            </a:r>
            <a:r>
              <a:rPr lang="en-US" b="1" dirty="0"/>
              <a:t>AAPL Data  for  Jan,2018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F9BE5-18CA-6843-815C-A8A7CBBF502D}"/>
              </a:ext>
            </a:extLst>
          </p:cNvPr>
          <p:cNvSpPr txBox="1"/>
          <p:nvPr/>
        </p:nvSpPr>
        <p:spPr>
          <a:xfrm>
            <a:off x="7282543" y="4381394"/>
            <a:ext cx="4071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Conclusion: </a:t>
            </a:r>
          </a:p>
          <a:p>
            <a:r>
              <a:rPr lang="en-US" sz="2000" b="1" dirty="0"/>
              <a:t>10-day and 20-day MA  shows,</a:t>
            </a:r>
          </a:p>
          <a:p>
            <a:r>
              <a:rPr lang="en-US" sz="2000" b="1" dirty="0"/>
              <a:t>The Predicted price is very close to the Actual closing price of AAPL</a:t>
            </a:r>
          </a:p>
          <a:p>
            <a:r>
              <a:rPr lang="en-US" sz="2000" b="1" dirty="0"/>
              <a:t>Check: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97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9DC8-EE6F-AF42-AFA3-835100F7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 of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C9F5-BC51-6344-BAD3-D73CFB9F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21" y="1349996"/>
            <a:ext cx="10678551" cy="4924938"/>
          </a:xfrm>
        </p:spPr>
        <p:txBody>
          <a:bodyPr>
            <a:normAutofit/>
          </a:bodyPr>
          <a:lstStyle/>
          <a:p>
            <a:r>
              <a:rPr lang="en-US" sz="2400" b="1" dirty="0"/>
              <a:t>We will find the Moving averages for Apple</a:t>
            </a:r>
          </a:p>
          <a:p>
            <a:r>
              <a:rPr lang="en-US" sz="2400" dirty="0" err="1"/>
              <a:t>AAPL_stocks_data</a:t>
            </a:r>
            <a:r>
              <a:rPr lang="en-US" sz="2400" dirty="0"/>
              <a:t> = </a:t>
            </a:r>
            <a:r>
              <a:rPr lang="en-US" sz="2400" dirty="0" err="1"/>
              <a:t>web.DataReader</a:t>
            </a:r>
            <a:r>
              <a:rPr lang="en-US" sz="2400" dirty="0"/>
              <a:t>("AAPL", "google", start, end) </a:t>
            </a:r>
            <a:r>
              <a:rPr lang="en-US" sz="2400" dirty="0" err="1"/>
              <a:t>AAPL_stocks_data.reset_index</a:t>
            </a:r>
            <a:r>
              <a:rPr lang="en-US" sz="2400" dirty="0"/>
              <a:t>() </a:t>
            </a:r>
            <a:r>
              <a:rPr lang="en-US" sz="2400" dirty="0" err="1"/>
              <a:t>AAPL_stocks_data</a:t>
            </a:r>
            <a:r>
              <a:rPr lang="en-US" sz="2400" dirty="0"/>
              <a:t>["diff"]= </a:t>
            </a:r>
            <a:r>
              <a:rPr lang="en-US" sz="2400" dirty="0" err="1"/>
              <a:t>AAPL_stocks_data</a:t>
            </a:r>
            <a:r>
              <a:rPr lang="en-US" sz="2400" dirty="0"/>
              <a:t>["Close"]-</a:t>
            </a:r>
            <a:r>
              <a:rPr lang="en-US" sz="2400" dirty="0" err="1"/>
              <a:t>AAPL_stocks_data</a:t>
            </a:r>
            <a:r>
              <a:rPr lang="en-US" sz="2400" dirty="0"/>
              <a:t>["Open"] </a:t>
            </a:r>
            <a:r>
              <a:rPr lang="en-US" sz="2400" dirty="0" err="1"/>
              <a:t>AAPL_stocks_data.head</a:t>
            </a:r>
            <a:r>
              <a:rPr lang="en-US" sz="2400" dirty="0"/>
              <a:t>()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ma_day</a:t>
            </a:r>
            <a:r>
              <a:rPr lang="en-US" sz="2400" dirty="0"/>
              <a:t> = [10,20,50] </a:t>
            </a:r>
            <a:r>
              <a:rPr lang="en-US" sz="2400" b="1" dirty="0"/>
              <a:t>for</a:t>
            </a:r>
            <a:r>
              <a:rPr lang="en-US" sz="2400" dirty="0"/>
              <a:t> ma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ma_day</a:t>
            </a:r>
            <a:r>
              <a:rPr lang="en-US" sz="2400" dirty="0"/>
              <a:t>: </a:t>
            </a:r>
            <a:r>
              <a:rPr lang="en-US" sz="2400" dirty="0" err="1"/>
              <a:t>column_name</a:t>
            </a:r>
            <a:r>
              <a:rPr lang="en-US" sz="2400" dirty="0"/>
              <a:t> = "MA for </a:t>
            </a:r>
            <a:r>
              <a:rPr lang="en-US" sz="2400" b="1" dirty="0"/>
              <a:t>%s</a:t>
            </a:r>
            <a:r>
              <a:rPr lang="en-US" sz="2400" dirty="0"/>
              <a:t> days" %(</a:t>
            </a:r>
            <a:r>
              <a:rPr lang="en-US" sz="2400" dirty="0" err="1"/>
              <a:t>str</a:t>
            </a:r>
            <a:r>
              <a:rPr lang="en-US" sz="2400" dirty="0"/>
              <a:t>(ma)) </a:t>
            </a:r>
            <a:r>
              <a:rPr lang="en-US" sz="2400" dirty="0" err="1"/>
              <a:t>AAPL_stocks_data</a:t>
            </a:r>
            <a:r>
              <a:rPr lang="en-US" sz="2400" dirty="0"/>
              <a:t>[</a:t>
            </a:r>
            <a:r>
              <a:rPr lang="en-US" sz="2400" dirty="0" err="1"/>
              <a:t>column_name</a:t>
            </a:r>
            <a:r>
              <a:rPr lang="en-US" sz="2400" dirty="0"/>
              <a:t>] = </a:t>
            </a:r>
            <a:r>
              <a:rPr lang="en-US" sz="2400" dirty="0" err="1"/>
              <a:t>AAPL_stocks_data</a:t>
            </a:r>
            <a:r>
              <a:rPr lang="en-US" sz="2400" dirty="0"/>
              <a:t>['Close'].rolling(window=</a:t>
            </a:r>
            <a:r>
              <a:rPr lang="en-US" sz="2400" dirty="0" err="1"/>
              <a:t>ma,center</a:t>
            </a:r>
            <a:r>
              <a:rPr lang="en-US" sz="2400" dirty="0"/>
              <a:t>=</a:t>
            </a:r>
            <a:r>
              <a:rPr lang="en-US" sz="2400" b="1" dirty="0"/>
              <a:t>False</a:t>
            </a:r>
            <a:r>
              <a:rPr lang="en-US" sz="2400" dirty="0"/>
              <a:t>).mean()</a:t>
            </a:r>
          </a:p>
          <a:p>
            <a:r>
              <a:rPr lang="en-US" sz="2400" dirty="0" err="1"/>
              <a:t>AAPL_stocks_data</a:t>
            </a:r>
            <a:r>
              <a:rPr lang="en-US" sz="2400" dirty="0"/>
              <a:t>[['</a:t>
            </a:r>
            <a:r>
              <a:rPr lang="en-US" sz="2400" dirty="0" err="1"/>
              <a:t>Close','MA</a:t>
            </a:r>
            <a:r>
              <a:rPr lang="en-US" sz="2400" dirty="0"/>
              <a:t> for 10 </a:t>
            </a:r>
            <a:r>
              <a:rPr lang="en-US" sz="2400" dirty="0" err="1"/>
              <a:t>days','MA</a:t>
            </a:r>
            <a:r>
              <a:rPr lang="en-US" sz="2400" dirty="0"/>
              <a:t> for 20 </a:t>
            </a:r>
            <a:r>
              <a:rPr lang="en-US" sz="2400" dirty="0" err="1"/>
              <a:t>days','MA</a:t>
            </a:r>
            <a:r>
              <a:rPr lang="en-US" sz="2400" dirty="0"/>
              <a:t> for 50 days']].plot(subplots=</a:t>
            </a:r>
            <a:r>
              <a:rPr lang="en-US" sz="2400" b="1" dirty="0" err="1"/>
              <a:t>False</a:t>
            </a:r>
            <a:r>
              <a:rPr lang="en-US" sz="2400" dirty="0" err="1"/>
              <a:t>,figsize</a:t>
            </a:r>
            <a:r>
              <a:rPr lang="en-US" sz="2400" dirty="0"/>
              <a:t>=(12,5),grid = </a:t>
            </a:r>
            <a:r>
              <a:rPr lang="en-US" sz="2400" b="1" dirty="0"/>
              <a:t>True</a:t>
            </a:r>
            <a:r>
              <a:rPr lang="en-US" sz="2400" dirty="0"/>
              <a:t>) </a:t>
            </a:r>
            <a:r>
              <a:rPr lang="en-US" sz="2400" dirty="0" err="1"/>
              <a:t>plt.savefig</a:t>
            </a:r>
            <a:r>
              <a:rPr lang="en-US" sz="2400" dirty="0"/>
              <a:t>("</a:t>
            </a:r>
            <a:r>
              <a:rPr lang="en-US" sz="2400" dirty="0" err="1"/>
              <a:t>aaaplmoveavg.png</a:t>
            </a:r>
            <a:r>
              <a:rPr lang="en-US" sz="2400" dirty="0"/>
              <a:t>") </a:t>
            </a:r>
            <a:r>
              <a:rPr lang="en-US" sz="2400" dirty="0" err="1"/>
              <a:t>plt.show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2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D7BC4D-602D-4F47-AD02-56DCAA0A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Clean-up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893A-8FBE-6246-9D0B-BC3EC568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49" y="1069146"/>
            <a:ext cx="10678551" cy="51078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Source to collect data: google finance, twitter</a:t>
            </a:r>
          </a:p>
          <a:p>
            <a:r>
              <a:rPr lang="en-US" dirty="0"/>
              <a:t>Data gathering:</a:t>
            </a:r>
          </a:p>
          <a:p>
            <a:pPr lvl="1"/>
            <a:r>
              <a:rPr lang="en-US" dirty="0"/>
              <a:t> Yahoo finance website is being deprecated. </a:t>
            </a:r>
          </a:p>
          <a:p>
            <a:pPr lvl="1"/>
            <a:r>
              <a:rPr lang="en-US" dirty="0"/>
              <a:t>Morningstar data was working fine, but was not in the form that we wanted. </a:t>
            </a:r>
          </a:p>
          <a:p>
            <a:pPr lvl="1"/>
            <a:r>
              <a:rPr lang="en-US" dirty="0"/>
              <a:t>Not able to retrieve data from Google finance on last minute, a day before the presentation.</a:t>
            </a:r>
          </a:p>
          <a:p>
            <a:pPr lvl="1"/>
            <a:r>
              <a:rPr lang="en-US" dirty="0"/>
              <a:t> So, chose Google Finance as data source.</a:t>
            </a:r>
          </a:p>
          <a:p>
            <a:endParaRPr lang="en-US" dirty="0"/>
          </a:p>
          <a:p>
            <a:r>
              <a:rPr lang="en-US" dirty="0"/>
              <a:t>Problems faced towards the end:</a:t>
            </a:r>
          </a:p>
          <a:p>
            <a:pPr lvl="1"/>
            <a:r>
              <a:rPr lang="en-US" dirty="0"/>
              <a:t>The data was working perfectly fine until the couple of days prior to the presentation.       </a:t>
            </a:r>
          </a:p>
          <a:p>
            <a:pPr lvl="1"/>
            <a:r>
              <a:rPr lang="en-US" dirty="0"/>
              <a:t>Google Finance API started throwing errors for the “high volume of automated queries” towards the end of the project.</a:t>
            </a:r>
          </a:p>
          <a:p>
            <a:pPr lvl="1"/>
            <a:r>
              <a:rPr lang="en-US" dirty="0"/>
              <a:t>This  resulted in not being able to complete Risk Analysis and Monte Carlo Simulation for Apple stock.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The data we got was pretty clean.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9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FF57-2514-874B-BF04-87C82414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75"/>
            <a:ext cx="10515600" cy="64427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Twitter Sentimental Analysis for Stock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E613-5779-CC4E-9B1E-2D378850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491817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Question </a:t>
            </a:r>
          </a:p>
          <a:p>
            <a:pPr lvl="1"/>
            <a:r>
              <a:rPr lang="en-US" dirty="0"/>
              <a:t>Can twitter be used to predict stock market trend?</a:t>
            </a:r>
          </a:p>
          <a:p>
            <a:pPr lvl="1"/>
            <a:endParaRPr lang="en-US" dirty="0"/>
          </a:p>
          <a:p>
            <a:r>
              <a:rPr lang="en-US" dirty="0"/>
              <a:t>Stocks</a:t>
            </a:r>
          </a:p>
          <a:p>
            <a:pPr lvl="1"/>
            <a:r>
              <a:rPr lang="en-US" dirty="0"/>
              <a:t>FB, AAPL, AMZN, NFLX, GOOG</a:t>
            </a:r>
          </a:p>
          <a:p>
            <a:pPr lvl="1"/>
            <a:r>
              <a:rPr lang="en-US" dirty="0"/>
              <a:t>GLD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Initial problems</a:t>
            </a:r>
          </a:p>
          <a:p>
            <a:pPr lvl="1"/>
            <a:r>
              <a:rPr lang="en-US" dirty="0" err="1"/>
              <a:t>StockTwits</a:t>
            </a:r>
            <a:r>
              <a:rPr lang="en-US" dirty="0"/>
              <a:t> API</a:t>
            </a:r>
          </a:p>
          <a:p>
            <a:pPr lvl="2"/>
            <a:r>
              <a:rPr lang="en-US" dirty="0"/>
              <a:t>Not easy to get, only assigned to approved developers</a:t>
            </a:r>
          </a:p>
          <a:p>
            <a:pPr lvl="2"/>
            <a:r>
              <a:rPr lang="en-US" dirty="0"/>
              <a:t>Can take days</a:t>
            </a:r>
          </a:p>
          <a:p>
            <a:pPr lvl="1"/>
            <a:r>
              <a:rPr lang="en-US" dirty="0"/>
              <a:t>Twitter</a:t>
            </a:r>
          </a:p>
          <a:p>
            <a:pPr lvl="2"/>
            <a:r>
              <a:rPr lang="en-US" dirty="0"/>
              <a:t>Twitter API data can only be obtained for the past 7 days (free version)</a:t>
            </a:r>
          </a:p>
          <a:p>
            <a:pPr lvl="2"/>
            <a:r>
              <a:rPr lang="en-US" dirty="0"/>
              <a:t>Therefore, analyzing old stock market data with twitter was challenging</a:t>
            </a:r>
          </a:p>
          <a:p>
            <a:pPr lvl="1"/>
            <a:endParaRPr lang="en-US" dirty="0"/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Analyze Price change in stocks over a time period</a:t>
            </a:r>
          </a:p>
          <a:p>
            <a:pPr lvl="1"/>
            <a:r>
              <a:rPr lang="en-US" dirty="0"/>
              <a:t>Collect and determine tweet polarity over the same period</a:t>
            </a:r>
          </a:p>
          <a:p>
            <a:pPr lvl="2"/>
            <a:r>
              <a:rPr lang="en-US" dirty="0"/>
              <a:t>Tweet Filter</a:t>
            </a:r>
          </a:p>
          <a:p>
            <a:pPr lvl="2"/>
            <a:r>
              <a:rPr lang="en-US" dirty="0" err="1"/>
              <a:t>VaderSentiment</a:t>
            </a:r>
            <a:endParaRPr lang="en-US" dirty="0"/>
          </a:p>
          <a:p>
            <a:pPr lvl="1"/>
            <a:r>
              <a:rPr lang="en-US" dirty="0"/>
              <a:t>Determine if tweet polarity affects stock price </a:t>
            </a:r>
            <a:r>
              <a:rPr lang="en-US" dirty="0" err="1"/>
              <a:t>chage</a:t>
            </a:r>
            <a:endParaRPr lang="en-US" dirty="0"/>
          </a:p>
          <a:p>
            <a:pPr lvl="2"/>
            <a:r>
              <a:rPr lang="en-US" dirty="0"/>
              <a:t>Is there any correlation?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8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27DA6C-89F1-174D-9757-5822B59302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2627" y="546268"/>
          <a:ext cx="3324351" cy="1663451"/>
        </p:xfrm>
        <a:graphic>
          <a:graphicData uri="http://schemas.openxmlformats.org/drawingml/2006/table">
            <a:tbl>
              <a:tblPr/>
              <a:tblGrid>
                <a:gridCol w="1108117">
                  <a:extLst>
                    <a:ext uri="{9D8B030D-6E8A-4147-A177-3AD203B41FA5}">
                      <a16:colId xmlns:a16="http://schemas.microsoft.com/office/drawing/2014/main" val="877742581"/>
                    </a:ext>
                  </a:extLst>
                </a:gridCol>
                <a:gridCol w="1108117">
                  <a:extLst>
                    <a:ext uri="{9D8B030D-6E8A-4147-A177-3AD203B41FA5}">
                      <a16:colId xmlns:a16="http://schemas.microsoft.com/office/drawing/2014/main" val="420134392"/>
                    </a:ext>
                  </a:extLst>
                </a:gridCol>
                <a:gridCol w="1108117">
                  <a:extLst>
                    <a:ext uri="{9D8B030D-6E8A-4147-A177-3AD203B41FA5}">
                      <a16:colId xmlns:a16="http://schemas.microsoft.com/office/drawing/2014/main" val="2658386754"/>
                    </a:ext>
                  </a:extLst>
                </a:gridCol>
              </a:tblGrid>
              <a:tr h="39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Change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936218"/>
                  </a:ext>
                </a:extLst>
              </a:tr>
              <a:tr h="211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AAPL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435987"/>
                  </a:ext>
                </a:extLst>
              </a:tr>
              <a:tr h="211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AMZN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208656"/>
                  </a:ext>
                </a:extLst>
              </a:tr>
              <a:tr h="211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334748"/>
                  </a:ext>
                </a:extLst>
              </a:tr>
              <a:tr h="211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59201"/>
                  </a:ext>
                </a:extLst>
              </a:tr>
              <a:tr h="211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497877"/>
                  </a:ext>
                </a:extLst>
              </a:tr>
              <a:tr h="211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NFLX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60625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1745F33-5DA4-4F47-99F8-285208D5D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515" y="546268"/>
            <a:ext cx="3937316" cy="2624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4A95A0-5675-344B-B775-25F41487E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049" y="618427"/>
            <a:ext cx="3819025" cy="2546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3D9DB-43DD-5E43-8AD2-8692E652C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888" y="3606962"/>
            <a:ext cx="4568042" cy="3045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31500A-A905-354C-A2C1-683A6E73A93B}"/>
              </a:ext>
            </a:extLst>
          </p:cNvPr>
          <p:cNvSpPr txBox="1"/>
          <p:nvPr/>
        </p:nvSpPr>
        <p:spPr>
          <a:xfrm>
            <a:off x="712519" y="3408214"/>
            <a:ext cx="51405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was negative correlation between </a:t>
            </a:r>
          </a:p>
          <a:p>
            <a:r>
              <a:rPr lang="en-US" b="1" dirty="0"/>
              <a:t>      stock price change and tweet polarity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suggests that twitter may not be the </a:t>
            </a:r>
          </a:p>
          <a:p>
            <a:r>
              <a:rPr lang="en-US" b="1" dirty="0"/>
              <a:t>      best approach to predict stock market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Limitations of our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limited to tech stocks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big stocks with large market cap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Intra day data may be a better predictor</a:t>
            </a:r>
          </a:p>
        </p:txBody>
      </p:sp>
    </p:spTree>
    <p:extLst>
      <p:ext uri="{BB962C8B-B14F-4D97-AF65-F5344CB8AC3E}">
        <p14:creationId xmlns:p14="http://schemas.microsoft.com/office/powerpoint/2010/main" val="186875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6795-B033-4C43-93D8-F9041393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6879-65A8-0740-9AA4-2E974B27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4" y="1069146"/>
            <a:ext cx="11928232" cy="4454576"/>
          </a:xfrm>
        </p:spPr>
        <p:txBody>
          <a:bodyPr/>
          <a:lstStyle/>
          <a:p>
            <a:r>
              <a:rPr lang="en-US" b="1" dirty="0"/>
              <a:t>Based on our analysis, the hypothesis that future stock prices can be predicted from past performance is true.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b="1" dirty="0"/>
              <a:t>There was negative correlation between Stock Price change &amp; Tweet polarity.</a:t>
            </a:r>
          </a:p>
          <a:p>
            <a:pPr marL="742950" lvl="1" indent="-285750"/>
            <a:r>
              <a:rPr lang="en-US" b="1" dirty="0"/>
              <a:t>This suggests, Twitter may not be the best approach to predict stock market trends.</a:t>
            </a:r>
          </a:p>
        </p:txBody>
      </p:sp>
    </p:spTree>
    <p:extLst>
      <p:ext uri="{BB962C8B-B14F-4D97-AF65-F5344CB8AC3E}">
        <p14:creationId xmlns:p14="http://schemas.microsoft.com/office/powerpoint/2010/main" val="221234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0392-A4EA-D34B-A09D-E574F6C4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Analysis and Findings: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C5CE-BEBA-7843-86AC-46CDA7F0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sz="4000" b="1" dirty="0"/>
            </a:br>
            <a:r>
              <a:rPr lang="en-US" dirty="0"/>
              <a:t>We analyzed: FAANGG for Period: January 1,2017  - December 31,2017 </a:t>
            </a:r>
          </a:p>
          <a:p>
            <a:r>
              <a:rPr lang="en-US" dirty="0"/>
              <a:t>Apple(AAPL)</a:t>
            </a:r>
          </a:p>
          <a:p>
            <a:r>
              <a:rPr lang="en-US" dirty="0"/>
              <a:t>Amazon(AMZN) </a:t>
            </a:r>
          </a:p>
          <a:p>
            <a:r>
              <a:rPr lang="en-US" dirty="0"/>
              <a:t>Facebook(FB)</a:t>
            </a:r>
          </a:p>
          <a:p>
            <a:r>
              <a:rPr lang="en-US" dirty="0"/>
              <a:t>Google(GOOG)</a:t>
            </a:r>
          </a:p>
          <a:p>
            <a:r>
              <a:rPr lang="en-US" dirty="0"/>
              <a:t>Netflix(NFLX) and </a:t>
            </a:r>
          </a:p>
          <a:p>
            <a:r>
              <a:rPr lang="en-US" dirty="0"/>
              <a:t>Gold(GLD) </a:t>
            </a:r>
            <a:br>
              <a:rPr lang="en-US" dirty="0"/>
            </a:b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7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B341A6-76BC-944F-9DA9-4174E486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9" y="224449"/>
            <a:ext cx="11127545" cy="844697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Hypothesis: Future stock prices can be predicted from past performance.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4E9D-4FAA-8E4A-ACCC-F94EB999C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considered:</a:t>
            </a:r>
          </a:p>
          <a:p>
            <a:r>
              <a:rPr lang="en-US" dirty="0"/>
              <a:t>What is the everyday price-change?</a:t>
            </a:r>
          </a:p>
          <a:p>
            <a:r>
              <a:rPr lang="en-US" dirty="0"/>
              <a:t>What’s the change in stock’s price, and daily return average over time?</a:t>
            </a:r>
          </a:p>
          <a:p>
            <a:r>
              <a:rPr lang="en-US" dirty="0"/>
              <a:t>Is there any correlation between daily returns of different stocks?</a:t>
            </a:r>
          </a:p>
          <a:p>
            <a:r>
              <a:rPr lang="en-US" dirty="0"/>
              <a:t>How much value do we put at risk by investing in a particular stock?</a:t>
            </a:r>
          </a:p>
          <a:p>
            <a:r>
              <a:rPr lang="en-US" dirty="0"/>
              <a:t>How to determine the trend of the stock-price and predict the future?</a:t>
            </a:r>
          </a:p>
          <a:p>
            <a:r>
              <a:rPr lang="en-US" dirty="0"/>
              <a:t>How do we predict the future price?</a:t>
            </a:r>
          </a:p>
          <a:p>
            <a:r>
              <a:rPr lang="en-US" dirty="0"/>
              <a:t>Do social media (e.g., Twitter) impact daily changes in stock-price?</a:t>
            </a:r>
          </a:p>
        </p:txBody>
      </p:sp>
    </p:spTree>
    <p:extLst>
      <p:ext uri="{BB962C8B-B14F-4D97-AF65-F5344CB8AC3E}">
        <p14:creationId xmlns:p14="http://schemas.microsoft.com/office/powerpoint/2010/main" val="65779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C5C0-AAE7-6C43-9777-A934EDB4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60000"/>
          </a:xfrm>
        </p:spPr>
        <p:txBody>
          <a:bodyPr>
            <a:noAutofit/>
          </a:bodyPr>
          <a:lstStyle/>
          <a:p>
            <a:r>
              <a:rPr lang="en-US" sz="2800" b="1" dirty="0"/>
              <a:t>Opening , Closing Prices and the Daily Change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8D230-625B-6A42-A98F-E1464CD09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72516" y="1381312"/>
            <a:ext cx="5174343" cy="220963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D6343-A386-2C48-8839-637151341F8B}"/>
              </a:ext>
            </a:extLst>
          </p:cNvPr>
          <p:cNvSpPr txBox="1"/>
          <p:nvPr/>
        </p:nvSpPr>
        <p:spPr>
          <a:xfrm>
            <a:off x="7326086" y="1011980"/>
            <a:ext cx="183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Closing Prices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4FE206-619A-2646-A0B2-CFD3FBB4CBD6}"/>
              </a:ext>
            </a:extLst>
          </p:cNvPr>
          <p:cNvGrpSpPr/>
          <p:nvPr/>
        </p:nvGrpSpPr>
        <p:grpSpPr>
          <a:xfrm>
            <a:off x="263398" y="825125"/>
            <a:ext cx="5366331" cy="2765818"/>
            <a:chOff x="263234" y="3072878"/>
            <a:chExt cx="5366331" cy="332200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4A692DB-9840-1C4B-B666-5FF73F988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234" y="3626876"/>
              <a:ext cx="5366331" cy="27680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20F75-0999-E244-B32A-90E335252DA6}"/>
                </a:ext>
              </a:extLst>
            </p:cNvPr>
            <p:cNvSpPr txBox="1"/>
            <p:nvPr/>
          </p:nvSpPr>
          <p:spPr>
            <a:xfrm>
              <a:off x="2075543" y="3072878"/>
              <a:ext cx="197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Opening Price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D8C8DD2-93FA-4441-9A16-0B112D4CE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563" y="3744692"/>
            <a:ext cx="6021942" cy="29803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F1EEB5-D17F-0049-A360-F5309F4B18D4}"/>
              </a:ext>
            </a:extLst>
          </p:cNvPr>
          <p:cNvSpPr txBox="1"/>
          <p:nvPr/>
        </p:nvSpPr>
        <p:spPr>
          <a:xfrm>
            <a:off x="9260115" y="4876799"/>
            <a:ext cx="15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Change</a:t>
            </a:r>
          </a:p>
        </p:txBody>
      </p:sp>
    </p:spTree>
    <p:extLst>
      <p:ext uri="{BB962C8B-B14F-4D97-AF65-F5344CB8AC3E}">
        <p14:creationId xmlns:p14="http://schemas.microsoft.com/office/powerpoint/2010/main" val="53868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5ED1-2534-6649-A4C8-C4E73CAF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21"/>
            <a:ext cx="10515600" cy="735058"/>
          </a:xfrm>
        </p:spPr>
        <p:txBody>
          <a:bodyPr>
            <a:normAutofit/>
          </a:bodyPr>
          <a:lstStyle/>
          <a:p>
            <a:r>
              <a:rPr lang="en-US" sz="2400" b="1" dirty="0"/>
              <a:t>Plots/subplots: Change in prices Vs Date</a:t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156E8-1840-2E44-8B52-5DA2480B5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9706"/>
            <a:ext cx="9411286" cy="409212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F98501-5FD8-7247-B664-1CCE49FFC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35" y="3743484"/>
            <a:ext cx="5996565" cy="3453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B76F55-59B3-634E-BA5D-1CC6E921FFDF}"/>
              </a:ext>
            </a:extLst>
          </p:cNvPr>
          <p:cNvSpPr txBox="1"/>
          <p:nvPr/>
        </p:nvSpPr>
        <p:spPr>
          <a:xfrm>
            <a:off x="740228" y="510250"/>
            <a:ext cx="11451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</a:t>
            </a:r>
            <a:r>
              <a:rPr lang="en-US" sz="2800" b="1" dirty="0"/>
              <a:t>: </a:t>
            </a:r>
            <a:r>
              <a:rPr lang="en-US" sz="2000" dirty="0"/>
              <a:t>From the graph, we can noticed that the, Google and Amazon stocks are fluctuating a lot. Amazon goes 40 points higher in the month of Nov2017 and goes down in 40 points in Dec.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331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C23-A3A0-7446-A60B-35E06DE7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5" y="109083"/>
            <a:ext cx="9470185" cy="646977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Correlation–</a:t>
            </a:r>
            <a:r>
              <a:rPr lang="en-US" dirty="0"/>
              <a:t>coefficient table of </a:t>
            </a:r>
            <a:r>
              <a:rPr lang="en-US" sz="3200" b="1" dirty="0"/>
              <a:t>closing price for all stocks:</a:t>
            </a:r>
            <a:br>
              <a:rPr lang="en-US" b="1" dirty="0"/>
            </a:br>
            <a:endParaRPr 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CD7C2-F62E-9943-A8B8-83C8BF6B7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578" y="1130931"/>
            <a:ext cx="4762123" cy="233267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CE2EEB-F616-0D47-A162-CD3A2B4EE6B3}"/>
              </a:ext>
            </a:extLst>
          </p:cNvPr>
          <p:cNvSpPr txBox="1"/>
          <p:nvPr/>
        </p:nvSpPr>
        <p:spPr>
          <a:xfrm>
            <a:off x="156089" y="3805083"/>
            <a:ext cx="5383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tech-stocks are strongly correlated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Gold(GLD) is relatively weakly correlated.</a:t>
            </a:r>
          </a:p>
          <a:p>
            <a:r>
              <a:rPr lang="en-US" dirty="0"/>
              <a:t>      ( Check out the table above and the next slid)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 GLD stock is one of the recommendations to have diversified well balanced portfolio.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F7DE9-64B1-B547-8EE7-86BF262B5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522" y="221226"/>
            <a:ext cx="6448560" cy="59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2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ABE7-9DC3-514B-A6ED-7839AF43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083"/>
            <a:ext cx="10515600" cy="562708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Correlation and </a:t>
            </a:r>
            <a:r>
              <a:rPr lang="en-US" sz="2800" dirty="0"/>
              <a:t>Correlation -coefficient </a:t>
            </a:r>
            <a:r>
              <a:rPr lang="en-US" sz="2800" b="1" dirty="0"/>
              <a:t>matrix for stocks: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A3640-1212-AE45-8BD1-7379A08B7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072" y="1563950"/>
            <a:ext cx="5287102" cy="455536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297A98-6D0A-B849-AC14-03F925ED27B9}"/>
              </a:ext>
            </a:extLst>
          </p:cNvPr>
          <p:cNvSpPr txBox="1"/>
          <p:nvPr/>
        </p:nvSpPr>
        <p:spPr>
          <a:xfrm>
            <a:off x="1519084" y="1022521"/>
            <a:ext cx="299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</a:t>
            </a:r>
            <a:r>
              <a:rPr lang="en-US" b="1" dirty="0"/>
              <a:t>-</a:t>
            </a:r>
            <a:r>
              <a:rPr lang="en-US" dirty="0"/>
              <a:t>coefficient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651DBD-E96A-B94C-AFCA-2DA3C54A1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76" y="0"/>
            <a:ext cx="5603124" cy="5603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924A99-9FC1-1944-AABA-C5A54747DBE0}"/>
              </a:ext>
            </a:extLst>
          </p:cNvPr>
          <p:cNvSpPr txBox="1"/>
          <p:nvPr/>
        </p:nvSpPr>
        <p:spPr>
          <a:xfrm>
            <a:off x="6776364" y="5519152"/>
            <a:ext cx="541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Pearson r = -o.032, p = 0.62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p-value Strong correlation and vice-versa.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GLD is weakly correlated to AAPL( p-value is high)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2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EE12-967D-3549-A772-8164C7BF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at Risk: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42630-3B9B-A741-BBEE-91819FBC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“Value at Risk:”</a:t>
            </a:r>
            <a:r>
              <a:rPr lang="en-US" dirty="0"/>
              <a:t> Measure of the Risk of loss for an investment. </a:t>
            </a:r>
          </a:p>
          <a:p>
            <a:pPr lvl="1"/>
            <a:r>
              <a:rPr lang="en-US" dirty="0"/>
              <a:t>Estimates how much a set of investments might loose in a set time period in normal market conditions.</a:t>
            </a:r>
          </a:p>
          <a:p>
            <a:endParaRPr lang="en-US" dirty="0"/>
          </a:p>
          <a:p>
            <a:r>
              <a:rPr lang="en-US" dirty="0"/>
              <a:t>Value put at risk by investing in a particular stock:</a:t>
            </a:r>
          </a:p>
          <a:p>
            <a:pPr lvl="1"/>
            <a:r>
              <a:rPr lang="en-US" dirty="0"/>
              <a:t>Calculated by comparing its expected return with the standard deviation of daily returns.</a:t>
            </a:r>
          </a:p>
          <a:p>
            <a:pPr lvl="1"/>
            <a:r>
              <a:rPr lang="en-US" dirty="0"/>
              <a:t>Expected return  = Mean of stock’s daily returns.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2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0D78-C07A-7641-87E8-8BC07DCE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       Risk Analysis:</a:t>
            </a:r>
            <a:br>
              <a:rPr lang="en-US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1D33D-D5BC-4342-A229-C29796138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0971" y="1069146"/>
            <a:ext cx="7315200" cy="457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C3622-B5C1-A64E-8EAB-7988E67B812C}"/>
              </a:ext>
            </a:extLst>
          </p:cNvPr>
          <p:cNvSpPr txBox="1"/>
          <p:nvPr/>
        </p:nvSpPr>
        <p:spPr>
          <a:xfrm>
            <a:off x="8054847" y="1209364"/>
            <a:ext cx="38172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high return, low risk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GLD seems to be the low risk low return socks in the entire list.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 is the low risk low return among  tech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NFLX has the highest return with highest 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 and returns for FB and AAPL are almost the same.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6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1625</Words>
  <Application>Microsoft Macintosh PowerPoint</Application>
  <PresentationFormat>Widescreen</PresentationFormat>
  <Paragraphs>196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Apple Symbols</vt:lpstr>
      <vt:lpstr>Arial</vt:lpstr>
      <vt:lpstr>Calibri</vt:lpstr>
      <vt:lpstr>Calibri Light</vt:lpstr>
      <vt:lpstr>Wingdings</vt:lpstr>
      <vt:lpstr>Office Theme</vt:lpstr>
      <vt:lpstr>Stock price analysis of the past to predict the future.</vt:lpstr>
      <vt:lpstr>Analysis and Findings:</vt:lpstr>
      <vt:lpstr>Hypothesis: Future stock prices can be predicted from past performance.  </vt:lpstr>
      <vt:lpstr>Opening , Closing Prices and the Daily Change tables</vt:lpstr>
      <vt:lpstr>Plots/subplots: Change in prices Vs Date </vt:lpstr>
      <vt:lpstr>Correlation–coefficient table of closing price for all stocks: </vt:lpstr>
      <vt:lpstr>Correlation and Correlation -coefficient matrix for stocks:</vt:lpstr>
      <vt:lpstr>Value at Risk:</vt:lpstr>
      <vt:lpstr>        Risk Analysis: </vt:lpstr>
      <vt:lpstr>Analysis of AAPL stock</vt:lpstr>
      <vt:lpstr>Moving Averages for AAPL: </vt:lpstr>
      <vt:lpstr>Comparison of AAPL </vt:lpstr>
      <vt:lpstr>Snippet of code:</vt:lpstr>
      <vt:lpstr>Data Exploration and Clean-up :</vt:lpstr>
      <vt:lpstr>Twitter Sentimental Analysis for Stock Market</vt:lpstr>
      <vt:lpstr>PowerPoint Presentation</vt:lpstr>
      <vt:lpstr>Conclusion:</vt:lpstr>
    </vt:vector>
  </TitlesOfParts>
  <Manager/>
  <Company/>
  <LinksUpToDate>false</LinksUpToDate>
  <SharedDoc>false</SharedDoc>
  <HyperlinkBase/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stock prices in the past to predict the prices in the future. Stock price analysis of the past to predict the future.</dc:title>
  <dc:subject/>
  <dc:creator>Gayatri Pingale</dc:creator>
  <cp:keywords/>
  <dc:description/>
  <cp:lastModifiedBy>Gayatri Pingale</cp:lastModifiedBy>
  <cp:revision>55</cp:revision>
  <cp:lastPrinted>2018-03-17T01:00:55Z</cp:lastPrinted>
  <dcterms:created xsi:type="dcterms:W3CDTF">2018-03-15T21:04:21Z</dcterms:created>
  <dcterms:modified xsi:type="dcterms:W3CDTF">2018-03-17T03:51:28Z</dcterms:modified>
  <cp:category/>
</cp:coreProperties>
</file>