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58"/>
  </p:normalViewPr>
  <p:slideViewPr>
    <p:cSldViewPr snapToGrid="0">
      <p:cViewPr varScale="1">
        <p:scale>
          <a:sx n="92" d="100"/>
          <a:sy n="92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5490-5E34-424E-A0C1-1CC21703349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D602-BB93-F04C-9A40-F615B697D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78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D602-BB93-F04C-9A40-F615B697DA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9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D602-BB93-F04C-9A40-F615B697DA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E8FD-BA5D-D5F4-FFD4-F29C37CB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037C-1277-05CD-23D1-B012EFDA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D5-9D31-70DD-3E64-4DEC1C6A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FC74-E6E1-E012-3175-EC77C35D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8F07-CE5B-66FA-5E3B-3098B3C8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3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592B-F482-48F2-8279-D2F638BB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204EB-ABF7-C159-12BC-13CB5354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4B73-1B25-7C41-4A16-821DE83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A649-A58E-4A5E-BFB3-F836A6E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AA61-19D6-AD40-92FE-E525BC32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5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2A7AB-5A83-1F3B-EB1C-B665DF960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DE8C-0F0F-9E5C-8957-0659B4400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A05D-3F3D-A5C5-E17C-389BFEDE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7AD5-23A2-0D55-8576-851A3675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BA5D-3B68-79F1-9F81-9B36B667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F7B-35FC-6D8E-7F39-475DFAF7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7393-DEB5-6F3B-A60F-1205F05D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A9F7-6775-D0DF-5491-40BD930F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E3A8-4772-B8CA-FE6B-6C2497D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5AD2-9200-55BF-DE74-EC90AD1B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0F98-382F-03C6-8F6E-F52ACBFB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A99F-C99E-19C8-18E9-D1FA3BA5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0834-BD06-99A8-0B38-50357850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BFF8-1CB4-D649-F095-C8EC1A19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5DEC-A57B-FD6C-C210-A435DFCC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7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9104-59F1-EDB7-F4EC-0BC0A68D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55AA-CFC3-AAF1-C370-33EC9194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E191B-679F-8A69-7BC3-0309982C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47302-8CDB-3D71-A2FE-1578E23D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BC34B-B3B4-2941-FEEA-68ED0A66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FC78-DF56-BE56-364A-CA5019EA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6913-93E6-C812-D83F-B8CB9F2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B328-9274-7DA2-5E66-CCBCF2CB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8E317-1A03-8523-F649-718DB1328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A5A3C-4504-108A-5C03-6A6D9C06E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9B0DC-9EF1-36ED-AC2B-332700042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D7677-E091-2AAF-7150-10768F5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09741-08D4-5510-03CE-9A6A258E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18354-AA4C-8D09-6735-65D87E52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6FE4-423A-D100-BD90-F6B158DE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A25FE-BBDE-06E4-0B74-0998515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745F8-64DF-6F5A-A610-B9D6D0D2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29C2-C55A-0932-1CA7-035A790B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9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27FBE-2A51-927F-A6CB-F567C10D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CB5B1-A761-1A5A-08BF-CBD426FF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02F12-C79E-AF8F-D6BF-898E6A12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1E6E-2B21-E738-0A79-827D56DF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C02B-CC0E-F510-45F2-37AFBC5E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84A0-1614-CA7E-8DEF-10AD649B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E2339-2F4D-5CDE-1384-CE56141E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5D99D-A458-0E45-F48B-26AA6300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74D4-E912-B6A0-8EFB-283E222F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A793-25AE-24EA-0E18-2842DB39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34795-34C0-9F12-BBFA-19942FB3E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BDB78-64A7-BC99-5B03-E791139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F87D6-D913-7DD7-D9B8-72ABA8CC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3D151-623D-5646-29AD-014B969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E66D-C74C-6496-E3F4-11B05623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9B0D8-2013-76BA-FD3B-7353CAA8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DE90-48F3-C68B-5203-01A2A1A8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1861-27D8-00ED-73ED-2F265684B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2D926-C834-F243-BAC7-113C3CD747FF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04A9-D418-AE1B-2F4C-85187F5B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6DCD-BC52-C82A-F694-49400063B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EA4AA-623A-7947-A1A1-F8F393AC62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F3C3-8385-4065-E0F4-C0110ACF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Ireland Accounting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03353-6057-1DB7-9E98-6BB689539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Outlay of options for Accounting and Tax for Ireland in Merlin PIMS</a:t>
            </a:r>
            <a:br>
              <a:rPr lang="en-GB" dirty="0"/>
            </a:br>
            <a:br>
              <a:rPr lang="en-GB"/>
            </a:br>
            <a:r>
              <a:rPr lang="en-GB"/>
              <a:t>December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8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20C8-8113-23FF-BA8E-A19C26F9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BBD9-4134-69F4-BB55-E65FD545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Merlin has an in-house legacy “accounting” function which was shaped for the UK market and is not considered fit-for-purpose outside of the UK.</a:t>
            </a:r>
          </a:p>
          <a:p>
            <a:r>
              <a:rPr lang="en-GB" dirty="0"/>
              <a:t>Strategically for Geographical expansion we started implementing QuickBooks Online and our own interface for “day to day” functions of a practice.</a:t>
            </a:r>
          </a:p>
          <a:p>
            <a:r>
              <a:rPr lang="en-GB" dirty="0"/>
              <a:t>The MWI Accountancy Interface is not feature complete.</a:t>
            </a:r>
          </a:p>
          <a:p>
            <a:r>
              <a:rPr lang="en-GB" dirty="0"/>
              <a:t>QuickBooks provides all complex tax functions for the United States.</a:t>
            </a:r>
          </a:p>
          <a:p>
            <a:r>
              <a:rPr lang="en-GB" dirty="0"/>
              <a:t>Ireland ‘mostly’ has a simple VAT tax system except a “two-thirds rule”.</a:t>
            </a:r>
          </a:p>
          <a:p>
            <a:r>
              <a:rPr lang="en-GB" dirty="0"/>
              <a:t>The “two-thirds rule” is not supported automatically by any accountancy system and the rule is optional.</a:t>
            </a:r>
          </a:p>
        </p:txBody>
      </p:sp>
    </p:spTree>
    <p:extLst>
      <p:ext uri="{BB962C8B-B14F-4D97-AF65-F5344CB8AC3E}">
        <p14:creationId xmlns:p14="http://schemas.microsoft.com/office/powerpoint/2010/main" val="30114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D70F-260E-E3A6-8877-3AE4FF05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Accountancy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E60C-3988-C2D7-348D-73113B35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of Accounting Packages as the PIMS accountancy in new markets.</a:t>
            </a:r>
          </a:p>
          <a:p>
            <a:r>
              <a:rPr lang="en-GB" dirty="0"/>
              <a:t>Leverage Accounting Package integrations to Tax Authorities and their Marketplaces to promote benefits.</a:t>
            </a:r>
          </a:p>
          <a:p>
            <a:r>
              <a:rPr lang="en-GB" dirty="0"/>
              <a:t>After new market introduction of external accountancy and user feedback, introduce for new customers in the UK market before migration of existing customers.</a:t>
            </a:r>
          </a:p>
          <a:p>
            <a:r>
              <a:rPr lang="en-GB" dirty="0"/>
              <a:t>Deprecation of in-house development of accountancy, tax calculation functions and tax reporting within the PIMS.</a:t>
            </a:r>
          </a:p>
          <a:p>
            <a:r>
              <a:rPr lang="en-GB" dirty="0"/>
              <a:t>Net calculation and List Pricing to remain within the PIMS.</a:t>
            </a:r>
          </a:p>
        </p:txBody>
      </p:sp>
    </p:spTree>
    <p:extLst>
      <p:ext uri="{BB962C8B-B14F-4D97-AF65-F5344CB8AC3E}">
        <p14:creationId xmlns:p14="http://schemas.microsoft.com/office/powerpoint/2010/main" val="34927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824B-7D56-1234-BB75-06728186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Irish 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659-12DA-DDB3-7D8B-092667D7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Ireland uses a Value Added Tax (VAT) model not a composite sales tax.</a:t>
            </a:r>
          </a:p>
          <a:p>
            <a:r>
              <a:rPr lang="en-GB" dirty="0"/>
              <a:t>Some additional tax rules apply for products sold as part of a service.</a:t>
            </a:r>
          </a:p>
          <a:p>
            <a:pPr lvl="1"/>
            <a:r>
              <a:rPr lang="en-GB" dirty="0"/>
              <a:t>These tax rules are optional.</a:t>
            </a:r>
          </a:p>
          <a:p>
            <a:pPr lvl="1"/>
            <a:r>
              <a:rPr lang="en-GB" dirty="0"/>
              <a:t>These tax rules are complex.</a:t>
            </a:r>
          </a:p>
          <a:p>
            <a:pPr lvl="1"/>
            <a:r>
              <a:rPr lang="en-GB" dirty="0"/>
              <a:t>These tax rules are not supported by accountancy systems (QBO, Xero, etc) natively.</a:t>
            </a:r>
          </a:p>
          <a:p>
            <a:pPr lvl="1"/>
            <a:r>
              <a:rPr lang="en-GB" dirty="0"/>
              <a:t>Compliance for the practice may be difficult to manage.</a:t>
            </a:r>
          </a:p>
          <a:p>
            <a:r>
              <a:rPr lang="en-GB" dirty="0"/>
              <a:t>Implementation of additional tax rules would need to be developed and maintained by MWI.</a:t>
            </a:r>
          </a:p>
          <a:p>
            <a:pPr lvl="1"/>
            <a:r>
              <a:rPr lang="en-GB" dirty="0"/>
              <a:t>There may be a liability for incorrect tax rate selection. </a:t>
            </a:r>
          </a:p>
        </p:txBody>
      </p:sp>
    </p:spTree>
    <p:extLst>
      <p:ext uri="{BB962C8B-B14F-4D97-AF65-F5344CB8AC3E}">
        <p14:creationId xmlns:p14="http://schemas.microsoft.com/office/powerpoint/2010/main" val="3550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08BB-96B9-C315-C0BD-58C235E9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1492-CFDA-F1E1-027E-D20DFBDF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3 high level options available to MWI: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Basic VAT rule support in Ireland only.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Manual Invoice Tax Adjustment.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Automatic ”Two-Thirds rule” Invoice Tax Adjustment.</a:t>
            </a:r>
          </a:p>
        </p:txBody>
      </p:sp>
    </p:spTree>
    <p:extLst>
      <p:ext uri="{BB962C8B-B14F-4D97-AF65-F5344CB8AC3E}">
        <p14:creationId xmlns:p14="http://schemas.microsoft.com/office/powerpoint/2010/main" val="41667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7FC8-60C3-27A8-866D-402A747A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VAT Support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6F55-77DD-FF41-38A6-CC3FC9E5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As the same as the UK, a practice set tax rate is linked to each product or service.</a:t>
            </a:r>
          </a:p>
          <a:p>
            <a:r>
              <a:rPr lang="en-GB" dirty="0"/>
              <a:t>The practice set rate is used by default at time of invoicing.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Changes Involved:</a:t>
            </a:r>
          </a:p>
          <a:p>
            <a:r>
              <a:rPr lang="en-GB" dirty="0"/>
              <a:t>Show Tax and Gross values during treatment with QBO Integration.</a:t>
            </a:r>
          </a:p>
          <a:p>
            <a:r>
              <a:rPr lang="en-GB" dirty="0"/>
              <a:t>Synchronise Tax Rates between Merlin and QBO for use in Code Entry.</a:t>
            </a:r>
          </a:p>
          <a:p>
            <a:r>
              <a:rPr lang="en-GB" dirty="0"/>
              <a:t>QBO integration differences from US implementation (yet to be identified).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Differences from the UK:</a:t>
            </a:r>
          </a:p>
          <a:p>
            <a:r>
              <a:rPr lang="en-GB" dirty="0"/>
              <a:t>Tax rate cannot be changed by the user at time of treatment.</a:t>
            </a:r>
          </a:p>
          <a:p>
            <a:r>
              <a:rPr lang="en-GB" dirty="0"/>
              <a:t>Using Integration with QBO.</a:t>
            </a:r>
          </a:p>
          <a:p>
            <a:r>
              <a:rPr lang="en-GB" dirty="0"/>
              <a:t>Practice can adjust invoice and tax within QBO only.</a:t>
            </a:r>
          </a:p>
        </p:txBody>
      </p:sp>
    </p:spTree>
    <p:extLst>
      <p:ext uri="{BB962C8B-B14F-4D97-AF65-F5344CB8AC3E}">
        <p14:creationId xmlns:p14="http://schemas.microsoft.com/office/powerpoint/2010/main" val="110786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5B2D-D8D6-3770-1AAB-B350E3D6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VAT Adjustment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4AE5-E293-9FD6-B957-55E01EF1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Same as Basic VAT Support approach plus manual support for “two-thirds” rule: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Changes Involved:</a:t>
            </a:r>
          </a:p>
          <a:p>
            <a:r>
              <a:rPr lang="en-GB" sz="2200" dirty="0"/>
              <a:t>Allow users to modify during treatment and select tax-rates.</a:t>
            </a:r>
          </a:p>
          <a:p>
            <a:r>
              <a:rPr lang="en-GB" sz="2200" dirty="0"/>
              <a:t>QBO integration changed to allow invoice line to set selected tax rate.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/>
              <a:t>Differences from the UK:</a:t>
            </a:r>
          </a:p>
          <a:p>
            <a:r>
              <a:rPr lang="en-GB" sz="2200" dirty="0"/>
              <a:t>No modification to treatment or tax rate after invoice submission via PIMS. Invoice adjustment via QBO only.</a:t>
            </a:r>
          </a:p>
        </p:txBody>
      </p:sp>
    </p:spTree>
    <p:extLst>
      <p:ext uri="{BB962C8B-B14F-4D97-AF65-F5344CB8AC3E}">
        <p14:creationId xmlns:p14="http://schemas.microsoft.com/office/powerpoint/2010/main" val="226318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B27-CBDB-02E9-1B65-BA7AD980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“two-thirds”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D8A3-6FB7-7EFD-22B3-2EBC2C04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An option to use relational data and user prompts to construct a ruleset to determine Irish service or product tax rate for related invoice items.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Changes Involved:</a:t>
            </a:r>
          </a:p>
          <a:p>
            <a:r>
              <a:rPr lang="en-GB" dirty="0"/>
              <a:t>Add suitable data points to PIMS.</a:t>
            </a:r>
          </a:p>
          <a:p>
            <a:r>
              <a:rPr lang="en-GB" dirty="0"/>
              <a:t>Add suitable user prompts to capture purpose of work done.</a:t>
            </a:r>
          </a:p>
          <a:p>
            <a:r>
              <a:rPr lang="en-GB" dirty="0"/>
              <a:t>Add custom tax determination logic before posting invoice to QBO.</a:t>
            </a:r>
          </a:p>
          <a:p>
            <a:r>
              <a:rPr lang="en-GB" dirty="0"/>
              <a:t>Ability to disable ruleset if practice do not wish to use.</a:t>
            </a:r>
          </a:p>
          <a:p>
            <a:r>
              <a:rPr lang="en-GB" dirty="0"/>
              <a:t>Add Refund/Credit Process including re-issue of invoice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Challenges:</a:t>
            </a:r>
          </a:p>
          <a:p>
            <a:r>
              <a:rPr lang="en-GB" dirty="0"/>
              <a:t>Ruleset will not be available within QBO, etc.</a:t>
            </a:r>
          </a:p>
          <a:p>
            <a:r>
              <a:rPr lang="en-GB" dirty="0"/>
              <a:t>QBO adjustments by practice could cause incorrect calculations.</a:t>
            </a:r>
          </a:p>
          <a:p>
            <a:r>
              <a:rPr lang="en-GB" dirty="0"/>
              <a:t>Ownership and liability of correctly identifying correct tax rates with available data.</a:t>
            </a:r>
          </a:p>
          <a:p>
            <a:r>
              <a:rPr lang="en-GB" dirty="0"/>
              <a:t>Unknown customer requirement to use the rule or additional long-term support cost.</a:t>
            </a:r>
          </a:p>
        </p:txBody>
      </p:sp>
    </p:spTree>
    <p:extLst>
      <p:ext uri="{BB962C8B-B14F-4D97-AF65-F5344CB8AC3E}">
        <p14:creationId xmlns:p14="http://schemas.microsoft.com/office/powerpoint/2010/main" val="169128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607A66E5394F43846CC4F04544C563" ma:contentTypeVersion="11" ma:contentTypeDescription="Create a new document." ma:contentTypeScope="" ma:versionID="576ffb4be826537b5122f5d28e648402">
  <xsd:schema xmlns:xsd="http://www.w3.org/2001/XMLSchema" xmlns:xs="http://www.w3.org/2001/XMLSchema" xmlns:p="http://schemas.microsoft.com/office/2006/metadata/properties" xmlns:ns2="4c4ae35d-2d51-47c1-bf0d-0e0d7322fc00" xmlns:ns3="ee2b2053-1eab-44f4-a948-971d82c3e2d7" targetNamespace="http://schemas.microsoft.com/office/2006/metadata/properties" ma:root="true" ma:fieldsID="a781dcbcba1fa196e6f9d73cc8227609" ns2:_="" ns3:_="">
    <xsd:import namespace="4c4ae35d-2d51-47c1-bf0d-0e0d7322fc00"/>
    <xsd:import namespace="ee2b2053-1eab-44f4-a948-971d82c3e2d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ae35d-2d51-47c1-bf0d-0e0d7322fc0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f4c8288c-6099-4289-a83d-50ac0de6e4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b2053-1eab-44f4-a948-971d82c3e2d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6cc8732-9618-4976-b690-5a9e288018ff}" ma:internalName="TaxCatchAll" ma:showField="CatchAllData" ma:web="ee2b2053-1eab-44f4-a948-971d82c3e2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4ae35d-2d51-47c1-bf0d-0e0d7322fc00">
      <Terms xmlns="http://schemas.microsoft.com/office/infopath/2007/PartnerControls"/>
    </lcf76f155ced4ddcb4097134ff3c332f>
    <TaxCatchAll xmlns="ee2b2053-1eab-44f4-a948-971d82c3e2d7" xsi:nil="true"/>
  </documentManagement>
</p:properties>
</file>

<file path=customXml/itemProps1.xml><?xml version="1.0" encoding="utf-8"?>
<ds:datastoreItem xmlns:ds="http://schemas.openxmlformats.org/officeDocument/2006/customXml" ds:itemID="{4FE4756B-E2B8-4E14-8A9B-5A907F27F51E}"/>
</file>

<file path=customXml/itemProps2.xml><?xml version="1.0" encoding="utf-8"?>
<ds:datastoreItem xmlns:ds="http://schemas.openxmlformats.org/officeDocument/2006/customXml" ds:itemID="{157C49D6-1BD7-4431-A520-DC4AE529F5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14D22B-8699-4321-A0DF-DD04CD006BE3}">
  <ds:schemaRefs>
    <ds:schemaRef ds:uri="http://schemas.microsoft.com/office/2006/documentManagement/types"/>
    <ds:schemaRef ds:uri="http://schemas.microsoft.com/office/2006/metadata/properties"/>
    <ds:schemaRef ds:uri="0f549037-d6fa-4999-9c3d-0d1095faeec8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47d85f41-f6ba-4e8d-8b33-bc5fcc65bce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648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Ireland Accounting</vt:lpstr>
      <vt:lpstr>Problem Statement</vt:lpstr>
      <vt:lpstr>Accountancy Strategy</vt:lpstr>
      <vt:lpstr>Irish Tax</vt:lpstr>
      <vt:lpstr>Tax Options</vt:lpstr>
      <vt:lpstr>Basic VAT Support </vt:lpstr>
      <vt:lpstr>Manual VAT Adjustment Support</vt:lpstr>
      <vt:lpstr>Automatic “two-thirds”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Herrington, Craig</dc:creator>
  <cp:lastModifiedBy>Gower, Heather</cp:lastModifiedBy>
  <cp:revision>2</cp:revision>
  <dcterms:created xsi:type="dcterms:W3CDTF">2024-12-06T11:45:44Z</dcterms:created>
  <dcterms:modified xsi:type="dcterms:W3CDTF">2024-12-09T15:46:13Z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0x01010030607A66E5394F43846CC4F04544C563</vt:lpwstr>
  </property>
</Properties>
</file>