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94"/>
    <p:restoredTop sz="94613"/>
  </p:normalViewPr>
  <p:slideViewPr>
    <p:cSldViewPr snapToGrid="0">
      <p:cViewPr varScale="1">
        <p:scale>
          <a:sx n="92" d="100"/>
          <a:sy n="92" d="100"/>
        </p:scale>
        <p:origin x="2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6293-4565-EEA9-DE05-5C184E714B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09120A3-4CD2-5957-CA0E-561B21398E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8C867BD-56C6-1DC6-36EB-758A960BB150}"/>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D5285997-5110-93B3-4B35-347F81F2FA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CE5B38-C505-248B-173E-A56B7CB915B2}"/>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311231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249F-2F30-EFEA-561F-4DD073B73B4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5FEBAB5-23AF-3BE4-33B9-D058725B7D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7652BFB-39E6-7A4C-D8CA-C9097167C77B}"/>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9695B0BC-98D5-E2A2-1D36-E112934B99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7005CD-46CE-C86A-E37C-09FBE526AC61}"/>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2367761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D212DE-B3FB-58E9-440B-B644E017716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BC254E0-343A-A7D0-D2BE-0E818D5D99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3D80DB0-C6E8-EEF5-F3D1-87A99F78111E}"/>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4832340D-268E-48EB-1B0C-F83732C0B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9971AA-F672-9E9A-676C-D54CA7970609}"/>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58475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930-609F-244C-5699-C81FB27B596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9EC96AF-49D6-5BA8-6E98-9A62C58515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8C9A0B7-5278-B8F6-FA90-DA2EB04F0BF6}"/>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7D85C0B7-0987-7FF2-CF8E-29D1BEB6EE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0430C3-CAC3-C499-5BEB-E84D3F721FAF}"/>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424399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B677F-4F8F-C637-6536-E6136112F6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56692C3-EBB5-A295-46C9-E0D2125AB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061FD2-BA1E-D1AD-B106-3FBDB115D7E1}"/>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EAB40B79-4AC5-0EB9-5B3B-52C121B334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2677F-CFB8-BBD7-E6A1-0B47200F853B}"/>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418940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C5F1-655A-1BDB-CDC8-F37B415295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711AAD2-CCBD-F98B-5626-8017103667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02F71F6-8655-1A54-3E86-07B078ADC6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2E0F725-3CE5-8823-8333-0E851669509C}"/>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6" name="Footer Placeholder 5">
            <a:extLst>
              <a:ext uri="{FF2B5EF4-FFF2-40B4-BE49-F238E27FC236}">
                <a16:creationId xmlns:a16="http://schemas.microsoft.com/office/drawing/2014/main" id="{488224A1-A689-7525-C289-782B102E66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CA34BD-7278-4F6C-36D8-7A7D5885A558}"/>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113079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741BD-7D48-49D5-148C-F58F2082949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D6D526F-989F-15C7-92DA-B1903355C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16AA0D-F784-46FE-6D36-A5F941BA8C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DB021CC-BA2E-6A40-42FE-D87402A9D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E1FBE8-DD6C-0298-3309-4096CFEE5A8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0D296A8F-219A-1083-FF7C-8F4DF9EE19CE}"/>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8" name="Footer Placeholder 7">
            <a:extLst>
              <a:ext uri="{FF2B5EF4-FFF2-40B4-BE49-F238E27FC236}">
                <a16:creationId xmlns:a16="http://schemas.microsoft.com/office/drawing/2014/main" id="{B00FDAF7-75F6-88C5-E134-8EFE61D2E38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F8C227-BDF3-90A7-375B-C4A54CACB5BE}"/>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224762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23C9-D2C4-050F-9757-8F0D946679F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8B93591D-D407-4C62-0B85-EFDE136B5F1D}"/>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4" name="Footer Placeholder 3">
            <a:extLst>
              <a:ext uri="{FF2B5EF4-FFF2-40B4-BE49-F238E27FC236}">
                <a16:creationId xmlns:a16="http://schemas.microsoft.com/office/drawing/2014/main" id="{CFF8E160-61CD-F022-40A0-3837E7D69B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2D9E9F-32BE-B6FE-5EC4-E31016EC6023}"/>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568211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15251-9CBB-119C-4020-23149A54B90D}"/>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3" name="Footer Placeholder 2">
            <a:extLst>
              <a:ext uri="{FF2B5EF4-FFF2-40B4-BE49-F238E27FC236}">
                <a16:creationId xmlns:a16="http://schemas.microsoft.com/office/drawing/2014/main" id="{C139EA4A-B7A8-80DC-EC4B-A7577933ACE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2BA6077-2386-2F10-8952-8631A8A432CD}"/>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3349536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BCC1-1968-2C9C-07D6-8F067800CA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7994358-4172-6029-2FBB-0255CF12E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68D3245-52BA-B414-4473-13317E6E6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BC554E-35CC-BE99-B703-127EA1940BEB}"/>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6" name="Footer Placeholder 5">
            <a:extLst>
              <a:ext uri="{FF2B5EF4-FFF2-40B4-BE49-F238E27FC236}">
                <a16:creationId xmlns:a16="http://schemas.microsoft.com/office/drawing/2014/main" id="{E7EE8CC7-BF53-4D98-FA70-761218E38F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8A4BF0-0DF9-6700-FA7A-6EA39A540FE6}"/>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187766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B7AA-C31C-F8B2-F986-768A949376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94600D1-5CDA-5CC7-8CDB-09E8FF1A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C221803-A0A2-8F45-D950-D71CCB812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7E2E6E-CDCF-EBE8-DD29-476D64ACA88A}"/>
              </a:ext>
            </a:extLst>
          </p:cNvPr>
          <p:cNvSpPr>
            <a:spLocks noGrp="1"/>
          </p:cNvSpPr>
          <p:nvPr>
            <p:ph type="dt" sz="half" idx="10"/>
          </p:nvPr>
        </p:nvSpPr>
        <p:spPr/>
        <p:txBody>
          <a:bodyPr/>
          <a:lstStyle/>
          <a:p>
            <a:fld id="{2A669DB7-A46F-1848-9ABC-0B8A0739645B}" type="datetimeFigureOut">
              <a:rPr lang="en-GB" smtClean="0"/>
              <a:t>09/12/2024</a:t>
            </a:fld>
            <a:endParaRPr lang="en-GB"/>
          </a:p>
        </p:txBody>
      </p:sp>
      <p:sp>
        <p:nvSpPr>
          <p:cNvPr id="6" name="Footer Placeholder 5">
            <a:extLst>
              <a:ext uri="{FF2B5EF4-FFF2-40B4-BE49-F238E27FC236}">
                <a16:creationId xmlns:a16="http://schemas.microsoft.com/office/drawing/2014/main" id="{3A72441D-D72C-FD96-3BD8-DD98EF89C9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0F9E90-4EC3-8ED1-91AE-7A58511458B8}"/>
              </a:ext>
            </a:extLst>
          </p:cNvPr>
          <p:cNvSpPr>
            <a:spLocks noGrp="1"/>
          </p:cNvSpPr>
          <p:nvPr>
            <p:ph type="sldNum" sz="quarter" idx="12"/>
          </p:nvPr>
        </p:nvSpPr>
        <p:spPr/>
        <p:txBody>
          <a:bodyPr/>
          <a:lstStyle/>
          <a:p>
            <a:fld id="{2B533FE6-3A9A-8844-9400-9C4E57AE30B9}" type="slidenum">
              <a:rPr lang="en-GB" smtClean="0"/>
              <a:t>‹#›</a:t>
            </a:fld>
            <a:endParaRPr lang="en-GB"/>
          </a:p>
        </p:txBody>
      </p:sp>
    </p:spTree>
    <p:extLst>
      <p:ext uri="{BB962C8B-B14F-4D97-AF65-F5344CB8AC3E}">
        <p14:creationId xmlns:p14="http://schemas.microsoft.com/office/powerpoint/2010/main" val="4218885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CDB18-E294-2A75-EA9D-0A7552D28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F1DDB3A-0EFC-1874-85E0-B22042CFA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B76A674-DCB8-3193-F150-A3A7E74BC3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669DB7-A46F-1848-9ABC-0B8A0739645B}" type="datetimeFigureOut">
              <a:rPr lang="en-GB" smtClean="0"/>
              <a:t>09/12/2024</a:t>
            </a:fld>
            <a:endParaRPr lang="en-GB"/>
          </a:p>
        </p:txBody>
      </p:sp>
      <p:sp>
        <p:nvSpPr>
          <p:cNvPr id="5" name="Footer Placeholder 4">
            <a:extLst>
              <a:ext uri="{FF2B5EF4-FFF2-40B4-BE49-F238E27FC236}">
                <a16:creationId xmlns:a16="http://schemas.microsoft.com/office/drawing/2014/main" id="{9AB358F5-B369-8212-04E0-49ACB5043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8842104-54B7-02C1-09B6-0701C3768A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533FE6-3A9A-8844-9400-9C4E57AE30B9}" type="slidenum">
              <a:rPr lang="en-GB" smtClean="0"/>
              <a:t>‹#›</a:t>
            </a:fld>
            <a:endParaRPr lang="en-GB"/>
          </a:p>
        </p:txBody>
      </p:sp>
    </p:spTree>
    <p:extLst>
      <p:ext uri="{BB962C8B-B14F-4D97-AF65-F5344CB8AC3E}">
        <p14:creationId xmlns:p14="http://schemas.microsoft.com/office/powerpoint/2010/main" val="2032577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9C6F1-3CC7-A04E-CD76-99BF43AC2B0C}"/>
              </a:ext>
            </a:extLst>
          </p:cNvPr>
          <p:cNvSpPr>
            <a:spLocks noGrp="1"/>
          </p:cNvSpPr>
          <p:nvPr>
            <p:ph type="ctrTitle"/>
          </p:nvPr>
        </p:nvSpPr>
        <p:spPr/>
        <p:txBody>
          <a:bodyPr/>
          <a:lstStyle/>
          <a:p>
            <a:r>
              <a:rPr lang="en-GB" dirty="0"/>
              <a:t>NVPS Integration</a:t>
            </a:r>
          </a:p>
        </p:txBody>
      </p:sp>
      <p:sp>
        <p:nvSpPr>
          <p:cNvPr id="3" name="Subtitle 2">
            <a:extLst>
              <a:ext uri="{FF2B5EF4-FFF2-40B4-BE49-F238E27FC236}">
                <a16:creationId xmlns:a16="http://schemas.microsoft.com/office/drawing/2014/main" id="{25D71FF8-D964-8D1A-3BA5-4FDC377D0E7D}"/>
              </a:ext>
            </a:extLst>
          </p:cNvPr>
          <p:cNvSpPr>
            <a:spLocks noGrp="1"/>
          </p:cNvSpPr>
          <p:nvPr>
            <p:ph type="subTitle" idx="1"/>
          </p:nvPr>
        </p:nvSpPr>
        <p:spPr/>
        <p:txBody>
          <a:bodyPr/>
          <a:lstStyle/>
          <a:p>
            <a:r>
              <a:rPr lang="en-GB" dirty="0"/>
              <a:t>Ireland Prescription Integration for Food Producing Animals</a:t>
            </a:r>
            <a:br>
              <a:rPr lang="en-GB" dirty="0"/>
            </a:br>
            <a:endParaRPr lang="en-GB" dirty="0"/>
          </a:p>
          <a:p>
            <a:r>
              <a:rPr lang="en-GB" dirty="0"/>
              <a:t>December 2024</a:t>
            </a:r>
          </a:p>
        </p:txBody>
      </p:sp>
    </p:spTree>
    <p:extLst>
      <p:ext uri="{BB962C8B-B14F-4D97-AF65-F5344CB8AC3E}">
        <p14:creationId xmlns:p14="http://schemas.microsoft.com/office/powerpoint/2010/main" val="252350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E52F-1DFA-850D-AD89-F6C9C6EA6775}"/>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E9EDA4F7-FDC4-4BD5-C6BB-9A8265406531}"/>
              </a:ext>
            </a:extLst>
          </p:cNvPr>
          <p:cNvSpPr>
            <a:spLocks noGrp="1"/>
          </p:cNvSpPr>
          <p:nvPr>
            <p:ph idx="1"/>
          </p:nvPr>
        </p:nvSpPr>
        <p:spPr/>
        <p:txBody>
          <a:bodyPr>
            <a:normAutofit fontScale="85000" lnSpcReduction="20000"/>
          </a:bodyPr>
          <a:lstStyle/>
          <a:p>
            <a:r>
              <a:rPr lang="en-GB" dirty="0"/>
              <a:t>Ireland Regulations require Vets issue electronic prescriptions to the NVPS for Food Producing animals.</a:t>
            </a:r>
          </a:p>
          <a:p>
            <a:r>
              <a:rPr lang="en-GB" dirty="0"/>
              <a:t>NVPS regulations require integration for food producing animals in January 2025.</a:t>
            </a:r>
          </a:p>
          <a:p>
            <a:r>
              <a:rPr lang="en-GB" dirty="0"/>
              <a:t>Will be expanded to Companion Animals in 2027.</a:t>
            </a:r>
          </a:p>
          <a:p>
            <a:r>
              <a:rPr lang="en-GB" dirty="0"/>
              <a:t>Merlin PIMS is dominantly a Small Animal PIMS with limited Farm / Large Animal recording.</a:t>
            </a:r>
          </a:p>
          <a:p>
            <a:r>
              <a:rPr lang="en-GB" dirty="0"/>
              <a:t>Merlin PIMS functionality for Farm is weak with integration with </a:t>
            </a:r>
            <a:r>
              <a:rPr lang="en-GB" dirty="0" err="1"/>
              <a:t>VetImpress</a:t>
            </a:r>
            <a:r>
              <a:rPr lang="en-GB" dirty="0"/>
              <a:t> to support Farm Animal Vets.</a:t>
            </a:r>
          </a:p>
          <a:p>
            <a:r>
              <a:rPr lang="en-GB" dirty="0"/>
              <a:t>Swift does not capture or allow creation of prescriptions in the field.</a:t>
            </a:r>
          </a:p>
          <a:p>
            <a:r>
              <a:rPr lang="en-GB" dirty="0"/>
              <a:t>Merlin is not used by Vets in the field and will be input into the system later.</a:t>
            </a:r>
          </a:p>
          <a:p>
            <a:r>
              <a:rPr lang="en-GB" dirty="0"/>
              <a:t>Merlin does not capture large animal prescription fields such as withdrawal periods.</a:t>
            </a:r>
          </a:p>
          <a:p>
            <a:endParaRPr lang="en-GB" dirty="0"/>
          </a:p>
        </p:txBody>
      </p:sp>
    </p:spTree>
    <p:extLst>
      <p:ext uri="{BB962C8B-B14F-4D97-AF65-F5344CB8AC3E}">
        <p14:creationId xmlns:p14="http://schemas.microsoft.com/office/powerpoint/2010/main" val="57353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F23E-86BC-C511-8A59-A853889E2630}"/>
              </a:ext>
            </a:extLst>
          </p:cNvPr>
          <p:cNvSpPr>
            <a:spLocks noGrp="1"/>
          </p:cNvSpPr>
          <p:nvPr>
            <p:ph type="title"/>
          </p:nvPr>
        </p:nvSpPr>
        <p:spPr/>
        <p:txBody>
          <a:bodyPr/>
          <a:lstStyle/>
          <a:p>
            <a:r>
              <a:rPr lang="en-GB" dirty="0"/>
              <a:t>Farm Animal Strategy</a:t>
            </a:r>
          </a:p>
        </p:txBody>
      </p:sp>
      <p:sp>
        <p:nvSpPr>
          <p:cNvPr id="3" name="Content Placeholder 2">
            <a:extLst>
              <a:ext uri="{FF2B5EF4-FFF2-40B4-BE49-F238E27FC236}">
                <a16:creationId xmlns:a16="http://schemas.microsoft.com/office/drawing/2014/main" id="{42CE8A73-1981-34B3-703A-E2187551392A}"/>
              </a:ext>
            </a:extLst>
          </p:cNvPr>
          <p:cNvSpPr>
            <a:spLocks noGrp="1"/>
          </p:cNvSpPr>
          <p:nvPr>
            <p:ph idx="1"/>
          </p:nvPr>
        </p:nvSpPr>
        <p:spPr/>
        <p:txBody>
          <a:bodyPr>
            <a:normAutofit fontScale="85000" lnSpcReduction="20000"/>
          </a:bodyPr>
          <a:lstStyle/>
          <a:p>
            <a:r>
              <a:rPr lang="en-GB" dirty="0"/>
              <a:t>Mixed or Farm Animal customer strategy has been focused on integration with </a:t>
            </a:r>
            <a:r>
              <a:rPr lang="en-GB" dirty="0" err="1"/>
              <a:t>VetImpress</a:t>
            </a:r>
            <a:r>
              <a:rPr lang="en-GB" dirty="0"/>
              <a:t>.</a:t>
            </a:r>
          </a:p>
          <a:p>
            <a:r>
              <a:rPr lang="en-GB" dirty="0"/>
              <a:t>No development or improvement has been included in Merlin data capture or workflow from simple herd identification.</a:t>
            </a:r>
          </a:p>
          <a:p>
            <a:r>
              <a:rPr lang="en-GB" dirty="0"/>
              <a:t>Swift development is paused and not expanded for further farm animal treatment data capture.</a:t>
            </a:r>
          </a:p>
          <a:p>
            <a:r>
              <a:rPr lang="en-GB" dirty="0" err="1"/>
              <a:t>VetImpress</a:t>
            </a:r>
            <a:r>
              <a:rPr lang="en-GB" dirty="0"/>
              <a:t> has been involved with NVPS since inception and captures most/all data points during normal treatment flow (e.g. withdrawal periods)</a:t>
            </a:r>
          </a:p>
          <a:p>
            <a:r>
              <a:rPr lang="en-GB" dirty="0"/>
              <a:t>Merlin captures some treatment information such as batch numbers, but only at a herd level without individual animal identification.</a:t>
            </a:r>
          </a:p>
          <a:p>
            <a:r>
              <a:rPr lang="en-GB" dirty="0" err="1"/>
              <a:t>VetImpress</a:t>
            </a:r>
            <a:r>
              <a:rPr lang="en-GB" dirty="0"/>
              <a:t> is an offline application for use on the farm.</a:t>
            </a:r>
          </a:p>
          <a:p>
            <a:r>
              <a:rPr lang="en-GB" dirty="0"/>
              <a:t>Merlin is primarily used as scheduling, billing and inventory management for large animal with </a:t>
            </a:r>
            <a:r>
              <a:rPr lang="en-GB" dirty="0" err="1"/>
              <a:t>VetImpress</a:t>
            </a:r>
            <a:r>
              <a:rPr lang="en-GB" dirty="0"/>
              <a:t> being the clinical record.</a:t>
            </a:r>
          </a:p>
        </p:txBody>
      </p:sp>
    </p:spTree>
    <p:extLst>
      <p:ext uri="{BB962C8B-B14F-4D97-AF65-F5344CB8AC3E}">
        <p14:creationId xmlns:p14="http://schemas.microsoft.com/office/powerpoint/2010/main" val="309202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544A-DC73-9A4A-A16B-0001F7BF13F5}"/>
              </a:ext>
            </a:extLst>
          </p:cNvPr>
          <p:cNvSpPr>
            <a:spLocks noGrp="1"/>
          </p:cNvSpPr>
          <p:nvPr>
            <p:ph type="title"/>
          </p:nvPr>
        </p:nvSpPr>
        <p:spPr/>
        <p:txBody>
          <a:bodyPr/>
          <a:lstStyle/>
          <a:p>
            <a:r>
              <a:rPr lang="en-GB" dirty="0"/>
              <a:t>Options	</a:t>
            </a:r>
          </a:p>
        </p:txBody>
      </p:sp>
      <p:sp>
        <p:nvSpPr>
          <p:cNvPr id="3" name="Content Placeholder 2">
            <a:extLst>
              <a:ext uri="{FF2B5EF4-FFF2-40B4-BE49-F238E27FC236}">
                <a16:creationId xmlns:a16="http://schemas.microsoft.com/office/drawing/2014/main" id="{BBD11601-5F01-3526-D8F4-4BB6372E8801}"/>
              </a:ext>
            </a:extLst>
          </p:cNvPr>
          <p:cNvSpPr>
            <a:spLocks noGrp="1"/>
          </p:cNvSpPr>
          <p:nvPr>
            <p:ph idx="1"/>
          </p:nvPr>
        </p:nvSpPr>
        <p:spPr/>
        <p:txBody>
          <a:bodyPr/>
          <a:lstStyle/>
          <a:p>
            <a:pPr marL="0" indent="0">
              <a:buNone/>
            </a:pPr>
            <a:r>
              <a:rPr lang="en-GB" dirty="0"/>
              <a:t>The following options have been drafted for discussion base on our unique Farm Animal customer system dynamic.</a:t>
            </a:r>
          </a:p>
          <a:p>
            <a:pPr marL="0" indent="0">
              <a:buNone/>
            </a:pPr>
            <a:endParaRPr lang="en-GB" dirty="0"/>
          </a:p>
          <a:p>
            <a:r>
              <a:rPr lang="en-GB" dirty="0"/>
              <a:t>Build user fillable prescription form.</a:t>
            </a:r>
          </a:p>
          <a:p>
            <a:r>
              <a:rPr lang="en-GB" dirty="0"/>
              <a:t>Capture data and semi-auto-complete user prescription form.</a:t>
            </a:r>
          </a:p>
          <a:p>
            <a:r>
              <a:rPr lang="en-GB" dirty="0"/>
              <a:t>Require </a:t>
            </a:r>
            <a:r>
              <a:rPr lang="en-GB" dirty="0" err="1"/>
              <a:t>VetImpress</a:t>
            </a:r>
            <a:r>
              <a:rPr lang="en-GB" dirty="0"/>
              <a:t> integration until Small Animal NVPS requirement.</a:t>
            </a:r>
          </a:p>
        </p:txBody>
      </p:sp>
    </p:spTree>
    <p:extLst>
      <p:ext uri="{BB962C8B-B14F-4D97-AF65-F5344CB8AC3E}">
        <p14:creationId xmlns:p14="http://schemas.microsoft.com/office/powerpoint/2010/main" val="5751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D769-09AC-1EFD-E0A3-16DA1BF1BC60}"/>
              </a:ext>
            </a:extLst>
          </p:cNvPr>
          <p:cNvSpPr>
            <a:spLocks noGrp="1"/>
          </p:cNvSpPr>
          <p:nvPr>
            <p:ph type="title"/>
          </p:nvPr>
        </p:nvSpPr>
        <p:spPr/>
        <p:txBody>
          <a:bodyPr/>
          <a:lstStyle/>
          <a:p>
            <a:r>
              <a:rPr lang="en-GB" dirty="0"/>
              <a:t>Build user fillable form</a:t>
            </a:r>
          </a:p>
        </p:txBody>
      </p:sp>
      <p:sp>
        <p:nvSpPr>
          <p:cNvPr id="3" name="Content Placeholder 2">
            <a:extLst>
              <a:ext uri="{FF2B5EF4-FFF2-40B4-BE49-F238E27FC236}">
                <a16:creationId xmlns:a16="http://schemas.microsoft.com/office/drawing/2014/main" id="{FA946A47-0B67-AD71-3EB7-D573BD00D6C3}"/>
              </a:ext>
            </a:extLst>
          </p:cNvPr>
          <p:cNvSpPr>
            <a:spLocks noGrp="1"/>
          </p:cNvSpPr>
          <p:nvPr>
            <p:ph idx="1"/>
          </p:nvPr>
        </p:nvSpPr>
        <p:spPr>
          <a:xfrm>
            <a:off x="273133" y="1496291"/>
            <a:ext cx="11744696" cy="4996584"/>
          </a:xfrm>
        </p:spPr>
        <p:txBody>
          <a:bodyPr>
            <a:normAutofit fontScale="62500" lnSpcReduction="20000"/>
          </a:bodyPr>
          <a:lstStyle/>
          <a:p>
            <a:r>
              <a:rPr lang="en-GB" dirty="0"/>
              <a:t>Build a form the user will complete the data on to submit to NVPS.</a:t>
            </a:r>
          </a:p>
          <a:p>
            <a:endParaRPr lang="en-GB" dirty="0"/>
          </a:p>
          <a:p>
            <a:pPr marL="0" indent="0">
              <a:buNone/>
            </a:pPr>
            <a:r>
              <a:rPr lang="en-GB" dirty="0"/>
              <a:t>Positives</a:t>
            </a:r>
          </a:p>
          <a:p>
            <a:r>
              <a:rPr lang="en-GB" dirty="0"/>
              <a:t>Will loosely comply with the ’integrated’ NVPS intent.</a:t>
            </a:r>
          </a:p>
          <a:p>
            <a:r>
              <a:rPr lang="en-GB" dirty="0"/>
              <a:t>Form won’t require the vet to login to a second system.</a:t>
            </a:r>
          </a:p>
          <a:p>
            <a:pPr marL="0" indent="0">
              <a:buNone/>
            </a:pPr>
            <a:endParaRPr lang="en-GB" dirty="0"/>
          </a:p>
          <a:p>
            <a:pPr marL="0" indent="0">
              <a:buNone/>
            </a:pPr>
            <a:r>
              <a:rPr lang="en-GB" dirty="0"/>
              <a:t>Negatives</a:t>
            </a:r>
          </a:p>
          <a:p>
            <a:r>
              <a:rPr lang="en-GB" dirty="0"/>
              <a:t>Vet will be filling in on Merlin after the fact the same as NVPS’s own forms.</a:t>
            </a:r>
          </a:p>
          <a:p>
            <a:r>
              <a:rPr lang="en-GB" dirty="0"/>
              <a:t>Will not provide an advantage over NVPS’s own portal (which provides an offline mode in browser).</a:t>
            </a:r>
          </a:p>
          <a:p>
            <a:r>
              <a:rPr lang="en-GB" dirty="0"/>
              <a:t>We don’t capture a lot of information within Merlin, so the user must manually add these to the form.</a:t>
            </a:r>
          </a:p>
          <a:p>
            <a:r>
              <a:rPr lang="en-GB" dirty="0"/>
              <a:t>Form rules are very complex with validation on different data requirements for each species.</a:t>
            </a:r>
          </a:p>
          <a:p>
            <a:endParaRPr lang="en-GB" dirty="0"/>
          </a:p>
          <a:p>
            <a:pPr marL="0" indent="0">
              <a:buNone/>
            </a:pPr>
            <a:r>
              <a:rPr lang="en-GB" b="1" dirty="0"/>
              <a:t>Summary</a:t>
            </a:r>
          </a:p>
          <a:p>
            <a:pPr marL="0" indent="0">
              <a:buNone/>
            </a:pPr>
            <a:r>
              <a:rPr lang="en-GB" dirty="0"/>
              <a:t>This will not provide any meaningful benefit to the vet over the use of the NVPS portal directly for Farm Animal prescriptions; It may improve data entry of Client data into NVPS however once entered the client data is selectable for each subsequent prescription in NVPS.</a:t>
            </a:r>
          </a:p>
        </p:txBody>
      </p:sp>
    </p:spTree>
    <p:extLst>
      <p:ext uri="{BB962C8B-B14F-4D97-AF65-F5344CB8AC3E}">
        <p14:creationId xmlns:p14="http://schemas.microsoft.com/office/powerpoint/2010/main" val="184181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7310C-3970-8B34-2983-675777A26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39159-3DB5-1EBC-45F7-6FC55E12741D}"/>
              </a:ext>
            </a:extLst>
          </p:cNvPr>
          <p:cNvSpPr>
            <a:spLocks noGrp="1"/>
          </p:cNvSpPr>
          <p:nvPr>
            <p:ph type="title"/>
          </p:nvPr>
        </p:nvSpPr>
        <p:spPr/>
        <p:txBody>
          <a:bodyPr/>
          <a:lstStyle/>
          <a:p>
            <a:r>
              <a:rPr lang="en-GB" dirty="0"/>
              <a:t>Capture data and semi-complete form</a:t>
            </a:r>
          </a:p>
        </p:txBody>
      </p:sp>
      <p:sp>
        <p:nvSpPr>
          <p:cNvPr id="3" name="Content Placeholder 2">
            <a:extLst>
              <a:ext uri="{FF2B5EF4-FFF2-40B4-BE49-F238E27FC236}">
                <a16:creationId xmlns:a16="http://schemas.microsoft.com/office/drawing/2014/main" id="{0614E6D7-1A97-FA98-D7DF-08E3137CFC0F}"/>
              </a:ext>
            </a:extLst>
          </p:cNvPr>
          <p:cNvSpPr>
            <a:spLocks noGrp="1"/>
          </p:cNvSpPr>
          <p:nvPr>
            <p:ph idx="1"/>
          </p:nvPr>
        </p:nvSpPr>
        <p:spPr>
          <a:xfrm>
            <a:off x="273133" y="1496291"/>
            <a:ext cx="11744696" cy="4996584"/>
          </a:xfrm>
        </p:spPr>
        <p:txBody>
          <a:bodyPr>
            <a:normAutofit fontScale="55000" lnSpcReduction="20000"/>
          </a:bodyPr>
          <a:lstStyle/>
          <a:p>
            <a:r>
              <a:rPr lang="en-GB" dirty="0"/>
              <a:t>Build a form the user will complete the data on to submit to NVPS.</a:t>
            </a:r>
          </a:p>
          <a:p>
            <a:r>
              <a:rPr lang="en-GB" dirty="0"/>
              <a:t>Update Merlin to capture additional information required for Farm Animals (i.e. Individual animal identification, withdrawal periods, etc)</a:t>
            </a:r>
          </a:p>
          <a:p>
            <a:endParaRPr lang="en-GB" dirty="0"/>
          </a:p>
          <a:p>
            <a:pPr marL="0" indent="0">
              <a:buNone/>
            </a:pPr>
            <a:r>
              <a:rPr lang="en-GB" dirty="0"/>
              <a:t>Positives</a:t>
            </a:r>
          </a:p>
          <a:p>
            <a:r>
              <a:rPr lang="en-GB" dirty="0"/>
              <a:t>Will be closer to the ‘spirit’ of NVPS integration by using captured data from the PIMS.</a:t>
            </a:r>
          </a:p>
          <a:p>
            <a:r>
              <a:rPr lang="en-GB" dirty="0"/>
              <a:t>Form won’t require the vet to login to a second system.</a:t>
            </a:r>
          </a:p>
          <a:p>
            <a:r>
              <a:rPr lang="en-GB" dirty="0"/>
              <a:t>Some information will be captured within Merlin once for reuse on prescriptions.</a:t>
            </a:r>
          </a:p>
          <a:p>
            <a:pPr marL="0" indent="0">
              <a:buNone/>
            </a:pPr>
            <a:endParaRPr lang="en-GB" dirty="0"/>
          </a:p>
          <a:p>
            <a:pPr marL="0" indent="0">
              <a:buNone/>
            </a:pPr>
            <a:r>
              <a:rPr lang="en-GB" dirty="0"/>
              <a:t>Negatives</a:t>
            </a:r>
          </a:p>
          <a:p>
            <a:r>
              <a:rPr lang="en-GB" dirty="0"/>
              <a:t>Vet will be filling in on Merlin after the fact the same as NVPS’s own forms.</a:t>
            </a:r>
          </a:p>
          <a:p>
            <a:r>
              <a:rPr lang="en-GB" dirty="0"/>
              <a:t>Will not provide an advantage over NVPS’s own portal (which provides an offline mode in browser).</a:t>
            </a:r>
          </a:p>
          <a:p>
            <a:r>
              <a:rPr lang="en-GB" dirty="0"/>
              <a:t>Form rules are very complex with validation on different data requirements for each species.</a:t>
            </a:r>
          </a:p>
          <a:p>
            <a:r>
              <a:rPr lang="en-GB" dirty="0"/>
              <a:t>Additional data points will need to be synchronised with </a:t>
            </a:r>
            <a:r>
              <a:rPr lang="en-GB" dirty="0" err="1"/>
              <a:t>VetImpress</a:t>
            </a:r>
            <a:r>
              <a:rPr lang="en-GB" dirty="0"/>
              <a:t> and will cause additional complexities with the integration.</a:t>
            </a:r>
          </a:p>
          <a:p>
            <a:pPr marL="0" indent="0">
              <a:buNone/>
            </a:pPr>
            <a:endParaRPr lang="en-GB" dirty="0"/>
          </a:p>
          <a:p>
            <a:pPr marL="0" indent="0">
              <a:buNone/>
            </a:pPr>
            <a:r>
              <a:rPr lang="en-GB" b="1" dirty="0"/>
              <a:t>Summary</a:t>
            </a:r>
          </a:p>
          <a:p>
            <a:pPr marL="0" indent="0">
              <a:buNone/>
            </a:pPr>
            <a:r>
              <a:rPr lang="en-GB" dirty="0"/>
              <a:t>This will provide a better data management solution for the practice with the latest data used on each prescription compared to manual entry to NVPS. However this would require lots of additional data entry within Merlin, the benefit of this needs to be evaluated based on user feedback compared to the Integration Strategy.</a:t>
            </a:r>
          </a:p>
        </p:txBody>
      </p:sp>
    </p:spTree>
    <p:extLst>
      <p:ext uri="{BB962C8B-B14F-4D97-AF65-F5344CB8AC3E}">
        <p14:creationId xmlns:p14="http://schemas.microsoft.com/office/powerpoint/2010/main" val="392963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0CE16-0F56-1A2D-FBC5-EC8191385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573A9-67FA-4F9A-7C97-881D9C77A43A}"/>
              </a:ext>
            </a:extLst>
          </p:cNvPr>
          <p:cNvSpPr>
            <a:spLocks noGrp="1"/>
          </p:cNvSpPr>
          <p:nvPr>
            <p:ph type="title"/>
          </p:nvPr>
        </p:nvSpPr>
        <p:spPr/>
        <p:txBody>
          <a:bodyPr/>
          <a:lstStyle/>
          <a:p>
            <a:r>
              <a:rPr lang="en-GB" dirty="0" err="1"/>
              <a:t>VetImpress</a:t>
            </a:r>
            <a:r>
              <a:rPr lang="en-GB" dirty="0"/>
              <a:t> Integration</a:t>
            </a:r>
          </a:p>
        </p:txBody>
      </p:sp>
      <p:sp>
        <p:nvSpPr>
          <p:cNvPr id="3" name="Content Placeholder 2">
            <a:extLst>
              <a:ext uri="{FF2B5EF4-FFF2-40B4-BE49-F238E27FC236}">
                <a16:creationId xmlns:a16="http://schemas.microsoft.com/office/drawing/2014/main" id="{AEAE7320-3268-6096-3F32-3521DC31E2F3}"/>
              </a:ext>
            </a:extLst>
          </p:cNvPr>
          <p:cNvSpPr>
            <a:spLocks noGrp="1"/>
          </p:cNvSpPr>
          <p:nvPr>
            <p:ph idx="1"/>
          </p:nvPr>
        </p:nvSpPr>
        <p:spPr>
          <a:xfrm>
            <a:off x="273133" y="1496291"/>
            <a:ext cx="11744696" cy="4996584"/>
          </a:xfrm>
        </p:spPr>
        <p:txBody>
          <a:bodyPr>
            <a:normAutofit fontScale="62500" lnSpcReduction="20000"/>
          </a:bodyPr>
          <a:lstStyle/>
          <a:p>
            <a:r>
              <a:rPr lang="en-GB" dirty="0"/>
              <a:t>We don’t build any forms until Small Animal requirements on NVPS within Merlin and use available data.</a:t>
            </a:r>
          </a:p>
          <a:p>
            <a:r>
              <a:rPr lang="en-GB" dirty="0" err="1"/>
              <a:t>VetImpress</a:t>
            </a:r>
            <a:r>
              <a:rPr lang="en-GB" dirty="0"/>
              <a:t> already has an integration with NVPS and is a Farm Animal treatment workflow expert system.</a:t>
            </a:r>
          </a:p>
          <a:p>
            <a:endParaRPr lang="en-GB" dirty="0"/>
          </a:p>
          <a:p>
            <a:pPr marL="0" indent="0">
              <a:buNone/>
            </a:pPr>
            <a:r>
              <a:rPr lang="en-GB" dirty="0"/>
              <a:t>Positives</a:t>
            </a:r>
          </a:p>
          <a:p>
            <a:r>
              <a:rPr lang="en-GB" dirty="0" err="1"/>
              <a:t>VetImpress</a:t>
            </a:r>
            <a:r>
              <a:rPr lang="en-GB" dirty="0"/>
              <a:t> is already Integrated with NVPS.</a:t>
            </a:r>
          </a:p>
          <a:p>
            <a:r>
              <a:rPr lang="en-GB" dirty="0" err="1"/>
              <a:t>VetImpress</a:t>
            </a:r>
            <a:r>
              <a:rPr lang="en-GB" dirty="0"/>
              <a:t> already captures individual animal identification and other data such as withdrawal periods.</a:t>
            </a:r>
          </a:p>
          <a:p>
            <a:r>
              <a:rPr lang="en-GB" dirty="0" err="1"/>
              <a:t>VetImpress</a:t>
            </a:r>
            <a:r>
              <a:rPr lang="en-GB" dirty="0"/>
              <a:t> is an offline application to be used at the time of treatment / visit.</a:t>
            </a:r>
          </a:p>
          <a:p>
            <a:r>
              <a:rPr lang="en-GB" dirty="0" err="1"/>
              <a:t>VetImpress</a:t>
            </a:r>
            <a:r>
              <a:rPr lang="en-GB" dirty="0"/>
              <a:t> is the clinical record of Farm Animal customers using Merlin.</a:t>
            </a:r>
          </a:p>
          <a:p>
            <a:pPr marL="0" indent="0">
              <a:buNone/>
            </a:pPr>
            <a:endParaRPr lang="en-GB" dirty="0"/>
          </a:p>
          <a:p>
            <a:pPr marL="0" indent="0">
              <a:buNone/>
            </a:pPr>
            <a:r>
              <a:rPr lang="en-GB" dirty="0"/>
              <a:t>Negatives</a:t>
            </a:r>
          </a:p>
          <a:p>
            <a:r>
              <a:rPr lang="en-GB" dirty="0"/>
              <a:t>Will need to mandate any Mixed or Large Animal customers in Ireland also use </a:t>
            </a:r>
            <a:r>
              <a:rPr lang="en-GB" dirty="0" err="1"/>
              <a:t>VetImpress</a:t>
            </a:r>
            <a:r>
              <a:rPr lang="en-GB" dirty="0"/>
              <a:t>.</a:t>
            </a:r>
          </a:p>
          <a:p>
            <a:r>
              <a:rPr lang="en-GB" dirty="0"/>
              <a:t>Will need to ensure we don’t still fall foul of the NVPS regulations for system integrations.</a:t>
            </a:r>
          </a:p>
          <a:p>
            <a:pPr marL="0" indent="0">
              <a:buNone/>
            </a:pPr>
            <a:endParaRPr lang="en-GB" dirty="0"/>
          </a:p>
          <a:p>
            <a:pPr marL="0" indent="0">
              <a:buNone/>
            </a:pPr>
            <a:r>
              <a:rPr lang="en-GB" b="1" dirty="0"/>
              <a:t>Summary</a:t>
            </a:r>
          </a:p>
          <a:p>
            <a:pPr marL="0" indent="0">
              <a:buNone/>
            </a:pPr>
            <a:r>
              <a:rPr lang="en-GB" dirty="0"/>
              <a:t>This uses the strength of both systems in the integration without adding more complexity to either system or customer data management as existing client, patient, inventory, batch etc information is already consumed by </a:t>
            </a:r>
            <a:r>
              <a:rPr lang="en-GB" dirty="0" err="1"/>
              <a:t>VetImpress</a:t>
            </a:r>
            <a:r>
              <a:rPr lang="en-GB" dirty="0"/>
              <a:t>.</a:t>
            </a:r>
          </a:p>
        </p:txBody>
      </p:sp>
    </p:spTree>
    <p:extLst>
      <p:ext uri="{BB962C8B-B14F-4D97-AF65-F5344CB8AC3E}">
        <p14:creationId xmlns:p14="http://schemas.microsoft.com/office/powerpoint/2010/main" val="185552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E5BA-0A06-93BE-7DB9-517F7137A863}"/>
              </a:ext>
            </a:extLst>
          </p:cNvPr>
          <p:cNvSpPr>
            <a:spLocks noGrp="1"/>
          </p:cNvSpPr>
          <p:nvPr>
            <p:ph type="title"/>
          </p:nvPr>
        </p:nvSpPr>
        <p:spPr/>
        <p:txBody>
          <a:bodyPr/>
          <a:lstStyle/>
          <a:p>
            <a:r>
              <a:rPr lang="en-GB" dirty="0"/>
              <a:t>Companion Animal NVPS</a:t>
            </a:r>
          </a:p>
        </p:txBody>
      </p:sp>
      <p:sp>
        <p:nvSpPr>
          <p:cNvPr id="3" name="Content Placeholder 2">
            <a:extLst>
              <a:ext uri="{FF2B5EF4-FFF2-40B4-BE49-F238E27FC236}">
                <a16:creationId xmlns:a16="http://schemas.microsoft.com/office/drawing/2014/main" id="{ED53CF40-874D-599A-DDC8-D4F95C67167C}"/>
              </a:ext>
            </a:extLst>
          </p:cNvPr>
          <p:cNvSpPr>
            <a:spLocks noGrp="1"/>
          </p:cNvSpPr>
          <p:nvPr>
            <p:ph idx="1"/>
          </p:nvPr>
        </p:nvSpPr>
        <p:spPr/>
        <p:txBody>
          <a:bodyPr/>
          <a:lstStyle/>
          <a:p>
            <a:r>
              <a:rPr lang="en-GB" dirty="0"/>
              <a:t>When NVPS opens for companion animal we must develop an integration within the PIMS.</a:t>
            </a:r>
          </a:p>
          <a:p>
            <a:r>
              <a:rPr lang="en-GB" dirty="0"/>
              <a:t>If companion animal prescription rules are as complex as farm animal we will need a flexible UI and rule engine to adapt quickly.</a:t>
            </a:r>
          </a:p>
          <a:p>
            <a:r>
              <a:rPr lang="en-GB" dirty="0"/>
              <a:t>Assumption we would be expected to allow Farm Animal prescription submission at the same time if users wish to do so.</a:t>
            </a:r>
          </a:p>
        </p:txBody>
      </p:sp>
    </p:spTree>
    <p:extLst>
      <p:ext uri="{BB962C8B-B14F-4D97-AF65-F5344CB8AC3E}">
        <p14:creationId xmlns:p14="http://schemas.microsoft.com/office/powerpoint/2010/main" val="84873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607A66E5394F43846CC4F04544C563" ma:contentTypeVersion="11" ma:contentTypeDescription="Create a new document." ma:contentTypeScope="" ma:versionID="576ffb4be826537b5122f5d28e648402">
  <xsd:schema xmlns:xsd="http://www.w3.org/2001/XMLSchema" xmlns:xs="http://www.w3.org/2001/XMLSchema" xmlns:p="http://schemas.microsoft.com/office/2006/metadata/properties" xmlns:ns2="4c4ae35d-2d51-47c1-bf0d-0e0d7322fc00" xmlns:ns3="ee2b2053-1eab-44f4-a948-971d82c3e2d7" targetNamespace="http://schemas.microsoft.com/office/2006/metadata/properties" ma:root="true" ma:fieldsID="a781dcbcba1fa196e6f9d73cc8227609" ns2:_="" ns3:_="">
    <xsd:import namespace="4c4ae35d-2d51-47c1-bf0d-0e0d7322fc00"/>
    <xsd:import namespace="ee2b2053-1eab-44f4-a948-971d82c3e2d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ae35d-2d51-47c1-bf0d-0e0d7322fc00"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f4c8288c-6099-4289-a83d-50ac0de6e45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2b2053-1eab-44f4-a948-971d82c3e2d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6cc8732-9618-4976-b690-5a9e288018ff}" ma:internalName="TaxCatchAll" ma:showField="CatchAllData" ma:web="ee2b2053-1eab-44f4-a948-971d82c3e2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4ae35d-2d51-47c1-bf0d-0e0d7322fc00">
      <Terms xmlns="http://schemas.microsoft.com/office/infopath/2007/PartnerControls"/>
    </lcf76f155ced4ddcb4097134ff3c332f>
    <TaxCatchAll xmlns="ee2b2053-1eab-44f4-a948-971d82c3e2d7" xsi:nil="true"/>
  </documentManagement>
</p:properties>
</file>

<file path=customXml/itemProps1.xml><?xml version="1.0" encoding="utf-8"?>
<ds:datastoreItem xmlns:ds="http://schemas.openxmlformats.org/officeDocument/2006/customXml" ds:itemID="{359B8D4E-BC01-4A92-AE8B-08D8AB4AB808}"/>
</file>

<file path=customXml/itemProps2.xml><?xml version="1.0" encoding="utf-8"?>
<ds:datastoreItem xmlns:ds="http://schemas.openxmlformats.org/officeDocument/2006/customXml" ds:itemID="{C10D17C3-F593-4DD3-8C0A-FA2B487DEABA}"/>
</file>

<file path=customXml/itemProps3.xml><?xml version="1.0" encoding="utf-8"?>
<ds:datastoreItem xmlns:ds="http://schemas.openxmlformats.org/officeDocument/2006/customXml" ds:itemID="{E34BD452-7690-45CF-939A-711A6E7F20CF}"/>
</file>

<file path=docProps/app.xml><?xml version="1.0" encoding="utf-8"?>
<Properties xmlns="http://schemas.openxmlformats.org/officeDocument/2006/extended-properties" xmlns:vt="http://schemas.openxmlformats.org/officeDocument/2006/docPropsVTypes">
  <TotalTime>286</TotalTime>
  <Words>903</Words>
  <Application>Microsoft Office PowerPoint</Application>
  <PresentationFormat>Widescreen</PresentationFormat>
  <Paragraphs>78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NVPS Integration</vt:lpstr>
      <vt:lpstr>Problem Statement</vt:lpstr>
      <vt:lpstr>Farm Animal Strategy</vt:lpstr>
      <vt:lpstr>Options </vt:lpstr>
      <vt:lpstr>Build user fillable form</vt:lpstr>
      <vt:lpstr>Capture data and semi-complete form</vt:lpstr>
      <vt:lpstr>VetImpress Integration</vt:lpstr>
      <vt:lpstr>Companion Animal NVPS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Herrington, Craig</dc:creator>
  <cp:lastModifiedBy>Gower, Heather</cp:lastModifiedBy>
  <cp:revision>1</cp:revision>
  <dcterms:created xsi:type="dcterms:W3CDTF">2024-12-09T09:47:59Z</dcterms:created>
  <dcterms:modified xsi:type="dcterms:W3CDTF">2024-12-09T15:47:42Z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0x01010030607A66E5394F43846CC4F04544C563</vt:lpwstr>
  </property>
</Properties>
</file>