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rSB6FxS6odPKr12IkftHwXOG9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6BB699-07AF-4734-9BC9-4002061E621D}">
  <a:tblStyle styleId="{C56BB699-07AF-4734-9BC9-4002061E62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63BB5AD-2587-452C-BC6C-E5929592669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slide" Target="slides/slide6.xml"/><Relationship Id="rId22" Type="http://schemas.openxmlformats.org/officeDocument/2006/relationships/font" Target="fonts/Barlow-boldItalic.fntdata"/><Relationship Id="rId10" Type="http://schemas.openxmlformats.org/officeDocument/2006/relationships/slide" Target="slides/slide5.xml"/><Relationship Id="rId21" Type="http://schemas.openxmlformats.org/officeDocument/2006/relationships/font" Target="fonts/Barlow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arl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85ff818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a85ff8187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amboard.google.com/d/1kbDTL9DPPASIHYuvajya2sw8UCqkLeGeXTJhwb1HzBw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87" name="Google Shape;87;p1"/>
            <p:cNvSpPr/>
            <p:nvPr/>
          </p:nvSpPr>
          <p:spPr>
            <a:xfrm>
              <a:off x="1560551" y="3985"/>
              <a:ext cx="9313016" cy="6858000"/>
            </a:xfrm>
            <a:custGeom>
              <a:rect b="b" l="l" r="r" t="t"/>
              <a:pathLst>
                <a:path extrusionOk="0" h="6858000" w="9313016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659468" y="3985"/>
              <a:ext cx="9065550" cy="6858000"/>
            </a:xfrm>
            <a:custGeom>
              <a:rect b="b" l="l" r="r" t="t"/>
              <a:pathLst>
                <a:path extrusionOk="0" h="6858000" w="906555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48217" y="3985"/>
              <a:ext cx="9088051" cy="6858000"/>
            </a:xfrm>
            <a:custGeom>
              <a:rect b="b" l="l" r="r" t="t"/>
              <a:pathLst>
                <a:path extrusionOk="0" h="6858000" w="9088051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1629061" y="3985"/>
              <a:ext cx="9107210" cy="6858000"/>
            </a:xfrm>
            <a:custGeom>
              <a:rect b="b" l="l" r="r" t="t"/>
              <a:pathLst>
                <a:path extrusionOk="0" h="6858000" w="910721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303402" y="3985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58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318434" y="3985"/>
              <a:ext cx="9747620" cy="6858000"/>
            </a:xfrm>
            <a:custGeom>
              <a:rect b="b" l="l" r="r" t="t"/>
              <a:pathLst>
                <a:path extrusionOk="0" h="6858000" w="974762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308320" y="3985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>
            <p:ph type="ctr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GB" sz="5200">
                <a:solidFill>
                  <a:schemeClr val="dk2"/>
                </a:solidFill>
              </a:rPr>
              <a:t>FamilyCircle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5053075" y="3932250"/>
            <a:ext cx="4286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Providing peace of mind</a:t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solidFill>
                  <a:srgbClr val="3C289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3C28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824747" y="396167"/>
            <a:ext cx="523379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3C289B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b="0" i="0" sz="1333" u="none" cap="none" strike="noStrike">
              <a:solidFill>
                <a:srgbClr val="3C28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7156997" y="107715"/>
            <a:ext cx="4501301" cy="104231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Objectives: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will help us learn very quickly how this product will be used and how often and gain a sense of the value it adds to the lives of our users.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44" lvl="0" marL="22859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44" lvl="0" marL="22859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44" lvl="0" marL="22859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188" name="Google Shape;188;p23"/>
          <p:cNvCxnSpPr/>
          <p:nvPr/>
        </p:nvCxnSpPr>
        <p:spPr>
          <a:xfrm>
            <a:off x="1922884" y="2425530"/>
            <a:ext cx="0" cy="2903848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23"/>
          <p:cNvSpPr/>
          <p:nvPr/>
        </p:nvSpPr>
        <p:spPr>
          <a:xfrm>
            <a:off x="1809161" y="1959002"/>
            <a:ext cx="9031664" cy="41037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6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8650957" y="5470243"/>
            <a:ext cx="3007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Wellbeing chart</a:t>
            </a:r>
            <a:endParaRPr/>
          </a:p>
        </p:txBody>
      </p:sp>
      <p:cxnSp>
        <p:nvCxnSpPr>
          <p:cNvPr id="191" name="Google Shape;191;p23"/>
          <p:cNvCxnSpPr/>
          <p:nvPr/>
        </p:nvCxnSpPr>
        <p:spPr>
          <a:xfrm>
            <a:off x="2927538" y="2396966"/>
            <a:ext cx="0" cy="1118885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23"/>
          <p:cNvSpPr txBox="1"/>
          <p:nvPr/>
        </p:nvSpPr>
        <p:spPr>
          <a:xfrm>
            <a:off x="2059620" y="3610301"/>
            <a:ext cx="2120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Monitor general well being throughout the day</a:t>
            </a:r>
            <a:endParaRPr/>
          </a:p>
        </p:txBody>
      </p:sp>
      <p:cxnSp>
        <p:nvCxnSpPr>
          <p:cNvPr id="193" name="Google Shape;193;p23"/>
          <p:cNvCxnSpPr/>
          <p:nvPr/>
        </p:nvCxnSpPr>
        <p:spPr>
          <a:xfrm>
            <a:off x="5053038" y="2411677"/>
            <a:ext cx="1" cy="2807489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23"/>
          <p:cNvSpPr txBox="1"/>
          <p:nvPr/>
        </p:nvSpPr>
        <p:spPr>
          <a:xfrm>
            <a:off x="3741467" y="5285577"/>
            <a:ext cx="27683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Generate auto caller to check in on the individual at specified interval.</a:t>
            </a:r>
            <a:endParaRPr/>
          </a:p>
        </p:txBody>
      </p:sp>
      <p:cxnSp>
        <p:nvCxnSpPr>
          <p:cNvPr id="195" name="Google Shape;195;p23"/>
          <p:cNvCxnSpPr/>
          <p:nvPr/>
        </p:nvCxnSpPr>
        <p:spPr>
          <a:xfrm>
            <a:off x="6643156" y="2436989"/>
            <a:ext cx="0" cy="1389892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23"/>
          <p:cNvCxnSpPr/>
          <p:nvPr/>
        </p:nvCxnSpPr>
        <p:spPr>
          <a:xfrm>
            <a:off x="9169838" y="2396966"/>
            <a:ext cx="0" cy="3019128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23"/>
          <p:cNvSpPr txBox="1"/>
          <p:nvPr/>
        </p:nvSpPr>
        <p:spPr>
          <a:xfrm>
            <a:off x="1076978" y="5391429"/>
            <a:ext cx="1850560" cy="410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33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Automatically trigger call to guardian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5424583" y="3826881"/>
            <a:ext cx="2728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Automatically trigger call to emergency services.</a:t>
            </a:r>
            <a:endParaRPr/>
          </a:p>
        </p:txBody>
      </p:sp>
      <p:grpSp>
        <p:nvGrpSpPr>
          <p:cNvPr id="199" name="Google Shape;199;p23"/>
          <p:cNvGrpSpPr/>
          <p:nvPr/>
        </p:nvGrpSpPr>
        <p:grpSpPr>
          <a:xfrm>
            <a:off x="1518802" y="6418401"/>
            <a:ext cx="3430619" cy="187891"/>
            <a:chOff x="1884026" y="6336132"/>
            <a:chExt cx="4547245" cy="245701"/>
          </a:xfrm>
        </p:grpSpPr>
        <p:sp>
          <p:nvSpPr>
            <p:cNvPr id="200" name="Google Shape;200;p23"/>
            <p:cNvSpPr/>
            <p:nvPr/>
          </p:nvSpPr>
          <p:spPr>
            <a:xfrm>
              <a:off x="1884026" y="6341833"/>
              <a:ext cx="1434987" cy="24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Planned</a:t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319013" y="6336132"/>
              <a:ext cx="1434988" cy="2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Scoped</a:t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754001" y="6341833"/>
              <a:ext cx="1677270" cy="24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Not Scoped</a:t>
              </a:r>
              <a:endParaRPr/>
            </a:p>
          </p:txBody>
        </p:sp>
      </p:grpSp>
      <p:sp>
        <p:nvSpPr>
          <p:cNvPr id="203" name="Google Shape;203;p23"/>
          <p:cNvSpPr/>
          <p:nvPr/>
        </p:nvSpPr>
        <p:spPr>
          <a:xfrm>
            <a:off x="2865192" y="1614055"/>
            <a:ext cx="301631" cy="3226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2764644" y="1379905"/>
            <a:ext cx="7383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MVP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36704" y="1642163"/>
            <a:ext cx="301631" cy="3226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5836161" y="1408013"/>
            <a:ext cx="7383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8991555" y="1633285"/>
            <a:ext cx="301631" cy="3226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8919285" y="1399135"/>
            <a:ext cx="7383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640080" y="320040"/>
            <a:ext cx="6692827" cy="3892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of success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714562" y="440926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24"/>
          <p:cNvGraphicFramePr/>
          <p:nvPr/>
        </p:nvGraphicFramePr>
        <p:xfrm>
          <a:off x="5777646" y="1465147"/>
          <a:ext cx="3000000" cy="3000000"/>
        </p:xfrm>
        <a:graphic>
          <a:graphicData uri="http://schemas.openxmlformats.org/drawingml/2006/table">
            <a:tbl>
              <a:tblPr>
                <a:solidFill>
                  <a:schemeClr val="lt1"/>
                </a:solidFill>
                <a:tableStyleId>{A63BB5AD-2587-452C-BC6C-E59295926694}</a:tableStyleId>
              </a:tblPr>
              <a:tblGrid>
                <a:gridCol w="1805200"/>
                <a:gridCol w="2282150"/>
              </a:tblGrid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900" u="none" cap="none" strike="noStrike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Objective</a:t>
                      </a:r>
                      <a:endParaRPr b="0"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27175" marB="127175" marR="166600" marL="1653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900" u="none" cap="none" strike="noStrike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Key Results</a:t>
                      </a:r>
                      <a:endParaRPr b="0"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27175" marB="127175" marR="166600" marL="1653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900" u="none" cap="none" strike="noStrike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Gain market awareness</a:t>
                      </a:r>
                      <a:endParaRPr sz="1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900" u="none" cap="none" strike="noStrike">
                          <a:solidFill>
                            <a:schemeClr val="dk1"/>
                          </a:solidFill>
                        </a:rPr>
                      </a:br>
                      <a:endParaRPr sz="1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7175" marB="127175" marR="166600" marL="1653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AutoNum type="arabicPeriod"/>
                      </a:pPr>
                      <a:r>
                        <a:rPr b="1" i="0" lang="en-GB" sz="1900" u="none" cap="none" strike="noStrike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100 sign ups in first 30 day</a:t>
                      </a:r>
                      <a:endParaRPr/>
                    </a:p>
                    <a:p>
                      <a:pPr indent="-1206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AutoNum type="arabicPeriod"/>
                      </a:pPr>
                      <a:r>
                        <a:rPr b="1" i="0" lang="en-GB" sz="1900" u="none" cap="none" strike="noStrike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1000 users within 6 Months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900" u="none" cap="none" strike="noStrike">
                          <a:solidFill>
                            <a:schemeClr val="dk1"/>
                          </a:solidFill>
                        </a:rPr>
                      </a:br>
                      <a:br>
                        <a:rPr lang="en-GB" sz="1900" u="none" cap="none" strike="noStrike">
                          <a:solidFill>
                            <a:schemeClr val="dk1"/>
                          </a:solidFill>
                        </a:rPr>
                      </a:br>
                      <a:endParaRPr sz="1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7175" marB="127175" marR="166600" marL="1653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900" u="none" cap="none" strike="noStrike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Profitability</a:t>
                      </a:r>
                      <a:endParaRPr sz="1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7175" marB="127175" marR="166600" marL="1653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AutoNum type="arabicPeriod"/>
                      </a:pPr>
                      <a:r>
                        <a:rPr b="1" i="0" lang="en-GB" sz="1900" u="none" cap="none" strike="noStrike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200 paying users in 1 year</a:t>
                      </a:r>
                      <a:endParaRPr/>
                    </a:p>
                    <a:p>
                      <a:pPr indent="-1206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AutoNum type="arabicPeriod"/>
                      </a:pPr>
                      <a:r>
                        <a:rPr b="1" i="0" lang="en-GB" sz="1900" u="none" cap="none" strike="noStrike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30% MoM user growth</a:t>
                      </a:r>
                      <a:endParaRPr/>
                    </a:p>
                  </a:txBody>
                  <a:tcPr marT="127175" marB="127175" marR="166600" marL="1653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838200" y="3462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2228850" y="247173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5"/>
          <p:cNvGrpSpPr/>
          <p:nvPr/>
        </p:nvGrpSpPr>
        <p:grpSpPr>
          <a:xfrm>
            <a:off x="1060315" y="1994170"/>
            <a:ext cx="10293485" cy="3234784"/>
            <a:chOff x="838200" y="2028964"/>
            <a:chExt cx="11249027" cy="3511075"/>
          </a:xfrm>
        </p:grpSpPr>
        <p:sp>
          <p:nvSpPr>
            <p:cNvPr id="224" name="Google Shape;224;p25"/>
            <p:cNvSpPr/>
            <p:nvPr/>
          </p:nvSpPr>
          <p:spPr>
            <a:xfrm>
              <a:off x="838200" y="2471738"/>
              <a:ext cx="1072243" cy="1087891"/>
            </a:xfrm>
            <a:prstGeom prst="flowChartConnector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11014984" y="2535150"/>
              <a:ext cx="1072243" cy="957261"/>
            </a:xfrm>
            <a:prstGeom prst="flowChartConnector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6334126" y="2028964"/>
              <a:ext cx="2299604" cy="1969634"/>
            </a:xfrm>
            <a:prstGeom prst="flowChartDecision">
              <a:avLst/>
            </a:prstGeom>
            <a:solidFill>
              <a:schemeClr val="accent4"/>
            </a:solidFill>
            <a:ln cap="flat" cmpd="sng" w="25400">
              <a:solidFill>
                <a:srgbClr val="6B51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IRREGULAR PATTERN OBSERVED?</a:t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2326821" y="2537052"/>
              <a:ext cx="1600200" cy="957262"/>
            </a:xfrm>
            <a:prstGeom prst="flowChartProcess">
              <a:avLst/>
            </a:prstGeom>
            <a:solidFill>
              <a:schemeClr val="accent3"/>
            </a:solidFill>
            <a:ln cap="flat" cmpd="sng" w="25400">
              <a:solidFill>
                <a:srgbClr val="4545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 ENERGY USAGE</a:t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343399" y="2537052"/>
              <a:ext cx="1600200" cy="957262"/>
            </a:xfrm>
            <a:prstGeom prst="flowChartProcess">
              <a:avLst/>
            </a:prstGeom>
            <a:solidFill>
              <a:schemeClr val="accent3"/>
            </a:solidFill>
            <a:ln cap="flat" cmpd="sng" w="25400">
              <a:solidFill>
                <a:srgbClr val="4545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ANALYSE ENERGY USAGE WITH AI /MACHINE LEARNING</a:t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9024257" y="2535150"/>
              <a:ext cx="1600200" cy="957262"/>
            </a:xfrm>
            <a:prstGeom prst="flowChartProcess">
              <a:avLst/>
            </a:prstGeom>
            <a:solidFill>
              <a:schemeClr val="accent3"/>
            </a:solidFill>
            <a:ln cap="flat" cmpd="sng" w="25400">
              <a:solidFill>
                <a:srgbClr val="4545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NOTIFY GUARDIAN VIA IN APP NOTIFICATION</a:t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683828" y="4582777"/>
              <a:ext cx="1600200" cy="957262"/>
            </a:xfrm>
            <a:prstGeom prst="flowChartProcess">
              <a:avLst/>
            </a:prstGeom>
            <a:solidFill>
              <a:schemeClr val="accent3"/>
            </a:solidFill>
            <a:ln cap="flat" cmpd="sng" w="25400">
              <a:solidFill>
                <a:srgbClr val="4545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KEEP MONITORING ENERGY USAGE</a:t>
              </a:r>
              <a:endParaRPr/>
            </a:p>
          </p:txBody>
        </p:sp>
        <p:cxnSp>
          <p:nvCxnSpPr>
            <p:cNvPr id="231" name="Google Shape;231;p25"/>
            <p:cNvCxnSpPr>
              <a:stCxn id="224" idx="6"/>
              <a:endCxn id="227" idx="1"/>
            </p:cNvCxnSpPr>
            <p:nvPr/>
          </p:nvCxnSpPr>
          <p:spPr>
            <a:xfrm>
              <a:off x="1910443" y="3015684"/>
              <a:ext cx="416400" cy="0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2" name="Google Shape;232;p25"/>
            <p:cNvCxnSpPr>
              <a:stCxn id="227" idx="3"/>
              <a:endCxn id="228" idx="1"/>
            </p:cNvCxnSpPr>
            <p:nvPr/>
          </p:nvCxnSpPr>
          <p:spPr>
            <a:xfrm>
              <a:off x="3927021" y="3015683"/>
              <a:ext cx="416400" cy="0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3" name="Google Shape;233;p25"/>
            <p:cNvCxnSpPr>
              <a:stCxn id="228" idx="3"/>
              <a:endCxn id="226" idx="1"/>
            </p:cNvCxnSpPr>
            <p:nvPr/>
          </p:nvCxnSpPr>
          <p:spPr>
            <a:xfrm flipH="1" rot="10800000">
              <a:off x="5943599" y="3013883"/>
              <a:ext cx="390600" cy="1800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4" name="Google Shape;234;p25"/>
            <p:cNvCxnSpPr>
              <a:stCxn id="226" idx="3"/>
              <a:endCxn id="229" idx="1"/>
            </p:cNvCxnSpPr>
            <p:nvPr/>
          </p:nvCxnSpPr>
          <p:spPr>
            <a:xfrm>
              <a:off x="8633730" y="3013781"/>
              <a:ext cx="390600" cy="0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5" name="Google Shape;235;p25"/>
            <p:cNvCxnSpPr>
              <a:stCxn id="229" idx="3"/>
              <a:endCxn id="225" idx="2"/>
            </p:cNvCxnSpPr>
            <p:nvPr/>
          </p:nvCxnSpPr>
          <p:spPr>
            <a:xfrm>
              <a:off x="10624457" y="3013781"/>
              <a:ext cx="390600" cy="0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6" name="Google Shape;236;p25"/>
            <p:cNvCxnSpPr>
              <a:stCxn id="226" idx="2"/>
            </p:cNvCxnSpPr>
            <p:nvPr/>
          </p:nvCxnSpPr>
          <p:spPr>
            <a:xfrm>
              <a:off x="7483928" y="3998598"/>
              <a:ext cx="0" cy="573300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7" name="Google Shape;237;p25"/>
            <p:cNvSpPr txBox="1"/>
            <p:nvPr/>
          </p:nvSpPr>
          <p:spPr>
            <a:xfrm>
              <a:off x="8546189" y="2674298"/>
              <a:ext cx="565608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238" name="Google Shape;238;p25"/>
            <p:cNvSpPr txBox="1"/>
            <p:nvPr/>
          </p:nvSpPr>
          <p:spPr>
            <a:xfrm>
              <a:off x="7493221" y="4094118"/>
              <a:ext cx="565608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39" name="Google Shape;239;p25"/>
          <p:cNvSpPr/>
          <p:nvPr/>
        </p:nvSpPr>
        <p:spPr>
          <a:xfrm>
            <a:off x="838200" y="1671834"/>
            <a:ext cx="10941996" cy="4184217"/>
          </a:xfrm>
          <a:prstGeom prst="flowChartProcess">
            <a:avLst/>
          </a:prstGeom>
          <a:noFill/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25"/>
          <p:cNvCxnSpPr/>
          <p:nvPr/>
        </p:nvCxnSpPr>
        <p:spPr>
          <a:xfrm rot="10800000">
            <a:off x="3080975" y="3335375"/>
            <a:ext cx="3343200" cy="1509000"/>
          </a:xfrm>
          <a:prstGeom prst="bentConnector3">
            <a:avLst>
              <a:gd fmla="val 9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Proposed solution</a:t>
            </a:r>
            <a:endParaRPr/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 b="18040" l="0" r="26233" t="0"/>
          <a:stretch/>
        </p:blipFill>
        <p:spPr>
          <a:xfrm>
            <a:off x="1055802" y="1761630"/>
            <a:ext cx="6089214" cy="42618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>
            <p:ph type="title"/>
          </p:nvPr>
        </p:nvSpPr>
        <p:spPr>
          <a:xfrm>
            <a:off x="7320466" y="609600"/>
            <a:ext cx="4140014" cy="1330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Meet Jonathan</a:t>
            </a:r>
            <a:endParaRPr/>
          </a:p>
        </p:txBody>
      </p:sp>
      <p:pic>
        <p:nvPicPr>
          <p:cNvPr descr="Old man drinking coffee" id="103" name="Google Shape;10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" l="19394" r="13429" t="0"/>
          <a:stretch/>
        </p:blipFill>
        <p:spPr>
          <a:xfrm>
            <a:off x="20" y="10"/>
            <a:ext cx="690171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6901725" y="2702550"/>
            <a:ext cx="51912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18801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7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Retired and living alone</a:t>
            </a:r>
            <a:endParaRPr sz="2726"/>
          </a:p>
          <a:p>
            <a:pPr indent="18801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7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Aged 65+</a:t>
            </a:r>
            <a:endParaRPr sz="2726"/>
          </a:p>
          <a:p>
            <a:pPr indent="18801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7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to be able to call for help</a:t>
            </a:r>
            <a:r>
              <a:rPr lang="en-GB" sz="2726">
                <a:solidFill>
                  <a:schemeClr val="dk1"/>
                </a:solidFill>
              </a:rPr>
              <a:t> </a:t>
            </a:r>
            <a:r>
              <a:rPr b="0" i="0" lang="en-GB" sz="27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required</a:t>
            </a:r>
            <a:endParaRPr sz="2726"/>
          </a:p>
          <a:p>
            <a:pPr indent="18801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7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Peace of mind</a:t>
            </a:r>
            <a:endParaRPr b="0" i="0" sz="272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>
            <p:ph type="title"/>
          </p:nvPr>
        </p:nvSpPr>
        <p:spPr>
          <a:xfrm>
            <a:off x="1452656" y="1444741"/>
            <a:ext cx="9357865" cy="104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problem statement &amp; hypothesis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1452656" y="2701427"/>
            <a:ext cx="4483324" cy="2699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79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i="0" lang="en-GB" sz="1700" u="none" strike="noStrike"/>
              <a:t>Problem Statement:</a:t>
            </a:r>
            <a:endParaRPr/>
          </a:p>
          <a:p>
            <a:pPr indent="1079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GB" sz="1700"/>
              <a:t>Elderly people who live alone</a:t>
            </a:r>
            <a:r>
              <a:rPr b="0" i="0" lang="en-GB" sz="1700" u="none" strike="noStrike"/>
              <a:t> need a way to contact </a:t>
            </a:r>
            <a:r>
              <a:rPr lang="en-GB" sz="1700"/>
              <a:t>their</a:t>
            </a:r>
            <a:r>
              <a:rPr b="0" i="0" lang="en-GB" sz="1700" u="none" strike="noStrike"/>
              <a:t> carer/guardian when there has been an emergency and </a:t>
            </a:r>
            <a:r>
              <a:rPr lang="en-GB" sz="1700"/>
              <a:t>are physically</a:t>
            </a:r>
            <a:r>
              <a:rPr b="0" i="0" lang="en-GB" sz="1700" u="none" strike="noStrike"/>
              <a:t> unable to get to the telephone.</a:t>
            </a:r>
            <a:endParaRPr b="0" sz="1700"/>
          </a:p>
          <a:p>
            <a:pPr indent="-120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b="0"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0" i="0" lang="en-GB" sz="1700" u="none" strike="noStrike"/>
              <a:t>Because…it will provide </a:t>
            </a:r>
            <a:r>
              <a:rPr lang="en-GB" sz="1700"/>
              <a:t>them</a:t>
            </a:r>
            <a:r>
              <a:rPr b="0" i="0" lang="en-GB" sz="1700" u="none" strike="noStrike"/>
              <a:t> with ability to call for the help when </a:t>
            </a:r>
            <a:r>
              <a:rPr lang="en-GB" sz="1700"/>
              <a:t>it</a:t>
            </a:r>
            <a:r>
              <a:rPr b="0" i="0" lang="en-GB" sz="1700" u="none" strike="noStrike"/>
              <a:t> is needed.</a:t>
            </a:r>
            <a:endParaRPr b="0"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br>
              <a:rPr lang="en-GB" sz="1700"/>
            </a:br>
            <a:endParaRPr sz="1700"/>
          </a:p>
        </p:txBody>
      </p:sp>
      <p:sp>
        <p:nvSpPr>
          <p:cNvPr id="114" name="Google Shape;114;p2"/>
          <p:cNvSpPr txBox="1"/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79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79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believe that by providing an automated handsfree method of calling for help in an emergency we can solve this problem.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79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test this by measuring the number of signups on a landing page and google ad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-13597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Target Market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oup of people standing on a podium&#10;&#10;Description automatically generated"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851" y="511293"/>
            <a:ext cx="4490043" cy="5665670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24" name="Google Shape;124;p4"/>
          <p:cNvGrpSpPr/>
          <p:nvPr/>
        </p:nvGrpSpPr>
        <p:grpSpPr>
          <a:xfrm>
            <a:off x="5894962" y="1984908"/>
            <a:ext cx="5450187" cy="3815351"/>
            <a:chOff x="0" y="465"/>
            <a:chExt cx="5450187" cy="3815351"/>
          </a:xfrm>
        </p:grpSpPr>
        <p:sp>
          <p:nvSpPr>
            <p:cNvPr id="125" name="Google Shape;125;p4"/>
            <p:cNvSpPr/>
            <p:nvPr/>
          </p:nvSpPr>
          <p:spPr>
            <a:xfrm>
              <a:off x="0" y="465"/>
              <a:ext cx="5450187" cy="10901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29755" y="245738"/>
              <a:ext cx="599555" cy="5995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259065" y="465"/>
              <a:ext cx="4191121" cy="10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1259065" y="465"/>
              <a:ext cx="4191121" cy="10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350" lIns="115350" spcFirstLastPara="1" rIns="115350" wrap="square" tIns="115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GB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TAM: Currently 11 Million people aged 65+ in the UK, expected to grow to 17 Million in 2034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0" y="1363090"/>
              <a:ext cx="5450187" cy="10901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29755" y="1608363"/>
              <a:ext cx="599555" cy="59955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259065" y="1363090"/>
              <a:ext cx="4191121" cy="10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1259065" y="1363090"/>
              <a:ext cx="4191121" cy="10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350" lIns="115350" spcFirstLastPara="1" rIns="115350" wrap="square" tIns="115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GB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SAM: More that 4.3 Million aged 45-74 live alone in the UK, expected to grow to 7 million in 2034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0" y="2725716"/>
              <a:ext cx="5450187" cy="10901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29755" y="2970988"/>
              <a:ext cx="599555" cy="59955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259065" y="2725716"/>
              <a:ext cx="4191121" cy="10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1259065" y="2725716"/>
              <a:ext cx="4191121" cy="10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350" lIns="115350" spcFirstLastPara="1" rIns="115350" wrap="square" tIns="115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GB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SOM: 1 Million persons aged 65+ in the UK who live alone in their own homes.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4"/>
          <p:cNvSpPr txBox="1"/>
          <p:nvPr/>
        </p:nvSpPr>
        <p:spPr>
          <a:xfrm>
            <a:off x="846850" y="6503925"/>
            <a:ext cx="5291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https://www.ageuk.org.uk/information-advice/health-wellbeing/loneliness/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Identified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Interviewed 5 elderly persons who live alone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Interviewed 4 guardians / children</a:t>
            </a:r>
            <a:endParaRPr/>
          </a:p>
          <a:p>
            <a:pPr indent="1524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-3254487" y="490"/>
            <a:ext cx="15446487" cy="456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Insights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838200" y="1825625"/>
            <a:ext cx="644781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Concerns about their privacy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Aware of risk to life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Regular Check-ups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Companionship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Loneliness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GB">
                <a:solidFill>
                  <a:srgbClr val="FF0000"/>
                </a:solidFill>
              </a:rPr>
              <a:t>Our customer might be the guardian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7970062" y="1825625"/>
            <a:ext cx="2347274" cy="1542706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GB">
                <a:solidFill>
                  <a:schemeClr val="lt1"/>
                </a:solidFill>
              </a:rPr>
              <a:t>I am a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ware of risk to life and eager to find a lasting solution that will not be tasking on anyone.”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8540886" y="3542179"/>
            <a:ext cx="15466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John Barnes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1306285" y="6211859"/>
            <a:ext cx="1828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Affinity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85ff8187c_0_4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a85ff8187c_0_4"/>
          <p:cNvSpPr/>
          <p:nvPr/>
        </p:nvSpPr>
        <p:spPr>
          <a:xfrm>
            <a:off x="646745" y="640080"/>
            <a:ext cx="10920300" cy="55779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a85ff8187c_0_4"/>
          <p:cNvSpPr/>
          <p:nvPr/>
        </p:nvSpPr>
        <p:spPr>
          <a:xfrm>
            <a:off x="968024" y="960109"/>
            <a:ext cx="10278000" cy="493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a85ff8187c_0_4"/>
          <p:cNvSpPr txBox="1"/>
          <p:nvPr>
            <p:ph type="title"/>
          </p:nvPr>
        </p:nvSpPr>
        <p:spPr>
          <a:xfrm>
            <a:off x="1452656" y="1444741"/>
            <a:ext cx="93579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Revised problem statement &amp; hypothesis</a:t>
            </a:r>
            <a:endParaRPr/>
          </a:p>
        </p:txBody>
      </p:sp>
      <p:sp>
        <p:nvSpPr>
          <p:cNvPr id="165" name="Google Shape;165;g2a85ff8187c_0_4"/>
          <p:cNvSpPr txBox="1"/>
          <p:nvPr>
            <p:ph idx="1" type="body"/>
          </p:nvPr>
        </p:nvSpPr>
        <p:spPr>
          <a:xfrm>
            <a:off x="1452656" y="2701427"/>
            <a:ext cx="448320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79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i="0" lang="en-GB" sz="1700" u="none" strike="noStrike"/>
              <a:t>Problem Statement:</a:t>
            </a:r>
            <a:endParaRPr/>
          </a:p>
          <a:p>
            <a:pPr indent="1079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GB" sz="1700"/>
              <a:t>Guardians of elderly persons who live alone in their own homes</a:t>
            </a:r>
            <a:r>
              <a:rPr b="0" i="0" lang="en-GB" sz="1700" u="none" strike="noStrike"/>
              <a:t> need a way to </a:t>
            </a:r>
            <a:r>
              <a:rPr lang="en-GB" sz="1700"/>
              <a:t>know that</a:t>
            </a:r>
            <a:r>
              <a:rPr b="0" i="0" lang="en-GB" sz="1700" u="none" strike="noStrike"/>
              <a:t> </a:t>
            </a:r>
            <a:r>
              <a:rPr lang="en-GB" sz="1700"/>
              <a:t>their</a:t>
            </a:r>
            <a:r>
              <a:rPr b="0" i="0" lang="en-GB" sz="1700" u="none" strike="noStrike"/>
              <a:t> </a:t>
            </a:r>
            <a:r>
              <a:rPr lang="en-GB" sz="1700"/>
              <a:t>parent/ward can call for help</a:t>
            </a:r>
            <a:r>
              <a:rPr b="0" i="0" lang="en-GB" sz="1700" u="none" strike="noStrike"/>
              <a:t> when there has been an emergency and </a:t>
            </a:r>
            <a:r>
              <a:rPr lang="en-GB" sz="1700"/>
              <a:t>are physically</a:t>
            </a:r>
            <a:r>
              <a:rPr b="0" i="0" lang="en-GB" sz="1700" u="none" strike="noStrike"/>
              <a:t> unable to get to the telephone.</a:t>
            </a:r>
            <a:endParaRPr b="0" sz="1700"/>
          </a:p>
          <a:p>
            <a:pPr indent="-120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b="0"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0" i="0" lang="en-GB" sz="1700" u="none" strike="noStrike"/>
              <a:t>Because…it will provide </a:t>
            </a:r>
            <a:r>
              <a:rPr lang="en-GB" sz="1700"/>
              <a:t>them</a:t>
            </a:r>
            <a:r>
              <a:rPr b="0" i="0" lang="en-GB" sz="1700" u="none" strike="noStrike"/>
              <a:t> </a:t>
            </a:r>
            <a:r>
              <a:rPr lang="en-GB" sz="1700"/>
              <a:t>peace of mind</a:t>
            </a:r>
            <a:endParaRPr b="0"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br>
              <a:rPr lang="en-GB" sz="1700"/>
            </a:br>
            <a:endParaRPr sz="1700"/>
          </a:p>
        </p:txBody>
      </p:sp>
      <p:sp>
        <p:nvSpPr>
          <p:cNvPr id="166" name="Google Shape;166;g2a85ff8187c_0_4"/>
          <p:cNvSpPr txBox="1"/>
          <p:nvPr/>
        </p:nvSpPr>
        <p:spPr>
          <a:xfrm>
            <a:off x="6256020" y="2701427"/>
            <a:ext cx="455460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79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79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believe that by providing an automated handsfree method of calling for help in an emergency we can solve this problem and provide both guardians and their parent/ward with peace of mind.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79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Competitor Analysis</a:t>
            </a:r>
            <a:endParaRPr/>
          </a:p>
        </p:txBody>
      </p:sp>
      <p:graphicFrame>
        <p:nvGraphicFramePr>
          <p:cNvPr id="172" name="Google Shape;172;p7"/>
          <p:cNvGraphicFramePr/>
          <p:nvPr/>
        </p:nvGraphicFramePr>
        <p:xfrm>
          <a:off x="989901" y="16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{C56BB699-07AF-4734-9BC9-4002061E621D}</a:tableStyleId>
              </a:tblPr>
              <a:tblGrid>
                <a:gridCol w="1195525"/>
                <a:gridCol w="1858500"/>
                <a:gridCol w="1923725"/>
                <a:gridCol w="1923725"/>
                <a:gridCol w="1923725"/>
              </a:tblGrid>
              <a:tr h="87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 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FamilyCircle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Traditional Affirmative action devices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DIY Installations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IOT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</a:tr>
              <a:tr h="66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Alert Auto Trigger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Yes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66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Fall detection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Yes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Yes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Yes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66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Power Supply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Multi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Battery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Multi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Battery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87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Auto </a:t>
                      </a:r>
                      <a:r>
                        <a:rPr b="1" lang="en-GB" sz="12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Check Up</a:t>
                      </a:r>
                      <a:r>
                        <a:rPr b="1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Call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Yes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Yes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87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Privacy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Yes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Yes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No</a:t>
                      </a:r>
                      <a:endParaRPr sz="12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Yes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Prioritisation</a:t>
            </a:r>
            <a:endParaRPr/>
          </a:p>
        </p:txBody>
      </p:sp>
      <p:graphicFrame>
        <p:nvGraphicFramePr>
          <p:cNvPr id="179" name="Google Shape;179;p9"/>
          <p:cNvGraphicFramePr/>
          <p:nvPr/>
        </p:nvGraphicFramePr>
        <p:xfrm>
          <a:off x="838201" y="13132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{C56BB699-07AF-4734-9BC9-4002061E621D}</a:tableStyleId>
              </a:tblPr>
              <a:tblGrid>
                <a:gridCol w="969425"/>
                <a:gridCol w="3042575"/>
                <a:gridCol w="1817700"/>
                <a:gridCol w="1705175"/>
                <a:gridCol w="1705175"/>
                <a:gridCol w="1739800"/>
              </a:tblGrid>
              <a:tr h="94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GB" sz="1400" u="none" cap="none" strike="noStrike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Priority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GB" sz="1400" u="none" cap="none" strike="noStrike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Feature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GB" sz="1400" u="none" cap="none" strike="noStrike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Level of Effort </a:t>
                      </a:r>
                      <a:r>
                        <a:rPr b="0" i="0" lang="en-GB" sz="1400" u="none" cap="none" strike="noStrike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(Pebble, rock, boulder)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GB" sz="1400" u="none" cap="none" strike="noStrike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MoSCow</a:t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GB" sz="1400" u="none" cap="none" strike="noStrike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b="0" i="0" lang="en-GB" sz="1400" u="none" cap="none" strike="noStrike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(Must, should, could, won’t)</a:t>
                      </a:r>
                      <a:endParaRPr b="0" i="0" sz="1400" u="none" cap="none" strike="noStrike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GB" sz="1400" u="none" cap="none" strike="noStrike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Customer Value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GB" sz="1400" u="none" cap="none" strike="noStrike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Score ( Customer Value / Effort)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</a:tr>
              <a:tr h="69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800" u="none" cap="none" strike="noStrike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Ability to automatically trigger call to guardian in case of significant deviation from typical pattern of activities so that guardian can initiate agreed protocol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Must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1.25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9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1800" u="none" cap="none" strike="noStrike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Ability to automatically trigger call to emergency services so that in the case of non - responsiveness, emergency services can attend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Must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1.0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1800" u="none" cap="none" strike="noStrike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Ability to measure general well being throughout the day so that both the elderly person and their guardian will know the state of health</a:t>
                      </a:r>
                      <a:endParaRPr sz="1800" u="none" cap="none" strike="noStrike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Should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1800" u="none" cap="none" strike="noStrike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Ability to generate auto caller to check in on the individual at specified intervals, so that the elderly person can provide real time status of their wellbeing to their guardians.</a:t>
                      </a:r>
                      <a:endParaRPr sz="1800" u="none" cap="none" strike="noStrike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Could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0.5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1800" u="none" cap="none" strike="noStrike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Ability to provide well being chart so that guardian can see trend over time and there by take necessary actions or providing peace of mind.</a:t>
                      </a:r>
                      <a:endParaRPr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Could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0.5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1800" u="none" cap="none" strike="noStrike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 </a:t>
                      </a:r>
                      <a:endParaRPr sz="1400" u="none" cap="none" strike="noStrike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 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 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 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9"/>
          <p:cNvSpPr/>
          <p:nvPr/>
        </p:nvSpPr>
        <p:spPr>
          <a:xfrm>
            <a:off x="-4051962" y="-64"/>
            <a:ext cx="16243962" cy="457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2023-12-18T12:10:06Z</dcterms:created>
  <dc:creator>Aderinto, Micheal</dc:creator>
</cp:coreProperties>
</file>