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367" r:id="rId5"/>
    <p:sldId id="368" r:id="rId6"/>
    <p:sldId id="369" r:id="rId7"/>
    <p:sldId id="370" r:id="rId8"/>
    <p:sldId id="371" r:id="rId9"/>
    <p:sldId id="372" r:id="rId10"/>
    <p:sldId id="382" r:id="rId11"/>
    <p:sldId id="373" r:id="rId12"/>
    <p:sldId id="383" r:id="rId13"/>
    <p:sldId id="374" r:id="rId14"/>
    <p:sldId id="375" r:id="rId15"/>
    <p:sldId id="380" r:id="rId16"/>
    <p:sldId id="376" r:id="rId17"/>
    <p:sldId id="377" r:id="rId18"/>
    <p:sldId id="349" r:id="rId19"/>
    <p:sldId id="348"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8"/>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5430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15</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16</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20-12-2023</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2"/>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56" r:id="rId7"/>
    <p:sldLayoutId id="2147483657" r:id="rId8"/>
    <p:sldLayoutId id="2147483674" r:id="rId9"/>
    <p:sldLayoutId id="214748368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ijsrst.com/IJSRST229690"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95674"/>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672487" y="500063"/>
            <a:ext cx="7836693" cy="4257883"/>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b="1" dirty="0"/>
          </a:p>
        </p:txBody>
      </p:sp>
      <p:grpSp>
        <p:nvGrpSpPr>
          <p:cNvPr id="6" name="Group 5">
            <a:extLst>
              <a:ext uri="{FF2B5EF4-FFF2-40B4-BE49-F238E27FC236}">
                <a16:creationId xmlns:a16="http://schemas.microsoft.com/office/drawing/2014/main" id="{EBB721ED-22E4-6DB0-5857-C0300ED9B39A}"/>
              </a:ext>
            </a:extLst>
          </p:cNvPr>
          <p:cNvGrpSpPr/>
          <p:nvPr/>
        </p:nvGrpSpPr>
        <p:grpSpPr>
          <a:xfrm>
            <a:off x="1491143" y="591521"/>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028433" y="1291221"/>
            <a:ext cx="7010501" cy="4339650"/>
          </a:xfrm>
          <a:prstGeom prst="rect">
            <a:avLst/>
          </a:prstGeom>
          <a:noFill/>
        </p:spPr>
        <p:txBody>
          <a:bodyPr wrap="square" lIns="91440" tIns="45720" rIns="91440" bIns="45720" anchor="t">
            <a:spAutoFit/>
          </a:bodyPr>
          <a:lstStyle/>
          <a:p>
            <a:pPr algn="ctr"/>
            <a:r>
              <a:rPr lang="en-US" sz="1600" b="1" i="0" u="sng" dirty="0">
                <a:solidFill>
                  <a:srgbClr val="FF0000"/>
                </a:solidFill>
                <a:effectLst/>
                <a:latin typeface="Arial Black" panose="020B0A04020102020204" pitchFamily="34" charset="0"/>
              </a:rPr>
              <a:t>Dog Breed Classification using Machine Learning(Transfer Learning)</a:t>
            </a:r>
            <a:endParaRPr lang="en-US" sz="1600" b="1" u="sng" dirty="0">
              <a:solidFill>
                <a:srgbClr val="FF0000"/>
              </a:solidFill>
              <a:latin typeface="Arial Black" panose="020B0A04020102020204" pitchFamily="34" charset="0"/>
            </a:endParaRPr>
          </a:p>
          <a:p>
            <a:endParaRPr lang="en-US" sz="1600" dirty="0">
              <a:solidFill>
                <a:srgbClr val="FF0000"/>
              </a:solidFill>
            </a:endParaRPr>
          </a:p>
          <a:p>
            <a:r>
              <a:rPr lang="en-US" sz="1600" dirty="0"/>
              <a:t>Team Members:</a:t>
            </a:r>
          </a:p>
          <a:p>
            <a:r>
              <a:rPr lang="en-US" sz="1600" b="1" dirty="0"/>
              <a:t> </a:t>
            </a: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r>
              <a:rPr lang="en-US" sz="1600" b="1" dirty="0"/>
              <a:t>Guide :</a:t>
            </a:r>
            <a:r>
              <a:rPr lang="en-US" sz="1600" b="1" u="sng" dirty="0"/>
              <a:t>Shilpa </a:t>
            </a:r>
            <a:r>
              <a:rPr lang="en-US" sz="1600" b="1" u="sng" dirty="0" err="1"/>
              <a:t>Hariraj</a:t>
            </a:r>
            <a:endParaRPr lang="en-US" sz="1600" b="1" u="sng" dirty="0"/>
          </a:p>
          <a:p>
            <a:pPr algn="ctr"/>
            <a:endParaRPr lang="en-US" dirty="0"/>
          </a:p>
          <a:p>
            <a:pPr algn="ctr"/>
            <a:endParaRPr lang="en-US" sz="1400" dirty="0"/>
          </a:p>
          <a:p>
            <a:pPr algn="ctr"/>
            <a:endParaRPr lang="en-US" dirty="0"/>
          </a:p>
          <a:p>
            <a:pPr algn="ctr"/>
            <a:endParaRPr lang="en-US" sz="1400" dirty="0"/>
          </a:p>
        </p:txBody>
      </p:sp>
      <p:graphicFrame>
        <p:nvGraphicFramePr>
          <p:cNvPr id="10" name="Table 11">
            <a:extLst>
              <a:ext uri="{FF2B5EF4-FFF2-40B4-BE49-F238E27FC236}">
                <a16:creationId xmlns:a16="http://schemas.microsoft.com/office/drawing/2014/main" id="{85B3DBE0-5F01-4763-A07E-DC3DCBF2B65E}"/>
              </a:ext>
            </a:extLst>
          </p:cNvPr>
          <p:cNvGraphicFramePr>
            <a:graphicFrameLocks noGrp="1"/>
          </p:cNvGraphicFramePr>
          <p:nvPr>
            <p:extLst>
              <p:ext uri="{D42A27DB-BD31-4B8C-83A1-F6EECF244321}">
                <p14:modId xmlns:p14="http://schemas.microsoft.com/office/powerpoint/2010/main" val="3504897597"/>
              </p:ext>
            </p:extLst>
          </p:nvPr>
        </p:nvGraphicFramePr>
        <p:xfrm>
          <a:off x="1028433" y="2518332"/>
          <a:ext cx="3696366" cy="1885428"/>
        </p:xfrm>
        <a:graphic>
          <a:graphicData uri="http://schemas.openxmlformats.org/drawingml/2006/table">
            <a:tbl>
              <a:tblPr firstRow="1" bandRow="1">
                <a:tableStyleId>{2D5ABB26-0587-4C30-8999-92F81FD0307C}</a:tableStyleId>
              </a:tblPr>
              <a:tblGrid>
                <a:gridCol w="1767205">
                  <a:extLst>
                    <a:ext uri="{9D8B030D-6E8A-4147-A177-3AD203B41FA5}">
                      <a16:colId xmlns:a16="http://schemas.microsoft.com/office/drawing/2014/main" val="320620824"/>
                    </a:ext>
                  </a:extLst>
                </a:gridCol>
                <a:gridCol w="1929161">
                  <a:extLst>
                    <a:ext uri="{9D8B030D-6E8A-4147-A177-3AD203B41FA5}">
                      <a16:colId xmlns:a16="http://schemas.microsoft.com/office/drawing/2014/main" val="3681950190"/>
                    </a:ext>
                  </a:extLst>
                </a:gridCol>
              </a:tblGrid>
              <a:tr h="321974">
                <a:tc>
                  <a:txBody>
                    <a:bodyPr/>
                    <a:lstStyle/>
                    <a:p>
                      <a:r>
                        <a:rPr lang="en-US" sz="1400" dirty="0">
                          <a:solidFill>
                            <a:srgbClr val="0000FF"/>
                          </a:solidFill>
                        </a:rPr>
                        <a:t>ADITYA REDDY</a:t>
                      </a:r>
                    </a:p>
                  </a:txBody>
                  <a:tcPr/>
                </a:tc>
                <a:tc>
                  <a:txBody>
                    <a:bodyPr/>
                    <a:lstStyle/>
                    <a:p>
                      <a:r>
                        <a:rPr lang="en-US" dirty="0">
                          <a:solidFill>
                            <a:srgbClr val="0000FF"/>
                          </a:solidFill>
                        </a:rPr>
                        <a:t>1VE19CS009</a:t>
                      </a:r>
                    </a:p>
                  </a:txBody>
                  <a:tcPr/>
                </a:tc>
                <a:extLst>
                  <a:ext uri="{0D108BD9-81ED-4DB2-BD59-A6C34878D82A}">
                    <a16:rowId xmlns:a16="http://schemas.microsoft.com/office/drawing/2014/main" val="520874671"/>
                  </a:ext>
                </a:extLst>
              </a:tr>
              <a:tr h="45975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u="none" strike="noStrike" cap="none" dirty="0">
                          <a:solidFill>
                            <a:srgbClr val="0000FF"/>
                          </a:solidFill>
                          <a:effectLst/>
                          <a:sym typeface="Arial"/>
                        </a:rPr>
                        <a:t>RISHEKA RAJESH</a:t>
                      </a:r>
                      <a:endParaRPr lang="en-US" dirty="0">
                        <a:solidFill>
                          <a:srgbClr val="0000FF"/>
                        </a:solidFill>
                      </a:endParaRPr>
                    </a:p>
                  </a:txBody>
                  <a:tcPr/>
                </a:tc>
                <a:tc>
                  <a:txBody>
                    <a:bodyPr/>
                    <a:lstStyle/>
                    <a:p>
                      <a:r>
                        <a:rPr lang="en-US" dirty="0">
                          <a:solidFill>
                            <a:srgbClr val="0000FF"/>
                          </a:solidFill>
                        </a:rPr>
                        <a:t>1VE20CA017</a:t>
                      </a:r>
                    </a:p>
                  </a:txBody>
                  <a:tcPr/>
                </a:tc>
                <a:extLst>
                  <a:ext uri="{0D108BD9-81ED-4DB2-BD59-A6C34878D82A}">
                    <a16:rowId xmlns:a16="http://schemas.microsoft.com/office/drawing/2014/main" val="3552660845"/>
                  </a:ext>
                </a:extLst>
              </a:tr>
              <a:tr h="45975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0000FF"/>
                          </a:solidFill>
                        </a:rPr>
                        <a:t>MANSI PORAL</a:t>
                      </a:r>
                    </a:p>
                  </a:txBody>
                  <a:tcPr/>
                </a:tc>
                <a:tc>
                  <a:txBody>
                    <a:bodyPr/>
                    <a:lstStyle/>
                    <a:p>
                      <a:r>
                        <a:rPr lang="en-US" dirty="0">
                          <a:solidFill>
                            <a:srgbClr val="0000FF"/>
                          </a:solidFill>
                        </a:rPr>
                        <a:t>1VE20CA026</a:t>
                      </a:r>
                    </a:p>
                  </a:txBody>
                  <a:tcPr/>
                </a:tc>
                <a:extLst>
                  <a:ext uri="{0D108BD9-81ED-4DB2-BD59-A6C34878D82A}">
                    <a16:rowId xmlns:a16="http://schemas.microsoft.com/office/drawing/2014/main" val="959918148"/>
                  </a:ext>
                </a:extLst>
              </a:tr>
              <a:tr h="321974">
                <a:tc>
                  <a:txBody>
                    <a:bodyPr/>
                    <a:lstStyle/>
                    <a:p>
                      <a:r>
                        <a:rPr lang="en-US" dirty="0">
                          <a:solidFill>
                            <a:srgbClr val="0000FF"/>
                          </a:solidFill>
                        </a:rPr>
                        <a:t>GREESHMA M</a:t>
                      </a:r>
                    </a:p>
                  </a:txBody>
                  <a:tcPr/>
                </a:tc>
                <a:tc>
                  <a:txBody>
                    <a:bodyPr/>
                    <a:lstStyle/>
                    <a:p>
                      <a:r>
                        <a:rPr lang="en-US" dirty="0">
                          <a:solidFill>
                            <a:srgbClr val="0000FF"/>
                          </a:solidFill>
                        </a:rPr>
                        <a:t>1VE20CS045</a:t>
                      </a:r>
                    </a:p>
                  </a:txBody>
                  <a:tcPr/>
                </a:tc>
                <a:extLst>
                  <a:ext uri="{0D108BD9-81ED-4DB2-BD59-A6C34878D82A}">
                    <a16:rowId xmlns:a16="http://schemas.microsoft.com/office/drawing/2014/main" val="3121800841"/>
                  </a:ext>
                </a:extLst>
              </a:tr>
              <a:tr h="321974">
                <a:tc>
                  <a:txBody>
                    <a:bodyPr/>
                    <a:lstStyle/>
                    <a:p>
                      <a:r>
                        <a:rPr lang="en-US" dirty="0">
                          <a:solidFill>
                            <a:srgbClr val="0000FF"/>
                          </a:solidFill>
                        </a:rPr>
                        <a:t>GURUKIRAN B M</a:t>
                      </a:r>
                    </a:p>
                  </a:txBody>
                  <a:tcPr/>
                </a:tc>
                <a:tc>
                  <a:txBody>
                    <a:bodyPr/>
                    <a:lstStyle/>
                    <a:p>
                      <a:r>
                        <a:rPr lang="en-US" dirty="0">
                          <a:solidFill>
                            <a:srgbClr val="0000FF"/>
                          </a:solidFill>
                        </a:rPr>
                        <a:t>1VE20CS045</a:t>
                      </a:r>
                    </a:p>
                  </a:txBody>
                  <a:tcPr/>
                </a:tc>
                <a:extLst>
                  <a:ext uri="{0D108BD9-81ED-4DB2-BD59-A6C34878D82A}">
                    <a16:rowId xmlns:a16="http://schemas.microsoft.com/office/drawing/2014/main" val="3084216922"/>
                  </a:ext>
                </a:extLst>
              </a:tr>
            </a:tbl>
          </a:graphicData>
        </a:graphic>
      </p:graphicFrame>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8E5F-86A5-ECAF-68D6-5878ABFD3AE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Deployment Approach</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3E1F667-C34D-42A5-AAD2-F05188697465}"/>
              </a:ext>
            </a:extLst>
          </p:cNvPr>
          <p:cNvSpPr txBox="1"/>
          <p:nvPr/>
        </p:nvSpPr>
        <p:spPr>
          <a:xfrm>
            <a:off x="256810" y="1195402"/>
            <a:ext cx="8630380" cy="1538883"/>
          </a:xfrm>
          <a:prstGeom prst="rect">
            <a:avLst/>
          </a:prstGeom>
          <a:noFill/>
        </p:spPr>
        <p:txBody>
          <a:bodyPr wrap="square" rtlCol="0">
            <a:spAutoFit/>
          </a:bodyPr>
          <a:lstStyle/>
          <a:p>
            <a:pPr marL="285750" indent="-285750">
              <a:buFont typeface="Arial" panose="020B0604020202020204" pitchFamily="34" charset="0"/>
              <a:buChar char="•"/>
            </a:pPr>
            <a:r>
              <a:rPr lang="en-US" sz="1600" b="1" dirty="0"/>
              <a:t>Programming Language: </a:t>
            </a:r>
            <a:r>
              <a:rPr lang="en-US" sz="1600" dirty="0"/>
              <a:t>Python</a:t>
            </a:r>
          </a:p>
          <a:p>
            <a:pPr marL="285750" indent="-285750">
              <a:buFont typeface="Arial" panose="020B0604020202020204" pitchFamily="34" charset="0"/>
              <a:buChar char="•"/>
            </a:pPr>
            <a:r>
              <a:rPr lang="en-US" sz="1600" b="1" dirty="0"/>
              <a:t>Framework</a:t>
            </a:r>
            <a:r>
              <a:rPr lang="en-US" sz="1600" dirty="0"/>
              <a:t>: Neural Networks, Transfer Learning</a:t>
            </a:r>
          </a:p>
          <a:p>
            <a:pPr marL="285750" indent="-285750">
              <a:buFont typeface="Arial" panose="020B0604020202020204" pitchFamily="34" charset="0"/>
              <a:buChar char="•"/>
            </a:pPr>
            <a:r>
              <a:rPr lang="en-US" sz="1600" b="1" dirty="0"/>
              <a:t>Preprocessing: </a:t>
            </a:r>
            <a:r>
              <a:rPr lang="en-US" sz="1600" dirty="0"/>
              <a:t>OpenCV, NumPy ,Tensor flow</a:t>
            </a:r>
          </a:p>
          <a:p>
            <a:pPr marL="285750" indent="-285750">
              <a:buFont typeface="Arial" panose="020B0604020202020204" pitchFamily="34" charset="0"/>
              <a:buChar char="•"/>
            </a:pPr>
            <a:r>
              <a:rPr lang="en-US" sz="1600" b="1" dirty="0"/>
              <a:t>Input:  </a:t>
            </a:r>
            <a:r>
              <a:rPr lang="en-US" sz="1600" dirty="0"/>
              <a:t>RGB images of Different dog.</a:t>
            </a:r>
          </a:p>
          <a:p>
            <a:pPr marL="285750" indent="-285750">
              <a:buFont typeface="Arial" panose="020B0604020202020204" pitchFamily="34" charset="0"/>
              <a:buChar char="•"/>
            </a:pPr>
            <a:r>
              <a:rPr lang="en-US" sz="1600" b="1" dirty="0"/>
              <a:t>Output: </a:t>
            </a:r>
            <a:r>
              <a:rPr lang="en-US" sz="1600" dirty="0"/>
              <a:t>Different Class of Dog breeds.</a:t>
            </a:r>
          </a:p>
          <a:p>
            <a:endParaRPr lang="en-US" dirty="0"/>
          </a:p>
        </p:txBody>
      </p:sp>
      <p:graphicFrame>
        <p:nvGraphicFramePr>
          <p:cNvPr id="5" name="Table 4">
            <a:extLst>
              <a:ext uri="{FF2B5EF4-FFF2-40B4-BE49-F238E27FC236}">
                <a16:creationId xmlns:a16="http://schemas.microsoft.com/office/drawing/2014/main" id="{BEA264C8-DEF2-EF54-2F34-3D7893493D80}"/>
              </a:ext>
            </a:extLst>
          </p:cNvPr>
          <p:cNvGraphicFramePr>
            <a:graphicFrameLocks noGrp="1"/>
          </p:cNvGraphicFramePr>
          <p:nvPr>
            <p:extLst>
              <p:ext uri="{D42A27DB-BD31-4B8C-83A1-F6EECF244321}">
                <p14:modId xmlns:p14="http://schemas.microsoft.com/office/powerpoint/2010/main" val="556471151"/>
              </p:ext>
            </p:extLst>
          </p:nvPr>
        </p:nvGraphicFramePr>
        <p:xfrm>
          <a:off x="628650" y="2911963"/>
          <a:ext cx="7886700" cy="178411"/>
        </p:xfrm>
        <a:graphic>
          <a:graphicData uri="http://schemas.openxmlformats.org/drawingml/2006/table">
            <a:tbl>
              <a:tblPr/>
              <a:tblGrid>
                <a:gridCol w="7886700">
                  <a:extLst>
                    <a:ext uri="{9D8B030D-6E8A-4147-A177-3AD203B41FA5}">
                      <a16:colId xmlns:a16="http://schemas.microsoft.com/office/drawing/2014/main" val="3390551946"/>
                    </a:ext>
                  </a:extLst>
                </a:gridCol>
              </a:tblGrid>
              <a:tr h="170895">
                <a:tc>
                  <a:txBody>
                    <a:bodyPr/>
                    <a:lstStyle/>
                    <a:p>
                      <a:pPr algn="l" fontAlgn="ctr"/>
                      <a:endParaRPr lang="en-US" sz="900" b="0" i="0" u="none" strike="noStrike" dirty="0">
                        <a:solidFill>
                          <a:srgbClr val="000000"/>
                        </a:solidFill>
                        <a:effectLst/>
                        <a:latin typeface="Calibri" panose="020F0502020204030204" pitchFamily="34" charset="0"/>
                      </a:endParaRPr>
                    </a:p>
                  </a:txBody>
                  <a:tcPr marL="5893" marR="5893" marT="5893" marB="35358" anchor="ctr">
                    <a:lnL>
                      <a:noFill/>
                    </a:lnL>
                    <a:lnR>
                      <a:noFill/>
                    </a:lnR>
                    <a:lnT>
                      <a:noFill/>
                    </a:lnT>
                    <a:lnB>
                      <a:noFill/>
                    </a:lnB>
                  </a:tcPr>
                </a:tc>
                <a:extLst>
                  <a:ext uri="{0D108BD9-81ED-4DB2-BD59-A6C34878D82A}">
                    <a16:rowId xmlns:a16="http://schemas.microsoft.com/office/drawing/2014/main" val="51275572"/>
                  </a:ext>
                </a:extLst>
              </a:tr>
            </a:tbl>
          </a:graphicData>
        </a:graphic>
      </p:graphicFrame>
    </p:spTree>
    <p:extLst>
      <p:ext uri="{BB962C8B-B14F-4D97-AF65-F5344CB8AC3E}">
        <p14:creationId xmlns:p14="http://schemas.microsoft.com/office/powerpoint/2010/main" val="2761987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311700" y="330725"/>
            <a:ext cx="8520600" cy="57270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Algorithm &amp; Deployment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AF653A0-D1AF-463E-944C-8C24AAEB6705}"/>
              </a:ext>
            </a:extLst>
          </p:cNvPr>
          <p:cNvSpPr txBox="1"/>
          <p:nvPr/>
        </p:nvSpPr>
        <p:spPr>
          <a:xfrm>
            <a:off x="190256" y="671512"/>
            <a:ext cx="8410819" cy="4555093"/>
          </a:xfrm>
          <a:prstGeom prst="rect">
            <a:avLst/>
          </a:prstGeom>
          <a:noFill/>
        </p:spPr>
        <p:txBody>
          <a:bodyPr wrap="square" rtlCol="0">
            <a:spAutoFit/>
          </a:bodyPr>
          <a:lstStyle/>
          <a:p>
            <a:pPr algn="just"/>
            <a:r>
              <a:rPr lang="en-US" sz="2000" b="1" i="0" dirty="0">
                <a:solidFill>
                  <a:schemeClr val="tx1"/>
                </a:solidFill>
                <a:effectLst/>
                <a:latin typeface="Times New Roman" panose="02020603050405020304" pitchFamily="18" charset="0"/>
                <a:cs typeface="Times New Roman" panose="02020603050405020304" pitchFamily="18" charset="0"/>
              </a:rPr>
              <a:t>Algorithm:</a:t>
            </a: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Preprocessing:</a:t>
            </a:r>
          </a:p>
          <a:p>
            <a:pPr marL="742950" lvl="1" indent="-285750" algn="just">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Rescale and resize images: Normalize the brightness and size of all images for consistent input to the model.</a:t>
            </a:r>
          </a:p>
          <a:p>
            <a:pPr marL="742950" lvl="1" indent="-285750" algn="just">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Data augmentation: Increase the training set size and improve model robustness by applying techniques like flipping, rotating, and cropping images.</a:t>
            </a: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Model Selection:</a:t>
            </a:r>
          </a:p>
          <a:p>
            <a:pPr marL="742950" lvl="1" indent="-285750" algn="just">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Transfer Learning: Utilize pre-trained deep learning models like VGG16, </a:t>
            </a:r>
            <a:r>
              <a:rPr lang="en-US" sz="1600" b="0" i="0" dirty="0" err="1">
                <a:solidFill>
                  <a:schemeClr val="tx1"/>
                </a:solidFill>
                <a:effectLst/>
                <a:latin typeface="Times New Roman" panose="02020603050405020304" pitchFamily="18" charset="0"/>
                <a:cs typeface="Times New Roman" panose="02020603050405020304" pitchFamily="18" charset="0"/>
              </a:rPr>
              <a:t>ResNet</a:t>
            </a:r>
            <a:r>
              <a:rPr lang="en-US" sz="1600" b="0" i="0" dirty="0">
                <a:solidFill>
                  <a:schemeClr val="tx1"/>
                </a:solidFill>
                <a:effectLst/>
                <a:latin typeface="Times New Roman" panose="02020603050405020304" pitchFamily="18" charset="0"/>
                <a:cs typeface="Times New Roman" panose="02020603050405020304" pitchFamily="18" charset="0"/>
              </a:rPr>
              <a:t>, or Inception, trained on ImageNet (a massive image dataset). Freeze the lower layers (feature extraction) and fine-tune the final layers for dog breed classification. This leverages existing knowledge and reduces training time.</a:t>
            </a: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Training:</a:t>
            </a:r>
          </a:p>
          <a:p>
            <a:pPr marL="742950" lvl="1" indent="-285750" algn="just">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Loss function: Use categorical cross-entropy for multi-class classification.</a:t>
            </a:r>
          </a:p>
          <a:p>
            <a:pPr marL="742950" lvl="1" indent="-285750" algn="just">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Optimizer: Choose an optimizer like Adam or SGD with appropriate learning rate and decay schedule.</a:t>
            </a:r>
          </a:p>
          <a:p>
            <a:pPr marL="742950" lvl="1" indent="-285750" algn="just">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Train-validation split: Divide your data into training (80%) and validation sets (20%) for evaluating model performance during training.</a:t>
            </a:r>
          </a:p>
          <a:p>
            <a:endParaRPr lang="en-US" dirty="0"/>
          </a:p>
        </p:txBody>
      </p:sp>
    </p:spTree>
    <p:extLst>
      <p:ext uri="{BB962C8B-B14F-4D97-AF65-F5344CB8AC3E}">
        <p14:creationId xmlns:p14="http://schemas.microsoft.com/office/powerpoint/2010/main" val="1979684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8927CE-6BC1-4131-A331-C48E35490129}"/>
              </a:ext>
            </a:extLst>
          </p:cNvPr>
          <p:cNvSpPr txBox="1"/>
          <p:nvPr/>
        </p:nvSpPr>
        <p:spPr>
          <a:xfrm>
            <a:off x="494414" y="971229"/>
            <a:ext cx="8155172" cy="2492990"/>
          </a:xfrm>
          <a:prstGeom prst="rect">
            <a:avLst/>
          </a:prstGeom>
          <a:noFill/>
        </p:spPr>
        <p:txBody>
          <a:bodyPr wrap="square">
            <a:spAutoFit/>
          </a:bodyPr>
          <a:lstStyle/>
          <a:p>
            <a:r>
              <a:rPr lang="en-US" sz="1600" b="1" i="0" dirty="0">
                <a:solidFill>
                  <a:schemeClr val="tx1"/>
                </a:solidFill>
                <a:effectLst/>
                <a:latin typeface="Times New Roman" panose="02020603050405020304" pitchFamily="18" charset="0"/>
                <a:cs typeface="Times New Roman" panose="02020603050405020304" pitchFamily="18" charset="0"/>
              </a:rPr>
              <a:t>4. Evaluation:</a:t>
            </a:r>
            <a:endParaRPr lang="en-US" sz="1600" b="1" dirty="0">
              <a:solidFill>
                <a:schemeClr val="tx1"/>
              </a:solidFill>
              <a:latin typeface="Times New Roman" panose="02020603050405020304" pitchFamily="18" charset="0"/>
              <a:cs typeface="Times New Roman" panose="02020603050405020304" pitchFamily="18" charset="0"/>
            </a:endParaRPr>
          </a:p>
          <a:p>
            <a:pPr marL="285750" lvl="8" indent="-285750" algn="just">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Metrics: Track metrics like accuracy, precision, recall, and F1 score on the validation set to assess model performance</a:t>
            </a:r>
            <a:r>
              <a:rPr lang="en-US" sz="1600" dirty="0">
                <a:solidFill>
                  <a:schemeClr val="tx1"/>
                </a:solidFill>
                <a:latin typeface="Times New Roman" panose="02020603050405020304" pitchFamily="18" charset="0"/>
                <a:cs typeface="Times New Roman" panose="02020603050405020304" pitchFamily="18" charset="0"/>
              </a:rPr>
              <a:t>.</a:t>
            </a:r>
          </a:p>
          <a:p>
            <a:pPr marL="285750" lvl="8" indent="-285750" algn="just">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Confusion matrix: Analyze the matrix to identify breeds with high misclassification rates for targeted improvement.</a:t>
            </a:r>
          </a:p>
          <a:p>
            <a:pPr lvl="8"/>
            <a:r>
              <a:rPr lang="en-US" sz="1600" b="1" i="0" dirty="0">
                <a:solidFill>
                  <a:schemeClr val="tx1"/>
                </a:solidFill>
                <a:effectLst/>
                <a:latin typeface="Times New Roman" panose="02020603050405020304" pitchFamily="18" charset="0"/>
                <a:cs typeface="Times New Roman" panose="02020603050405020304" pitchFamily="18" charset="0"/>
              </a:rPr>
              <a:t>5. Fine-tuning : </a:t>
            </a:r>
            <a:endParaRPr lang="en-US" sz="1600" b="1" dirty="0">
              <a:solidFill>
                <a:schemeClr val="tx1"/>
              </a:solidFill>
              <a:latin typeface="Times New Roman" panose="02020603050405020304" pitchFamily="18" charset="0"/>
              <a:cs typeface="Times New Roman" panose="02020603050405020304" pitchFamily="18" charset="0"/>
            </a:endParaRPr>
          </a:p>
          <a:p>
            <a:pPr marL="342900" lvl="8" indent="-342900">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If accuracy isn't satisfactory, consider unfreezing more layers in the pre-trained model and fine-tuning them further.</a:t>
            </a:r>
            <a:br>
              <a:rPr lang="en-US" sz="1600" b="0" i="0" dirty="0">
                <a:solidFill>
                  <a:schemeClr val="tx1"/>
                </a:solidFill>
                <a:effectLst/>
                <a:latin typeface="Times New Roman" panose="02020603050405020304" pitchFamily="18" charset="0"/>
                <a:cs typeface="Times New Roman" panose="02020603050405020304" pitchFamily="18" charset="0"/>
              </a:rPr>
            </a:br>
            <a:br>
              <a:rPr lang="en-US" b="0" i="0" dirty="0">
                <a:solidFill>
                  <a:schemeClr val="tx1"/>
                </a:solidFill>
                <a:effectLst/>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3282682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xfrm>
            <a:off x="311700" y="689573"/>
            <a:ext cx="8520600" cy="67710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Conclusion</a:t>
            </a:r>
            <a:br>
              <a:rPr lang="en-US" sz="2000" b="1" dirty="0">
                <a:latin typeface="Arial" panose="020B0604020202020204" pitchFamily="34" charset="0"/>
                <a:cs typeface="Arial" panose="020B0604020202020204" pitchFamily="34" charset="0"/>
              </a:rPr>
            </a:br>
            <a:endParaRPr lang="en-US" b="1" dirty="0">
              <a:solidFill>
                <a:srgbClr val="D1D5DB"/>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F0358EE-16AC-479A-BD44-15D6EDED2E01}"/>
              </a:ext>
            </a:extLst>
          </p:cNvPr>
          <p:cNvSpPr txBox="1"/>
          <p:nvPr/>
        </p:nvSpPr>
        <p:spPr>
          <a:xfrm>
            <a:off x="311700" y="1366681"/>
            <a:ext cx="8465344" cy="1200329"/>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This project demonstrates the effectiveness of transfer learning in automating dog breed classification. The proposed system not only reduces the manual effort required for breed identification but also provides a reliable and efficient solution for this task. The use of pre-trained models enhances accuracy and generalization.</a:t>
            </a:r>
          </a:p>
        </p:txBody>
      </p:sp>
    </p:spTree>
    <p:extLst>
      <p:ext uri="{BB962C8B-B14F-4D97-AF65-F5344CB8AC3E}">
        <p14:creationId xmlns:p14="http://schemas.microsoft.com/office/powerpoint/2010/main" val="2174784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xfrm>
            <a:off x="311700" y="636411"/>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Future Scope</a:t>
            </a:r>
            <a:endParaRPr lang="en-US" sz="2400" b="1" dirty="0"/>
          </a:p>
        </p:txBody>
      </p:sp>
      <p:sp>
        <p:nvSpPr>
          <p:cNvPr id="3" name="TextBox 2">
            <a:extLst>
              <a:ext uri="{FF2B5EF4-FFF2-40B4-BE49-F238E27FC236}">
                <a16:creationId xmlns:a16="http://schemas.microsoft.com/office/drawing/2014/main" id="{E0F75228-FB13-48DA-A14C-17F10FEE181B}"/>
              </a:ext>
            </a:extLst>
          </p:cNvPr>
          <p:cNvSpPr txBox="1"/>
          <p:nvPr/>
        </p:nvSpPr>
        <p:spPr>
          <a:xfrm>
            <a:off x="311700" y="1283131"/>
            <a:ext cx="8522494" cy="1323439"/>
          </a:xfrm>
          <a:prstGeom prst="rect">
            <a:avLst/>
          </a:prstGeom>
          <a:noFill/>
        </p:spPr>
        <p:txBody>
          <a:bodyPr wrap="square" rtlCol="0">
            <a:spAutoFit/>
          </a:bodyPr>
          <a:lstStyle/>
          <a:p>
            <a:pPr marL="342900" indent="-342900">
              <a:buAutoNum type="arabicPeriod"/>
            </a:pPr>
            <a:r>
              <a:rPr lang="en-US" sz="2000" b="0" i="0" dirty="0">
                <a:effectLst/>
                <a:latin typeface="Times New Roman" panose="02020603050405020304" pitchFamily="18" charset="0"/>
                <a:cs typeface="Times New Roman" panose="02020603050405020304" pitchFamily="18" charset="0"/>
              </a:rPr>
              <a:t>Explore additional fine-tuning techniques for better model performance.</a:t>
            </a:r>
          </a:p>
          <a:p>
            <a:pPr marL="342900" indent="-342900">
              <a:buAutoNum type="arabicPeriod"/>
            </a:pPr>
            <a:r>
              <a:rPr lang="en-US" sz="2000" b="0" i="0" dirty="0">
                <a:effectLst/>
                <a:latin typeface="Times New Roman" panose="02020603050405020304" pitchFamily="18" charset="0"/>
                <a:cs typeface="Times New Roman" panose="02020603050405020304" pitchFamily="18" charset="0"/>
              </a:rPr>
              <a:t>Expand the dataset to include a more diverse set of dog images. Implement real-time classification for dynamic scenarios.</a:t>
            </a:r>
          </a:p>
          <a:p>
            <a:pPr marL="342900" indent="-342900">
              <a:buAutoNum type="arabicPeriod"/>
            </a:pPr>
            <a:r>
              <a:rPr lang="en-US" sz="2000" b="0" i="0" dirty="0">
                <a:effectLst/>
                <a:latin typeface="Times New Roman" panose="02020603050405020304" pitchFamily="18" charset="0"/>
                <a:cs typeface="Times New Roman" panose="02020603050405020304" pitchFamily="18" charset="0"/>
              </a:rPr>
              <a:t>Extend the system to classify other objects or animals beyond dog breeds.</a:t>
            </a:r>
          </a:p>
        </p:txBody>
      </p:sp>
    </p:spTree>
    <p:extLst>
      <p:ext uri="{BB962C8B-B14F-4D97-AF65-F5344CB8AC3E}">
        <p14:creationId xmlns:p14="http://schemas.microsoft.com/office/powerpoint/2010/main" val="705114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000" b="1">
                <a:solidFill>
                  <a:srgbClr val="213163"/>
                </a:solidFill>
              </a:rPr>
              <a:t>Reference</a:t>
            </a:r>
            <a:endParaRPr lang="en-US" sz="200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48827" y="1020436"/>
            <a:ext cx="8572435" cy="35441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just">
              <a:lnSpc>
                <a:spcPct val="107000"/>
              </a:lnSpc>
              <a:spcBef>
                <a:spcPts val="499"/>
              </a:spcBef>
            </a:pPr>
            <a:r>
              <a:rPr lang="en-US" sz="1600" spc="-1" dirty="0">
                <a:solidFill>
                  <a:schemeClr val="tx1"/>
                </a:solidFill>
              </a:rPr>
              <a:t>1] Simonyan, K., &amp; Zisserman, A. (2014). Very Deep Convolutional Networks for Large-Scale Image Recognition.[2] He, K., Zhang, X., Ren, S., &amp; Sun, J. (2016).</a:t>
            </a:r>
          </a:p>
          <a:p>
            <a:pPr lvl="1" algn="just">
              <a:lnSpc>
                <a:spcPct val="107000"/>
              </a:lnSpc>
              <a:spcBef>
                <a:spcPts val="499"/>
              </a:spcBef>
            </a:pPr>
            <a:r>
              <a:rPr lang="en-US" sz="1600" spc="-1" dirty="0">
                <a:solidFill>
                  <a:schemeClr val="tx1"/>
                </a:solidFill>
              </a:rPr>
              <a:t>2. Deep Residual Learning for Image Recognition.[3] Sandler, M., Howard, A., Zhu, M., </a:t>
            </a:r>
            <a:r>
              <a:rPr lang="en-US" sz="1600" spc="-1" dirty="0" err="1">
                <a:solidFill>
                  <a:schemeClr val="tx1"/>
                </a:solidFill>
              </a:rPr>
              <a:t>Zhmoginov</a:t>
            </a:r>
            <a:r>
              <a:rPr lang="en-US" sz="1600" spc="-1" dirty="0">
                <a:solidFill>
                  <a:schemeClr val="tx1"/>
                </a:solidFill>
              </a:rPr>
              <a:t>, A., &amp; Chen, L. C. (2018). MobileNetV2: Inverted Residuals and Linear Bottlenecks.</a:t>
            </a:r>
          </a:p>
          <a:p>
            <a:pPr lvl="1" algn="just">
              <a:lnSpc>
                <a:spcPct val="107000"/>
              </a:lnSpc>
              <a:spcBef>
                <a:spcPts val="499"/>
              </a:spcBef>
            </a:pPr>
            <a:r>
              <a:rPr lang="en-IN" sz="1600" dirty="0"/>
              <a:t>3. Breakthrough Conventional Based Approach for Dog Breed Classification Using CNN with Transfer Learning, </a:t>
            </a:r>
            <a:r>
              <a:rPr lang="en-IN" sz="1600" dirty="0" err="1"/>
              <a:t>Punyanuch</a:t>
            </a:r>
            <a:r>
              <a:rPr lang="en-IN" sz="1600" dirty="0"/>
              <a:t> </a:t>
            </a:r>
            <a:r>
              <a:rPr lang="en-IN" sz="1600" dirty="0" err="1"/>
              <a:t>Borwarnginn</a:t>
            </a:r>
            <a:r>
              <a:rPr lang="en-IN" sz="1600" dirty="0"/>
              <a:t>; </a:t>
            </a:r>
            <a:r>
              <a:rPr lang="en-IN" sz="1600" dirty="0" err="1"/>
              <a:t>Kittikhun</a:t>
            </a:r>
            <a:r>
              <a:rPr lang="en-IN" sz="1600" dirty="0"/>
              <a:t> </a:t>
            </a:r>
            <a:r>
              <a:rPr lang="en-IN" sz="1600" dirty="0" err="1"/>
              <a:t>Thongkanchorn</a:t>
            </a:r>
            <a:r>
              <a:rPr lang="en-IN" sz="1600" dirty="0"/>
              <a:t>; </a:t>
            </a:r>
            <a:r>
              <a:rPr lang="en-IN" sz="1600" dirty="0" err="1"/>
              <a:t>Sarattha</a:t>
            </a:r>
            <a:r>
              <a:rPr lang="en-IN" sz="1600" dirty="0"/>
              <a:t> </a:t>
            </a:r>
            <a:r>
              <a:rPr lang="en-IN" sz="1600" dirty="0" err="1"/>
              <a:t>Kanchanapreechakorn</a:t>
            </a:r>
            <a:r>
              <a:rPr lang="en-IN" sz="1600" dirty="0"/>
              <a:t>; </a:t>
            </a:r>
            <a:r>
              <a:rPr lang="en-IN" sz="1600" dirty="0" err="1"/>
              <a:t>Worapan</a:t>
            </a:r>
            <a:r>
              <a:rPr lang="en-IN" sz="1600" dirty="0"/>
              <a:t> Kusakunniran,2019 11th International Conference on Information Technology and Electrical Engineering (ICITEE)</a:t>
            </a:r>
          </a:p>
          <a:p>
            <a:pPr lvl="1">
              <a:lnSpc>
                <a:spcPct val="107000"/>
              </a:lnSpc>
              <a:spcBef>
                <a:spcPts val="499"/>
              </a:spcBef>
            </a:pPr>
            <a:r>
              <a:rPr lang="en-IN" sz="1600" dirty="0"/>
              <a:t>Journal URL : </a:t>
            </a:r>
            <a:r>
              <a:rPr lang="en-IN" sz="1600" dirty="0">
                <a:hlinkClick r:id="rId3"/>
              </a:rPr>
              <a:t>https://ijsrst.com/IJSRST229690</a:t>
            </a:r>
            <a:endParaRPr lang="en-IN" sz="1600" dirty="0"/>
          </a:p>
          <a:p>
            <a:pPr lvl="1">
              <a:lnSpc>
                <a:spcPct val="107000"/>
              </a:lnSpc>
              <a:spcBef>
                <a:spcPts val="499"/>
              </a:spcBef>
            </a:pPr>
            <a:endParaRPr lang="en-IN" sz="1600" dirty="0"/>
          </a:p>
          <a:p>
            <a:pPr lvl="1">
              <a:lnSpc>
                <a:spcPct val="107000"/>
              </a:lnSpc>
              <a:spcBef>
                <a:spcPts val="499"/>
              </a:spcBef>
            </a:pPr>
            <a:endParaRPr lang="en-US" spc="-1" dirty="0">
              <a:solidFill>
                <a:schemeClr val="tx1"/>
              </a:solidFill>
            </a:endParaRPr>
          </a:p>
          <a:p>
            <a:pPr lvl="1">
              <a:lnSpc>
                <a:spcPct val="107000"/>
              </a:lnSpc>
              <a:spcBef>
                <a:spcPts val="499"/>
              </a:spcBef>
            </a:pPr>
            <a:endParaRPr lang="en-US" spc="-1" dirty="0">
              <a:solidFill>
                <a:schemeClr val="tx1"/>
              </a:solidFill>
            </a:endParaRPr>
          </a:p>
        </p:txBody>
      </p:sp>
    </p:spTree>
    <p:extLst>
      <p:ext uri="{BB962C8B-B14F-4D97-AF65-F5344CB8AC3E}">
        <p14:creationId xmlns:p14="http://schemas.microsoft.com/office/powerpoint/2010/main" val="3709190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OUTLINE</a:t>
            </a:r>
            <a:endParaRPr lang="en-US" sz="900" b="1"/>
          </a:p>
        </p:txBody>
      </p:sp>
      <p:sp>
        <p:nvSpPr>
          <p:cNvPr id="4" name="TextBox 3">
            <a:extLst>
              <a:ext uri="{FF2B5EF4-FFF2-40B4-BE49-F238E27FC236}">
                <a16:creationId xmlns:a16="http://schemas.microsoft.com/office/drawing/2014/main" id="{E1494DD5-904E-76E9-38C0-10A35CC5BDD0}"/>
              </a:ext>
            </a:extLst>
          </p:cNvPr>
          <p:cNvSpPr txBox="1"/>
          <p:nvPr/>
        </p:nvSpPr>
        <p:spPr>
          <a:xfrm>
            <a:off x="624661" y="1436524"/>
            <a:ext cx="6935087" cy="2862322"/>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1800">
                <a:latin typeface="Arial"/>
                <a:ea typeface="+mn-lt"/>
                <a:cs typeface="Arial"/>
              </a:rPr>
              <a:t>Abstract     </a:t>
            </a:r>
            <a:endParaRPr lang="en-US" sz="1800">
              <a:latin typeface="Arial"/>
              <a:cs typeface="Arial"/>
            </a:endParaRPr>
          </a:p>
          <a:p>
            <a:pPr marL="285750" indent="-285750">
              <a:buFont typeface="Arial" panose="020B0604020202020204" pitchFamily="34" charset="0"/>
              <a:buChar char="•"/>
            </a:pPr>
            <a:r>
              <a:rPr lang="en-US" sz="1800">
                <a:latin typeface="Arial"/>
                <a:ea typeface="+mn-lt"/>
                <a:cs typeface="Arial"/>
              </a:rPr>
              <a:t>Problem Statement</a:t>
            </a:r>
            <a:endParaRPr lang="en-US" sz="1800">
              <a:latin typeface="Arial"/>
              <a:cs typeface="Arial"/>
            </a:endParaRPr>
          </a:p>
          <a:p>
            <a:pPr marL="285750" indent="-285750">
              <a:buFont typeface="Arial" panose="020B0604020202020204" pitchFamily="34" charset="0"/>
              <a:buChar char="•"/>
            </a:pPr>
            <a:r>
              <a:rPr lang="en-US" sz="1800">
                <a:latin typeface="Arial"/>
                <a:ea typeface="+mn-lt"/>
                <a:cs typeface="Arial"/>
              </a:rPr>
              <a:t>Aims, Objective &amp; Proposed System/Solution</a:t>
            </a:r>
            <a:endParaRPr lang="en-US" sz="1800">
              <a:latin typeface="Arial"/>
              <a:cs typeface="Arial"/>
            </a:endParaRPr>
          </a:p>
          <a:p>
            <a:pPr marL="285750" indent="-285750">
              <a:buFont typeface="Arial" panose="020B0604020202020204" pitchFamily="34" charset="0"/>
              <a:buChar char="•"/>
            </a:pPr>
            <a:r>
              <a:rPr lang="en-US" sz="1800">
                <a:latin typeface="Arial"/>
                <a:ea typeface="+mn-lt"/>
                <a:cs typeface="Arial"/>
              </a:rPr>
              <a:t>System Design/Architecture </a:t>
            </a:r>
            <a:endParaRPr lang="en-US" sz="1800">
              <a:latin typeface="Arial"/>
              <a:cs typeface="Arial"/>
            </a:endParaRPr>
          </a:p>
          <a:p>
            <a:pPr marL="285750" indent="-285750">
              <a:buFont typeface="Arial" panose="020B0604020202020204" pitchFamily="34" charset="0"/>
              <a:buChar char="•"/>
            </a:pPr>
            <a:r>
              <a:rPr lang="en-US" sz="1800">
                <a:latin typeface="Arial"/>
                <a:ea typeface="+mn-lt"/>
                <a:cs typeface="+mn-lt"/>
              </a:rPr>
              <a:t>System Development Approach (Technology Used) </a:t>
            </a:r>
          </a:p>
          <a:p>
            <a:pPr marL="285750" indent="-285750">
              <a:buFont typeface="Arial" panose="020B0604020202020204" pitchFamily="34" charset="0"/>
              <a:buChar char="•"/>
            </a:pPr>
            <a:r>
              <a:rPr lang="en-US" sz="1800">
                <a:latin typeface="Arial"/>
                <a:ea typeface="+mn-lt"/>
                <a:cs typeface="+mn-lt"/>
              </a:rPr>
              <a:t>Algorithm &amp; Deployment  </a:t>
            </a:r>
            <a:endParaRPr lang="en-US" sz="1800">
              <a:latin typeface="Arial"/>
              <a:cs typeface="Calibri"/>
            </a:endParaRPr>
          </a:p>
          <a:p>
            <a:pPr marL="285750" indent="-285750">
              <a:buFont typeface="Arial" panose="020B0604020202020204" pitchFamily="34" charset="0"/>
              <a:buChar char="•"/>
            </a:pPr>
            <a:r>
              <a:rPr lang="en-US" sz="1800">
                <a:latin typeface="Arial"/>
                <a:ea typeface="+mn-lt"/>
                <a:cs typeface="Arial"/>
              </a:rPr>
              <a:t>Conclusion</a:t>
            </a:r>
          </a:p>
          <a:p>
            <a:pPr marL="285750" indent="-285750">
              <a:buFont typeface="Arial" panose="020B0604020202020204" pitchFamily="34" charset="0"/>
              <a:buChar char="•"/>
            </a:pPr>
            <a:r>
              <a:rPr lang="en-US" sz="1800">
                <a:latin typeface="Arial"/>
                <a:ea typeface="+mn-lt"/>
                <a:cs typeface="Arial"/>
              </a:rPr>
              <a:t>Future Scope</a:t>
            </a:r>
            <a:endParaRPr lang="en-IN" sz="1800"/>
          </a:p>
          <a:p>
            <a:pPr marL="285750" indent="-285750">
              <a:buFont typeface="Arial" panose="020B0604020202020204" pitchFamily="34" charset="0"/>
              <a:buChar char="•"/>
            </a:pPr>
            <a:r>
              <a:rPr lang="en-US" sz="1800">
                <a:latin typeface="Arial"/>
                <a:ea typeface="+mn-lt"/>
                <a:cs typeface="Arial"/>
              </a:rPr>
              <a:t>References</a:t>
            </a:r>
          </a:p>
          <a:p>
            <a:pPr marL="285750" indent="-285750">
              <a:buFont typeface="Arial" panose="020B0604020202020204" pitchFamily="34" charset="0"/>
              <a:buChar char="•"/>
            </a:pPr>
            <a:r>
              <a:rPr lang="en-US" sz="1800">
                <a:ea typeface="+mn-lt"/>
              </a:rPr>
              <a:t>Video of the Project</a:t>
            </a:r>
            <a:endParaRPr lang="en-US" sz="1800">
              <a:latin typeface="Arial"/>
              <a:cs typeface="Arial"/>
            </a:endParaRP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xfrm>
            <a:off x="123702" y="509319"/>
            <a:ext cx="8027316" cy="461665"/>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002060"/>
                </a:solidFill>
              </a:rPr>
              <a:t>Abstract</a:t>
            </a:r>
            <a:endParaRPr lang="en-US" sz="3200"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E4E588E-68D5-4AA1-B176-7162A200FB26}"/>
              </a:ext>
            </a:extLst>
          </p:cNvPr>
          <p:cNvSpPr txBox="1"/>
          <p:nvPr/>
        </p:nvSpPr>
        <p:spPr>
          <a:xfrm>
            <a:off x="193288" y="970985"/>
            <a:ext cx="8284084" cy="2554545"/>
          </a:xfrm>
          <a:prstGeom prst="rect">
            <a:avLst/>
          </a:prstGeom>
          <a:noFill/>
        </p:spPr>
        <p:txBody>
          <a:bodyPr wrap="square" rtlCol="0">
            <a:spAutoFit/>
          </a:bodyPr>
          <a:lstStyle/>
          <a:p>
            <a:pPr marL="285750" indent="-285750" algn="just">
              <a:buFont typeface="Wingdings" panose="05000000000000000000" pitchFamily="2" charset="2"/>
              <a:buChar char="§"/>
            </a:pPr>
            <a:r>
              <a:rPr lang="en-US" sz="1600" b="0" i="0" dirty="0">
                <a:solidFill>
                  <a:srgbClr val="0F0F0F"/>
                </a:solidFill>
                <a:effectLst/>
                <a:latin typeface="Times New Roman" panose="02020603050405020304" pitchFamily="18" charset="0"/>
                <a:cs typeface="Times New Roman" panose="02020603050405020304" pitchFamily="18" charset="0"/>
              </a:rPr>
              <a:t>One of the most popular domestic animals is the dog. There are currently around 180 different dog breeds. Each breed of dog has unique traits and health issues.</a:t>
            </a:r>
            <a:r>
              <a:rPr lang="en-US" sz="1600" b="0" i="0" dirty="0">
                <a:solidFill>
                  <a:srgbClr val="374151"/>
                </a:solidFill>
                <a:effectLst/>
                <a:latin typeface="Times New Roman" panose="02020603050405020304" pitchFamily="18" charset="0"/>
                <a:cs typeface="Times New Roman" panose="02020603050405020304" pitchFamily="18" charset="0"/>
              </a:rPr>
              <a:t> it's vital to identify breeds for proper care and training.</a:t>
            </a:r>
            <a:r>
              <a:rPr lang="en-US" sz="1600" b="0" i="0" dirty="0">
                <a:solidFill>
                  <a:srgbClr val="0F0F0F"/>
                </a:solidFill>
                <a:effectLst/>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
            </a:pPr>
            <a:r>
              <a:rPr lang="en-US" sz="1600" b="0" i="0" dirty="0">
                <a:solidFill>
                  <a:srgbClr val="0F0F0F"/>
                </a:solidFill>
                <a:effectLst/>
                <a:latin typeface="Times New Roman" panose="02020603050405020304" pitchFamily="18" charset="0"/>
                <a:cs typeface="Times New Roman" panose="02020603050405020304" pitchFamily="18" charset="0"/>
              </a:rPr>
              <a:t>The "Dog Breed Classification using Machine Learning (Transfer Learning)" project aims to develop a sophisticated system for accurately identifying and categorizing dog breeds from images. Leveraging the power of transfer learning, the project utilizes pre-trained deep neural networks to extract valuable features from a vast dataset, enabling the model to generalize well to a specific task with limited labeled data.</a:t>
            </a:r>
          </a:p>
          <a:p>
            <a:pPr marL="285750" indent="-285750">
              <a:buFont typeface="Wingdings" panose="05000000000000000000" pitchFamily="2" charset="2"/>
              <a:buChar char="§"/>
            </a:pPr>
            <a:endParaRPr lang="en-US" sz="1600" dirty="0">
              <a:solidFill>
                <a:srgbClr val="0F0F0F"/>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rPr>
              <a:t>Problem</a:t>
            </a:r>
            <a:r>
              <a:rPr lang="en-US" sz="1400" b="1" dirty="0">
                <a:solidFill>
                  <a:schemeClr val="accent1"/>
                </a:solidFill>
              </a:rPr>
              <a:t> </a:t>
            </a:r>
            <a:r>
              <a:rPr lang="en-US" sz="2400" b="1" dirty="0">
                <a:solidFill>
                  <a:srgbClr val="002060"/>
                </a:solidFill>
              </a:rPr>
              <a:t>Statement</a:t>
            </a:r>
            <a:br>
              <a:rPr lang="en-US" sz="2400" b="1" dirty="0"/>
            </a:br>
            <a:endParaRPr lang="en-US" sz="1200" dirty="0">
              <a:latin typeface="Times New Roman"/>
            </a:endParaRPr>
          </a:p>
          <a:p>
            <a:endParaRPr lang="en-IN" sz="2400" b="1" dirty="0">
              <a:solidFill>
                <a:srgbClr val="002060"/>
              </a:solidFill>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250BC18-828A-4437-A602-890828C51DB9}"/>
              </a:ext>
            </a:extLst>
          </p:cNvPr>
          <p:cNvSpPr txBox="1"/>
          <p:nvPr/>
        </p:nvSpPr>
        <p:spPr>
          <a:xfrm>
            <a:off x="166164" y="1050072"/>
            <a:ext cx="8811671" cy="4093428"/>
          </a:xfrm>
          <a:prstGeom prst="rect">
            <a:avLst/>
          </a:prstGeom>
          <a:noFill/>
        </p:spPr>
        <p:txBody>
          <a:bodyPr wrap="square" rtlCol="0">
            <a:spAutoFit/>
          </a:bodyPr>
          <a:lstStyle/>
          <a:p>
            <a:pPr algn="just"/>
            <a:r>
              <a:rPr lang="en-US" sz="1600" b="0" i="0" dirty="0">
                <a:solidFill>
                  <a:srgbClr val="FF0000"/>
                </a:solidFill>
                <a:effectLst/>
                <a:latin typeface="+mn-lt"/>
                <a:cs typeface="Times New Roman" panose="02020603050405020304" pitchFamily="18" charset="0"/>
              </a:rPr>
              <a:t>To develop a robust classification system capable of precisely identifying dog breeds from images. Leveraging Convolutional Neural Networks (CNNs) and transfer learning techniques</a:t>
            </a:r>
          </a:p>
          <a:p>
            <a:endParaRPr lang="en-US" sz="1600" dirty="0">
              <a:solidFill>
                <a:srgbClr val="FF0000"/>
              </a:solidFill>
              <a:latin typeface="+mn-lt"/>
              <a:cs typeface="Times New Roman" panose="02020603050405020304" pitchFamily="18" charset="0"/>
            </a:endParaRPr>
          </a:p>
          <a:p>
            <a:r>
              <a:rPr lang="en-US" dirty="0">
                <a:solidFill>
                  <a:srgbClr val="FF0000"/>
                </a:solidFill>
                <a:latin typeface="+mn-lt"/>
                <a:cs typeface="Times New Roman" panose="02020603050405020304" pitchFamily="18" charset="0"/>
              </a:rPr>
              <a:t>WHY CNN APPROACH?</a:t>
            </a:r>
          </a:p>
          <a:p>
            <a:pPr algn="just"/>
            <a:r>
              <a:rPr lang="en-US" b="0" i="0" dirty="0">
                <a:solidFill>
                  <a:schemeClr val="tx1"/>
                </a:solidFill>
                <a:effectLst/>
                <a:latin typeface="+mn-lt"/>
                <a:cs typeface="Times New Roman" panose="02020603050405020304" pitchFamily="18" charset="0"/>
              </a:rPr>
              <a:t>Machine learning, a subset of AI, focuses on understanding data structures to create interpretable models. </a:t>
            </a:r>
            <a:r>
              <a:rPr lang="en-US" b="0" i="0" dirty="0">
                <a:solidFill>
                  <a:srgbClr val="0000A8"/>
                </a:solidFill>
                <a:effectLst/>
                <a:latin typeface="+mn-lt"/>
                <a:cs typeface="Times New Roman" panose="02020603050405020304" pitchFamily="18" charset="0"/>
              </a:rPr>
              <a:t>Convolutional Neural Networks (CNNs) stand out in machine learning, particularly in image categorization due to their high accuracy</a:t>
            </a:r>
            <a:r>
              <a:rPr lang="en-US" b="0" i="0" dirty="0">
                <a:solidFill>
                  <a:srgbClr val="374151"/>
                </a:solidFill>
                <a:effectLst/>
                <a:latin typeface="+mn-lt"/>
                <a:cs typeface="Times New Roman" panose="02020603050405020304" pitchFamily="18" charset="0"/>
              </a:rPr>
              <a:t>. </a:t>
            </a:r>
            <a:r>
              <a:rPr lang="en-US" b="0" i="0" dirty="0">
                <a:solidFill>
                  <a:schemeClr val="tx1"/>
                </a:solidFill>
                <a:effectLst/>
                <a:latin typeface="+mn-lt"/>
                <a:cs typeface="Times New Roman" panose="02020603050405020304" pitchFamily="18" charset="0"/>
              </a:rPr>
              <a:t>CNNs use a hierarchical model, facilitating pattern recognition in images by transforming pixel values into interpretable representations. This technology enables computers to classify various data types, including images, sounds, and text.“</a:t>
            </a:r>
          </a:p>
          <a:p>
            <a:endParaRPr lang="en-US" dirty="0">
              <a:solidFill>
                <a:schemeClr val="tx1"/>
              </a:solidFill>
              <a:latin typeface="+mn-lt"/>
              <a:cs typeface="Times New Roman" panose="02020603050405020304" pitchFamily="18" charset="0"/>
            </a:endParaRPr>
          </a:p>
          <a:p>
            <a:r>
              <a:rPr lang="en-US" dirty="0">
                <a:solidFill>
                  <a:schemeClr val="tx1"/>
                </a:solidFill>
                <a:latin typeface="+mn-lt"/>
                <a:cs typeface="Times New Roman" panose="02020603050405020304" pitchFamily="18" charset="0"/>
              </a:rPr>
              <a:t>WHY TRANSFER LEARNING?</a:t>
            </a:r>
          </a:p>
          <a:p>
            <a:pPr algn="just"/>
            <a:r>
              <a:rPr lang="en-US" b="0" i="0" dirty="0">
                <a:solidFill>
                  <a:schemeClr val="tx1"/>
                </a:solidFill>
                <a:effectLst/>
                <a:latin typeface="+mn-lt"/>
              </a:rPr>
              <a:t>Transfer learning </a:t>
            </a:r>
            <a:r>
              <a:rPr lang="en-US" dirty="0">
                <a:solidFill>
                  <a:schemeClr val="tx1"/>
                </a:solidFill>
                <a:latin typeface="+mn-lt"/>
              </a:rPr>
              <a:t>uses </a:t>
            </a:r>
            <a:r>
              <a:rPr lang="en-US" b="0" i="0" dirty="0">
                <a:solidFill>
                  <a:schemeClr val="tx1"/>
                </a:solidFill>
                <a:effectLst/>
                <a:latin typeface="+mn-lt"/>
              </a:rPr>
              <a:t>pre-trained models on vast image datasets to extract general features, saving time and computational resources.</a:t>
            </a:r>
          </a:p>
          <a:p>
            <a:pPr algn="just"/>
            <a:r>
              <a:rPr lang="en-US" b="0" i="0" dirty="0">
                <a:solidFill>
                  <a:schemeClr val="tx1"/>
                </a:solidFill>
                <a:effectLst/>
                <a:latin typeface="+mn-lt"/>
                <a:cs typeface="Times New Roman" panose="02020603050405020304" pitchFamily="18" charset="0"/>
              </a:rPr>
              <a:t>Also has additional feature</a:t>
            </a:r>
            <a:r>
              <a:rPr lang="en-US" dirty="0">
                <a:solidFill>
                  <a:schemeClr val="tx1"/>
                </a:solidFill>
                <a:latin typeface="+mn-lt"/>
                <a:cs typeface="Times New Roman" panose="02020603050405020304" pitchFamily="18" charset="0"/>
              </a:rPr>
              <a:t>s,</a:t>
            </a:r>
            <a:r>
              <a:rPr lang="en-US" b="1" i="0" dirty="0">
                <a:solidFill>
                  <a:schemeClr val="tx1"/>
                </a:solidFill>
                <a:effectLst/>
                <a:latin typeface="+mn-lt"/>
              </a:rPr>
              <a:t> </a:t>
            </a:r>
            <a:r>
              <a:rPr lang="en-US" i="0" dirty="0">
                <a:solidFill>
                  <a:schemeClr val="tx1"/>
                </a:solidFill>
                <a:effectLst/>
                <a:latin typeface="+mn-lt"/>
              </a:rPr>
              <a:t>Feature Extraction</a:t>
            </a:r>
            <a:r>
              <a:rPr lang="en-US" dirty="0">
                <a:solidFill>
                  <a:schemeClr val="tx1"/>
                </a:solidFill>
                <a:latin typeface="+mn-lt"/>
              </a:rPr>
              <a:t>, </a:t>
            </a:r>
            <a:r>
              <a:rPr lang="en-IN" i="0" dirty="0">
                <a:solidFill>
                  <a:schemeClr val="tx1"/>
                </a:solidFill>
                <a:effectLst/>
                <a:latin typeface="+mn-lt"/>
              </a:rPr>
              <a:t>Improved Performance</a:t>
            </a:r>
            <a:r>
              <a:rPr lang="en-US" i="0" dirty="0">
                <a:solidFill>
                  <a:schemeClr val="tx1"/>
                </a:solidFill>
                <a:effectLst/>
                <a:latin typeface="+mn-lt"/>
              </a:rPr>
              <a:t>.</a:t>
            </a:r>
            <a:endParaRPr lang="en-US" i="0" dirty="0">
              <a:solidFill>
                <a:schemeClr val="tx1"/>
              </a:solidFill>
              <a:effectLst/>
              <a:latin typeface="+mn-lt"/>
              <a:cs typeface="Times New Roman" panose="02020603050405020304" pitchFamily="18" charset="0"/>
            </a:endParaRPr>
          </a:p>
          <a:p>
            <a:endParaRPr lang="en-US" b="0" i="0" dirty="0">
              <a:solidFill>
                <a:schemeClr val="bg1">
                  <a:lumMod val="65000"/>
                </a:schemeClr>
              </a:solidFill>
              <a:effectLst/>
              <a:latin typeface="+mn-lt"/>
              <a:cs typeface="Times New Roman" panose="02020603050405020304" pitchFamily="18" charset="0"/>
            </a:endParaRPr>
          </a:p>
          <a:p>
            <a:endParaRPr lang="en-US" dirty="0">
              <a:solidFill>
                <a:srgbClr val="FF0000"/>
              </a:solidFill>
              <a:latin typeface="+mn-lt"/>
              <a:cs typeface="Times New Roman" panose="02020603050405020304" pitchFamily="18" charset="0"/>
            </a:endParaRPr>
          </a:p>
          <a:p>
            <a:endParaRPr lang="en-US" b="0" i="0" dirty="0">
              <a:solidFill>
                <a:srgbClr val="FF0000"/>
              </a:solidFill>
              <a:effectLst/>
              <a:latin typeface="+mn-lt"/>
              <a:cs typeface="Times New Roman" panose="02020603050405020304" pitchFamily="18" charset="0"/>
            </a:endParaRPr>
          </a:p>
          <a:p>
            <a:endParaRPr lang="en-US" sz="1600" dirty="0">
              <a:solidFill>
                <a:schemeClr val="tx1"/>
              </a:solidFill>
              <a:latin typeface="+mn-lt"/>
              <a:cs typeface="Times New Roman" panose="02020603050405020304" pitchFamily="18" charset="0"/>
            </a:endParaRP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B60-3489-C70E-E0A6-2C0A7BC9946D}"/>
              </a:ext>
            </a:extLst>
          </p:cNvPr>
          <p:cNvSpPr>
            <a:spLocks noGrp="1"/>
          </p:cNvSpPr>
          <p:nvPr>
            <p:ph type="title"/>
          </p:nvPr>
        </p:nvSpPr>
        <p:spPr>
          <a:xfrm>
            <a:off x="81776" y="445025"/>
            <a:ext cx="8935844" cy="4431983"/>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Aim and Objective</a:t>
            </a:r>
            <a:br>
              <a:rPr lang="en-US" sz="2400" b="1" dirty="0">
                <a:solidFill>
                  <a:srgbClr val="002060"/>
                </a:solidFill>
              </a:rPr>
            </a:br>
            <a:br>
              <a:rPr lang="en-US" sz="2400" b="1" dirty="0">
                <a:solidFill>
                  <a:srgbClr val="002060"/>
                </a:solidFill>
              </a:rPr>
            </a:br>
            <a:r>
              <a:rPr lang="en-US" sz="2000" b="1" dirty="0">
                <a:solidFill>
                  <a:srgbClr val="1F1F1F"/>
                </a:solidFill>
                <a:latin typeface="Times New Roman"/>
              </a:rPr>
              <a:t>Aim:</a:t>
            </a:r>
            <a:br>
              <a:rPr lang="en-US" sz="2400" b="1" dirty="0">
                <a:solidFill>
                  <a:srgbClr val="1F1F1F"/>
                </a:solidFill>
                <a:latin typeface="Times New Roman"/>
              </a:rPr>
            </a:br>
            <a:r>
              <a:rPr lang="en-US" sz="1800" b="0" i="0" dirty="0">
                <a:solidFill>
                  <a:schemeClr val="tx1"/>
                </a:solidFill>
                <a:effectLst/>
                <a:latin typeface="Times New Roman" panose="02020603050405020304" pitchFamily="18" charset="0"/>
                <a:cs typeface="Times New Roman" panose="02020603050405020304" pitchFamily="18" charset="0"/>
              </a:rPr>
              <a:t>This project </a:t>
            </a:r>
            <a:r>
              <a:rPr lang="en-US" sz="1800" b="0" i="0" dirty="0">
                <a:solidFill>
                  <a:schemeClr val="tx1"/>
                </a:solidFill>
                <a:effectLst/>
                <a:latin typeface="Söhne"/>
              </a:rPr>
              <a:t> </a:t>
            </a:r>
            <a:r>
              <a:rPr lang="en-US" sz="1800" b="0" i="0" dirty="0">
                <a:solidFill>
                  <a:schemeClr val="tx1"/>
                </a:solidFill>
                <a:effectLst/>
                <a:latin typeface="Times New Roman" panose="02020603050405020304" pitchFamily="18" charset="0"/>
                <a:cs typeface="Times New Roman" panose="02020603050405020304" pitchFamily="18" charset="0"/>
              </a:rPr>
              <a:t>aims to develop a robust classification system capable of precisely identifying dog breeds from images.</a:t>
            </a:r>
            <a:br>
              <a:rPr lang="en-US" sz="1800" b="0" i="0" dirty="0">
                <a:solidFill>
                  <a:schemeClr val="tx1"/>
                </a:solidFill>
                <a:effectLst/>
                <a:latin typeface="Times New Roman" panose="02020603050405020304" pitchFamily="18" charset="0"/>
                <a:cs typeface="Times New Roman" panose="02020603050405020304" pitchFamily="18" charset="0"/>
              </a:rPr>
            </a:br>
            <a:br>
              <a:rPr lang="en-US" sz="1800" dirty="0">
                <a:solidFill>
                  <a:schemeClr val="tx1"/>
                </a:solidFill>
                <a:latin typeface="Times New Roman"/>
              </a:rPr>
            </a:br>
            <a:r>
              <a:rPr lang="en-US" sz="1800" dirty="0">
                <a:solidFill>
                  <a:srgbClr val="374151"/>
                </a:solidFill>
                <a:latin typeface="Times New Roman"/>
              </a:rPr>
              <a:t> </a:t>
            </a:r>
            <a:r>
              <a:rPr lang="en-US" sz="2000" b="1" dirty="0">
                <a:solidFill>
                  <a:srgbClr val="1F1F1F"/>
                </a:solidFill>
                <a:latin typeface="Times New Roman"/>
              </a:rPr>
              <a:t>Objectives: </a:t>
            </a:r>
            <a:endParaRPr lang="en-US" sz="2000" b="1" dirty="0">
              <a:latin typeface="Times New Roman"/>
            </a:endParaRPr>
          </a:p>
          <a:p>
            <a:pPr marL="285750" indent="-285750">
              <a:buFont typeface="Arial" panose="020B0604020202020204" pitchFamily="34" charset="0"/>
              <a:buChar char="•"/>
            </a:pPr>
            <a:r>
              <a:rPr lang="en-US" sz="1600" b="0" i="0" dirty="0">
                <a:solidFill>
                  <a:srgbClr val="FF0000"/>
                </a:solidFill>
                <a:effectLst/>
                <a:latin typeface="Times New Roman" panose="02020603050405020304" pitchFamily="18" charset="0"/>
                <a:cs typeface="Times New Roman" panose="02020603050405020304" pitchFamily="18" charset="0"/>
              </a:rPr>
              <a:t>The objective of this project is to classifying dog breeds from images Leveraging Convolutional Neural Networks (CNNs) and transfer learning techniques</a:t>
            </a:r>
            <a:br>
              <a:rPr lang="en-US" sz="2400" dirty="0"/>
            </a:br>
            <a:r>
              <a:rPr lang="en-US" b="1" i="0" dirty="0">
                <a:effectLst/>
                <a:latin typeface="Söhne"/>
              </a:rPr>
              <a:t>Model Development:</a:t>
            </a:r>
            <a:r>
              <a:rPr lang="en-US" b="0" i="0" dirty="0">
                <a:solidFill>
                  <a:srgbClr val="374151"/>
                </a:solidFill>
                <a:effectLst/>
                <a:latin typeface="Söhne"/>
              </a:rPr>
              <a:t> Develop a CNN-based model for accurate identification and classification of dog breeds based on images.</a:t>
            </a:r>
            <a:br>
              <a:rPr lang="en-US" b="0" i="0" dirty="0">
                <a:solidFill>
                  <a:srgbClr val="374151"/>
                </a:solidFill>
                <a:effectLst/>
                <a:latin typeface="Söhne"/>
              </a:rPr>
            </a:br>
            <a:r>
              <a:rPr lang="en-US" b="1" i="0" dirty="0">
                <a:effectLst/>
                <a:latin typeface="Söhne"/>
              </a:rPr>
              <a:t>Transfer Learning Implementation:</a:t>
            </a:r>
            <a:r>
              <a:rPr lang="en-US" b="0" i="0" dirty="0">
                <a:solidFill>
                  <a:srgbClr val="374151"/>
                </a:solidFill>
                <a:effectLst/>
                <a:latin typeface="Söhne"/>
              </a:rPr>
              <a:t> Utilize transfer learning techniques with pre-trained models (e.g., ImageNet) to extract relevant features and adapt them for dog breed classification.</a:t>
            </a:r>
            <a:endParaRPr lang="en-US" dirty="0"/>
          </a:p>
          <a:p>
            <a:r>
              <a:rPr lang="en-US" b="1" i="0" dirty="0">
                <a:effectLst/>
                <a:latin typeface="Söhne"/>
              </a:rPr>
              <a:t>       Practical Applications:</a:t>
            </a:r>
            <a:r>
              <a:rPr lang="en-US" b="0" i="0" dirty="0">
                <a:solidFill>
                  <a:srgbClr val="374151"/>
                </a:solidFill>
                <a:effectLst/>
                <a:latin typeface="Söhne"/>
              </a:rPr>
              <a:t>  such as assisting veterinarians, aiding in animal shelters for breed identification, </a:t>
            </a:r>
            <a:br>
              <a:rPr lang="en-US" b="0" i="0" dirty="0">
                <a:solidFill>
                  <a:srgbClr val="374151"/>
                </a:solidFill>
                <a:effectLst/>
                <a:latin typeface="Söhne"/>
              </a:rPr>
            </a:br>
            <a:r>
              <a:rPr lang="en-US" b="0" i="0" dirty="0">
                <a:solidFill>
                  <a:srgbClr val="374151"/>
                </a:solidFill>
                <a:effectLst/>
                <a:latin typeface="Söhne"/>
              </a:rPr>
              <a:t>       or supporting dog-related services and industries.</a:t>
            </a:r>
            <a:endParaRPr lang="en-US" dirty="0">
              <a:solidFill>
                <a:srgbClr val="222222"/>
              </a:solidFill>
              <a:latin typeface="Times New Roman"/>
              <a:cs typeface="Times New Roman"/>
            </a:endParaRPr>
          </a:p>
          <a:p>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329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xfrm>
            <a:off x="311700" y="445025"/>
            <a:ext cx="8568225" cy="461665"/>
          </a:xfr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Proposed Solution</a:t>
            </a:r>
            <a:endParaRPr lang="en-US" sz="1800" dirty="0">
              <a:solidFill>
                <a:schemeClr val="tx1"/>
              </a:solidFill>
              <a:latin typeface="Times New Roman"/>
            </a:endParaRPr>
          </a:p>
        </p:txBody>
      </p:sp>
      <p:pic>
        <p:nvPicPr>
          <p:cNvPr id="5" name="Picture 4">
            <a:extLst>
              <a:ext uri="{FF2B5EF4-FFF2-40B4-BE49-F238E27FC236}">
                <a16:creationId xmlns:a16="http://schemas.microsoft.com/office/drawing/2014/main" id="{A19BE392-0FAD-9320-8860-7419EC6A7895}"/>
              </a:ext>
            </a:extLst>
          </p:cNvPr>
          <p:cNvPicPr>
            <a:picLocks noChangeAspect="1"/>
          </p:cNvPicPr>
          <p:nvPr/>
        </p:nvPicPr>
        <p:blipFill>
          <a:blip r:embed="rId2"/>
          <a:stretch>
            <a:fillRect/>
          </a:stretch>
        </p:blipFill>
        <p:spPr>
          <a:xfrm>
            <a:off x="1243624" y="944755"/>
            <a:ext cx="6656752" cy="3865996"/>
          </a:xfrm>
          <a:prstGeom prst="rect">
            <a:avLst/>
          </a:prstGeom>
        </p:spPr>
      </p:pic>
    </p:spTree>
    <p:extLst>
      <p:ext uri="{BB962C8B-B14F-4D97-AF65-F5344CB8AC3E}">
        <p14:creationId xmlns:p14="http://schemas.microsoft.com/office/powerpoint/2010/main" val="375440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BE0049-DE6F-AB68-1683-9F012CB9C866}"/>
              </a:ext>
            </a:extLst>
          </p:cNvPr>
          <p:cNvSpPr txBox="1"/>
          <p:nvPr/>
        </p:nvSpPr>
        <p:spPr>
          <a:xfrm>
            <a:off x="141249" y="617034"/>
            <a:ext cx="8868936" cy="461664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 propose a system that helps identify and classify the various dog breeds across the world. Our system uses a pretrained model and Google's TensorFlow hub, which drastically decreases the network's complexity cost and model size.</a:t>
            </a:r>
          </a:p>
          <a:p>
            <a:pPr algn="just"/>
            <a:r>
              <a:rPr lang="en-US" b="0" i="0" dirty="0">
                <a:solidFill>
                  <a:srgbClr val="374151"/>
                </a:solidFill>
                <a:effectLst/>
                <a:latin typeface="Times New Roman" panose="02020603050405020304" pitchFamily="18" charset="0"/>
                <a:cs typeface="Times New Roman" panose="02020603050405020304" pitchFamily="18" charset="0"/>
              </a:rPr>
              <a:t>The system employs transfer learning via TensorFlow hub, a library facilitating the reuse of machine learning model components across different tasks. </a:t>
            </a:r>
          </a:p>
          <a:p>
            <a:pPr algn="just"/>
            <a:r>
              <a:rPr lang="en-US" b="0" i="0" dirty="0">
                <a:solidFill>
                  <a:srgbClr val="374151"/>
                </a:solidFill>
                <a:effectLst/>
                <a:latin typeface="Times New Roman" panose="02020603050405020304" pitchFamily="18" charset="0"/>
                <a:cs typeface="Times New Roman" panose="02020603050405020304" pitchFamily="18" charset="0"/>
              </a:rPr>
              <a:t>Additionally, data batching, splitting a large dataset into 32 batches, optimizes memory usage.</a:t>
            </a:r>
            <a:r>
              <a:rPr lang="en-US" dirty="0">
                <a:latin typeface="Times New Roman" panose="02020603050405020304" pitchFamily="18" charset="0"/>
                <a:cs typeface="Times New Roman" panose="02020603050405020304" pitchFamily="18" charset="0"/>
              </a:rPr>
              <a:t> </a:t>
            </a:r>
          </a:p>
          <a:p>
            <a:pPr algn="just"/>
            <a:endParaRPr lang="en-US" dirty="0"/>
          </a:p>
          <a:p>
            <a:pPr algn="just"/>
            <a:r>
              <a:rPr lang="en-US" b="0" i="0" dirty="0">
                <a:solidFill>
                  <a:srgbClr val="FF0000"/>
                </a:solidFill>
                <a:effectLst/>
                <a:latin typeface="Times New Roman" panose="02020603050405020304" pitchFamily="18" charset="0"/>
                <a:cs typeface="Times New Roman" panose="02020603050405020304" pitchFamily="18" charset="0"/>
              </a:rPr>
              <a:t>A strong training dataset is a critical first step in creating a robust model. </a:t>
            </a:r>
          </a:p>
          <a:p>
            <a:pPr algn="just"/>
            <a:r>
              <a:rPr lang="en-US" dirty="0">
                <a:solidFill>
                  <a:srgbClr val="0F0F0F"/>
                </a:solidFill>
                <a:latin typeface="Times New Roman" panose="02020603050405020304" pitchFamily="18" charset="0"/>
                <a:cs typeface="Times New Roman" panose="02020603050405020304" pitchFamily="18" charset="0"/>
              </a:rPr>
              <a:t>The dataset is obtained from </a:t>
            </a:r>
            <a:r>
              <a:rPr lang="en-IN" b="0" i="0" dirty="0">
                <a:solidFill>
                  <a:srgbClr val="0F0F0F"/>
                </a:solidFill>
                <a:effectLst/>
                <a:latin typeface="Söhne"/>
              </a:rPr>
              <a:t>The Stanford Dogs Dataset </a:t>
            </a:r>
            <a:r>
              <a:rPr lang="en-US" dirty="0">
                <a:solidFill>
                  <a:srgbClr val="0F0F0F"/>
                </a:solidFill>
                <a:latin typeface="Times New Roman" panose="02020603050405020304" pitchFamily="18" charset="0"/>
                <a:cs typeface="Times New Roman" panose="02020603050405020304" pitchFamily="18" charset="0"/>
              </a:rPr>
              <a:t>, which contains </a:t>
            </a:r>
            <a:r>
              <a:rPr lang="en-US" b="0" i="0" dirty="0">
                <a:solidFill>
                  <a:srgbClr val="0F0F0F"/>
                </a:solidFill>
                <a:effectLst/>
                <a:latin typeface="Times New Roman" panose="02020603050405020304" pitchFamily="18" charset="0"/>
                <a:cs typeface="Times New Roman" panose="02020603050405020304" pitchFamily="18" charset="0"/>
              </a:rPr>
              <a:t>20K photos of 120 different breeds (200 photographs each breed) </a:t>
            </a:r>
            <a:r>
              <a:rPr lang="en-US" dirty="0"/>
              <a:t>10222 and 10357 photos for training and testing, was used in this project.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Splitting the dataset into Training, testing and validation sets.</a:t>
            </a:r>
          </a:p>
          <a:p>
            <a:pPr algn="just"/>
            <a:r>
              <a:rPr lang="en-US" dirty="0">
                <a:latin typeface="Times New Roman" panose="02020603050405020304" pitchFamily="18" charset="0"/>
                <a:cs typeface="Times New Roman" panose="02020603050405020304" pitchFamily="18" charset="0"/>
              </a:rPr>
              <a:t>Data Augmentation , Data Preprocessing , Feature Extraction is done on the dataset .</a:t>
            </a:r>
          </a:p>
          <a:p>
            <a:pPr algn="just"/>
            <a:r>
              <a:rPr lang="en-US" dirty="0">
                <a:latin typeface="Times New Roman" panose="02020603050405020304" pitchFamily="18" charset="0"/>
                <a:cs typeface="Times New Roman" panose="02020603050405020304" pitchFamily="18" charset="0"/>
              </a:rPr>
              <a:t>Using  CNN (</a:t>
            </a:r>
            <a:r>
              <a:rPr lang="en-IN" b="0" i="0" dirty="0">
                <a:solidFill>
                  <a:srgbClr val="374151"/>
                </a:solidFill>
                <a:effectLst/>
                <a:latin typeface="Söhne"/>
              </a:rPr>
              <a:t>Convolutional Neural Network) AND Transfer learning approach in order to Train and Test the model.</a:t>
            </a:r>
          </a:p>
          <a:p>
            <a:pPr algn="just"/>
            <a:r>
              <a:rPr lang="en-US" dirty="0"/>
              <a:t>Convolutional neural networks (CNNs) are used for feature extraction</a:t>
            </a:r>
            <a:r>
              <a:rPr lang="en-IN" dirty="0">
                <a:solidFill>
                  <a:srgbClr val="374151"/>
                </a:solidFill>
                <a:latin typeface="Söhne"/>
              </a:rPr>
              <a:t>.</a:t>
            </a:r>
          </a:p>
          <a:p>
            <a:pPr algn="just"/>
            <a:r>
              <a:rPr lang="en-US" dirty="0"/>
              <a:t>Convolution layers and Pooling Layers are the two basic building blocks that make up the CNN's Convolution section. [2] Convolutional layers add depth by computing the output of local layer-connected neurons. Down-sampling is performed by pooling layers. The feature vectors are extracted from the input photos using CNN.</a:t>
            </a:r>
          </a:p>
          <a:p>
            <a:pPr algn="just"/>
            <a:r>
              <a:rPr lang="en-US" dirty="0"/>
              <a:t>Transfer learning is a DL technique where the model is built using pre-trained models.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4975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rPr>
              <a:t>System Architecture</a:t>
            </a:r>
            <a:endParaRPr lang="en-US" sz="1600" dirty="0"/>
          </a:p>
        </p:txBody>
      </p:sp>
      <p:sp>
        <p:nvSpPr>
          <p:cNvPr id="4" name="TextBox 3">
            <a:extLst>
              <a:ext uri="{FF2B5EF4-FFF2-40B4-BE49-F238E27FC236}">
                <a16:creationId xmlns:a16="http://schemas.microsoft.com/office/drawing/2014/main" id="{B3CE6B2E-A01B-410C-8DAD-19D83E4EC7B6}"/>
              </a:ext>
            </a:extLst>
          </p:cNvPr>
          <p:cNvSpPr txBox="1"/>
          <p:nvPr/>
        </p:nvSpPr>
        <p:spPr>
          <a:xfrm>
            <a:off x="364331" y="1121569"/>
            <a:ext cx="8465344" cy="2677656"/>
          </a:xfrm>
          <a:prstGeom prst="rect">
            <a:avLst/>
          </a:prstGeom>
          <a:noFill/>
        </p:spPr>
        <p:txBody>
          <a:bodyPr wrap="square" rtlCol="0">
            <a:spAutoFit/>
          </a:bodyPr>
          <a:lstStyle/>
          <a:p>
            <a:pPr algn="just"/>
            <a:r>
              <a:rPr lang="en-US" sz="1300" dirty="0">
                <a:latin typeface="+mn-lt"/>
                <a:cs typeface="Times New Roman" panose="02020603050405020304" pitchFamily="18" charset="0"/>
              </a:rPr>
              <a:t>The system architecture comprises three main components:</a:t>
            </a:r>
          </a:p>
          <a:p>
            <a:pPr algn="just"/>
            <a:r>
              <a:rPr lang="en-US" sz="1300" dirty="0">
                <a:latin typeface="+mn-lt"/>
                <a:cs typeface="Times New Roman" panose="02020603050405020304" pitchFamily="18" charset="0"/>
              </a:rPr>
              <a:t>1.Data Preprocessing: Prepare and augment the dataset for training and testing.</a:t>
            </a:r>
          </a:p>
          <a:p>
            <a:pPr algn="just"/>
            <a:r>
              <a:rPr lang="en-US" sz="1300" dirty="0">
                <a:latin typeface="+mn-lt"/>
                <a:cs typeface="Times New Roman" panose="02020603050405020304" pitchFamily="18" charset="0"/>
              </a:rPr>
              <a:t>2. Transfer Learning Model: Uses pre-trained models like VGG16, </a:t>
            </a:r>
            <a:r>
              <a:rPr lang="en-US" sz="1300" dirty="0" err="1">
                <a:latin typeface="+mn-lt"/>
                <a:cs typeface="Times New Roman" panose="02020603050405020304" pitchFamily="18" charset="0"/>
              </a:rPr>
              <a:t>ResNet</a:t>
            </a:r>
            <a:r>
              <a:rPr lang="en-US" sz="1300" dirty="0">
                <a:latin typeface="+mn-lt"/>
                <a:cs typeface="Times New Roman" panose="02020603050405020304" pitchFamily="18" charset="0"/>
              </a:rPr>
              <a:t>, or </a:t>
            </a:r>
            <a:r>
              <a:rPr lang="en-US" sz="1300" dirty="0" err="1">
                <a:latin typeface="+mn-lt"/>
                <a:cs typeface="Times New Roman" panose="02020603050405020304" pitchFamily="18" charset="0"/>
              </a:rPr>
              <a:t>MobileNet</a:t>
            </a:r>
            <a:r>
              <a:rPr lang="en-US" sz="1300" dirty="0">
                <a:latin typeface="+mn-lt"/>
                <a:cs typeface="Times New Roman" panose="02020603050405020304" pitchFamily="18" charset="0"/>
              </a:rPr>
              <a:t>, and fine-tune them for dog breed classification.</a:t>
            </a:r>
          </a:p>
          <a:p>
            <a:pPr algn="just"/>
            <a:r>
              <a:rPr lang="en-US" sz="1300" dirty="0">
                <a:latin typeface="+mn-lt"/>
                <a:cs typeface="Times New Roman" panose="02020603050405020304" pitchFamily="18" charset="0"/>
              </a:rPr>
              <a:t>3. Neural Network: The term "neural network" is often used to refer to an Artificial Neuron Network (ANN). </a:t>
            </a:r>
          </a:p>
          <a:p>
            <a:pPr algn="just"/>
            <a:r>
              <a:rPr lang="en-US" sz="1300" dirty="0">
                <a:latin typeface="+mn-lt"/>
                <a:cs typeface="Times New Roman" panose="02020603050405020304" pitchFamily="18" charset="0"/>
              </a:rPr>
              <a:t>A neural network is basically divided into three layers: - </a:t>
            </a:r>
          </a:p>
          <a:p>
            <a:pPr marL="342900" indent="-342900" algn="just">
              <a:buAutoNum type="arabicPeriod"/>
            </a:pPr>
            <a:r>
              <a:rPr lang="en-US" sz="1300" dirty="0">
                <a:latin typeface="+mn-lt"/>
                <a:cs typeface="Times New Roman" panose="02020603050405020304" pitchFamily="18" charset="0"/>
              </a:rPr>
              <a:t>Input Layer - All inputs are processed through the model's first layer, known as the input layer.</a:t>
            </a:r>
          </a:p>
          <a:p>
            <a:pPr marL="342900" indent="-342900" algn="just">
              <a:buAutoNum type="arabicPeriod"/>
            </a:pPr>
            <a:r>
              <a:rPr lang="en-US" sz="1300" dirty="0">
                <a:latin typeface="+mn-lt"/>
              </a:rPr>
              <a:t>Hidden Layers - The inputs from the input layers are processed by one or more hidden layers, which may be present. </a:t>
            </a:r>
          </a:p>
          <a:p>
            <a:pPr marL="342900" indent="-342900" algn="just">
              <a:buAutoNum type="arabicPeriod"/>
            </a:pPr>
            <a:r>
              <a:rPr lang="en-US" sz="1300" dirty="0">
                <a:latin typeface="+mn-lt"/>
              </a:rPr>
              <a:t>Output Layer - At the output layer, the data that has been processed is made available.</a:t>
            </a:r>
          </a:p>
          <a:p>
            <a:pPr marL="342900" indent="-342900">
              <a:buAutoNum type="arabicPeriod"/>
            </a:pPr>
            <a:endParaRPr lang="en-US" sz="1200" dirty="0"/>
          </a:p>
          <a:p>
            <a:endParaRPr lang="en-US" sz="12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19A5C7D-0E4A-5297-4488-F414E0728A4A}"/>
              </a:ext>
            </a:extLst>
          </p:cNvPr>
          <p:cNvPicPr>
            <a:picLocks noChangeAspect="1"/>
          </p:cNvPicPr>
          <p:nvPr/>
        </p:nvPicPr>
        <p:blipFill>
          <a:blip r:embed="rId2"/>
          <a:stretch>
            <a:fillRect/>
          </a:stretch>
        </p:blipFill>
        <p:spPr>
          <a:xfrm>
            <a:off x="2282283" y="3214907"/>
            <a:ext cx="3679902" cy="1614047"/>
          </a:xfrm>
          <a:prstGeom prst="rect">
            <a:avLst/>
          </a:prstGeom>
        </p:spPr>
      </p:pic>
    </p:spTree>
    <p:extLst>
      <p:ext uri="{BB962C8B-B14F-4D97-AF65-F5344CB8AC3E}">
        <p14:creationId xmlns:p14="http://schemas.microsoft.com/office/powerpoint/2010/main" val="167368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265338-DF5B-0C28-5B85-57B4DE761706}"/>
              </a:ext>
            </a:extLst>
          </p:cNvPr>
          <p:cNvSpPr txBox="1"/>
          <p:nvPr/>
        </p:nvSpPr>
        <p:spPr>
          <a:xfrm>
            <a:off x="148683" y="654205"/>
            <a:ext cx="8757424" cy="5078313"/>
          </a:xfrm>
          <a:prstGeom prst="rect">
            <a:avLst/>
          </a:prstGeom>
          <a:noFill/>
        </p:spPr>
        <p:txBody>
          <a:bodyPr wrap="square" rtlCol="0">
            <a:spAutoFit/>
          </a:bodyPr>
          <a:lstStyle/>
          <a:p>
            <a:r>
              <a:rPr lang="en-US" sz="1300" b="0" i="0" dirty="0">
                <a:effectLst/>
                <a:latin typeface="+mn-lt"/>
                <a:cs typeface="Times New Roman" panose="02020603050405020304" pitchFamily="18" charset="0"/>
              </a:rPr>
              <a:t>Convolutional Neural Networks (CNNs) play a crucial role in classifying different dog breeds based on their unique traits and characteristics by leveraging their ability to automatically learn and extract features from images. In the context of dog breed classification, CNNs can analyze and identify specific patterns, shapes, and textures within images that are characteristic of different dog breeds. This allows the network to differentiate between breeds based on visual cues such as fur color, ear shape, snout length, and other distinguishing features.</a:t>
            </a:r>
          </a:p>
          <a:p>
            <a:endParaRPr lang="en-US" sz="1300" dirty="0">
              <a:latin typeface="+mn-lt"/>
              <a:cs typeface="Times New Roman" panose="02020603050405020304" pitchFamily="18" charset="0"/>
            </a:endParaRPr>
          </a:p>
          <a:p>
            <a:r>
              <a:rPr lang="en-US" sz="1300" dirty="0">
                <a:latin typeface="+mn-lt"/>
                <a:cs typeface="Times New Roman" panose="02020603050405020304" pitchFamily="18" charset="0"/>
              </a:rPr>
              <a:t>Transfer Learning - </a:t>
            </a:r>
            <a:r>
              <a:rPr lang="en-US" sz="1300" dirty="0">
                <a:latin typeface="+mn-lt"/>
              </a:rPr>
              <a:t>Transfer learning is a machine learning method where a model developed for a task is reused as the starting point for a model on a second task. It is a popular approach in deep learning where pre-trained models are used as the starting point on computer vision and natural language processing tasks </a:t>
            </a:r>
          </a:p>
          <a:p>
            <a:endParaRPr lang="en-US" sz="1300" dirty="0">
              <a:latin typeface="+mn-lt"/>
            </a:endParaRPr>
          </a:p>
          <a:p>
            <a:r>
              <a:rPr lang="en-US" sz="1300" dirty="0">
                <a:latin typeface="+mn-lt"/>
              </a:rPr>
              <a:t>TensorFlow: Since it's extensively used for machine learning applications like neural networks, it was chosen as the back-end library for constructing our model. JavaScript and a high-level layer’s API may be used to define, train, and run machine learning models directly within the browser. It is made to manage data that is stored in tensor format. </a:t>
            </a:r>
            <a:endParaRPr lang="en-US" sz="1300" b="0" i="0" dirty="0">
              <a:effectLst/>
              <a:latin typeface="+mn-lt"/>
              <a:cs typeface="Times New Roman" panose="02020603050405020304" pitchFamily="18" charset="0"/>
            </a:endParaRPr>
          </a:p>
          <a:p>
            <a:endParaRPr lang="en-US" dirty="0">
              <a:latin typeface="+mn-lt"/>
              <a:cs typeface="Times New Roman" panose="02020603050405020304" pitchFamily="18" charset="0"/>
            </a:endParaRPr>
          </a:p>
          <a:p>
            <a:endParaRPr lang="en-US" b="0" i="0" dirty="0">
              <a:effectLst/>
              <a:latin typeface="+mn-lt"/>
              <a:cs typeface="Times New Roman" panose="02020603050405020304" pitchFamily="18" charset="0"/>
            </a:endParaRPr>
          </a:p>
          <a:p>
            <a:endParaRPr lang="en-US" dirty="0">
              <a:latin typeface="+mn-lt"/>
              <a:cs typeface="Times New Roman" panose="02020603050405020304" pitchFamily="18" charset="0"/>
            </a:endParaRPr>
          </a:p>
          <a:p>
            <a:endParaRPr lang="en-US" b="0" i="0" dirty="0">
              <a:effectLst/>
              <a:latin typeface="+mn-lt"/>
              <a:cs typeface="Times New Roman" panose="02020603050405020304" pitchFamily="18" charset="0"/>
            </a:endParaRPr>
          </a:p>
          <a:p>
            <a:endParaRPr lang="en-US" dirty="0">
              <a:latin typeface="+mn-lt"/>
              <a:cs typeface="Times New Roman" panose="02020603050405020304" pitchFamily="18" charset="0"/>
            </a:endParaRPr>
          </a:p>
          <a:p>
            <a:endParaRPr lang="en-US" b="0" i="0" dirty="0">
              <a:effectLst/>
              <a:latin typeface="+mn-lt"/>
              <a:cs typeface="Times New Roman" panose="02020603050405020304" pitchFamily="18" charset="0"/>
            </a:endParaRPr>
          </a:p>
          <a:p>
            <a:endParaRPr lang="en-US" dirty="0">
              <a:latin typeface="+mn-lt"/>
              <a:cs typeface="Times New Roman" panose="02020603050405020304" pitchFamily="18" charset="0"/>
            </a:endParaRPr>
          </a:p>
          <a:p>
            <a:endParaRPr lang="en-US" b="0" i="0" dirty="0">
              <a:effectLst/>
              <a:latin typeface="+mn-lt"/>
              <a:cs typeface="Times New Roman" panose="02020603050405020304" pitchFamily="18" charset="0"/>
            </a:endParaRPr>
          </a:p>
          <a:p>
            <a:r>
              <a:rPr lang="en-US" b="0" i="0" dirty="0">
                <a:effectLst/>
                <a:latin typeface="+mn-lt"/>
                <a:cs typeface="Times New Roman" panose="02020603050405020304" pitchFamily="18" charset="0"/>
              </a:rPr>
              <a:t> </a:t>
            </a:r>
          </a:p>
          <a:p>
            <a:br>
              <a:rPr lang="en-US" dirty="0">
                <a:latin typeface="+mn-lt"/>
                <a:cs typeface="Times New Roman" panose="02020603050405020304" pitchFamily="18" charset="0"/>
              </a:rPr>
            </a:br>
            <a:endParaRPr lang="en-IN" dirty="0">
              <a:latin typeface="+mn-lt"/>
              <a:cs typeface="Times New Roman" panose="02020603050405020304" pitchFamily="18" charset="0"/>
            </a:endParaRPr>
          </a:p>
        </p:txBody>
      </p:sp>
      <p:pic>
        <p:nvPicPr>
          <p:cNvPr id="5" name="Picture 4">
            <a:extLst>
              <a:ext uri="{FF2B5EF4-FFF2-40B4-BE49-F238E27FC236}">
                <a16:creationId xmlns:a16="http://schemas.microsoft.com/office/drawing/2014/main" id="{585453E5-AA7F-FAC8-57FD-0A782CB5A930}"/>
              </a:ext>
            </a:extLst>
          </p:cNvPr>
          <p:cNvPicPr>
            <a:picLocks noChangeAspect="1"/>
          </p:cNvPicPr>
          <p:nvPr/>
        </p:nvPicPr>
        <p:blipFill>
          <a:blip r:embed="rId2"/>
          <a:stretch>
            <a:fillRect/>
          </a:stretch>
        </p:blipFill>
        <p:spPr>
          <a:xfrm>
            <a:off x="944137" y="3389971"/>
            <a:ext cx="3144643" cy="1480003"/>
          </a:xfrm>
          <a:prstGeom prst="rect">
            <a:avLst/>
          </a:prstGeom>
        </p:spPr>
      </p:pic>
      <p:pic>
        <p:nvPicPr>
          <p:cNvPr id="7" name="Picture 6">
            <a:extLst>
              <a:ext uri="{FF2B5EF4-FFF2-40B4-BE49-F238E27FC236}">
                <a16:creationId xmlns:a16="http://schemas.microsoft.com/office/drawing/2014/main" id="{6DFB67FA-7564-DE77-9FF5-FEC36199CD25}"/>
              </a:ext>
            </a:extLst>
          </p:cNvPr>
          <p:cNvPicPr>
            <a:picLocks noChangeAspect="1"/>
          </p:cNvPicPr>
          <p:nvPr/>
        </p:nvPicPr>
        <p:blipFill>
          <a:blip r:embed="rId3"/>
          <a:stretch>
            <a:fillRect/>
          </a:stretch>
        </p:blipFill>
        <p:spPr>
          <a:xfrm>
            <a:off x="5055222" y="3389971"/>
            <a:ext cx="2579650" cy="1427356"/>
          </a:xfrm>
          <a:prstGeom prst="rect">
            <a:avLst/>
          </a:prstGeom>
        </p:spPr>
      </p:pic>
    </p:spTree>
    <p:extLst>
      <p:ext uri="{BB962C8B-B14F-4D97-AF65-F5344CB8AC3E}">
        <p14:creationId xmlns:p14="http://schemas.microsoft.com/office/powerpoint/2010/main" val="30706517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752</TotalTime>
  <Words>1661</Words>
  <Application>Microsoft Office PowerPoint</Application>
  <PresentationFormat>On-screen Show (16:9)</PresentationFormat>
  <Paragraphs>138</Paragraphs>
  <Slides>16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Calibri</vt:lpstr>
      <vt:lpstr>Söhne</vt:lpstr>
      <vt:lpstr>Times New Roman</vt:lpstr>
      <vt:lpstr>Wingdings</vt:lpstr>
      <vt:lpstr>Simple Light</vt:lpstr>
      <vt:lpstr>PowerPoint Presentation</vt:lpstr>
      <vt:lpstr>PowerPoint Presentation</vt:lpstr>
      <vt:lpstr>Abstract</vt:lpstr>
      <vt:lpstr>Problem Statement   </vt:lpstr>
      <vt:lpstr>Aim and Objective  Aim: This project  aims to develop a robust classification system capable of precisely identifying dog breeds from images.   Objectives:  The objective of this project is to classifying dog breeds from images Leveraging Convolutional Neural Networks (CNNs) and transfer learning techniques Model Development: Develop a CNN-based model for accurate identification and classification of dog breeds based on images. Transfer Learning Implementation: Utilize transfer learning techniques with pre-trained models (e.g., ImageNet) to extract relevant features and adapt them for dog breed classification.        Practical Applications:  such as assisting veterinarians, aiding in animal shelters for breed identification,         or supporting dog-related services and industries. </vt:lpstr>
      <vt:lpstr>Proposed Solution</vt:lpstr>
      <vt:lpstr>PowerPoint Presentation</vt:lpstr>
      <vt:lpstr>System Architecture</vt:lpstr>
      <vt:lpstr>PowerPoint Presentation</vt:lpstr>
      <vt:lpstr>System Deployment Approach</vt:lpstr>
      <vt:lpstr>Algorithm &amp; Deployment</vt:lpstr>
      <vt:lpstr>PowerPoint Presentation</vt:lpstr>
      <vt:lpstr>Conclusion </vt:lpstr>
      <vt:lpstr>Future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Aditya Reddy</cp:lastModifiedBy>
  <cp:revision>261</cp:revision>
  <dcterms:modified xsi:type="dcterms:W3CDTF">2023-12-20T05:39:11Z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