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73" r:id="rId4"/>
    <p:sldId id="275" r:id="rId5"/>
    <p:sldId id="276" r:id="rId6"/>
    <p:sldId id="278" r:id="rId7"/>
    <p:sldId id="279" r:id="rId8"/>
    <p:sldId id="280" r:id="rId9"/>
    <p:sldId id="282" r:id="rId10"/>
    <p:sldId id="274" r:id="rId1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4D852213-3D0C-4691-92B4-00DA72F84F5D}">
          <p14:sldIdLst>
            <p14:sldId id="256"/>
            <p14:sldId id="272"/>
            <p14:sldId id="273"/>
            <p14:sldId id="275"/>
            <p14:sldId id="276"/>
            <p14:sldId id="278"/>
            <p14:sldId id="279"/>
            <p14:sldId id="280"/>
            <p14:sldId id="282"/>
            <p14:sldId id="274"/>
          </p14:sldIdLst>
        </p14:section>
        <p14:section name="back" id="{D6BC472D-BF4A-43D3-8B11-DFD748AD3B2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E"/>
    <a:srgbClr val="3BB370"/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00" autoAdjust="0"/>
  </p:normalViewPr>
  <p:slideViewPr>
    <p:cSldViewPr>
      <p:cViewPr varScale="1">
        <p:scale>
          <a:sx n="216" d="100"/>
          <a:sy n="216" d="100"/>
        </p:scale>
        <p:origin x="105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941067F-DB1A-4B92-AAAC-FE285AB2EF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9CC75D-5FDE-40CD-BDFA-BB2EA59EF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537B-4B5F-4109-B4C2-8FBB41AE9BC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FDD224-F294-4524-AC8C-CFF60726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F29C60-56C2-45B2-AE33-304F30E3EB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42FB-C6AE-4F60-8EBD-5D8E7A30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520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2BA68-3507-4D54-B625-33DE4F7686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90C2-A15B-4FA2-A35A-3475537A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AB50-BDE7-4555-9595-816DB30B2E9E}" type="datetime1">
              <a:rPr lang="en-US" smtClean="0"/>
              <a:t>4/14/2022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7A27-4ADF-4EE9-96D0-4DC858F19A3D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3412" y="3251026"/>
            <a:ext cx="304800" cy="10797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‹#›</a:t>
            </a:fld>
            <a:r>
              <a:rPr lang="en-US" sz="1200" spc="-140" dirty="0"/>
              <a:t> </a:t>
            </a:r>
            <a:endParaRPr lang="en-US" sz="1200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524A-4D09-4C70-8169-AEC46D29E5A2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7345E04-30D9-4739-9A24-02263D00832F}"/>
              </a:ext>
            </a:extLst>
          </p:cNvPr>
          <p:cNvSpPr txBox="1">
            <a:spLocks/>
          </p:cNvSpPr>
          <p:nvPr userDrawn="1"/>
        </p:nvSpPr>
        <p:spPr>
          <a:xfrm>
            <a:off x="4193412" y="3251026"/>
            <a:ext cx="304800" cy="107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7F7F7F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‹#›</a:t>
            </a:fld>
            <a:r>
              <a:rPr lang="en-US" sz="1200" spc="-140"/>
              <a:t> </a:t>
            </a:r>
            <a:endParaRPr lang="en-US" sz="1200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868D-3556-4CD4-8D4A-A48BF25D5442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F983369-ABD8-43D0-AF27-FB8495B53E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93412" y="3251026"/>
            <a:ext cx="304800" cy="107978"/>
          </a:xfrm>
        </p:spPr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‹#›</a:t>
            </a:fld>
            <a:r>
              <a:rPr lang="en-US" sz="1200" spc="-140" dirty="0"/>
              <a:t> </a:t>
            </a:r>
            <a:endParaRPr lang="en-US" sz="1200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AEEA-3BE6-43A5-A49D-ED7182561E03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EDB415FC-1FAE-4EB2-8074-F2DC774BC4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93412" y="3251026"/>
            <a:ext cx="304800" cy="107978"/>
          </a:xfrm>
        </p:spPr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‹#›</a:t>
            </a:fld>
            <a:r>
              <a:rPr lang="en-US" sz="1200" spc="-140" dirty="0"/>
              <a:t> </a:t>
            </a:r>
            <a:endParaRPr lang="en-US" sz="1200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"/>
            <a:ext cx="4607940" cy="253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36220"/>
            <a:ext cx="4608195" cy="333375"/>
          </a:xfrm>
          <a:custGeom>
            <a:avLst/>
            <a:gdLst/>
            <a:ahLst/>
            <a:cxnLst/>
            <a:rect l="l" t="t" r="r" b="b"/>
            <a:pathLst>
              <a:path w="4608195" h="333375">
                <a:moveTo>
                  <a:pt x="4607941" y="0"/>
                </a:moveTo>
                <a:lnTo>
                  <a:pt x="0" y="0"/>
                </a:lnTo>
                <a:lnTo>
                  <a:pt x="0" y="333121"/>
                </a:lnTo>
                <a:lnTo>
                  <a:pt x="4607941" y="333121"/>
                </a:lnTo>
                <a:lnTo>
                  <a:pt x="4607941" y="0"/>
                </a:lnTo>
                <a:close/>
              </a:path>
            </a:pathLst>
          </a:custGeom>
          <a:solidFill>
            <a:srgbClr val="0025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50" y="182460"/>
            <a:ext cx="441960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bg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687" y="519519"/>
            <a:ext cx="3776725" cy="97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9946-2233-4A20-B0EE-8949A615F4CD}" type="datetime1">
              <a:rPr lang="en-US" smtClean="0"/>
              <a:t>4/14/2022</a:t>
            </a:fld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E82DB0F-6D43-43E8-9ADE-52CEA63B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3412" y="3251026"/>
            <a:ext cx="304800" cy="10797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‹#›</a:t>
            </a:fld>
            <a:r>
              <a:rPr lang="en-US" sz="1200" spc="-140" dirty="0"/>
              <a:t> </a:t>
            </a:r>
            <a:endParaRPr lang="en-US" sz="1200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"/>
            <a:ext cx="4607940" cy="236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244" y="47040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0256E"/>
          </a:solid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244" y="514844"/>
            <a:ext cx="4040504" cy="1297750"/>
            <a:chOff x="309244" y="514844"/>
            <a:chExt cx="4040504" cy="1094740"/>
          </a:xfrm>
        </p:grpSpPr>
        <p:sp>
          <p:nvSpPr>
            <p:cNvPr id="6" name="object 6"/>
            <p:cNvSpPr/>
            <p:nvPr/>
          </p:nvSpPr>
          <p:spPr>
            <a:xfrm>
              <a:off x="360045" y="1507744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10845" y="1495043"/>
              <a:ext cx="3938777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298899" y="520954"/>
              <a:ext cx="50723" cy="9867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9244" y="514844"/>
              <a:ext cx="3989704" cy="1043940"/>
            </a:xfrm>
            <a:custGeom>
              <a:avLst/>
              <a:gdLst/>
              <a:ahLst/>
              <a:cxnLst/>
              <a:rect l="l" t="t" r="r" b="b"/>
              <a:pathLst>
                <a:path w="3989704" h="1043940">
                  <a:moveTo>
                    <a:pt x="3989654" y="0"/>
                  </a:moveTo>
                  <a:lnTo>
                    <a:pt x="0" y="0"/>
                  </a:lnTo>
                  <a:lnTo>
                    <a:pt x="0" y="992899"/>
                  </a:lnTo>
                  <a:lnTo>
                    <a:pt x="4008" y="1012624"/>
                  </a:lnTo>
                  <a:lnTo>
                    <a:pt x="14922" y="1028777"/>
                  </a:lnTo>
                  <a:lnTo>
                    <a:pt x="31075" y="1039691"/>
                  </a:lnTo>
                  <a:lnTo>
                    <a:pt x="50800" y="1043700"/>
                  </a:lnTo>
                  <a:lnTo>
                    <a:pt x="3938854" y="1043700"/>
                  </a:lnTo>
                  <a:lnTo>
                    <a:pt x="3958579" y="1039691"/>
                  </a:lnTo>
                  <a:lnTo>
                    <a:pt x="3974732" y="1028777"/>
                  </a:lnTo>
                  <a:lnTo>
                    <a:pt x="3985646" y="1012624"/>
                  </a:lnTo>
                  <a:lnTo>
                    <a:pt x="3989654" y="99289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00266E"/>
            </a:solidFill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99" y="559080"/>
              <a:ext cx="0" cy="967740"/>
            </a:xfrm>
            <a:custGeom>
              <a:avLst/>
              <a:gdLst/>
              <a:ahLst/>
              <a:cxnLst/>
              <a:rect l="l" t="t" r="r" b="b"/>
              <a:pathLst>
                <a:path h="967740">
                  <a:moveTo>
                    <a:pt x="0" y="9677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99" y="5463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99" y="5336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99" y="5209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6432" y="623151"/>
            <a:ext cx="3775075" cy="81682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-635" algn="ctr">
              <a:lnSpc>
                <a:spcPct val="103299"/>
              </a:lnSpc>
              <a:spcBef>
                <a:spcPts val="35"/>
              </a:spcBef>
            </a:pPr>
            <a:b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ja-JP" altLang="en-US" sz="2400" kern="1200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研究テーマ</a:t>
            </a:r>
            <a:b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700" dirty="0">
                <a:solidFill>
                  <a:srgbClr val="00266E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  <a:endParaRPr sz="1950" dirty="0"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7230" y="2004082"/>
            <a:ext cx="2653476" cy="88812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7160" marR="5080" indent="-125095" algn="ctr">
              <a:lnSpc>
                <a:spcPct val="100800"/>
              </a:lnSpc>
              <a:spcBef>
                <a:spcPts val="120"/>
              </a:spcBef>
              <a:tabLst>
                <a:tab pos="920115" algn="l"/>
              </a:tabLst>
            </a:pPr>
            <a:r>
              <a:rPr lang="ja-JP" altLang="en-US" sz="1000" spc="30" dirty="0">
                <a:latin typeface="MS PGothic" panose="020B0600070205080204" pitchFamily="34" charset="-128"/>
                <a:ea typeface="MS PGothic" panose="020B0600070205080204" pitchFamily="34" charset="-128"/>
                <a:cs typeface="LM Sans 12"/>
              </a:rPr>
              <a:t>東京大学</a:t>
            </a:r>
            <a:endParaRPr lang="en-US" altLang="ja-JP" sz="1000" spc="30" dirty="0">
              <a:latin typeface="MS PGothic" panose="020B0600070205080204" pitchFamily="34" charset="-128"/>
              <a:ea typeface="MS PGothic" panose="020B0600070205080204" pitchFamily="34" charset="-128"/>
              <a:cs typeface="LM Sans 12"/>
            </a:endParaRPr>
          </a:p>
          <a:p>
            <a:pPr marL="137160" marR="5080" indent="-125095" algn="ctr">
              <a:lnSpc>
                <a:spcPct val="100800"/>
              </a:lnSpc>
              <a:spcBef>
                <a:spcPts val="120"/>
              </a:spcBef>
              <a:tabLst>
                <a:tab pos="920115" algn="l"/>
              </a:tabLst>
            </a:pPr>
            <a:r>
              <a:rPr lang="ja-JP" altLang="en-US" sz="1000" spc="30" dirty="0">
                <a:latin typeface="MS PGothic" panose="020B0600070205080204" pitchFamily="34" charset="-128"/>
                <a:ea typeface="MS PGothic" panose="020B0600070205080204" pitchFamily="34" charset="-128"/>
                <a:cs typeface="LM Sans 12"/>
              </a:rPr>
              <a:t>新領域創成科学研究科</a:t>
            </a:r>
            <a:endParaRPr lang="en-US" altLang="ja-JP" sz="1000" spc="30" dirty="0">
              <a:latin typeface="MS PGothic" panose="020B0600070205080204" pitchFamily="34" charset="-128"/>
              <a:ea typeface="MS PGothic" panose="020B0600070205080204" pitchFamily="34" charset="-128"/>
              <a:cs typeface="LM Sans 12"/>
            </a:endParaRPr>
          </a:p>
          <a:p>
            <a:pPr marL="137160" marR="5080" indent="-125095" algn="ctr">
              <a:lnSpc>
                <a:spcPct val="100800"/>
              </a:lnSpc>
              <a:spcBef>
                <a:spcPts val="120"/>
              </a:spcBef>
              <a:tabLst>
                <a:tab pos="920115" algn="l"/>
              </a:tabLst>
            </a:pPr>
            <a:r>
              <a:rPr lang="ja-JP" altLang="en-US" sz="1000" spc="30" dirty="0">
                <a:latin typeface="MS PGothic" panose="020B0600070205080204" pitchFamily="34" charset="-128"/>
                <a:ea typeface="MS PGothic" panose="020B0600070205080204" pitchFamily="34" charset="-128"/>
                <a:cs typeface="LM Sans 12"/>
              </a:rPr>
              <a:t>複雑理工専攻・岡田研</a:t>
            </a:r>
            <a:endParaRPr lang="en-US" altLang="ja-JP" sz="1000" spc="30" dirty="0">
              <a:latin typeface="MS PGothic" panose="020B0600070205080204" pitchFamily="34" charset="-128"/>
              <a:ea typeface="MS PGothic" panose="020B0600070205080204" pitchFamily="34" charset="-128"/>
              <a:cs typeface="LM Sans 12"/>
            </a:endParaRPr>
          </a:p>
          <a:p>
            <a:pPr marL="137160" marR="5080" indent="-125095" algn="ctr">
              <a:lnSpc>
                <a:spcPct val="100800"/>
              </a:lnSpc>
              <a:spcBef>
                <a:spcPts val="120"/>
              </a:spcBef>
              <a:tabLst>
                <a:tab pos="920115" algn="l"/>
              </a:tabLst>
            </a:pPr>
            <a:r>
              <a:rPr lang="ja-JP" altLang="en-US" sz="1000" spc="30" dirty="0">
                <a:latin typeface="MS PGothic" panose="020B0600070205080204" pitchFamily="34" charset="-128"/>
                <a:ea typeface="MS PGothic" panose="020B0600070205080204" pitchFamily="34" charset="-128"/>
                <a:cs typeface="LM Sans 12"/>
              </a:rPr>
              <a:t>セツ　 ウンハン　　　　　　　　　</a:t>
            </a:r>
            <a:endParaRPr lang="en-US" altLang="ja-JP" sz="1000" spc="30" dirty="0"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  <a:p>
            <a:pPr marL="137160" marR="5080" indent="-125095" algn="ctr">
              <a:lnSpc>
                <a:spcPct val="100800"/>
              </a:lnSpc>
              <a:spcBef>
                <a:spcPts val="120"/>
              </a:spcBef>
              <a:tabLst>
                <a:tab pos="920115" algn="l"/>
              </a:tabLst>
            </a:pPr>
            <a:r>
              <a:rPr lang="en-US" altLang="ja-JP" sz="1350" spc="30" dirty="0" err="1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Xue</a:t>
            </a:r>
            <a:r>
              <a:rPr lang="ja-JP" altLang="en-US" sz="1350" spc="30" dirty="0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　</a:t>
            </a:r>
            <a:r>
              <a:rPr lang="en-US" altLang="ja-JP" sz="1350" spc="30" dirty="0" err="1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YunFan</a:t>
            </a:r>
            <a:endParaRPr lang="en-US" altLang="ja-JP" sz="1350" spc="30" dirty="0"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3682" y="3025775"/>
            <a:ext cx="156273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altLang="ja-JP" sz="1350" dirty="0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2021</a:t>
            </a:r>
            <a:r>
              <a:rPr lang="ja-JP" altLang="en-US" sz="1350" dirty="0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年</a:t>
            </a:r>
            <a:r>
              <a:rPr lang="en-US" altLang="ja-JP" sz="1350" dirty="0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5</a:t>
            </a:r>
            <a:r>
              <a:rPr lang="ja-JP" altLang="en-US" sz="1350" dirty="0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月</a:t>
            </a:r>
            <a:r>
              <a:rPr lang="en-US" altLang="ja-JP" sz="1350" dirty="0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18</a:t>
            </a:r>
            <a:r>
              <a:rPr lang="ja-JP" altLang="en-US" sz="1350" dirty="0"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日</a:t>
            </a:r>
            <a:endParaRPr sz="1350" dirty="0"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203917"/>
            <a:ext cx="3429000" cy="3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ja-JP" altLang="en-US" sz="1950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参考文献</a:t>
            </a:r>
            <a:endParaRPr lang="en-US" altLang="ja-JP" sz="1950" spc="35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10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22D32B-CC67-44FD-992D-4B1CC38CBD89}"/>
              </a:ext>
            </a:extLst>
          </p:cNvPr>
          <p:cNvSpPr txBox="1"/>
          <p:nvPr/>
        </p:nvSpPr>
        <p:spPr>
          <a:xfrm>
            <a:off x="171450" y="739775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Wei Zhao,</a:t>
            </a:r>
            <a:r>
              <a:rPr lang="ja-JP" altLang="en-US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Improving Grammatical Error Correction via Pre-Training a Copy-Augmented Architecture with Unlabeled Data, 2019.</a:t>
            </a:r>
          </a:p>
          <a:p>
            <a:pPr marL="228600" indent="-228600" algn="l">
              <a:buFont typeface="+mj-lt"/>
              <a:buAutoNum type="arabicPeriod"/>
            </a:pPr>
            <a:r>
              <a:rPr lang="ja-JP" altLang="en-US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山本和英・鄭育昌</a:t>
            </a: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Project next </a:t>
            </a:r>
            <a:r>
              <a:rPr lang="ja-JP" altLang="en-US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日本語校正 タスク</a:t>
            </a: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ja-JP" altLang="en-US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言語処理学会第</a:t>
            </a: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21</a:t>
            </a:r>
            <a:r>
              <a:rPr lang="ja-JP" altLang="en-US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回年次大会ワー クショップ</a:t>
            </a: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, 2015.</a:t>
            </a:r>
          </a:p>
          <a:p>
            <a:pPr marL="228600" indent="-228600" algn="l">
              <a:buFont typeface="+mj-lt"/>
              <a:buAutoNum type="arabicPeriod"/>
            </a:pP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宇都雅輝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テスト理論と人工知能に基づくパ フォーマンス評価の新技術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教育システム情 報学会誌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37(1):8–18, 2020.</a:t>
            </a:r>
          </a:p>
          <a:p>
            <a:pPr marL="228600" indent="-228600" algn="l">
              <a:buFont typeface="+mj-lt"/>
              <a:buAutoNum type="arabicPeriod"/>
            </a:pP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小川耀一朗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日本語文法誤り訂正における誤り傾向を考慮した擬似誤り生成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ja-JP" altLang="en-US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言語処理学会第</a:t>
            </a: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26</a:t>
            </a:r>
            <a:r>
              <a:rPr lang="ja-JP" altLang="en-US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回年次大会</a:t>
            </a:r>
            <a:r>
              <a:rPr lang="en-US" altLang="ja-JP" sz="1000" i="0" dirty="0">
                <a:solidFill>
                  <a:srgbClr val="000000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, 2020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Grammatical Error Correction on CoNLL-2014 Shared Task</a:t>
            </a:r>
          </a:p>
          <a:p>
            <a:pPr marL="228600" indent="-228600" algn="l">
              <a:buFont typeface="+mj-lt"/>
              <a:buAutoNum type="arabicPeriod"/>
            </a:pP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水本智也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小町守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永田昌明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松本裕治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日本語学習者の作文自動誤り訂正のための語学学習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SNS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の添削ログからの知識獲得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ja-JP" altLang="en-US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人工知能学会論文誌</a:t>
            </a:r>
            <a:r>
              <a:rPr lang="en-US" altLang="ja-JP" sz="100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Vol.28, No.5, pp.420-432, July 2013. </a:t>
            </a:r>
          </a:p>
          <a:p>
            <a:b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kumimoji="1" lang="ja-JP" altLang="en-US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4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2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1" name="object 2">
            <a:extLst>
              <a:ext uri="{FF2B5EF4-FFF2-40B4-BE49-F238E27FC236}">
                <a16:creationId xmlns:a16="http://schemas.microsoft.com/office/drawing/2014/main" id="{97BED609-4C81-4A55-BFC3-64E639015D7F}"/>
              </a:ext>
            </a:extLst>
          </p:cNvPr>
          <p:cNvSpPr/>
          <p:nvPr/>
        </p:nvSpPr>
        <p:spPr>
          <a:xfrm>
            <a:off x="232773" y="1251289"/>
            <a:ext cx="4150691" cy="1176216"/>
          </a:xfrm>
          <a:custGeom>
            <a:avLst/>
            <a:gdLst/>
            <a:ahLst/>
            <a:cxnLst/>
            <a:rect l="l" t="t" r="r" b="b"/>
            <a:pathLst>
              <a:path w="8232775" h="2332990">
                <a:moveTo>
                  <a:pt x="0" y="0"/>
                </a:moveTo>
                <a:lnTo>
                  <a:pt x="8232283" y="0"/>
                </a:lnTo>
                <a:lnTo>
                  <a:pt x="8232283" y="2332795"/>
                </a:lnTo>
                <a:lnTo>
                  <a:pt x="0" y="233279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2" name="object 27">
            <a:extLst>
              <a:ext uri="{FF2B5EF4-FFF2-40B4-BE49-F238E27FC236}">
                <a16:creationId xmlns:a16="http://schemas.microsoft.com/office/drawing/2014/main" id="{750BD6C6-CA05-409F-94FD-A9E4FA14F225}"/>
              </a:ext>
            </a:extLst>
          </p:cNvPr>
          <p:cNvSpPr/>
          <p:nvPr/>
        </p:nvSpPr>
        <p:spPr>
          <a:xfrm>
            <a:off x="2209985" y="1439141"/>
            <a:ext cx="192088" cy="151109"/>
          </a:xfrm>
          <a:custGeom>
            <a:avLst/>
            <a:gdLst/>
            <a:ahLst/>
            <a:cxnLst/>
            <a:rect l="l" t="t" r="r" b="b"/>
            <a:pathLst>
              <a:path w="381000" h="299719">
                <a:moveTo>
                  <a:pt x="230849" y="299699"/>
                </a:moveTo>
                <a:lnTo>
                  <a:pt x="230849" y="224774"/>
                </a:lnTo>
                <a:lnTo>
                  <a:pt x="0" y="224774"/>
                </a:lnTo>
                <a:lnTo>
                  <a:pt x="0" y="74924"/>
                </a:lnTo>
                <a:lnTo>
                  <a:pt x="230849" y="74924"/>
                </a:lnTo>
                <a:lnTo>
                  <a:pt x="230849" y="0"/>
                </a:lnTo>
                <a:lnTo>
                  <a:pt x="380699" y="149849"/>
                </a:lnTo>
                <a:lnTo>
                  <a:pt x="230849" y="29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object 28">
            <a:extLst>
              <a:ext uri="{FF2B5EF4-FFF2-40B4-BE49-F238E27FC236}">
                <a16:creationId xmlns:a16="http://schemas.microsoft.com/office/drawing/2014/main" id="{1BF055FC-CFDB-43BA-9825-DCEC15FAFA47}"/>
              </a:ext>
            </a:extLst>
          </p:cNvPr>
          <p:cNvSpPr/>
          <p:nvPr/>
        </p:nvSpPr>
        <p:spPr>
          <a:xfrm>
            <a:off x="2209985" y="1750413"/>
            <a:ext cx="192088" cy="151109"/>
          </a:xfrm>
          <a:custGeom>
            <a:avLst/>
            <a:gdLst/>
            <a:ahLst/>
            <a:cxnLst/>
            <a:rect l="l" t="t" r="r" b="b"/>
            <a:pathLst>
              <a:path w="381000" h="299719">
                <a:moveTo>
                  <a:pt x="230849" y="299699"/>
                </a:moveTo>
                <a:lnTo>
                  <a:pt x="230849" y="224774"/>
                </a:lnTo>
                <a:lnTo>
                  <a:pt x="0" y="224774"/>
                </a:lnTo>
                <a:lnTo>
                  <a:pt x="0" y="74924"/>
                </a:lnTo>
                <a:lnTo>
                  <a:pt x="230849" y="74924"/>
                </a:lnTo>
                <a:lnTo>
                  <a:pt x="230849" y="0"/>
                </a:lnTo>
                <a:lnTo>
                  <a:pt x="380699" y="149849"/>
                </a:lnTo>
                <a:lnTo>
                  <a:pt x="230849" y="29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4" name="object 29">
            <a:extLst>
              <a:ext uri="{FF2B5EF4-FFF2-40B4-BE49-F238E27FC236}">
                <a16:creationId xmlns:a16="http://schemas.microsoft.com/office/drawing/2014/main" id="{1CEE2106-7E97-4112-A963-87CBCB3714AF}"/>
              </a:ext>
            </a:extLst>
          </p:cNvPr>
          <p:cNvSpPr/>
          <p:nvPr/>
        </p:nvSpPr>
        <p:spPr>
          <a:xfrm>
            <a:off x="2209304" y="2061685"/>
            <a:ext cx="192088" cy="151109"/>
          </a:xfrm>
          <a:custGeom>
            <a:avLst/>
            <a:gdLst/>
            <a:ahLst/>
            <a:cxnLst/>
            <a:rect l="l" t="t" r="r" b="b"/>
            <a:pathLst>
              <a:path w="381000" h="299720">
                <a:moveTo>
                  <a:pt x="230849" y="299699"/>
                </a:moveTo>
                <a:lnTo>
                  <a:pt x="230849" y="224774"/>
                </a:lnTo>
                <a:lnTo>
                  <a:pt x="0" y="224774"/>
                </a:lnTo>
                <a:lnTo>
                  <a:pt x="0" y="74924"/>
                </a:lnTo>
                <a:lnTo>
                  <a:pt x="230849" y="74924"/>
                </a:lnTo>
                <a:lnTo>
                  <a:pt x="230849" y="0"/>
                </a:lnTo>
                <a:lnTo>
                  <a:pt x="380699" y="149849"/>
                </a:lnTo>
                <a:lnTo>
                  <a:pt x="230849" y="29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508EEFB-2849-4C26-82BB-9016208F7FE0}"/>
              </a:ext>
            </a:extLst>
          </p:cNvPr>
          <p:cNvSpPr txBox="1"/>
          <p:nvPr/>
        </p:nvSpPr>
        <p:spPr>
          <a:xfrm>
            <a:off x="517308" y="821378"/>
            <a:ext cx="3549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言語誤り訂正訂正：文章中の誤りを自動的で訂正するシステム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3B812C-CAB6-F549-BF10-238698C0649D}"/>
              </a:ext>
            </a:extLst>
          </p:cNvPr>
          <p:cNvSpPr txBox="1"/>
          <p:nvPr/>
        </p:nvSpPr>
        <p:spPr>
          <a:xfrm>
            <a:off x="907334" y="1399157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車</a:t>
            </a:r>
            <a:r>
              <a:rPr kumimoji="1" lang="zh-CN" altLang="en-US" sz="105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買う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D228E2-4575-CB4E-88D4-2BB025D92A45}"/>
              </a:ext>
            </a:extLst>
          </p:cNvPr>
          <p:cNvSpPr txBox="1"/>
          <p:nvPr/>
        </p:nvSpPr>
        <p:spPr>
          <a:xfrm>
            <a:off x="2636035" y="1389140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車</a:t>
            </a:r>
            <a:r>
              <a:rPr kumimoji="1" lang="zh-CN" altLang="en-US" sz="105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買う（助詞）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52CADE-5585-144E-9FC7-6BE414C02261}"/>
              </a:ext>
            </a:extLst>
          </p:cNvPr>
          <p:cNvSpPr txBox="1"/>
          <p:nvPr/>
        </p:nvSpPr>
        <p:spPr>
          <a:xfrm>
            <a:off x="681719" y="1705059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昨日は雨が</a:t>
            </a:r>
            <a:r>
              <a:rPr kumimoji="1" lang="zh-CN" altLang="en-US" sz="105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降る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EC1F05-2FAC-5C44-B810-1842B306CBB4}"/>
              </a:ext>
            </a:extLst>
          </p:cNvPr>
          <p:cNvSpPr txBox="1"/>
          <p:nvPr/>
        </p:nvSpPr>
        <p:spPr>
          <a:xfrm>
            <a:off x="2529900" y="1690737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昨日は雨が</a:t>
            </a:r>
            <a:r>
              <a:rPr kumimoji="1" lang="zh-CN" altLang="en-US" sz="105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降った</a:t>
            </a: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（時制）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F358E6-BF7B-1345-B3F2-BF197E0283FF}"/>
              </a:ext>
            </a:extLst>
          </p:cNvPr>
          <p:cNvSpPr txBox="1"/>
          <p:nvPr/>
        </p:nvSpPr>
        <p:spPr>
          <a:xfrm>
            <a:off x="421425" y="2010281"/>
            <a:ext cx="1625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メッセージを表示</a:t>
            </a:r>
            <a:r>
              <a:rPr kumimoji="1" lang="zh-CN" altLang="en-US" sz="105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され</a:t>
            </a: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ます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FE1434-62D3-E744-849F-E657BE067199}"/>
              </a:ext>
            </a:extLst>
          </p:cNvPr>
          <p:cNvSpPr txBox="1"/>
          <p:nvPr/>
        </p:nvSpPr>
        <p:spPr>
          <a:xfrm>
            <a:off x="2412830" y="2005191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メッセージを表示</a:t>
            </a:r>
            <a:r>
              <a:rPr kumimoji="1" lang="zh-CN" altLang="en-US" sz="105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し</a:t>
            </a: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ます（態）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4EA814-F610-7147-A2B4-663F8D79B4E9}"/>
              </a:ext>
            </a:extLst>
          </p:cNvPr>
          <p:cNvSpPr txBox="1"/>
          <p:nvPr/>
        </p:nvSpPr>
        <p:spPr>
          <a:xfrm>
            <a:off x="0" y="183156"/>
            <a:ext cx="357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</a:t>
            </a:r>
            <a:r>
              <a:rPr lang="zh-CN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背景：言語誤り訂正システムとは</a:t>
            </a:r>
          </a:p>
        </p:txBody>
      </p:sp>
    </p:spTree>
    <p:extLst>
      <p:ext uri="{BB962C8B-B14F-4D97-AF65-F5344CB8AC3E}">
        <p14:creationId xmlns:p14="http://schemas.microsoft.com/office/powerpoint/2010/main" val="288901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3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F64F50-AAC1-C443-A600-DDC3217A443B}"/>
              </a:ext>
            </a:extLst>
          </p:cNvPr>
          <p:cNvSpPr txBox="1"/>
          <p:nvPr/>
        </p:nvSpPr>
        <p:spPr>
          <a:xfrm>
            <a:off x="0" y="183156"/>
            <a:ext cx="410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</a:t>
            </a:r>
            <a:r>
              <a:rPr lang="zh-CN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背景：言語誤り訂正システムの応用例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E644AA-E63E-404D-A2E5-D2342F99990C}"/>
              </a:ext>
            </a:extLst>
          </p:cNvPr>
          <p:cNvSpPr txBox="1"/>
          <p:nvPr/>
        </p:nvSpPr>
        <p:spPr>
          <a:xfrm>
            <a:off x="2457450" y="2610277"/>
            <a:ext cx="17876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メール文の自動訂正</a:t>
            </a:r>
            <a:endParaRPr kumimoji="1" lang="en-US" altLang="zh-CN" sz="7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kumimoji="1" lang="en-US" altLang="zh-CN" sz="700" dirty="0">
                <a:latin typeface="MS PGothic" panose="020B0600070205080204" pitchFamily="34" charset="-128"/>
                <a:ea typeface="MS PGothic" panose="020B0600070205080204" pitchFamily="34" charset="-128"/>
              </a:rPr>
              <a:t>Grammarly</a:t>
            </a:r>
            <a:r>
              <a:rPr kumimoji="1" lang="zh-CN" altLang="en-US" sz="700" dirty="0">
                <a:latin typeface="MS PGothic" panose="020B0600070205080204" pitchFamily="34" charset="-128"/>
                <a:ea typeface="MS PGothic" panose="020B0600070205080204" pitchFamily="34" charset="-128"/>
              </a:rPr>
              <a:t>社が開発した自動修正システム</a:t>
            </a:r>
            <a:endParaRPr kumimoji="1" lang="en-US" altLang="zh-CN" sz="7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kumimoji="1" lang="zh-CN" altLang="en-US" sz="7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75044A-1C42-F146-BB44-AE1CA4128475}"/>
              </a:ext>
            </a:extLst>
          </p:cNvPr>
          <p:cNvSpPr txBox="1"/>
          <p:nvPr/>
        </p:nvSpPr>
        <p:spPr>
          <a:xfrm>
            <a:off x="704850" y="2673320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>
                <a:latin typeface="MS PGothic" panose="020B0600070205080204" pitchFamily="34" charset="-128"/>
                <a:ea typeface="MS PGothic" panose="020B0600070205080204" pitchFamily="34" charset="-128"/>
              </a:rPr>
              <a:t>独学で外国語学習</a:t>
            </a:r>
          </a:p>
        </p:txBody>
      </p:sp>
      <p:pic>
        <p:nvPicPr>
          <p:cNvPr id="11" name="图片 10" descr="图形用户界面&#10;&#10;低可信度描述已自动生成">
            <a:extLst>
              <a:ext uri="{FF2B5EF4-FFF2-40B4-BE49-F238E27FC236}">
                <a16:creationId xmlns:a16="http://schemas.microsoft.com/office/drawing/2014/main" id="{291F9110-A78C-F846-8F4D-7FA16E006E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293990"/>
            <a:ext cx="1808333" cy="11834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0E258EF-F4D0-4019-8EFD-360719EB5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259" y="1273175"/>
            <a:ext cx="1924050" cy="12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203917"/>
            <a:ext cx="43434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ja-JP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2.</a:t>
            </a:r>
            <a:r>
              <a:rPr lang="ja-JP" altLang="en-US" spc="35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手法</a:t>
            </a:r>
            <a:r>
              <a:rPr lang="ja-JP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： 翻訳モデル</a:t>
            </a:r>
            <a:r>
              <a:rPr lang="en-US" altLang="ja-JP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Transformer</a:t>
            </a:r>
            <a:r>
              <a:rPr lang="ja-JP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の導入</a:t>
            </a:r>
            <a:endParaRPr lang="en-US" altLang="ja-JP" sz="1950" spc="35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4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BDE3786-03F1-494B-B14F-877D0C070CED}"/>
              </a:ext>
            </a:extLst>
          </p:cNvPr>
          <p:cNvSpPr/>
          <p:nvPr/>
        </p:nvSpPr>
        <p:spPr>
          <a:xfrm>
            <a:off x="1807817" y="1321365"/>
            <a:ext cx="883282" cy="341275"/>
          </a:xfrm>
          <a:custGeom>
            <a:avLst/>
            <a:gdLst/>
            <a:ahLst/>
            <a:cxnLst/>
            <a:rect l="l" t="t" r="r" b="b"/>
            <a:pathLst>
              <a:path w="1751964" h="676910">
                <a:moveTo>
                  <a:pt x="1638346" y="676498"/>
                </a:moveTo>
                <a:lnTo>
                  <a:pt x="113349" y="676498"/>
                </a:lnTo>
                <a:lnTo>
                  <a:pt x="69229" y="667591"/>
                </a:lnTo>
                <a:lnTo>
                  <a:pt x="33199" y="643299"/>
                </a:lnTo>
                <a:lnTo>
                  <a:pt x="8907" y="607271"/>
                </a:lnTo>
                <a:lnTo>
                  <a:pt x="0" y="563151"/>
                </a:lnTo>
                <a:lnTo>
                  <a:pt x="0" y="113347"/>
                </a:lnTo>
                <a:lnTo>
                  <a:pt x="8907" y="69227"/>
                </a:lnTo>
                <a:lnTo>
                  <a:pt x="33201" y="33197"/>
                </a:lnTo>
                <a:lnTo>
                  <a:pt x="69229" y="8907"/>
                </a:lnTo>
                <a:lnTo>
                  <a:pt x="113349" y="0"/>
                </a:lnTo>
                <a:lnTo>
                  <a:pt x="1638346" y="0"/>
                </a:lnTo>
                <a:lnTo>
                  <a:pt x="1681731" y="8628"/>
                </a:lnTo>
                <a:lnTo>
                  <a:pt x="1718497" y="33198"/>
                </a:lnTo>
                <a:lnTo>
                  <a:pt x="1743065" y="69970"/>
                </a:lnTo>
                <a:lnTo>
                  <a:pt x="1751696" y="113347"/>
                </a:lnTo>
                <a:lnTo>
                  <a:pt x="1751696" y="563151"/>
                </a:lnTo>
                <a:lnTo>
                  <a:pt x="1742788" y="607271"/>
                </a:lnTo>
                <a:lnTo>
                  <a:pt x="1718496" y="643299"/>
                </a:lnTo>
                <a:lnTo>
                  <a:pt x="1682466" y="667591"/>
                </a:lnTo>
                <a:lnTo>
                  <a:pt x="1638346" y="676498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00B039E-AF66-40F6-84C4-359097548BFF}"/>
              </a:ext>
            </a:extLst>
          </p:cNvPr>
          <p:cNvSpPr txBox="1"/>
          <p:nvPr/>
        </p:nvSpPr>
        <p:spPr>
          <a:xfrm>
            <a:off x="1962959" y="1411255"/>
            <a:ext cx="573061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spc="-28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翻訳モデル</a:t>
            </a:r>
            <a:endParaRPr sz="908" dirty="0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C6E123E6-7FDD-4E94-937F-FE2EB8633AAE}"/>
              </a:ext>
            </a:extLst>
          </p:cNvPr>
          <p:cNvSpPr txBox="1"/>
          <p:nvPr/>
        </p:nvSpPr>
        <p:spPr>
          <a:xfrm>
            <a:off x="515520" y="1402652"/>
            <a:ext cx="926898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spc="-454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「</a:t>
            </a:r>
            <a:r>
              <a:rPr lang="ja-JP" altLang="en-US" sz="908" spc="-454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　　　</a:t>
            </a:r>
            <a:r>
              <a:rPr lang="en-US" sz="908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I will buy a car</a:t>
            </a:r>
            <a:r>
              <a:rPr sz="908" spc="-3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.</a:t>
            </a:r>
            <a:r>
              <a:rPr sz="908" spc="-482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」</a:t>
            </a:r>
            <a:endParaRPr sz="908" dirty="0">
              <a:latin typeface="MS PGothic" panose="020B0600070205080204" pitchFamily="34" charset="-128"/>
              <a:ea typeface="MS PGothic" panose="020B0600070205080204" pitchFamily="34" charset="-128"/>
              <a:cs typeface="AoyagiKouzanFontT"/>
            </a:endParaRPr>
          </a:p>
        </p:txBody>
      </p:sp>
      <p:grpSp>
        <p:nvGrpSpPr>
          <p:cNvPr id="22" name="object 18">
            <a:extLst>
              <a:ext uri="{FF2B5EF4-FFF2-40B4-BE49-F238E27FC236}">
                <a16:creationId xmlns:a16="http://schemas.microsoft.com/office/drawing/2014/main" id="{98E2C431-9DFA-4233-BF19-ACCE12D23CB6}"/>
              </a:ext>
            </a:extLst>
          </p:cNvPr>
          <p:cNvGrpSpPr/>
          <p:nvPr/>
        </p:nvGrpSpPr>
        <p:grpSpPr>
          <a:xfrm>
            <a:off x="1605666" y="1415991"/>
            <a:ext cx="1289547" cy="152069"/>
            <a:chOff x="3289331" y="1934658"/>
            <a:chExt cx="2557780" cy="301625"/>
          </a:xfrm>
        </p:grpSpPr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C66B2556-0E2E-4147-B951-071D388225E8}"/>
                </a:ext>
              </a:extLst>
            </p:cNvPr>
            <p:cNvSpPr/>
            <p:nvPr/>
          </p:nvSpPr>
          <p:spPr>
            <a:xfrm>
              <a:off x="3294093" y="1939421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215699" y="291599"/>
                  </a:move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FF823CEB-1D47-4D93-89E1-BC75BDD4DC9D}"/>
                </a:ext>
              </a:extLst>
            </p:cNvPr>
            <p:cNvSpPr/>
            <p:nvPr/>
          </p:nvSpPr>
          <p:spPr>
            <a:xfrm>
              <a:off x="3294093" y="1939421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0" y="72899"/>
                  </a:move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C3C26C78-F3B0-4697-8F64-1CE863EEA142}"/>
                </a:ext>
              </a:extLst>
            </p:cNvPr>
            <p:cNvSpPr/>
            <p:nvPr/>
          </p:nvSpPr>
          <p:spPr>
            <a:xfrm>
              <a:off x="5480814" y="1939421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215699" y="291599"/>
                  </a:move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22B320EE-6B87-4884-ABD9-150C279C42C0}"/>
                </a:ext>
              </a:extLst>
            </p:cNvPr>
            <p:cNvSpPr/>
            <p:nvPr/>
          </p:nvSpPr>
          <p:spPr>
            <a:xfrm>
              <a:off x="5480814" y="1939421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0" y="72899"/>
                  </a:move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C885127D-8F38-48F4-88CC-A6377B3FFE97}"/>
              </a:ext>
            </a:extLst>
          </p:cNvPr>
          <p:cNvSpPr/>
          <p:nvPr/>
        </p:nvSpPr>
        <p:spPr>
          <a:xfrm>
            <a:off x="1846890" y="2568575"/>
            <a:ext cx="883282" cy="341275"/>
          </a:xfrm>
          <a:custGeom>
            <a:avLst/>
            <a:gdLst/>
            <a:ahLst/>
            <a:cxnLst/>
            <a:rect l="l" t="t" r="r" b="b"/>
            <a:pathLst>
              <a:path w="1751964" h="676910">
                <a:moveTo>
                  <a:pt x="1638346" y="676498"/>
                </a:moveTo>
                <a:lnTo>
                  <a:pt x="113324" y="676498"/>
                </a:lnTo>
                <a:lnTo>
                  <a:pt x="69208" y="667590"/>
                </a:lnTo>
                <a:lnTo>
                  <a:pt x="33187" y="643298"/>
                </a:lnTo>
                <a:lnTo>
                  <a:pt x="8903" y="607269"/>
                </a:lnTo>
                <a:lnTo>
                  <a:pt x="0" y="563148"/>
                </a:lnTo>
                <a:lnTo>
                  <a:pt x="0" y="113349"/>
                </a:lnTo>
                <a:lnTo>
                  <a:pt x="8903" y="69229"/>
                </a:lnTo>
                <a:lnTo>
                  <a:pt x="33187" y="33199"/>
                </a:lnTo>
                <a:lnTo>
                  <a:pt x="69208" y="8907"/>
                </a:lnTo>
                <a:lnTo>
                  <a:pt x="113324" y="0"/>
                </a:lnTo>
                <a:lnTo>
                  <a:pt x="1638346" y="0"/>
                </a:lnTo>
                <a:lnTo>
                  <a:pt x="1681712" y="8631"/>
                </a:lnTo>
                <a:lnTo>
                  <a:pt x="1718496" y="33199"/>
                </a:lnTo>
                <a:lnTo>
                  <a:pt x="1743052" y="69965"/>
                </a:lnTo>
                <a:lnTo>
                  <a:pt x="1751671" y="113349"/>
                </a:lnTo>
                <a:lnTo>
                  <a:pt x="1751671" y="563148"/>
                </a:lnTo>
                <a:lnTo>
                  <a:pt x="1742767" y="607269"/>
                </a:lnTo>
                <a:lnTo>
                  <a:pt x="1718484" y="643298"/>
                </a:lnTo>
                <a:lnTo>
                  <a:pt x="1682463" y="667590"/>
                </a:lnTo>
                <a:lnTo>
                  <a:pt x="1638346" y="676498"/>
                </a:lnTo>
                <a:close/>
              </a:path>
            </a:pathLst>
          </a:custGeom>
          <a:solidFill>
            <a:srgbClr val="3BB370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4A95257E-41E7-4793-8BE1-FA582C49DBE8}"/>
              </a:ext>
            </a:extLst>
          </p:cNvPr>
          <p:cNvSpPr txBox="1"/>
          <p:nvPr/>
        </p:nvSpPr>
        <p:spPr>
          <a:xfrm>
            <a:off x="2002026" y="2658462"/>
            <a:ext cx="573061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spc="-28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訂正モデル</a:t>
            </a:r>
            <a:endParaRPr sz="908" dirty="0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grpSp>
        <p:nvGrpSpPr>
          <p:cNvPr id="31" name="object 27">
            <a:extLst>
              <a:ext uri="{FF2B5EF4-FFF2-40B4-BE49-F238E27FC236}">
                <a16:creationId xmlns:a16="http://schemas.microsoft.com/office/drawing/2014/main" id="{5B538B51-9801-482E-BD32-9C17151A1FFA}"/>
              </a:ext>
            </a:extLst>
          </p:cNvPr>
          <p:cNvGrpSpPr/>
          <p:nvPr/>
        </p:nvGrpSpPr>
        <p:grpSpPr>
          <a:xfrm>
            <a:off x="1644726" y="2663200"/>
            <a:ext cx="1289547" cy="152069"/>
            <a:chOff x="3293555" y="4016804"/>
            <a:chExt cx="2557780" cy="301625"/>
          </a:xfrm>
        </p:grpSpPr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6B8360A1-E6DD-44B2-B693-802532512A74}"/>
                </a:ext>
              </a:extLst>
            </p:cNvPr>
            <p:cNvSpPr/>
            <p:nvPr/>
          </p:nvSpPr>
          <p:spPr>
            <a:xfrm>
              <a:off x="3298318" y="4021566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215699" y="291599"/>
                  </a:move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C7C3A313-4900-492E-8DDD-9025106B6F40}"/>
                </a:ext>
              </a:extLst>
            </p:cNvPr>
            <p:cNvSpPr/>
            <p:nvPr/>
          </p:nvSpPr>
          <p:spPr>
            <a:xfrm>
              <a:off x="3298318" y="4021566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0" y="72899"/>
                  </a:move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9916AC53-4AAD-4193-98A3-1C60E63B6FB5}"/>
                </a:ext>
              </a:extLst>
            </p:cNvPr>
            <p:cNvSpPr/>
            <p:nvPr/>
          </p:nvSpPr>
          <p:spPr>
            <a:xfrm>
              <a:off x="5485039" y="4021566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215699" y="291599"/>
                  </a:move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A79F7D36-4662-4668-9303-63409E87ED1C}"/>
                </a:ext>
              </a:extLst>
            </p:cNvPr>
            <p:cNvSpPr/>
            <p:nvPr/>
          </p:nvSpPr>
          <p:spPr>
            <a:xfrm>
              <a:off x="5485039" y="4021566"/>
              <a:ext cx="361950" cy="292100"/>
            </a:xfrm>
            <a:custGeom>
              <a:avLst/>
              <a:gdLst/>
              <a:ahLst/>
              <a:cxnLst/>
              <a:rect l="l" t="t" r="r" b="b"/>
              <a:pathLst>
                <a:path w="361950" h="292100">
                  <a:moveTo>
                    <a:pt x="0" y="72899"/>
                  </a:moveTo>
                  <a:lnTo>
                    <a:pt x="215699" y="72899"/>
                  </a:lnTo>
                  <a:lnTo>
                    <a:pt x="215699" y="0"/>
                  </a:lnTo>
                  <a:lnTo>
                    <a:pt x="361499" y="145799"/>
                  </a:lnTo>
                  <a:lnTo>
                    <a:pt x="215699" y="291599"/>
                  </a:lnTo>
                  <a:lnTo>
                    <a:pt x="215699" y="218699"/>
                  </a:lnTo>
                  <a:lnTo>
                    <a:pt x="0" y="21869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36" name="object 32">
            <a:extLst>
              <a:ext uri="{FF2B5EF4-FFF2-40B4-BE49-F238E27FC236}">
                <a16:creationId xmlns:a16="http://schemas.microsoft.com/office/drawing/2014/main" id="{ED4FB18F-50FE-41F9-9B6D-639F8C781253}"/>
              </a:ext>
            </a:extLst>
          </p:cNvPr>
          <p:cNvSpPr/>
          <p:nvPr/>
        </p:nvSpPr>
        <p:spPr>
          <a:xfrm>
            <a:off x="263614" y="1806575"/>
            <a:ext cx="4144607" cy="0"/>
          </a:xfrm>
          <a:custGeom>
            <a:avLst/>
            <a:gdLst/>
            <a:ahLst/>
            <a:cxnLst/>
            <a:rect l="l" t="t" r="r" b="b"/>
            <a:pathLst>
              <a:path w="8220709">
                <a:moveTo>
                  <a:pt x="0" y="0"/>
                </a:moveTo>
                <a:lnTo>
                  <a:pt x="822028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F1E53F-FC6F-2E4F-B8EA-2003DB26895D}"/>
              </a:ext>
            </a:extLst>
          </p:cNvPr>
          <p:cNvSpPr txBox="1"/>
          <p:nvPr/>
        </p:nvSpPr>
        <p:spPr>
          <a:xfrm>
            <a:off x="303507" y="739775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機械翻訳（英語</a:t>
            </a:r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日本語）</a:t>
            </a:r>
            <a:endParaRPr kumimoji="1" lang="en-US" altLang="zh-CN" sz="1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CB7F0-CCCF-984D-9532-947022E61063}"/>
              </a:ext>
            </a:extLst>
          </p:cNvPr>
          <p:cNvSpPr txBox="1"/>
          <p:nvPr/>
        </p:nvSpPr>
        <p:spPr>
          <a:xfrm>
            <a:off x="328046" y="972630"/>
            <a:ext cx="3552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英語</a:t>
            </a:r>
            <a:r>
              <a:rPr kumimoji="1" lang="en-US" altLang="zh-CN" sz="9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zh-CN" altLang="en-US" sz="9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kumimoji="1" lang="en-US" altLang="zh-CN" sz="9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zh-CN" altLang="en-US" sz="9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日本語のペア</a:t>
            </a:r>
            <a:r>
              <a:rPr kumimoji="1" lang="zh-CN" altLang="en-US" sz="900" dirty="0">
                <a:latin typeface="MS PGothic" panose="020B0600070205080204" pitchFamily="34" charset="-128"/>
                <a:ea typeface="MS PGothic" panose="020B0600070205080204" pitchFamily="34" charset="-128"/>
              </a:rPr>
              <a:t>を大量に訓練し、英文から</a:t>
            </a:r>
            <a:r>
              <a:rPr kumimoji="1" lang="zh-CN" altLang="en-US" sz="9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日本語訳を生成</a:t>
            </a:r>
            <a:r>
              <a:rPr kumimoji="1" lang="zh-CN" altLang="en-US" sz="900" dirty="0">
                <a:latin typeface="MS PGothic" panose="020B0600070205080204" pitchFamily="34" charset="-128"/>
                <a:ea typeface="MS PGothic" panose="020B0600070205080204" pitchFamily="34" charset="-128"/>
              </a:rPr>
              <a:t>する</a:t>
            </a:r>
            <a:endParaRPr kumimoji="1" lang="en-US" altLang="zh-CN" sz="9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40BC886-D715-2E45-ADDE-AD5EB66EFE69}"/>
              </a:ext>
            </a:extLst>
          </p:cNvPr>
          <p:cNvSpPr txBox="1"/>
          <p:nvPr/>
        </p:nvSpPr>
        <p:spPr>
          <a:xfrm>
            <a:off x="263614" y="1941354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誤り訂正</a:t>
            </a:r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kumimoji="1"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誤り文</a:t>
            </a:r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正しい文</a:t>
            </a:r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endParaRPr kumimoji="1" lang="en-US" altLang="zh-CN" sz="1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D5D532-5B10-8845-9F57-8F36698D187F}"/>
              </a:ext>
            </a:extLst>
          </p:cNvPr>
          <p:cNvSpPr txBox="1"/>
          <p:nvPr/>
        </p:nvSpPr>
        <p:spPr>
          <a:xfrm>
            <a:off x="344259" y="2187575"/>
            <a:ext cx="3852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学習者作文</a:t>
            </a:r>
            <a:r>
              <a:rPr kumimoji="1" lang="en-US" altLang="zh-CN" sz="9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zh-CN" altLang="en-US" sz="9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kumimoji="1" lang="en-US" altLang="zh-CN" sz="9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ja-JP" altLang="en-US" sz="9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訂正</a:t>
            </a:r>
            <a:r>
              <a:rPr kumimoji="1" lang="zh-CN" altLang="en-US" sz="9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文のペア</a:t>
            </a:r>
            <a:r>
              <a:rPr kumimoji="1" lang="zh-CN" altLang="en-US" sz="900" dirty="0">
                <a:latin typeface="MS PGothic" panose="020B0600070205080204" pitchFamily="34" charset="-128"/>
                <a:ea typeface="MS PGothic" panose="020B0600070205080204" pitchFamily="34" charset="-128"/>
              </a:rPr>
              <a:t>を大量に訓練し、誤り文から</a:t>
            </a:r>
            <a:r>
              <a:rPr kumimoji="1" lang="zh-CN" altLang="en-US" sz="9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訂正文を生成</a:t>
            </a:r>
            <a:r>
              <a:rPr kumimoji="1" lang="zh-CN" altLang="en-US" sz="900" dirty="0">
                <a:latin typeface="MS PGothic" panose="020B0600070205080204" pitchFamily="34" charset="-128"/>
                <a:ea typeface="MS PGothic" panose="020B0600070205080204" pitchFamily="34" charset="-128"/>
              </a:rPr>
              <a:t>する</a:t>
            </a:r>
            <a:endParaRPr kumimoji="1" lang="en-US" altLang="zh-CN" sz="9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84759DD2-C551-4C4C-A942-A9D7C0743F4E}"/>
              </a:ext>
            </a:extLst>
          </p:cNvPr>
          <p:cNvSpPr txBox="1"/>
          <p:nvPr/>
        </p:nvSpPr>
        <p:spPr>
          <a:xfrm>
            <a:off x="740289" y="2666684"/>
            <a:ext cx="836189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「</a:t>
            </a:r>
            <a:r>
              <a:rPr lang="en-US" sz="908" spc="-2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私は車</a:t>
            </a:r>
            <a:r>
              <a:rPr lang="ja-JP" altLang="en-US" sz="908" spc="-28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に</a:t>
            </a:r>
            <a:r>
              <a:rPr lang="en-US" sz="908" spc="-2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買う</a:t>
            </a: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」</a:t>
            </a:r>
            <a:endParaRPr sz="908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A3818AB4-9D7E-834A-B2E0-D85FCB443EDA}"/>
              </a:ext>
            </a:extLst>
          </p:cNvPr>
          <p:cNvSpPr txBox="1"/>
          <p:nvPr/>
        </p:nvSpPr>
        <p:spPr>
          <a:xfrm>
            <a:off x="3067050" y="2665601"/>
            <a:ext cx="836189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「私は車</a:t>
            </a:r>
            <a:r>
              <a:rPr lang="en-US" sz="908" spc="-28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を</a:t>
            </a: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買う」</a:t>
            </a:r>
            <a:endParaRPr sz="908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64DADB67-59E8-4ACC-A333-FBDFC48B1586}"/>
              </a:ext>
            </a:extLst>
          </p:cNvPr>
          <p:cNvSpPr txBox="1"/>
          <p:nvPr/>
        </p:nvSpPr>
        <p:spPr>
          <a:xfrm>
            <a:off x="3030120" y="1419725"/>
            <a:ext cx="836189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「私は車を買う」</a:t>
            </a:r>
            <a:endParaRPr sz="908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46" name="文本框 38">
            <a:extLst>
              <a:ext uri="{FF2B5EF4-FFF2-40B4-BE49-F238E27FC236}">
                <a16:creationId xmlns:a16="http://schemas.microsoft.com/office/drawing/2014/main" id="{C21E3EA1-350E-4626-BEED-D7442A81CD0D}"/>
              </a:ext>
            </a:extLst>
          </p:cNvPr>
          <p:cNvSpPr txBox="1"/>
          <p:nvPr/>
        </p:nvSpPr>
        <p:spPr>
          <a:xfrm>
            <a:off x="1740354" y="306001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誤り文 ＝ 外国語</a:t>
            </a:r>
            <a:endParaRPr kumimoji="1" lang="en-US" altLang="zh-CN" sz="1000" b="1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8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203917"/>
            <a:ext cx="34290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ja-JP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2.</a:t>
            </a:r>
            <a:r>
              <a:rPr lang="ja-JP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手法： データの不足</a:t>
            </a:r>
            <a:endParaRPr lang="en-US" altLang="ja-JP" sz="1950" spc="35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5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42" name="object 7">
            <a:extLst>
              <a:ext uri="{FF2B5EF4-FFF2-40B4-BE49-F238E27FC236}">
                <a16:creationId xmlns:a16="http://schemas.microsoft.com/office/drawing/2014/main" id="{04562094-C2A8-4582-AC69-36F4A6BF8161}"/>
              </a:ext>
            </a:extLst>
          </p:cNvPr>
          <p:cNvGrpSpPr/>
          <p:nvPr/>
        </p:nvGrpSpPr>
        <p:grpSpPr>
          <a:xfrm>
            <a:off x="1466850" y="1810836"/>
            <a:ext cx="617561" cy="944110"/>
            <a:chOff x="2916506" y="2414457"/>
            <a:chExt cx="1224915" cy="1872614"/>
          </a:xfrm>
        </p:grpSpPr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772281E9-497F-48DB-8361-1B08FE2C52FC}"/>
                </a:ext>
              </a:extLst>
            </p:cNvPr>
            <p:cNvSpPr/>
            <p:nvPr/>
          </p:nvSpPr>
          <p:spPr>
            <a:xfrm>
              <a:off x="2921269" y="2419220"/>
              <a:ext cx="1215390" cy="1863089"/>
            </a:xfrm>
            <a:custGeom>
              <a:avLst/>
              <a:gdLst/>
              <a:ahLst/>
              <a:cxnLst/>
              <a:rect l="l" t="t" r="r" b="b"/>
              <a:pathLst>
                <a:path w="1215389" h="1863089">
                  <a:moveTo>
                    <a:pt x="1214997" y="1862996"/>
                  </a:moveTo>
                  <a:lnTo>
                    <a:pt x="0" y="1862996"/>
                  </a:lnTo>
                  <a:lnTo>
                    <a:pt x="0" y="0"/>
                  </a:lnTo>
                  <a:lnTo>
                    <a:pt x="1214997" y="0"/>
                  </a:lnTo>
                  <a:lnTo>
                    <a:pt x="1214997" y="1862996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7A37639B-C5DE-4DB2-9D17-9A427FAD6F10}"/>
                </a:ext>
              </a:extLst>
            </p:cNvPr>
            <p:cNvSpPr/>
            <p:nvPr/>
          </p:nvSpPr>
          <p:spPr>
            <a:xfrm>
              <a:off x="2921269" y="2419220"/>
              <a:ext cx="1215390" cy="1863089"/>
            </a:xfrm>
            <a:custGeom>
              <a:avLst/>
              <a:gdLst/>
              <a:ahLst/>
              <a:cxnLst/>
              <a:rect l="l" t="t" r="r" b="b"/>
              <a:pathLst>
                <a:path w="1215389" h="1863089">
                  <a:moveTo>
                    <a:pt x="0" y="0"/>
                  </a:moveTo>
                  <a:lnTo>
                    <a:pt x="1214997" y="0"/>
                  </a:lnTo>
                  <a:lnTo>
                    <a:pt x="1214997" y="1862996"/>
                  </a:lnTo>
                  <a:lnTo>
                    <a:pt x="0" y="18629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45" name="object 10">
            <a:extLst>
              <a:ext uri="{FF2B5EF4-FFF2-40B4-BE49-F238E27FC236}">
                <a16:creationId xmlns:a16="http://schemas.microsoft.com/office/drawing/2014/main" id="{C630A0A9-F0D9-4CB0-93B0-3E42E9522B5F}"/>
              </a:ext>
            </a:extLst>
          </p:cNvPr>
          <p:cNvSpPr txBox="1"/>
          <p:nvPr/>
        </p:nvSpPr>
        <p:spPr>
          <a:xfrm>
            <a:off x="1548181" y="2202222"/>
            <a:ext cx="461330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sz="908" b="1" spc="-3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36</a:t>
            </a:r>
            <a:r>
              <a:rPr sz="908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M</a:t>
            </a:r>
            <a:r>
              <a:rPr sz="908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文対</a:t>
            </a:r>
            <a:endParaRPr sz="908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grpSp>
        <p:nvGrpSpPr>
          <p:cNvPr id="46" name="object 11">
            <a:extLst>
              <a:ext uri="{FF2B5EF4-FFF2-40B4-BE49-F238E27FC236}">
                <a16:creationId xmlns:a16="http://schemas.microsoft.com/office/drawing/2014/main" id="{0317920E-4F51-4917-9A2C-F1A8F0C425E1}"/>
              </a:ext>
            </a:extLst>
          </p:cNvPr>
          <p:cNvGrpSpPr/>
          <p:nvPr/>
        </p:nvGrpSpPr>
        <p:grpSpPr>
          <a:xfrm>
            <a:off x="2500036" y="2596956"/>
            <a:ext cx="617561" cy="158152"/>
            <a:chOff x="4965802" y="3973704"/>
            <a:chExt cx="1224915" cy="313690"/>
          </a:xfrm>
        </p:grpSpPr>
        <p:sp>
          <p:nvSpPr>
            <p:cNvPr id="47" name="object 12">
              <a:extLst>
                <a:ext uri="{FF2B5EF4-FFF2-40B4-BE49-F238E27FC236}">
                  <a16:creationId xmlns:a16="http://schemas.microsoft.com/office/drawing/2014/main" id="{D28B0755-8E50-4D6F-938E-D99EE334CD25}"/>
                </a:ext>
              </a:extLst>
            </p:cNvPr>
            <p:cNvSpPr/>
            <p:nvPr/>
          </p:nvSpPr>
          <p:spPr>
            <a:xfrm>
              <a:off x="4970564" y="3978466"/>
              <a:ext cx="1215390" cy="304165"/>
            </a:xfrm>
            <a:custGeom>
              <a:avLst/>
              <a:gdLst/>
              <a:ahLst/>
              <a:cxnLst/>
              <a:rect l="l" t="t" r="r" b="b"/>
              <a:pathLst>
                <a:path w="1215389" h="304164">
                  <a:moveTo>
                    <a:pt x="1214997" y="303599"/>
                  </a:moveTo>
                  <a:lnTo>
                    <a:pt x="0" y="303599"/>
                  </a:lnTo>
                  <a:lnTo>
                    <a:pt x="0" y="0"/>
                  </a:lnTo>
                  <a:lnTo>
                    <a:pt x="1214997" y="0"/>
                  </a:lnTo>
                  <a:lnTo>
                    <a:pt x="1214997" y="303599"/>
                  </a:lnTo>
                  <a:close/>
                </a:path>
              </a:pathLst>
            </a:custGeom>
            <a:solidFill>
              <a:srgbClr val="3BB370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object 13">
              <a:extLst>
                <a:ext uri="{FF2B5EF4-FFF2-40B4-BE49-F238E27FC236}">
                  <a16:creationId xmlns:a16="http://schemas.microsoft.com/office/drawing/2014/main" id="{8FE9CBF6-84D4-4090-9D43-B76F6EFAFA4C}"/>
                </a:ext>
              </a:extLst>
            </p:cNvPr>
            <p:cNvSpPr/>
            <p:nvPr/>
          </p:nvSpPr>
          <p:spPr>
            <a:xfrm>
              <a:off x="4970564" y="3978466"/>
              <a:ext cx="1215390" cy="304165"/>
            </a:xfrm>
            <a:custGeom>
              <a:avLst/>
              <a:gdLst/>
              <a:ahLst/>
              <a:cxnLst/>
              <a:rect l="l" t="t" r="r" b="b"/>
              <a:pathLst>
                <a:path w="1215389" h="304164">
                  <a:moveTo>
                    <a:pt x="0" y="0"/>
                  </a:moveTo>
                  <a:lnTo>
                    <a:pt x="1214997" y="0"/>
                  </a:lnTo>
                  <a:lnTo>
                    <a:pt x="1214997" y="303599"/>
                  </a:lnTo>
                  <a:lnTo>
                    <a:pt x="0" y="303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49" name="object 14">
            <a:extLst>
              <a:ext uri="{FF2B5EF4-FFF2-40B4-BE49-F238E27FC236}">
                <a16:creationId xmlns:a16="http://schemas.microsoft.com/office/drawing/2014/main" id="{C73FD037-4AB8-4988-A69F-44A07E6CB6D1}"/>
              </a:ext>
            </a:extLst>
          </p:cNvPr>
          <p:cNvSpPr txBox="1"/>
          <p:nvPr/>
        </p:nvSpPr>
        <p:spPr>
          <a:xfrm>
            <a:off x="1454037" y="2785215"/>
            <a:ext cx="648295" cy="13066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sz="807" spc="-3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WMT14</a:t>
            </a:r>
            <a:r>
              <a:rPr sz="807" spc="-40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sz="807" spc="-3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En-Fr</a:t>
            </a:r>
            <a:endParaRPr sz="807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50" name="object 15">
            <a:extLst>
              <a:ext uri="{FF2B5EF4-FFF2-40B4-BE49-F238E27FC236}">
                <a16:creationId xmlns:a16="http://schemas.microsoft.com/office/drawing/2014/main" id="{0F4BC2DE-9056-4FC3-AA6A-C70818E2F19E}"/>
              </a:ext>
            </a:extLst>
          </p:cNvPr>
          <p:cNvSpPr txBox="1"/>
          <p:nvPr/>
        </p:nvSpPr>
        <p:spPr>
          <a:xfrm>
            <a:off x="2580945" y="2543646"/>
            <a:ext cx="461970" cy="378792"/>
          </a:xfrm>
          <a:prstGeom prst="rect">
            <a:avLst/>
          </a:prstGeom>
        </p:spPr>
        <p:txBody>
          <a:bodyPr vert="horz" wrap="square" lIns="0" tIns="65630" rIns="0" bIns="0" rtlCol="0">
            <a:spAutoFit/>
          </a:bodyPr>
          <a:lstStyle/>
          <a:p>
            <a:pPr marL="12807">
              <a:spcBef>
                <a:spcPts val="517"/>
              </a:spcBef>
            </a:pPr>
            <a:r>
              <a:rPr sz="807" b="1" spc="-3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1.6M</a:t>
            </a:r>
            <a:r>
              <a:rPr sz="807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文対</a:t>
            </a:r>
            <a:endParaRPr sz="807" dirty="0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  <a:p>
            <a:pPr>
              <a:spcBef>
                <a:spcPts val="466"/>
              </a:spcBef>
            </a:pPr>
            <a:r>
              <a:rPr sz="807" spc="-3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Lang-8</a:t>
            </a:r>
            <a:r>
              <a:rPr sz="807" spc="-50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sz="807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Ja</a:t>
            </a:r>
            <a:endParaRPr sz="807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grpSp>
        <p:nvGrpSpPr>
          <p:cNvPr id="51" name="object 16">
            <a:extLst>
              <a:ext uri="{FF2B5EF4-FFF2-40B4-BE49-F238E27FC236}">
                <a16:creationId xmlns:a16="http://schemas.microsoft.com/office/drawing/2014/main" id="{49514F7B-4FDE-4DB1-91BB-98822B9CB033}"/>
              </a:ext>
            </a:extLst>
          </p:cNvPr>
          <p:cNvGrpSpPr/>
          <p:nvPr/>
        </p:nvGrpSpPr>
        <p:grpSpPr>
          <a:xfrm>
            <a:off x="231751" y="1715152"/>
            <a:ext cx="4146849" cy="1272580"/>
            <a:chOff x="466724" y="2224670"/>
            <a:chExt cx="8225155" cy="2524125"/>
          </a:xfrm>
        </p:grpSpPr>
        <p:sp>
          <p:nvSpPr>
            <p:cNvPr id="52" name="object 17">
              <a:extLst>
                <a:ext uri="{FF2B5EF4-FFF2-40B4-BE49-F238E27FC236}">
                  <a16:creationId xmlns:a16="http://schemas.microsoft.com/office/drawing/2014/main" id="{AFE8545B-CF50-4C12-AC13-C0BB95E12F6A}"/>
                </a:ext>
              </a:extLst>
            </p:cNvPr>
            <p:cNvSpPr/>
            <p:nvPr/>
          </p:nvSpPr>
          <p:spPr>
            <a:xfrm>
              <a:off x="476249" y="2234195"/>
              <a:ext cx="8206105" cy="2505075"/>
            </a:xfrm>
            <a:custGeom>
              <a:avLst/>
              <a:gdLst/>
              <a:ahLst/>
              <a:cxnLst/>
              <a:rect l="l" t="t" r="r" b="b"/>
              <a:pathLst>
                <a:path w="8206105" h="2505075">
                  <a:moveTo>
                    <a:pt x="0" y="0"/>
                  </a:moveTo>
                  <a:lnTo>
                    <a:pt x="8205883" y="0"/>
                  </a:lnTo>
                  <a:lnTo>
                    <a:pt x="8205883" y="2504994"/>
                  </a:lnTo>
                  <a:lnTo>
                    <a:pt x="0" y="250499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C804F8BF-F0E7-4C7D-99ED-052F08F2A188}"/>
                </a:ext>
              </a:extLst>
            </p:cNvPr>
            <p:cNvSpPr/>
            <p:nvPr/>
          </p:nvSpPr>
          <p:spPr>
            <a:xfrm>
              <a:off x="2921269" y="4282716"/>
              <a:ext cx="3264535" cy="0"/>
            </a:xfrm>
            <a:custGeom>
              <a:avLst/>
              <a:gdLst/>
              <a:ahLst/>
              <a:cxnLst/>
              <a:rect l="l" t="t" r="r" b="b"/>
              <a:pathLst>
                <a:path w="3264535">
                  <a:moveTo>
                    <a:pt x="0" y="0"/>
                  </a:moveTo>
                  <a:lnTo>
                    <a:pt x="3264293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54" name="object 19">
            <a:extLst>
              <a:ext uri="{FF2B5EF4-FFF2-40B4-BE49-F238E27FC236}">
                <a16:creationId xmlns:a16="http://schemas.microsoft.com/office/drawing/2014/main" id="{D5DD2120-B61A-4980-A17F-30C3FBDFAD69}"/>
              </a:ext>
            </a:extLst>
          </p:cNvPr>
          <p:cNvSpPr txBox="1"/>
          <p:nvPr/>
        </p:nvSpPr>
        <p:spPr>
          <a:xfrm>
            <a:off x="3229287" y="2581207"/>
            <a:ext cx="859592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sz="1008" spc="-61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学習者コーパス</a:t>
            </a:r>
            <a:endParaRPr sz="1008">
              <a:latin typeface="MS PGothic" panose="020B0600070205080204" pitchFamily="34" charset="-128"/>
              <a:ea typeface="MS PGothic" panose="020B0600070205080204" pitchFamily="34" charset="-128"/>
              <a:cs typeface="AoyagiKouzanFontT"/>
            </a:endParaRPr>
          </a:p>
        </p:txBody>
      </p:sp>
      <p:sp>
        <p:nvSpPr>
          <p:cNvPr id="55" name="object 20">
            <a:extLst>
              <a:ext uri="{FF2B5EF4-FFF2-40B4-BE49-F238E27FC236}">
                <a16:creationId xmlns:a16="http://schemas.microsoft.com/office/drawing/2014/main" id="{71645D67-8FEE-4DC9-A0E1-8D8BCB41AC4E}"/>
              </a:ext>
            </a:extLst>
          </p:cNvPr>
          <p:cNvSpPr txBox="1"/>
          <p:nvPr/>
        </p:nvSpPr>
        <p:spPr>
          <a:xfrm>
            <a:off x="618969" y="2197802"/>
            <a:ext cx="731533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sz="1008" spc="-71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対訳コーパス</a:t>
            </a:r>
            <a:endParaRPr sz="1008">
              <a:latin typeface="MS PGothic" panose="020B0600070205080204" pitchFamily="34" charset="-128"/>
              <a:ea typeface="MS PGothic" panose="020B0600070205080204" pitchFamily="34" charset="-128"/>
              <a:cs typeface="AoyagiKouzanFontT"/>
            </a:endParaRPr>
          </a:p>
        </p:txBody>
      </p:sp>
      <p:sp>
        <p:nvSpPr>
          <p:cNvPr id="56" name="object 21">
            <a:extLst>
              <a:ext uri="{FF2B5EF4-FFF2-40B4-BE49-F238E27FC236}">
                <a16:creationId xmlns:a16="http://schemas.microsoft.com/office/drawing/2014/main" id="{D049B6DF-D898-40CD-AF15-2521DB19F3F3}"/>
              </a:ext>
            </a:extLst>
          </p:cNvPr>
          <p:cNvSpPr/>
          <p:nvPr/>
        </p:nvSpPr>
        <p:spPr>
          <a:xfrm>
            <a:off x="2080589" y="1813301"/>
            <a:ext cx="422593" cy="788839"/>
          </a:xfrm>
          <a:custGeom>
            <a:avLst/>
            <a:gdLst/>
            <a:ahLst/>
            <a:cxnLst/>
            <a:rect l="l" t="t" r="r" b="b"/>
            <a:pathLst>
              <a:path w="838200" h="1564639">
                <a:moveTo>
                  <a:pt x="0" y="0"/>
                </a:moveTo>
                <a:lnTo>
                  <a:pt x="838198" y="1564496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6B0273C2-02A4-4A21-B426-6E97EB438EF4}"/>
              </a:ext>
            </a:extLst>
          </p:cNvPr>
          <p:cNvSpPr txBox="1"/>
          <p:nvPr/>
        </p:nvSpPr>
        <p:spPr>
          <a:xfrm>
            <a:off x="2605081" y="1984331"/>
            <a:ext cx="1379829" cy="17715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sz="1100" spc="-86" dirty="0"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機械翻訳タスク</a:t>
            </a:r>
            <a:r>
              <a:rPr sz="1100" spc="-91" dirty="0"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の</a:t>
            </a:r>
            <a:r>
              <a:rPr sz="1100" b="1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4.4%</a:t>
            </a:r>
            <a:endParaRPr sz="11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F922A2-AD1A-8147-B012-78A6FC5EA10A}"/>
              </a:ext>
            </a:extLst>
          </p:cNvPr>
          <p:cNvSpPr txBox="1"/>
          <p:nvPr/>
        </p:nvSpPr>
        <p:spPr>
          <a:xfrm>
            <a:off x="622628" y="668418"/>
            <a:ext cx="3161407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モデルの訓練には</a:t>
            </a:r>
            <a:r>
              <a:rPr kumimoji="1" lang="ja-JP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大量</a:t>
            </a: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な訓練データが必要</a:t>
            </a:r>
            <a:endParaRPr kumimoji="1" lang="en-US" altLang="zh-CN" sz="105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しかし</a:t>
            </a:r>
            <a:r>
              <a:rPr kumimoji="1" lang="ja-JP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　既存の</a:t>
            </a:r>
            <a:r>
              <a:rPr kumimoji="1" lang="zh-CN" altLang="en-US" sz="1050" dirty="0">
                <a:latin typeface="MS PGothic" panose="020B0600070205080204" pitchFamily="34" charset="-128"/>
                <a:ea typeface="MS PGothic" panose="020B0600070205080204" pitchFamily="34" charset="-128"/>
              </a:rPr>
              <a:t>学習者コーパスは</a:t>
            </a:r>
            <a:r>
              <a:rPr kumimoji="1" lang="ja-JP" altLang="en-US" sz="105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データ量</a:t>
            </a:r>
            <a:r>
              <a:rPr kumimoji="1" lang="zh-CN" altLang="en-US" sz="105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kumimoji="1" lang="ja-JP" altLang="en-US" sz="105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少ない</a:t>
            </a:r>
            <a:endParaRPr kumimoji="1" lang="zh-CN" altLang="en-US" sz="1050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>
              <a:lnSpc>
                <a:spcPct val="200000"/>
              </a:lnSpc>
            </a:pPr>
            <a:endParaRPr kumimoji="1" lang="zh-CN" altLang="en-US" sz="105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66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203917"/>
            <a:ext cx="40386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ja-JP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2.</a:t>
            </a:r>
            <a:r>
              <a:rPr lang="ja-JP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手法： データの人工生成 逆翻訳</a:t>
            </a:r>
            <a:endParaRPr lang="en-US" altLang="ja-JP" sz="1950" spc="35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6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EC32C6E-29E3-4220-B863-1376F359A373}"/>
              </a:ext>
            </a:extLst>
          </p:cNvPr>
          <p:cNvSpPr txBox="1"/>
          <p:nvPr/>
        </p:nvSpPr>
        <p:spPr>
          <a:xfrm>
            <a:off x="277765" y="2395899"/>
            <a:ext cx="4248309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008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step</a:t>
            </a:r>
            <a:r>
              <a:rPr sz="1008" spc="-45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sz="10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2.</a:t>
            </a:r>
            <a:r>
              <a:rPr lang="ja-JP" altLang="en-US" sz="10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</a:t>
            </a:r>
            <a:r>
              <a:rPr lang="zh-CN" altLang="en-US" sz="10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逆翻訳モデルに正しい文を入力し、</a:t>
            </a:r>
            <a:r>
              <a:rPr lang="ja-JP" altLang="en-US" sz="10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擬似誤り文</a:t>
            </a:r>
            <a:r>
              <a:rPr lang="zh-CN" altLang="en-US" sz="10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を</a:t>
            </a:r>
            <a:r>
              <a:rPr lang="ja-JP" altLang="en-US" sz="10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人工</a:t>
            </a:r>
            <a:r>
              <a:rPr lang="zh-CN" altLang="en-US" sz="10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生成</a:t>
            </a:r>
            <a:endParaRPr sz="1008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78CA560-48DA-43FF-8E43-9ED979CD76F4}"/>
              </a:ext>
            </a:extLst>
          </p:cNvPr>
          <p:cNvSpPr txBox="1"/>
          <p:nvPr/>
        </p:nvSpPr>
        <p:spPr>
          <a:xfrm>
            <a:off x="277765" y="806802"/>
            <a:ext cx="3791109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008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step</a:t>
            </a:r>
            <a:r>
              <a:rPr sz="1008" spc="-45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sz="10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1.</a:t>
            </a:r>
            <a:r>
              <a:rPr lang="ja-JP" altLang="en-US" sz="10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訂正</a:t>
            </a:r>
            <a:r>
              <a:rPr lang="zh-CN" altLang="en-US" sz="10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文から誤り文を生成するように</a:t>
            </a:r>
            <a:r>
              <a:rPr lang="zh-CN" altLang="en-US" sz="10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逆翻訳モデルを訓練</a:t>
            </a:r>
            <a:endParaRPr sz="1008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9B4DC3E4-4C40-473A-9EED-7311002C45A2}"/>
              </a:ext>
            </a:extLst>
          </p:cNvPr>
          <p:cNvSpPr txBox="1"/>
          <p:nvPr/>
        </p:nvSpPr>
        <p:spPr>
          <a:xfrm>
            <a:off x="1943890" y="2900754"/>
            <a:ext cx="763228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008" spc="-2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逆翻訳モデル</a:t>
            </a:r>
            <a:endParaRPr sz="1008" dirty="0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AFA96DC5-7522-40BD-87B5-107A1CE1388F}"/>
              </a:ext>
            </a:extLst>
          </p:cNvPr>
          <p:cNvSpPr txBox="1"/>
          <p:nvPr/>
        </p:nvSpPr>
        <p:spPr>
          <a:xfrm>
            <a:off x="895106" y="2905387"/>
            <a:ext cx="440521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spc="-66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正しい文</a:t>
            </a:r>
            <a:endParaRPr sz="908" dirty="0">
              <a:latin typeface="MS PGothic" panose="020B0600070205080204" pitchFamily="34" charset="-128"/>
              <a:ea typeface="MS PGothic" panose="020B0600070205080204" pitchFamily="34" charset="-128"/>
              <a:cs typeface="AoyagiKouzanFontT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5978B0B6-3AD1-45B0-994E-1C2EF97C7D97}"/>
              </a:ext>
            </a:extLst>
          </p:cNvPr>
          <p:cNvSpPr txBox="1"/>
          <p:nvPr/>
        </p:nvSpPr>
        <p:spPr>
          <a:xfrm>
            <a:off x="3303622" y="2905084"/>
            <a:ext cx="329430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spc="-83" dirty="0">
                <a:solidFill>
                  <a:srgbClr val="4242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oyagiKouzanFontT"/>
              </a:rPr>
              <a:t>誤り文</a:t>
            </a:r>
            <a:endParaRPr sz="908">
              <a:latin typeface="MS PGothic" panose="020B0600070205080204" pitchFamily="34" charset="-128"/>
              <a:ea typeface="MS PGothic" panose="020B0600070205080204" pitchFamily="34" charset="-128"/>
              <a:cs typeface="AoyagiKouzanFontT"/>
            </a:endParaRPr>
          </a:p>
        </p:txBody>
      </p:sp>
      <p:grpSp>
        <p:nvGrpSpPr>
          <p:cNvPr id="29" name="object 25">
            <a:extLst>
              <a:ext uri="{FF2B5EF4-FFF2-40B4-BE49-F238E27FC236}">
                <a16:creationId xmlns:a16="http://schemas.microsoft.com/office/drawing/2014/main" id="{2BAF599B-DE67-4F33-9215-A3287E81C784}"/>
              </a:ext>
            </a:extLst>
          </p:cNvPr>
          <p:cNvGrpSpPr/>
          <p:nvPr/>
        </p:nvGrpSpPr>
        <p:grpSpPr>
          <a:xfrm>
            <a:off x="1442641" y="2911165"/>
            <a:ext cx="196890" cy="155911"/>
            <a:chOff x="2815381" y="3820229"/>
            <a:chExt cx="390525" cy="309245"/>
          </a:xfrm>
        </p:grpSpPr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E1DE3E5A-6B00-4F82-968B-9FCAF5D0B94A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C6F0C55B-D71B-4439-9CD4-FD8A90905353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32" name="object 28">
            <a:extLst>
              <a:ext uri="{FF2B5EF4-FFF2-40B4-BE49-F238E27FC236}">
                <a16:creationId xmlns:a16="http://schemas.microsoft.com/office/drawing/2014/main" id="{604972E8-9D3E-4D73-98E4-216DBE8CEB06}"/>
              </a:ext>
            </a:extLst>
          </p:cNvPr>
          <p:cNvGrpSpPr/>
          <p:nvPr/>
        </p:nvGrpSpPr>
        <p:grpSpPr>
          <a:xfrm>
            <a:off x="3011252" y="2911165"/>
            <a:ext cx="196890" cy="155911"/>
            <a:chOff x="5926675" y="3820229"/>
            <a:chExt cx="390525" cy="309245"/>
          </a:xfrm>
        </p:grpSpPr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60F3F15D-4E3F-4ACE-B042-7D56B5878A5D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4BDC15DA-2E69-4AD4-A105-45E926B51666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42" name="object 26">
            <a:extLst>
              <a:ext uri="{FF2B5EF4-FFF2-40B4-BE49-F238E27FC236}">
                <a16:creationId xmlns:a16="http://schemas.microsoft.com/office/drawing/2014/main" id="{A5B5D3EE-01FB-424C-AD8F-3180CE391878}"/>
              </a:ext>
            </a:extLst>
          </p:cNvPr>
          <p:cNvSpPr txBox="1"/>
          <p:nvPr/>
        </p:nvSpPr>
        <p:spPr>
          <a:xfrm>
            <a:off x="552450" y="1271789"/>
            <a:ext cx="836189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「</a:t>
            </a:r>
            <a:r>
              <a:rPr lang="en-US" sz="908" spc="-2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私は車</a:t>
            </a:r>
            <a:r>
              <a:rPr lang="ja-JP" altLang="en-US" sz="908" spc="-28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に</a:t>
            </a:r>
            <a:r>
              <a:rPr lang="en-US" sz="908" spc="-2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買う</a:t>
            </a: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」</a:t>
            </a:r>
            <a:endParaRPr sz="908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3FAFB545-F9E3-4EC9-AC11-D3AB9F18F6A4}"/>
              </a:ext>
            </a:extLst>
          </p:cNvPr>
          <p:cNvSpPr txBox="1"/>
          <p:nvPr/>
        </p:nvSpPr>
        <p:spPr>
          <a:xfrm>
            <a:off x="3297661" y="1888991"/>
            <a:ext cx="836189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「私は車</a:t>
            </a:r>
            <a:r>
              <a:rPr lang="en-US" sz="908" spc="-28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を</a:t>
            </a: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買う」</a:t>
            </a:r>
            <a:endParaRPr sz="908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3CF8115D-4AF7-4AB9-8F6F-E746BFFD868B}"/>
              </a:ext>
            </a:extLst>
          </p:cNvPr>
          <p:cNvSpPr/>
          <p:nvPr/>
        </p:nvSpPr>
        <p:spPr>
          <a:xfrm>
            <a:off x="1662718" y="1154802"/>
            <a:ext cx="1282504" cy="466150"/>
          </a:xfrm>
          <a:custGeom>
            <a:avLst/>
            <a:gdLst/>
            <a:ahLst/>
            <a:cxnLst/>
            <a:rect l="l" t="t" r="r" b="b"/>
            <a:pathLst>
              <a:path w="2543810" h="894714">
                <a:moveTo>
                  <a:pt x="2394295" y="894598"/>
                </a:moveTo>
                <a:lnTo>
                  <a:pt x="149099" y="894598"/>
                </a:lnTo>
                <a:lnTo>
                  <a:pt x="101970" y="886997"/>
                </a:lnTo>
                <a:lnTo>
                  <a:pt x="61041" y="865831"/>
                </a:lnTo>
                <a:lnTo>
                  <a:pt x="28766" y="833556"/>
                </a:lnTo>
                <a:lnTo>
                  <a:pt x="7600" y="792627"/>
                </a:lnTo>
                <a:lnTo>
                  <a:pt x="0" y="745498"/>
                </a:lnTo>
                <a:lnTo>
                  <a:pt x="0" y="149099"/>
                </a:lnTo>
                <a:lnTo>
                  <a:pt x="7600" y="101970"/>
                </a:lnTo>
                <a:lnTo>
                  <a:pt x="28766" y="61041"/>
                </a:lnTo>
                <a:lnTo>
                  <a:pt x="61041" y="28766"/>
                </a:lnTo>
                <a:lnTo>
                  <a:pt x="101970" y="7600"/>
                </a:lnTo>
                <a:lnTo>
                  <a:pt x="149099" y="0"/>
                </a:lnTo>
                <a:lnTo>
                  <a:pt x="2394295" y="0"/>
                </a:lnTo>
                <a:lnTo>
                  <a:pt x="2451357" y="11346"/>
                </a:lnTo>
                <a:lnTo>
                  <a:pt x="2499719" y="43674"/>
                </a:lnTo>
                <a:lnTo>
                  <a:pt x="2532048" y="92037"/>
                </a:lnTo>
                <a:lnTo>
                  <a:pt x="2543394" y="149099"/>
                </a:lnTo>
                <a:lnTo>
                  <a:pt x="2543394" y="745498"/>
                </a:lnTo>
                <a:lnTo>
                  <a:pt x="2535794" y="792627"/>
                </a:lnTo>
                <a:lnTo>
                  <a:pt x="2514628" y="833556"/>
                </a:lnTo>
                <a:lnTo>
                  <a:pt x="2482353" y="865831"/>
                </a:lnTo>
                <a:lnTo>
                  <a:pt x="2441423" y="886997"/>
                </a:lnTo>
                <a:lnTo>
                  <a:pt x="2394295" y="894598"/>
                </a:lnTo>
                <a:close/>
              </a:path>
            </a:pathLst>
          </a:custGeom>
          <a:solidFill>
            <a:srgbClr val="3BB37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ja-JP" altLang="en-US" sz="1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訂正モデル</a:t>
            </a:r>
            <a:endParaRPr lang="en-US" altLang="ja-JP" sz="1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1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翻訳モデル</a:t>
            </a:r>
            <a:r>
              <a:rPr lang="en-US" sz="1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sz="1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A86F4F8F-0571-4063-AEDA-2761A62BA7EE}"/>
              </a:ext>
            </a:extLst>
          </p:cNvPr>
          <p:cNvSpPr/>
          <p:nvPr/>
        </p:nvSpPr>
        <p:spPr>
          <a:xfrm>
            <a:off x="1662718" y="1707136"/>
            <a:ext cx="1282504" cy="466150"/>
          </a:xfrm>
          <a:custGeom>
            <a:avLst/>
            <a:gdLst/>
            <a:ahLst/>
            <a:cxnLst/>
            <a:rect l="l" t="t" r="r" b="b"/>
            <a:pathLst>
              <a:path w="2543810" h="894714">
                <a:moveTo>
                  <a:pt x="2394295" y="894598"/>
                </a:moveTo>
                <a:lnTo>
                  <a:pt x="149099" y="894598"/>
                </a:lnTo>
                <a:lnTo>
                  <a:pt x="101970" y="886997"/>
                </a:lnTo>
                <a:lnTo>
                  <a:pt x="61041" y="865831"/>
                </a:lnTo>
                <a:lnTo>
                  <a:pt x="28766" y="833556"/>
                </a:lnTo>
                <a:lnTo>
                  <a:pt x="7600" y="792627"/>
                </a:lnTo>
                <a:lnTo>
                  <a:pt x="0" y="745498"/>
                </a:lnTo>
                <a:lnTo>
                  <a:pt x="0" y="149099"/>
                </a:lnTo>
                <a:lnTo>
                  <a:pt x="7600" y="101970"/>
                </a:lnTo>
                <a:lnTo>
                  <a:pt x="28766" y="61041"/>
                </a:lnTo>
                <a:lnTo>
                  <a:pt x="61041" y="28766"/>
                </a:lnTo>
                <a:lnTo>
                  <a:pt x="101970" y="7600"/>
                </a:lnTo>
                <a:lnTo>
                  <a:pt x="149099" y="0"/>
                </a:lnTo>
                <a:lnTo>
                  <a:pt x="2394295" y="0"/>
                </a:lnTo>
                <a:lnTo>
                  <a:pt x="2451357" y="11346"/>
                </a:lnTo>
                <a:lnTo>
                  <a:pt x="2499719" y="43674"/>
                </a:lnTo>
                <a:lnTo>
                  <a:pt x="2532048" y="92037"/>
                </a:lnTo>
                <a:lnTo>
                  <a:pt x="2543394" y="149099"/>
                </a:lnTo>
                <a:lnTo>
                  <a:pt x="2543394" y="745498"/>
                </a:lnTo>
                <a:lnTo>
                  <a:pt x="2535794" y="792627"/>
                </a:lnTo>
                <a:lnTo>
                  <a:pt x="2514628" y="833556"/>
                </a:lnTo>
                <a:lnTo>
                  <a:pt x="2482353" y="865831"/>
                </a:lnTo>
                <a:lnTo>
                  <a:pt x="2441423" y="886997"/>
                </a:lnTo>
                <a:lnTo>
                  <a:pt x="2394295" y="894598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 anchor="ctr"/>
          <a:lstStyle/>
          <a:p>
            <a:pPr algn="ctr"/>
            <a:r>
              <a:rPr lang="ja-JP" altLang="en-US" sz="1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逆翻訳モデル</a:t>
            </a:r>
            <a:endParaRPr sz="1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2" name="object 21">
            <a:extLst>
              <a:ext uri="{FF2B5EF4-FFF2-40B4-BE49-F238E27FC236}">
                <a16:creationId xmlns:a16="http://schemas.microsoft.com/office/drawing/2014/main" id="{BE9ABF2D-632B-4A99-BB76-80FEACFB9BD9}"/>
              </a:ext>
            </a:extLst>
          </p:cNvPr>
          <p:cNvSpPr/>
          <p:nvPr/>
        </p:nvSpPr>
        <p:spPr>
          <a:xfrm>
            <a:off x="1684168" y="2778043"/>
            <a:ext cx="1282504" cy="466150"/>
          </a:xfrm>
          <a:custGeom>
            <a:avLst/>
            <a:gdLst/>
            <a:ahLst/>
            <a:cxnLst/>
            <a:rect l="l" t="t" r="r" b="b"/>
            <a:pathLst>
              <a:path w="2543810" h="894714">
                <a:moveTo>
                  <a:pt x="2394295" y="894598"/>
                </a:moveTo>
                <a:lnTo>
                  <a:pt x="149099" y="894598"/>
                </a:lnTo>
                <a:lnTo>
                  <a:pt x="101970" y="886997"/>
                </a:lnTo>
                <a:lnTo>
                  <a:pt x="61041" y="865831"/>
                </a:lnTo>
                <a:lnTo>
                  <a:pt x="28766" y="833556"/>
                </a:lnTo>
                <a:lnTo>
                  <a:pt x="7600" y="792627"/>
                </a:lnTo>
                <a:lnTo>
                  <a:pt x="0" y="745498"/>
                </a:lnTo>
                <a:lnTo>
                  <a:pt x="0" y="149099"/>
                </a:lnTo>
                <a:lnTo>
                  <a:pt x="7600" y="101970"/>
                </a:lnTo>
                <a:lnTo>
                  <a:pt x="28766" y="61041"/>
                </a:lnTo>
                <a:lnTo>
                  <a:pt x="61041" y="28766"/>
                </a:lnTo>
                <a:lnTo>
                  <a:pt x="101970" y="7600"/>
                </a:lnTo>
                <a:lnTo>
                  <a:pt x="149099" y="0"/>
                </a:lnTo>
                <a:lnTo>
                  <a:pt x="2394295" y="0"/>
                </a:lnTo>
                <a:lnTo>
                  <a:pt x="2451357" y="11346"/>
                </a:lnTo>
                <a:lnTo>
                  <a:pt x="2499719" y="43674"/>
                </a:lnTo>
                <a:lnTo>
                  <a:pt x="2532048" y="92037"/>
                </a:lnTo>
                <a:lnTo>
                  <a:pt x="2543394" y="149099"/>
                </a:lnTo>
                <a:lnTo>
                  <a:pt x="2543394" y="745498"/>
                </a:lnTo>
                <a:lnTo>
                  <a:pt x="2535794" y="792627"/>
                </a:lnTo>
                <a:lnTo>
                  <a:pt x="2514628" y="833556"/>
                </a:lnTo>
                <a:lnTo>
                  <a:pt x="2482353" y="865831"/>
                </a:lnTo>
                <a:lnTo>
                  <a:pt x="2441423" y="886997"/>
                </a:lnTo>
                <a:lnTo>
                  <a:pt x="2394295" y="894598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 anchor="ctr"/>
          <a:lstStyle/>
          <a:p>
            <a:pPr algn="ctr"/>
            <a:r>
              <a:rPr lang="ja-JP" altLang="en-US" sz="1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逆翻訳モデル</a:t>
            </a:r>
            <a:endParaRPr sz="1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54" name="object 25">
            <a:extLst>
              <a:ext uri="{FF2B5EF4-FFF2-40B4-BE49-F238E27FC236}">
                <a16:creationId xmlns:a16="http://schemas.microsoft.com/office/drawing/2014/main" id="{032B04C4-92D1-4998-935D-E05C7F68C995}"/>
              </a:ext>
            </a:extLst>
          </p:cNvPr>
          <p:cNvGrpSpPr/>
          <p:nvPr/>
        </p:nvGrpSpPr>
        <p:grpSpPr>
          <a:xfrm>
            <a:off x="1440240" y="1300185"/>
            <a:ext cx="196890" cy="155911"/>
            <a:chOff x="2815381" y="3820229"/>
            <a:chExt cx="390525" cy="309245"/>
          </a:xfrm>
        </p:grpSpPr>
        <p:sp>
          <p:nvSpPr>
            <p:cNvPr id="55" name="object 26">
              <a:extLst>
                <a:ext uri="{FF2B5EF4-FFF2-40B4-BE49-F238E27FC236}">
                  <a16:creationId xmlns:a16="http://schemas.microsoft.com/office/drawing/2014/main" id="{81B483BA-F6E8-4FE0-9DC2-757B4D6A653F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56" name="object 27">
              <a:extLst>
                <a:ext uri="{FF2B5EF4-FFF2-40B4-BE49-F238E27FC236}">
                  <a16:creationId xmlns:a16="http://schemas.microsoft.com/office/drawing/2014/main" id="{24EE7695-CF53-445F-9FC7-69535BB41113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57" name="object 28">
            <a:extLst>
              <a:ext uri="{FF2B5EF4-FFF2-40B4-BE49-F238E27FC236}">
                <a16:creationId xmlns:a16="http://schemas.microsoft.com/office/drawing/2014/main" id="{EFEC0E8E-52FA-4403-A73C-B5303D54BDE2}"/>
              </a:ext>
            </a:extLst>
          </p:cNvPr>
          <p:cNvGrpSpPr/>
          <p:nvPr/>
        </p:nvGrpSpPr>
        <p:grpSpPr>
          <a:xfrm>
            <a:off x="3008851" y="1300185"/>
            <a:ext cx="196890" cy="155911"/>
            <a:chOff x="5926675" y="3820229"/>
            <a:chExt cx="390525" cy="309245"/>
          </a:xfrm>
        </p:grpSpPr>
        <p:sp>
          <p:nvSpPr>
            <p:cNvPr id="58" name="object 29">
              <a:extLst>
                <a:ext uri="{FF2B5EF4-FFF2-40B4-BE49-F238E27FC236}">
                  <a16:creationId xmlns:a16="http://schemas.microsoft.com/office/drawing/2014/main" id="{DAA5AEB9-6A63-483D-B186-F97E046267F1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59" name="object 30">
              <a:extLst>
                <a:ext uri="{FF2B5EF4-FFF2-40B4-BE49-F238E27FC236}">
                  <a16:creationId xmlns:a16="http://schemas.microsoft.com/office/drawing/2014/main" id="{6350E014-E9EC-49A9-8AF1-5BF4E6289866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60" name="object 25">
            <a:extLst>
              <a:ext uri="{FF2B5EF4-FFF2-40B4-BE49-F238E27FC236}">
                <a16:creationId xmlns:a16="http://schemas.microsoft.com/office/drawing/2014/main" id="{2EF6CBD4-8F7F-41C2-8751-8A2DEDE45E75}"/>
              </a:ext>
            </a:extLst>
          </p:cNvPr>
          <p:cNvGrpSpPr/>
          <p:nvPr/>
        </p:nvGrpSpPr>
        <p:grpSpPr>
          <a:xfrm rot="10800000">
            <a:off x="1437839" y="1879264"/>
            <a:ext cx="196890" cy="155911"/>
            <a:chOff x="2815381" y="3820229"/>
            <a:chExt cx="390525" cy="309245"/>
          </a:xfrm>
        </p:grpSpPr>
        <p:sp>
          <p:nvSpPr>
            <p:cNvPr id="61" name="object 26">
              <a:extLst>
                <a:ext uri="{FF2B5EF4-FFF2-40B4-BE49-F238E27FC236}">
                  <a16:creationId xmlns:a16="http://schemas.microsoft.com/office/drawing/2014/main" id="{4DDD5C52-F796-4B95-BC82-F15B046B5E14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62" name="object 27">
              <a:extLst>
                <a:ext uri="{FF2B5EF4-FFF2-40B4-BE49-F238E27FC236}">
                  <a16:creationId xmlns:a16="http://schemas.microsoft.com/office/drawing/2014/main" id="{ACA7E5D8-A4EF-4FB7-B053-F3BEF7F8BC4B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63" name="object 28">
            <a:extLst>
              <a:ext uri="{FF2B5EF4-FFF2-40B4-BE49-F238E27FC236}">
                <a16:creationId xmlns:a16="http://schemas.microsoft.com/office/drawing/2014/main" id="{71CD4AF3-10FB-45FC-9F84-9C7CC3FC9A11}"/>
              </a:ext>
            </a:extLst>
          </p:cNvPr>
          <p:cNvGrpSpPr/>
          <p:nvPr/>
        </p:nvGrpSpPr>
        <p:grpSpPr>
          <a:xfrm rot="10800000">
            <a:off x="3006450" y="1879264"/>
            <a:ext cx="196890" cy="155911"/>
            <a:chOff x="5926675" y="3820229"/>
            <a:chExt cx="390525" cy="309245"/>
          </a:xfrm>
        </p:grpSpPr>
        <p:sp>
          <p:nvSpPr>
            <p:cNvPr id="64" name="object 29">
              <a:extLst>
                <a:ext uri="{FF2B5EF4-FFF2-40B4-BE49-F238E27FC236}">
                  <a16:creationId xmlns:a16="http://schemas.microsoft.com/office/drawing/2014/main" id="{1A9D1AE0-2DF8-4997-9DC6-FC7E4443CBB7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3EB6B58F-6866-4019-AB15-63E0FFB9679B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66" name="object 26">
            <a:extLst>
              <a:ext uri="{FF2B5EF4-FFF2-40B4-BE49-F238E27FC236}">
                <a16:creationId xmlns:a16="http://schemas.microsoft.com/office/drawing/2014/main" id="{63706DBB-A1DC-48CE-9EC4-FD1C6E1E6A28}"/>
              </a:ext>
            </a:extLst>
          </p:cNvPr>
          <p:cNvSpPr txBox="1"/>
          <p:nvPr/>
        </p:nvSpPr>
        <p:spPr>
          <a:xfrm>
            <a:off x="3297661" y="1280711"/>
            <a:ext cx="836189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「私は車</a:t>
            </a:r>
            <a:r>
              <a:rPr lang="en-US" sz="908" spc="-28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を</a:t>
            </a: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買う」</a:t>
            </a:r>
            <a:endParaRPr sz="908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855E2B5D-D48F-4F2A-8450-8D7C52B3FBB7}"/>
              </a:ext>
            </a:extLst>
          </p:cNvPr>
          <p:cNvSpPr txBox="1"/>
          <p:nvPr/>
        </p:nvSpPr>
        <p:spPr>
          <a:xfrm>
            <a:off x="556436" y="1862242"/>
            <a:ext cx="836189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「</a:t>
            </a:r>
            <a:r>
              <a:rPr lang="en-US" sz="908" spc="-2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私は車</a:t>
            </a:r>
            <a:r>
              <a:rPr lang="ja-JP" altLang="en-US" sz="908" spc="-28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に</a:t>
            </a:r>
            <a:r>
              <a:rPr lang="en-US" sz="908" spc="-2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買う</a:t>
            </a:r>
            <a:r>
              <a:rPr lang="en-US" sz="908" spc="-28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」</a:t>
            </a:r>
            <a:endParaRPr sz="908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8809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203917"/>
            <a:ext cx="34290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ja-JP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2.</a:t>
            </a:r>
            <a:r>
              <a:rPr lang="ja-JP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手法： 事前学習</a:t>
            </a:r>
            <a:r>
              <a:rPr lang="en-US" altLang="ja-JP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(Pre-Train)</a:t>
            </a:r>
            <a:endParaRPr lang="en-US" altLang="ja-JP" sz="1950" spc="35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7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AABD8FF-0163-4331-A524-F8164DC711CC}"/>
              </a:ext>
            </a:extLst>
          </p:cNvPr>
          <p:cNvSpPr/>
          <p:nvPr/>
        </p:nvSpPr>
        <p:spPr>
          <a:xfrm>
            <a:off x="1659782" y="2186781"/>
            <a:ext cx="1282504" cy="722374"/>
          </a:xfrm>
          <a:custGeom>
            <a:avLst/>
            <a:gdLst/>
            <a:ahLst/>
            <a:cxnLst/>
            <a:rect l="l" t="t" r="r" b="b"/>
            <a:pathLst>
              <a:path w="2543810" h="894714">
                <a:moveTo>
                  <a:pt x="2394295" y="894598"/>
                </a:moveTo>
                <a:lnTo>
                  <a:pt x="149099" y="894598"/>
                </a:lnTo>
                <a:lnTo>
                  <a:pt x="101970" y="886997"/>
                </a:lnTo>
                <a:lnTo>
                  <a:pt x="61041" y="865831"/>
                </a:lnTo>
                <a:lnTo>
                  <a:pt x="28766" y="833556"/>
                </a:lnTo>
                <a:lnTo>
                  <a:pt x="7600" y="792627"/>
                </a:lnTo>
                <a:lnTo>
                  <a:pt x="0" y="745498"/>
                </a:lnTo>
                <a:lnTo>
                  <a:pt x="0" y="149102"/>
                </a:lnTo>
                <a:lnTo>
                  <a:pt x="7600" y="101974"/>
                </a:lnTo>
                <a:lnTo>
                  <a:pt x="28766" y="61044"/>
                </a:lnTo>
                <a:lnTo>
                  <a:pt x="61041" y="28767"/>
                </a:lnTo>
                <a:lnTo>
                  <a:pt x="101970" y="7601"/>
                </a:lnTo>
                <a:lnTo>
                  <a:pt x="149099" y="0"/>
                </a:lnTo>
                <a:lnTo>
                  <a:pt x="2394295" y="0"/>
                </a:lnTo>
                <a:lnTo>
                  <a:pt x="2451357" y="11350"/>
                </a:lnTo>
                <a:lnTo>
                  <a:pt x="2499719" y="43672"/>
                </a:lnTo>
                <a:lnTo>
                  <a:pt x="2532048" y="92042"/>
                </a:lnTo>
                <a:lnTo>
                  <a:pt x="2543394" y="149102"/>
                </a:lnTo>
                <a:lnTo>
                  <a:pt x="2543394" y="745498"/>
                </a:lnTo>
                <a:lnTo>
                  <a:pt x="2535794" y="792627"/>
                </a:lnTo>
                <a:lnTo>
                  <a:pt x="2514628" y="833556"/>
                </a:lnTo>
                <a:lnTo>
                  <a:pt x="2482353" y="865831"/>
                </a:lnTo>
                <a:lnTo>
                  <a:pt x="2441423" y="886997"/>
                </a:lnTo>
                <a:lnTo>
                  <a:pt x="2394295" y="894598"/>
                </a:lnTo>
                <a:close/>
              </a:path>
            </a:pathLst>
          </a:custGeom>
          <a:solidFill>
            <a:srgbClr val="3BB370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8E1C887-FC2E-42F3-AD59-9DB24EA49F48}"/>
              </a:ext>
            </a:extLst>
          </p:cNvPr>
          <p:cNvSpPr txBox="1"/>
          <p:nvPr/>
        </p:nvSpPr>
        <p:spPr>
          <a:xfrm>
            <a:off x="1834712" y="2260653"/>
            <a:ext cx="927192" cy="327066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algn="ctr">
              <a:spcBef>
                <a:spcPts val="50"/>
              </a:spcBef>
            </a:pPr>
            <a:r>
              <a:rPr lang="zh-CN" altLang="en-US" sz="1000" b="1" spc="-28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訂正モデル</a:t>
            </a:r>
            <a:endParaRPr lang="en-US" sz="1000" b="1" spc="-28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  <a:p>
            <a:pPr marL="6403" algn="ctr">
              <a:spcBef>
                <a:spcPts val="50"/>
              </a:spcBef>
            </a:pPr>
            <a:r>
              <a:rPr lang="en-US" sz="1000" spc="-28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Pre-Train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12A5EFD2-D890-4BEA-87D8-7583328F0C6F}"/>
              </a:ext>
            </a:extLst>
          </p:cNvPr>
          <p:cNvGrpSpPr/>
          <p:nvPr/>
        </p:nvGrpSpPr>
        <p:grpSpPr>
          <a:xfrm>
            <a:off x="1433979" y="2326355"/>
            <a:ext cx="196890" cy="155911"/>
            <a:chOff x="2722082" y="2275132"/>
            <a:chExt cx="390525" cy="309245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892E7A19-8025-43E0-8F7E-59E6ACECABEA}"/>
                </a:ext>
              </a:extLst>
            </p:cNvPr>
            <p:cNvSpPr/>
            <p:nvPr/>
          </p:nvSpPr>
          <p:spPr>
            <a:xfrm>
              <a:off x="2726844" y="2279895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19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14548A13-E4C6-42E0-8D5C-5E825AFCA29A}"/>
                </a:ext>
              </a:extLst>
            </p:cNvPr>
            <p:cNvSpPr/>
            <p:nvPr/>
          </p:nvSpPr>
          <p:spPr>
            <a:xfrm>
              <a:off x="2726844" y="2279895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19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21" name="object 19">
            <a:extLst>
              <a:ext uri="{FF2B5EF4-FFF2-40B4-BE49-F238E27FC236}">
                <a16:creationId xmlns:a16="http://schemas.microsoft.com/office/drawing/2014/main" id="{693FAB81-367A-48A5-8D4A-F0F151AF9C6C}"/>
              </a:ext>
            </a:extLst>
          </p:cNvPr>
          <p:cNvGrpSpPr/>
          <p:nvPr/>
        </p:nvGrpSpPr>
        <p:grpSpPr>
          <a:xfrm>
            <a:off x="3000933" y="2323954"/>
            <a:ext cx="196890" cy="155911"/>
            <a:chOff x="5787025" y="2293382"/>
            <a:chExt cx="390525" cy="309245"/>
          </a:xfrm>
        </p:grpSpPr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418F0493-C536-459B-95B5-8FD398C1B48E}"/>
                </a:ext>
              </a:extLst>
            </p:cNvPr>
            <p:cNvSpPr/>
            <p:nvPr/>
          </p:nvSpPr>
          <p:spPr>
            <a:xfrm>
              <a:off x="5791788" y="2298145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19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DD873FF3-B7E4-47BD-A5E1-D6B548EAE211}"/>
                </a:ext>
              </a:extLst>
            </p:cNvPr>
            <p:cNvSpPr/>
            <p:nvPr/>
          </p:nvSpPr>
          <p:spPr>
            <a:xfrm>
              <a:off x="5791788" y="2298145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19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25" name="object 23">
            <a:extLst>
              <a:ext uri="{FF2B5EF4-FFF2-40B4-BE49-F238E27FC236}">
                <a16:creationId xmlns:a16="http://schemas.microsoft.com/office/drawing/2014/main" id="{C6FC674A-9F24-467B-AAF1-57CC78581229}"/>
              </a:ext>
            </a:extLst>
          </p:cNvPr>
          <p:cNvSpPr txBox="1"/>
          <p:nvPr/>
        </p:nvSpPr>
        <p:spPr>
          <a:xfrm>
            <a:off x="2019518" y="2658138"/>
            <a:ext cx="597195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algn="ctr">
              <a:spcBef>
                <a:spcPts val="50"/>
              </a:spcBef>
            </a:pPr>
            <a:r>
              <a:rPr lang="en-US" sz="1000" spc="-28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Fine-Train</a:t>
            </a:r>
            <a:endParaRPr sz="908" dirty="0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58DEFCC0-FBD2-469C-9B3E-D812A2639376}"/>
              </a:ext>
            </a:extLst>
          </p:cNvPr>
          <p:cNvSpPr/>
          <p:nvPr/>
        </p:nvSpPr>
        <p:spPr>
          <a:xfrm>
            <a:off x="1445861" y="2670802"/>
            <a:ext cx="192088" cy="151109"/>
          </a:xfrm>
          <a:custGeom>
            <a:avLst/>
            <a:gdLst/>
            <a:ahLst/>
            <a:cxnLst/>
            <a:rect l="l" t="t" r="r" b="b"/>
            <a:pathLst>
              <a:path w="381000" h="299720">
                <a:moveTo>
                  <a:pt x="230849" y="299699"/>
                </a:moveTo>
                <a:lnTo>
                  <a:pt x="230849" y="224774"/>
                </a:lnTo>
                <a:lnTo>
                  <a:pt x="0" y="224774"/>
                </a:lnTo>
                <a:lnTo>
                  <a:pt x="0" y="74924"/>
                </a:lnTo>
                <a:lnTo>
                  <a:pt x="230849" y="74924"/>
                </a:lnTo>
                <a:lnTo>
                  <a:pt x="230849" y="0"/>
                </a:lnTo>
                <a:lnTo>
                  <a:pt x="380699" y="149849"/>
                </a:lnTo>
                <a:lnTo>
                  <a:pt x="230849" y="29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E19DB184-EC5C-4AC3-84C6-622E623F7D6A}"/>
              </a:ext>
            </a:extLst>
          </p:cNvPr>
          <p:cNvSpPr/>
          <p:nvPr/>
        </p:nvSpPr>
        <p:spPr>
          <a:xfrm>
            <a:off x="3001011" y="2670802"/>
            <a:ext cx="192088" cy="151109"/>
          </a:xfrm>
          <a:custGeom>
            <a:avLst/>
            <a:gdLst/>
            <a:ahLst/>
            <a:cxnLst/>
            <a:rect l="l" t="t" r="r" b="b"/>
            <a:pathLst>
              <a:path w="381000" h="299720">
                <a:moveTo>
                  <a:pt x="230849" y="299699"/>
                </a:moveTo>
                <a:lnTo>
                  <a:pt x="230849" y="224774"/>
                </a:lnTo>
                <a:lnTo>
                  <a:pt x="0" y="224774"/>
                </a:lnTo>
                <a:lnTo>
                  <a:pt x="0" y="74924"/>
                </a:lnTo>
                <a:lnTo>
                  <a:pt x="230849" y="74924"/>
                </a:lnTo>
                <a:lnTo>
                  <a:pt x="230849" y="0"/>
                </a:lnTo>
                <a:lnTo>
                  <a:pt x="380699" y="149849"/>
                </a:lnTo>
                <a:lnTo>
                  <a:pt x="230849" y="29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C124D9EE-11CA-45F5-9630-B8CBFAA2762D}"/>
              </a:ext>
            </a:extLst>
          </p:cNvPr>
          <p:cNvSpPr txBox="1"/>
          <p:nvPr/>
        </p:nvSpPr>
        <p:spPr>
          <a:xfrm>
            <a:off x="443118" y="736557"/>
            <a:ext cx="3548337" cy="10604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lnSpc>
                <a:spcPct val="150000"/>
              </a:lnSpc>
              <a:spcBef>
                <a:spcPts val="50"/>
              </a:spcBef>
            </a:pPr>
            <a:r>
              <a:rPr lang="en-US" altLang="ja-JP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step</a:t>
            </a:r>
            <a:r>
              <a:rPr lang="ja-JP" altLang="en-US" sz="1000" spc="-45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lang="en-US" altLang="ja-JP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1.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逆翻訳モデルに正しい文を入力し、</a:t>
            </a:r>
            <a:r>
              <a:rPr lang="ja-JP" altLang="en-US" sz="1000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擬似誤り文を生成</a:t>
            </a:r>
            <a:endParaRPr lang="en-US" altLang="ja-JP" sz="1000" spc="-3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403">
              <a:lnSpc>
                <a:spcPct val="150000"/>
              </a:lnSpc>
              <a:spcBef>
                <a:spcPts val="50"/>
              </a:spcBef>
            </a:pPr>
            <a:r>
              <a:rPr lang="en-US" altLang="ja-JP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step</a:t>
            </a:r>
            <a:r>
              <a:rPr lang="ja-JP" altLang="en-US" sz="1000" spc="-45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lang="en-US" altLang="ja-JP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2.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擬似誤りコーパス（大規模）で訂正モデルを</a:t>
            </a:r>
            <a:r>
              <a:rPr lang="ja-JP" altLang="en-US" sz="1000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事前学習</a:t>
            </a:r>
            <a:endParaRPr lang="en-US" altLang="ja-JP" sz="1000" spc="-3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403">
              <a:lnSpc>
                <a:spcPct val="150000"/>
              </a:lnSpc>
              <a:spcBef>
                <a:spcPts val="50"/>
              </a:spcBef>
            </a:pPr>
            <a:r>
              <a:rPr lang="en-US" altLang="ja-JP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step</a:t>
            </a:r>
            <a:r>
              <a:rPr lang="ja-JP" altLang="en-US" sz="1000" spc="-45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lang="en-US" altLang="ja-JP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3.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</a:t>
            </a:r>
            <a:r>
              <a:rPr lang="ja-JP" altLang="en-US" sz="1000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パラメータを引き継いで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学習者コーパス （小規模）を訓練</a:t>
            </a:r>
            <a:endParaRPr lang="ja-JP" altLang="en-US"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403">
              <a:spcBef>
                <a:spcPts val="50"/>
              </a:spcBef>
            </a:pPr>
            <a:endParaRPr lang="ja-JP" altLang="en-US" sz="1008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403">
              <a:spcBef>
                <a:spcPts val="50"/>
              </a:spcBef>
            </a:pPr>
            <a:endParaRPr lang="ja-JP" altLang="en-US" sz="1008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A74930F5-1D7D-47EB-B757-75EF437D91BB}"/>
              </a:ext>
            </a:extLst>
          </p:cNvPr>
          <p:cNvSpPr/>
          <p:nvPr/>
        </p:nvSpPr>
        <p:spPr>
          <a:xfrm>
            <a:off x="1663798" y="1721812"/>
            <a:ext cx="1282504" cy="451085"/>
          </a:xfrm>
          <a:custGeom>
            <a:avLst/>
            <a:gdLst/>
            <a:ahLst/>
            <a:cxnLst/>
            <a:rect l="l" t="t" r="r" b="b"/>
            <a:pathLst>
              <a:path w="2543810" h="894714">
                <a:moveTo>
                  <a:pt x="2394295" y="894598"/>
                </a:moveTo>
                <a:lnTo>
                  <a:pt x="149099" y="894598"/>
                </a:lnTo>
                <a:lnTo>
                  <a:pt x="101970" y="886997"/>
                </a:lnTo>
                <a:lnTo>
                  <a:pt x="61041" y="865831"/>
                </a:lnTo>
                <a:lnTo>
                  <a:pt x="28766" y="833556"/>
                </a:lnTo>
                <a:lnTo>
                  <a:pt x="7600" y="792627"/>
                </a:lnTo>
                <a:lnTo>
                  <a:pt x="0" y="745498"/>
                </a:lnTo>
                <a:lnTo>
                  <a:pt x="0" y="149099"/>
                </a:lnTo>
                <a:lnTo>
                  <a:pt x="7600" y="101970"/>
                </a:lnTo>
                <a:lnTo>
                  <a:pt x="28766" y="61041"/>
                </a:lnTo>
                <a:lnTo>
                  <a:pt x="61041" y="28766"/>
                </a:lnTo>
                <a:lnTo>
                  <a:pt x="101970" y="7600"/>
                </a:lnTo>
                <a:lnTo>
                  <a:pt x="149099" y="0"/>
                </a:lnTo>
                <a:lnTo>
                  <a:pt x="2394295" y="0"/>
                </a:lnTo>
                <a:lnTo>
                  <a:pt x="2451357" y="11346"/>
                </a:lnTo>
                <a:lnTo>
                  <a:pt x="2499719" y="43674"/>
                </a:lnTo>
                <a:lnTo>
                  <a:pt x="2532048" y="92037"/>
                </a:lnTo>
                <a:lnTo>
                  <a:pt x="2543394" y="149099"/>
                </a:lnTo>
                <a:lnTo>
                  <a:pt x="2543394" y="745498"/>
                </a:lnTo>
                <a:lnTo>
                  <a:pt x="2535794" y="792627"/>
                </a:lnTo>
                <a:lnTo>
                  <a:pt x="2514628" y="833556"/>
                </a:lnTo>
                <a:lnTo>
                  <a:pt x="2482353" y="865831"/>
                </a:lnTo>
                <a:lnTo>
                  <a:pt x="2441423" y="886997"/>
                </a:lnTo>
                <a:lnTo>
                  <a:pt x="2394295" y="894598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40B29517-590F-47ED-A9E8-983488FF7F06}"/>
              </a:ext>
            </a:extLst>
          </p:cNvPr>
          <p:cNvSpPr txBox="1"/>
          <p:nvPr/>
        </p:nvSpPr>
        <p:spPr>
          <a:xfrm>
            <a:off x="1923520" y="1858964"/>
            <a:ext cx="763228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008" spc="-2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Noto Sans CJK JP Medium"/>
              </a:rPr>
              <a:t>逆翻訳モデル</a:t>
            </a:r>
            <a:endParaRPr sz="1008" dirty="0">
              <a:latin typeface="MS PGothic" panose="020B0600070205080204" pitchFamily="34" charset="-128"/>
              <a:ea typeface="MS PGothic" panose="020B0600070205080204" pitchFamily="34" charset="-128"/>
              <a:cs typeface="Noto Sans CJK JP Medium"/>
            </a:endParaRPr>
          </a:p>
        </p:txBody>
      </p:sp>
      <p:grpSp>
        <p:nvGrpSpPr>
          <p:cNvPr id="40" name="object 25">
            <a:extLst>
              <a:ext uri="{FF2B5EF4-FFF2-40B4-BE49-F238E27FC236}">
                <a16:creationId xmlns:a16="http://schemas.microsoft.com/office/drawing/2014/main" id="{B7575E25-C1B9-4095-BB66-CAD0E9B4E342}"/>
              </a:ext>
            </a:extLst>
          </p:cNvPr>
          <p:cNvGrpSpPr/>
          <p:nvPr/>
        </p:nvGrpSpPr>
        <p:grpSpPr>
          <a:xfrm rot="10800000">
            <a:off x="1422271" y="1869375"/>
            <a:ext cx="196890" cy="155911"/>
            <a:chOff x="2815381" y="3820229"/>
            <a:chExt cx="390525" cy="309245"/>
          </a:xfrm>
        </p:grpSpPr>
        <p:sp>
          <p:nvSpPr>
            <p:cNvPr id="41" name="object 26">
              <a:extLst>
                <a:ext uri="{FF2B5EF4-FFF2-40B4-BE49-F238E27FC236}">
                  <a16:creationId xmlns:a16="http://schemas.microsoft.com/office/drawing/2014/main" id="{4B8784F7-37F1-460D-A0E8-8185B2A9DFFA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2" name="object 27">
              <a:extLst>
                <a:ext uri="{FF2B5EF4-FFF2-40B4-BE49-F238E27FC236}">
                  <a16:creationId xmlns:a16="http://schemas.microsoft.com/office/drawing/2014/main" id="{4F6BF000-6268-46DA-8FEB-1BB6DF6C2EB2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43" name="object 28">
            <a:extLst>
              <a:ext uri="{FF2B5EF4-FFF2-40B4-BE49-F238E27FC236}">
                <a16:creationId xmlns:a16="http://schemas.microsoft.com/office/drawing/2014/main" id="{7CCC5299-6088-4571-8865-852E18683906}"/>
              </a:ext>
            </a:extLst>
          </p:cNvPr>
          <p:cNvGrpSpPr/>
          <p:nvPr/>
        </p:nvGrpSpPr>
        <p:grpSpPr>
          <a:xfrm rot="10800000">
            <a:off x="2990882" y="1869375"/>
            <a:ext cx="196890" cy="155911"/>
            <a:chOff x="5926675" y="3820229"/>
            <a:chExt cx="390525" cy="309245"/>
          </a:xfrm>
        </p:grpSpPr>
        <p:sp>
          <p:nvSpPr>
            <p:cNvPr id="44" name="object 29">
              <a:extLst>
                <a:ext uri="{FF2B5EF4-FFF2-40B4-BE49-F238E27FC236}">
                  <a16:creationId xmlns:a16="http://schemas.microsoft.com/office/drawing/2014/main" id="{0D792B0F-3755-40AE-B643-F54D647C52AC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object 30">
              <a:extLst>
                <a:ext uri="{FF2B5EF4-FFF2-40B4-BE49-F238E27FC236}">
                  <a16:creationId xmlns:a16="http://schemas.microsoft.com/office/drawing/2014/main" id="{5E96CDE4-63AA-4661-92BB-16DA7D2B77FE}"/>
                </a:ext>
              </a:extLst>
            </p:cNvPr>
            <p:cNvSpPr/>
            <p:nvPr/>
          </p:nvSpPr>
          <p:spPr>
            <a:xfrm>
              <a:off x="5931437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48" name="object 10">
            <a:extLst>
              <a:ext uri="{FF2B5EF4-FFF2-40B4-BE49-F238E27FC236}">
                <a16:creationId xmlns:a16="http://schemas.microsoft.com/office/drawing/2014/main" id="{76DCA404-BF4A-4228-947B-44B704DA4250}"/>
              </a:ext>
            </a:extLst>
          </p:cNvPr>
          <p:cNvSpPr txBox="1"/>
          <p:nvPr/>
        </p:nvSpPr>
        <p:spPr>
          <a:xfrm>
            <a:off x="3287521" y="2660338"/>
            <a:ext cx="597195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訂正文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2A2CB941-6988-45AD-856F-7F47B2E7089B}"/>
              </a:ext>
            </a:extLst>
          </p:cNvPr>
          <p:cNvSpPr txBox="1"/>
          <p:nvPr/>
        </p:nvSpPr>
        <p:spPr>
          <a:xfrm>
            <a:off x="739483" y="2670802"/>
            <a:ext cx="827121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真の誤り文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4ACE119-2859-47C0-A4B3-492B56D153CF}"/>
              </a:ext>
            </a:extLst>
          </p:cNvPr>
          <p:cNvSpPr txBox="1"/>
          <p:nvPr/>
        </p:nvSpPr>
        <p:spPr>
          <a:xfrm>
            <a:off x="3287521" y="1859573"/>
            <a:ext cx="597195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正しい文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3265B6DD-769B-417E-AFE3-6B2E1981A3E0}"/>
              </a:ext>
            </a:extLst>
          </p:cNvPr>
          <p:cNvSpPr txBox="1"/>
          <p:nvPr/>
        </p:nvSpPr>
        <p:spPr>
          <a:xfrm>
            <a:off x="3287520" y="2317110"/>
            <a:ext cx="597195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正しい文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86E6BFA1-0A24-4125-B04F-BDE34B8B6A8F}"/>
              </a:ext>
            </a:extLst>
          </p:cNvPr>
          <p:cNvSpPr txBox="1"/>
          <p:nvPr/>
        </p:nvSpPr>
        <p:spPr>
          <a:xfrm>
            <a:off x="739483" y="1847910"/>
            <a:ext cx="664761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擬似誤り文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F5F6CF4E-10D5-428C-B01C-BA22BD7285C8}"/>
              </a:ext>
            </a:extLst>
          </p:cNvPr>
          <p:cNvSpPr txBox="1"/>
          <p:nvPr/>
        </p:nvSpPr>
        <p:spPr>
          <a:xfrm>
            <a:off x="731131" y="2324133"/>
            <a:ext cx="613151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擬似誤り文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grpSp>
        <p:nvGrpSpPr>
          <p:cNvPr id="54" name="object 25">
            <a:extLst>
              <a:ext uri="{FF2B5EF4-FFF2-40B4-BE49-F238E27FC236}">
                <a16:creationId xmlns:a16="http://schemas.microsoft.com/office/drawing/2014/main" id="{DB00CB94-3F54-47B6-8D22-FA4778D3C467}"/>
              </a:ext>
            </a:extLst>
          </p:cNvPr>
          <p:cNvGrpSpPr/>
          <p:nvPr/>
        </p:nvGrpSpPr>
        <p:grpSpPr>
          <a:xfrm rot="5400000">
            <a:off x="976022" y="2108826"/>
            <a:ext cx="196890" cy="155911"/>
            <a:chOff x="2815381" y="3820229"/>
            <a:chExt cx="390525" cy="30924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5" name="object 26">
              <a:extLst>
                <a:ext uri="{FF2B5EF4-FFF2-40B4-BE49-F238E27FC236}">
                  <a16:creationId xmlns:a16="http://schemas.microsoft.com/office/drawing/2014/main" id="{F490D7B5-0D8F-48C7-AB98-49C0F73345BF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908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56" name="object 27">
              <a:extLst>
                <a:ext uri="{FF2B5EF4-FFF2-40B4-BE49-F238E27FC236}">
                  <a16:creationId xmlns:a16="http://schemas.microsoft.com/office/drawing/2014/main" id="{8B9372C2-77D0-4492-B2F1-4E9C7D48ABE5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grpFill/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34" name="object 25">
            <a:extLst>
              <a:ext uri="{FF2B5EF4-FFF2-40B4-BE49-F238E27FC236}">
                <a16:creationId xmlns:a16="http://schemas.microsoft.com/office/drawing/2014/main" id="{D2D121C5-2658-48AE-BDB7-10F1B645D219}"/>
              </a:ext>
            </a:extLst>
          </p:cNvPr>
          <p:cNvGrpSpPr/>
          <p:nvPr/>
        </p:nvGrpSpPr>
        <p:grpSpPr>
          <a:xfrm rot="5400000">
            <a:off x="3385105" y="2111227"/>
            <a:ext cx="196890" cy="155911"/>
            <a:chOff x="2815381" y="3820229"/>
            <a:chExt cx="390525" cy="30924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1BFAD963-2BF4-4A1C-9C0B-FE3A031DF20A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230849" y="299699"/>
                  </a:move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908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7" name="object 27">
              <a:extLst>
                <a:ext uri="{FF2B5EF4-FFF2-40B4-BE49-F238E27FC236}">
                  <a16:creationId xmlns:a16="http://schemas.microsoft.com/office/drawing/2014/main" id="{0C680777-E282-458E-B3F4-CE1DD6A74343}"/>
                </a:ext>
              </a:extLst>
            </p:cNvPr>
            <p:cNvSpPr/>
            <p:nvPr/>
          </p:nvSpPr>
          <p:spPr>
            <a:xfrm>
              <a:off x="2820144" y="3824992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0" y="74924"/>
                  </a:moveTo>
                  <a:lnTo>
                    <a:pt x="230849" y="74924"/>
                  </a:lnTo>
                  <a:lnTo>
                    <a:pt x="230849" y="0"/>
                  </a:lnTo>
                  <a:lnTo>
                    <a:pt x="380699" y="149849"/>
                  </a:lnTo>
                  <a:lnTo>
                    <a:pt x="230849" y="299699"/>
                  </a:lnTo>
                  <a:lnTo>
                    <a:pt x="230849" y="224774"/>
                  </a:lnTo>
                  <a:lnTo>
                    <a:pt x="0" y="224774"/>
                  </a:lnTo>
                  <a:lnTo>
                    <a:pt x="0" y="74924"/>
                  </a:lnTo>
                  <a:close/>
                </a:path>
              </a:pathLst>
            </a:custGeom>
            <a:grpFill/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908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46" name="object 10">
            <a:extLst>
              <a:ext uri="{FF2B5EF4-FFF2-40B4-BE49-F238E27FC236}">
                <a16:creationId xmlns:a16="http://schemas.microsoft.com/office/drawing/2014/main" id="{88953191-A2CF-4BF4-8A64-9CDA2073C2DA}"/>
              </a:ext>
            </a:extLst>
          </p:cNvPr>
          <p:cNvSpPr txBox="1"/>
          <p:nvPr/>
        </p:nvSpPr>
        <p:spPr>
          <a:xfrm>
            <a:off x="323850" y="1867153"/>
            <a:ext cx="308479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b="1" dirty="0">
                <a:solidFill>
                  <a:srgbClr val="00266E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⓵</a:t>
            </a:r>
            <a:endParaRPr sz="1000" b="1" dirty="0">
              <a:solidFill>
                <a:srgbClr val="00266E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043432CC-A15F-4E24-B619-3135F82C794C}"/>
              </a:ext>
            </a:extLst>
          </p:cNvPr>
          <p:cNvSpPr txBox="1"/>
          <p:nvPr/>
        </p:nvSpPr>
        <p:spPr>
          <a:xfrm>
            <a:off x="320171" y="2332021"/>
            <a:ext cx="308479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b="1" dirty="0">
                <a:solidFill>
                  <a:srgbClr val="00266E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⓶</a:t>
            </a:r>
            <a:endParaRPr sz="1000" b="1" dirty="0">
              <a:solidFill>
                <a:srgbClr val="00266E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417499C3-8AF6-47C8-9EF1-F6BB910378EC}"/>
              </a:ext>
            </a:extLst>
          </p:cNvPr>
          <p:cNvSpPr txBox="1"/>
          <p:nvPr/>
        </p:nvSpPr>
        <p:spPr>
          <a:xfrm>
            <a:off x="323850" y="2666179"/>
            <a:ext cx="308479" cy="16035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lang="ja-JP" altLang="en-US" sz="1000" b="1" dirty="0">
                <a:solidFill>
                  <a:srgbClr val="00266E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⓷</a:t>
            </a:r>
            <a:endParaRPr sz="1000" b="1" dirty="0">
              <a:solidFill>
                <a:srgbClr val="00266E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84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8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BA8EF96-C089-4CF3-9A97-C1561BF10396}"/>
              </a:ext>
            </a:extLst>
          </p:cNvPr>
          <p:cNvSpPr txBox="1"/>
          <p:nvPr/>
        </p:nvSpPr>
        <p:spPr>
          <a:xfrm>
            <a:off x="332331" y="1621271"/>
            <a:ext cx="1896519" cy="360256"/>
          </a:xfrm>
          <a:prstGeom prst="rect">
            <a:avLst/>
          </a:prstGeom>
        </p:spPr>
        <p:txBody>
          <a:bodyPr vert="horz" wrap="square" lIns="0" tIns="26572" rIns="0" bIns="0" rtlCol="0">
            <a:spAutoFit/>
          </a:bodyPr>
          <a:lstStyle/>
          <a:p>
            <a:pPr marL="6403">
              <a:spcBef>
                <a:spcPts val="209"/>
              </a:spcBef>
              <a:tabLst>
                <a:tab pos="151439" algn="l"/>
              </a:tabLst>
            </a:pPr>
            <a:r>
              <a:rPr sz="1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-	</a:t>
            </a:r>
            <a:r>
              <a:rPr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Precision, Recall,</a:t>
            </a:r>
            <a:r>
              <a:rPr sz="1000" spc="-2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lang="en-US" altLang="zh-CN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F</a:t>
            </a:r>
            <a:r>
              <a:rPr lang="en-US" altLang="zh-CN" sz="1000" spc="-3" baseline="-25000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0.5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403">
              <a:spcBef>
                <a:spcPts val="159"/>
              </a:spcBef>
              <a:tabLst>
                <a:tab pos="151439" algn="l"/>
              </a:tabLst>
            </a:pPr>
            <a:r>
              <a:rPr sz="1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-	</a:t>
            </a:r>
            <a:r>
              <a:rPr lang="en-US" altLang="zh-CN" sz="1000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F</a:t>
            </a:r>
            <a:r>
              <a:rPr lang="en-US" altLang="zh-CN" sz="1000" spc="-3" baseline="-250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0.5</a:t>
            </a:r>
            <a:r>
              <a:rPr lang="zh-CN" altLang="en-US" sz="1000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が高いほど訂正性能が高い</a:t>
            </a:r>
            <a:endParaRPr sz="10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0D36C6B7-EFE7-408B-95E6-B24BEB3602FE}"/>
              </a:ext>
            </a:extLst>
          </p:cNvPr>
          <p:cNvSpPr/>
          <p:nvPr/>
        </p:nvSpPr>
        <p:spPr>
          <a:xfrm>
            <a:off x="2381250" y="1708458"/>
            <a:ext cx="1818773" cy="256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8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D5623B11-F117-5148-B2BE-344F680EFA1B}"/>
              </a:ext>
            </a:extLst>
          </p:cNvPr>
          <p:cNvSpPr txBox="1"/>
          <p:nvPr/>
        </p:nvSpPr>
        <p:spPr>
          <a:xfrm>
            <a:off x="95250" y="203917"/>
            <a:ext cx="43434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3.</a:t>
            </a:r>
            <a:r>
              <a:rPr lang="zh-CN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IPAexGothic"/>
              </a:rPr>
              <a:t>実験</a:t>
            </a:r>
            <a:endParaRPr lang="en-US" altLang="zh-CN" spc="35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cs typeface="IPAexGothi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525C2-73CB-614B-8B29-3A9C7E485D2E}"/>
              </a:ext>
            </a:extLst>
          </p:cNvPr>
          <p:cNvSpPr txBox="1"/>
          <p:nvPr/>
        </p:nvSpPr>
        <p:spPr>
          <a:xfrm>
            <a:off x="121701" y="804619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データ</a:t>
            </a:r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  <a:endParaRPr kumimoji="1" lang="zh-CN" altLang="en-US" sz="1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95C180-1F05-AF49-BBE3-40882F03524A}"/>
              </a:ext>
            </a:extLst>
          </p:cNvPr>
          <p:cNvSpPr txBox="1"/>
          <p:nvPr/>
        </p:nvSpPr>
        <p:spPr>
          <a:xfrm>
            <a:off x="145900" y="14259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kumimoji="1" lang="zh-CN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評価</a:t>
            </a:r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  <a:endParaRPr kumimoji="1" lang="zh-CN" altLang="en-US" sz="1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81B95A88-7273-8543-94E8-62875551D8BF}"/>
              </a:ext>
            </a:extLst>
          </p:cNvPr>
          <p:cNvSpPr txBox="1"/>
          <p:nvPr/>
        </p:nvSpPr>
        <p:spPr>
          <a:xfrm>
            <a:off x="347328" y="1019735"/>
            <a:ext cx="2437823" cy="180720"/>
          </a:xfrm>
          <a:prstGeom prst="rect">
            <a:avLst/>
          </a:prstGeom>
        </p:spPr>
        <p:txBody>
          <a:bodyPr vert="horz" wrap="square" lIns="0" tIns="26572" rIns="0" bIns="0" rtlCol="0">
            <a:spAutoFit/>
          </a:bodyPr>
          <a:lstStyle/>
          <a:p>
            <a:pPr marL="6403">
              <a:spcBef>
                <a:spcPts val="209"/>
              </a:spcBef>
              <a:tabLst>
                <a:tab pos="151439" algn="l"/>
              </a:tabLst>
            </a:pPr>
            <a:r>
              <a:rPr 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- 学習者コーパス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</a:t>
            </a:r>
            <a:r>
              <a:rPr lang="en-US" altLang="ja-JP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Lang-8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</a:t>
            </a:r>
            <a:r>
              <a:rPr lang="zh-CN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約</a:t>
            </a:r>
            <a:r>
              <a:rPr lang="en-US" altLang="ja-JP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1.6M</a:t>
            </a:r>
            <a:r>
              <a:rPr lang="zh-CN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文対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</a:t>
            </a:r>
            <a:endParaRPr sz="8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F2131735-C956-6045-A7DD-2CC43873767E}"/>
              </a:ext>
            </a:extLst>
          </p:cNvPr>
          <p:cNvSpPr txBox="1"/>
          <p:nvPr/>
        </p:nvSpPr>
        <p:spPr>
          <a:xfrm>
            <a:off x="347328" y="1192144"/>
            <a:ext cx="4091322" cy="180720"/>
          </a:xfrm>
          <a:prstGeom prst="rect">
            <a:avLst/>
          </a:prstGeom>
        </p:spPr>
        <p:txBody>
          <a:bodyPr vert="horz" wrap="square" lIns="0" tIns="26572" rIns="0" bIns="0" rtlCol="0">
            <a:spAutoFit/>
          </a:bodyPr>
          <a:lstStyle/>
          <a:p>
            <a:pPr marL="6403">
              <a:spcBef>
                <a:spcPts val="209"/>
              </a:spcBef>
              <a:tabLst>
                <a:tab pos="151439" algn="l"/>
              </a:tabLst>
            </a:pPr>
            <a:r>
              <a:rPr 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- </a:t>
            </a:r>
            <a:r>
              <a:rPr lang="en-US" sz="1000" spc="-3" dirty="0" err="1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擬似誤りコーパス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</a:t>
            </a:r>
            <a:r>
              <a:rPr lang="zh-CN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日本語コーパス</a:t>
            </a:r>
            <a:r>
              <a:rPr lang="en-US" altLang="zh-CN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BCCWJ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　</a:t>
            </a:r>
            <a:r>
              <a:rPr lang="zh-CN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約</a:t>
            </a:r>
            <a:r>
              <a:rPr lang="en-US" altLang="zh-CN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6</a:t>
            </a:r>
            <a:r>
              <a:rPr lang="en-US" altLang="ja-JP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M</a:t>
            </a:r>
            <a:r>
              <a:rPr lang="zh-CN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文から擬似誤り生成</a:t>
            </a:r>
            <a:endParaRPr sz="8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F037CA78-8F3D-C041-AE86-1796A1B56744}"/>
              </a:ext>
            </a:extLst>
          </p:cNvPr>
          <p:cNvSpPr txBox="1"/>
          <p:nvPr/>
        </p:nvSpPr>
        <p:spPr>
          <a:xfrm>
            <a:off x="347328" y="2314371"/>
            <a:ext cx="2818482" cy="180720"/>
          </a:xfrm>
          <a:prstGeom prst="rect">
            <a:avLst/>
          </a:prstGeom>
        </p:spPr>
        <p:txBody>
          <a:bodyPr vert="horz" wrap="square" lIns="0" tIns="26572" rIns="0" bIns="0" rtlCol="0">
            <a:spAutoFit/>
          </a:bodyPr>
          <a:lstStyle/>
          <a:p>
            <a:pPr marL="6403">
              <a:spcBef>
                <a:spcPts val="209"/>
              </a:spcBef>
              <a:tabLst>
                <a:tab pos="151439" algn="l"/>
              </a:tabLst>
            </a:pPr>
            <a:r>
              <a:rPr lang="zh-CN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全ての文を</a:t>
            </a:r>
            <a:r>
              <a:rPr lang="zh-CN" altLang="en-US" sz="1000" u="sng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文字単位</a:t>
            </a:r>
            <a:r>
              <a:rPr lang="ja-JP" altLang="en-US" sz="10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で学習する</a:t>
            </a:r>
            <a:endParaRPr sz="800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4" name="文本框 30">
            <a:extLst>
              <a:ext uri="{FF2B5EF4-FFF2-40B4-BE49-F238E27FC236}">
                <a16:creationId xmlns:a16="http://schemas.microsoft.com/office/drawing/2014/main" id="{70CF9DA9-95CF-4765-9759-D32A66759363}"/>
              </a:ext>
            </a:extLst>
          </p:cNvPr>
          <p:cNvSpPr txBox="1"/>
          <p:nvPr/>
        </p:nvSpPr>
        <p:spPr>
          <a:xfrm>
            <a:off x="171450" y="208829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kumimoji="1" lang="ja-JP" altLang="en-US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結果</a:t>
            </a:r>
            <a:r>
              <a:rPr kumimoji="1" lang="en-US" altLang="zh-CN" sz="1000" dirty="0"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  <a:endParaRPr kumimoji="1" lang="zh-CN" altLang="en-US" sz="1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BFB79A-D4C5-4933-9C98-DAEE0465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534970"/>
            <a:ext cx="2609850" cy="6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203917"/>
            <a:ext cx="34290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ja-JP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4.</a:t>
            </a:r>
            <a:r>
              <a:rPr lang="ja-JP" altLang="en-US" spc="35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考察</a:t>
            </a:r>
            <a:endParaRPr lang="en-US" altLang="ja-JP" spc="35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2488"/>
            <a:ext cx="4607940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613982F-9823-4959-A79C-4BD06D404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2450" y="3310329"/>
            <a:ext cx="209550" cy="10797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>
                <a:latin typeface="MS PGothic" panose="020B0600070205080204" pitchFamily="34" charset="-128"/>
                <a:ea typeface="MS PGothic" panose="020B0600070205080204" pitchFamily="34" charset="-128"/>
              </a:rPr>
              <a:pPr marL="38100">
                <a:lnSpc>
                  <a:spcPts val="675"/>
                </a:lnSpc>
              </a:pPr>
              <a:t>9</a:t>
            </a:fld>
            <a:r>
              <a:rPr lang="en-US" sz="1200" spc="-14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sz="1200" spc="-5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0D943548-1B7D-42D7-9696-2098D1CA3F88}"/>
              </a:ext>
            </a:extLst>
          </p:cNvPr>
          <p:cNvSpPr txBox="1"/>
          <p:nvPr/>
        </p:nvSpPr>
        <p:spPr>
          <a:xfrm>
            <a:off x="95251" y="663575"/>
            <a:ext cx="4343399" cy="2894155"/>
          </a:xfrm>
          <a:prstGeom prst="rect">
            <a:avLst/>
          </a:prstGeom>
        </p:spPr>
        <p:txBody>
          <a:bodyPr vert="horz" wrap="square" lIns="0" tIns="26572" rIns="0" bIns="0" rtlCol="0">
            <a:spAutoFit/>
          </a:bodyPr>
          <a:lstStyle/>
          <a:p>
            <a:pPr marL="6403">
              <a:spcBef>
                <a:spcPts val="209"/>
              </a:spcBef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今回の研究は日本語自動修正システムの</a:t>
            </a:r>
            <a:r>
              <a:rPr lang="ja-JP" altLang="en-US" sz="908" b="1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第一歩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である。</a:t>
            </a:r>
            <a:endParaRPr lang="en-US" altLang="ja-JP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403">
              <a:spcBef>
                <a:spcPts val="209"/>
              </a:spcBef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　世の中で実用できる修正システムに向かって、「</a:t>
            </a:r>
            <a:r>
              <a:rPr lang="ja-JP" altLang="en-US" sz="908" b="1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モデル自体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」と「</a:t>
            </a:r>
            <a:r>
              <a:rPr lang="ja-JP" altLang="en-US" sz="908" b="1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実用化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」という二つの面から考察する。</a:t>
            </a:r>
            <a:endParaRPr lang="en-US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177853" indent="-171450">
              <a:lnSpc>
                <a:spcPct val="200000"/>
              </a:lnSpc>
              <a:spcBef>
                <a:spcPts val="209"/>
              </a:spcBef>
              <a:buFont typeface="Wingdings" panose="05000000000000000000" pitchFamily="2" charset="2"/>
              <a:buChar char="Ø"/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モデル自身</a:t>
            </a:r>
            <a:endParaRPr lang="en-US" altLang="ja-JP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35053" lvl="1" indent="-171450">
              <a:spcBef>
                <a:spcPts val="209"/>
              </a:spcBef>
              <a:buFont typeface="Arial" panose="020B0604020202020204" pitchFamily="34" charset="0"/>
              <a:buChar char="•"/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汎化能力： 誤りパターン無数存在、</a:t>
            </a:r>
            <a:r>
              <a:rPr lang="ja-JP" altLang="en-US" sz="908" spc="-3" dirty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スパース性が高い </a:t>
            </a:r>
            <a:r>
              <a:rPr lang="en-US" altLang="ja-JP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 </a:t>
            </a:r>
            <a:r>
              <a:rPr lang="ja-JP" altLang="en-US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形態素解析 改良</a:t>
            </a:r>
            <a:endParaRPr lang="en-US" altLang="ja-JP" sz="908" spc="-3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35053" lvl="1" indent="-171450">
              <a:spcBef>
                <a:spcPts val="209"/>
              </a:spcBef>
              <a:buFont typeface="Arial" panose="020B0604020202020204" pitchFamily="34" charset="0"/>
              <a:buChar char="•"/>
              <a:tabLst>
                <a:tab pos="151439" algn="l"/>
              </a:tabLst>
            </a:pPr>
            <a:r>
              <a:rPr lang="en-US" altLang="ja-JP" sz="1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                  </a:t>
            </a:r>
          </a:p>
          <a:p>
            <a:pPr marL="635053" lvl="1" indent="-171450">
              <a:spcBef>
                <a:spcPts val="209"/>
              </a:spcBef>
              <a:buFont typeface="Arial" panose="020B0604020202020204" pitchFamily="34" charset="0"/>
              <a:buChar char="•"/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擬似データ生成：</a:t>
            </a:r>
            <a:r>
              <a:rPr lang="ja-JP" altLang="en-US" sz="908" spc="-3" dirty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自然な誤りデータ生成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r>
              <a:rPr lang="en-US" altLang="ja-JP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 </a:t>
            </a:r>
            <a:r>
              <a:rPr lang="ja-JP" altLang="en-US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言語学分析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（国別学習者</a:t>
            </a:r>
            <a:r>
              <a:rPr lang="en-US" altLang="ja-JP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)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、</a:t>
            </a:r>
            <a:r>
              <a:rPr lang="en-US" altLang="ja-JP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GAN</a:t>
            </a:r>
            <a:br>
              <a:rPr lang="en-US" altLang="ja-JP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</a:br>
            <a:r>
              <a:rPr lang="ja-JP" altLang="en-US" sz="908" spc="-3" dirty="0">
                <a:solidFill>
                  <a:schemeClr val="bg1">
                    <a:lumMod val="5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情報量は勝手に増加しないはず、学習データ生成の本質？</a:t>
            </a:r>
            <a:br>
              <a:rPr lang="en-US" altLang="ja-JP" sz="908" spc="-3" dirty="0">
                <a:solidFill>
                  <a:schemeClr val="bg1">
                    <a:lumMod val="5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</a:br>
            <a:endParaRPr lang="en-US" altLang="ja-JP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177853" indent="-171450">
              <a:spcBef>
                <a:spcPts val="209"/>
              </a:spcBef>
              <a:buFont typeface="Wingdings" panose="05000000000000000000" pitchFamily="2" charset="2"/>
              <a:buChar char="Ø"/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実用化</a:t>
            </a:r>
            <a:endParaRPr lang="en-US" altLang="ja-JP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35053" lvl="1" indent="-171450">
              <a:spcBef>
                <a:spcPts val="209"/>
              </a:spcBef>
              <a:buFont typeface="Arial" panose="020B0604020202020204" pitchFamily="34" charset="0"/>
              <a:buChar char="•"/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解釈性：機械学習はブラックボックスの中で行うので、</a:t>
            </a:r>
            <a:r>
              <a:rPr lang="ja-JP" altLang="en-US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学習者に有益なフィードバック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を提供できるように改良が必要</a:t>
            </a:r>
            <a:endParaRPr lang="en-US" altLang="ja-JP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463603" lvl="1">
              <a:spcBef>
                <a:spcPts val="209"/>
              </a:spcBef>
              <a:tabLst>
                <a:tab pos="151439" algn="l"/>
              </a:tabLst>
            </a:pPr>
            <a:r>
              <a:rPr lang="en-US" altLang="ja-JP" sz="3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 </a:t>
            </a:r>
            <a:endParaRPr lang="en-US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635053" lvl="1" indent="-171450">
              <a:spcBef>
                <a:spcPts val="209"/>
              </a:spcBef>
              <a:buFont typeface="Arial" panose="020B0604020202020204" pitchFamily="34" charset="0"/>
              <a:buChar char="•"/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意味への配慮：特に</a:t>
            </a:r>
            <a:r>
              <a:rPr lang="ja-JP" altLang="en-US" sz="908" spc="-3" dirty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句単位の訂正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から長い文章 </a:t>
            </a:r>
            <a:r>
              <a:rPr lang="en-US" altLang="ja-JP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 </a:t>
            </a:r>
            <a:r>
              <a:rPr lang="ja-JP" altLang="en-US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トピックモデルの導入</a:t>
            </a:r>
            <a:br>
              <a:rPr lang="en-US" altLang="ja-JP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</a:br>
            <a:r>
              <a:rPr lang="en-US" altLang="ja-JP" sz="5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endParaRPr lang="en-US" altLang="ja-JP" sz="908" spc="-3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/>
              <a:sym typeface="Wingdings" panose="05000000000000000000" pitchFamily="2" charset="2"/>
            </a:endParaRPr>
          </a:p>
          <a:p>
            <a:pPr marL="635053" lvl="1" indent="-171450">
              <a:spcBef>
                <a:spcPts val="209"/>
              </a:spcBef>
              <a:buFont typeface="Arial" panose="020B0604020202020204" pitchFamily="34" charset="0"/>
              <a:buChar char="•"/>
              <a:tabLst>
                <a:tab pos="151439" algn="l"/>
              </a:tabLst>
            </a:pP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日本語特性：</a:t>
            </a:r>
            <a:r>
              <a:rPr lang="ja-JP" altLang="en-US" sz="908" spc="-3" dirty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敬語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、</a:t>
            </a:r>
            <a:r>
              <a:rPr lang="ja-JP" altLang="en-US" sz="908" spc="-3" dirty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外来語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、特に敬語訂正の需要高い </a:t>
            </a:r>
            <a:r>
              <a:rPr lang="en-US" altLang="ja-JP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</a:t>
            </a:r>
            <a:r>
              <a:rPr lang="ja-JP" altLang="en-US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 </a:t>
            </a:r>
            <a:r>
              <a:rPr lang="ja-JP" altLang="en-US" sz="908" spc="-3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敬語訂正を独立開発</a:t>
            </a:r>
            <a:br>
              <a:rPr lang="en-US" altLang="ja-JP" sz="908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</a:br>
            <a:r>
              <a:rPr lang="en-US" altLang="ja-JP" sz="500" spc="-3" dirty="0">
                <a:latin typeface="MS PGothic" panose="020B0600070205080204" pitchFamily="34" charset="-128"/>
                <a:ea typeface="MS PGothic" panose="020B0600070205080204" pitchFamily="34" charset="-128"/>
                <a:cs typeface="Arial"/>
              </a:rPr>
              <a:t> </a:t>
            </a:r>
            <a:endParaRPr lang="en-US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177853" indent="-171450">
              <a:spcBef>
                <a:spcPts val="209"/>
              </a:spcBef>
              <a:buFont typeface="Arial" panose="020B0604020202020204" pitchFamily="34" charset="0"/>
              <a:buChar char="•"/>
              <a:tabLst>
                <a:tab pos="151439" algn="l"/>
              </a:tabLst>
            </a:pPr>
            <a:endParaRPr lang="en-US" sz="908" spc="-3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  <a:p>
            <a:pPr marL="177853" indent="-171450">
              <a:spcBef>
                <a:spcPts val="209"/>
              </a:spcBef>
              <a:buFontTx/>
              <a:buChar char="-"/>
              <a:tabLst>
                <a:tab pos="151439" algn="l"/>
              </a:tabLst>
            </a:pPr>
            <a:endParaRPr sz="706" dirty="0">
              <a:latin typeface="MS PGothic" panose="020B0600070205080204" pitchFamily="34" charset="-128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00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</TotalTime>
  <Words>785</Words>
  <Application>Microsoft Office PowerPoint</Application>
  <PresentationFormat>ユーザー設定</PresentationFormat>
  <Paragraphs>110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LM Sans 17</vt:lpstr>
      <vt:lpstr>LM Sans 8</vt:lpstr>
      <vt:lpstr>MS PGothic</vt:lpstr>
      <vt:lpstr>Arial</vt:lpstr>
      <vt:lpstr>Calibri</vt:lpstr>
      <vt:lpstr>Wingdings</vt:lpstr>
      <vt:lpstr>Office Theme</vt:lpstr>
      <vt:lpstr> 研究テーマ 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Beamer で作ったスライドの日本語が SlideShare で豆腐になるのを修正する方法</dc:title>
  <dc:creator>YUN ·</dc:creator>
  <cp:lastModifiedBy>· YUN</cp:lastModifiedBy>
  <cp:revision>493</cp:revision>
  <dcterms:created xsi:type="dcterms:W3CDTF">2020-01-13T16:33:15Z</dcterms:created>
  <dcterms:modified xsi:type="dcterms:W3CDTF">2022-04-14T05:44:14Z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2013-12-10T00:00:00Z</vt:filetime>
  </property>
  <property fmtid="{D5CDD505-2E9C-101B-9397-08002B2CF9AE}" pid="3" name="Creator">
    <vt:lpwstr>LaTeX with Beamer class version 3.32</vt:lpwstr>
  </property>
  <property fmtid="{D5CDD505-2E9C-101B-9397-08002B2CF9AE}" pid="4" name="LastSaved">
    <vt:filetime>2020-01-13T00:00:00Z</vt:filetime>
  </property>
</Properties>
</file>