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350" r:id="rId3"/>
    <p:sldId id="341" r:id="rId4"/>
    <p:sldId id="343" r:id="rId5"/>
    <p:sldId id="348" r:id="rId6"/>
    <p:sldId id="345" r:id="rId7"/>
    <p:sldId id="346" r:id="rId8"/>
    <p:sldId id="349" r:id="rId9"/>
    <p:sldId id="33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6AF0BE1-1FAE-4B3E-9004-DA05787DBF8F}">
          <p14:sldIdLst>
            <p14:sldId id="257"/>
            <p14:sldId id="350"/>
            <p14:sldId id="341"/>
            <p14:sldId id="343"/>
            <p14:sldId id="348"/>
            <p14:sldId id="345"/>
            <p14:sldId id="346"/>
            <p14:sldId id="349"/>
          </p14:sldIdLst>
        </p14:section>
        <p14:section name="back" id="{2F0CEE48-16FE-494A-9182-A2E414D34FB6}">
          <p14:sldIdLst>
            <p14:sldId id="33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E2BA3-CC2F-49D5-AD3B-994499C7FC0A}" v="17" dt="2021-03-11T12:08:49.490"/>
    <p1510:client id="{ECD4C9C3-F356-4DDF-9F20-59EECA8CB33E}" v="23" dt="2021-03-11T10:01:29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9379" autoAdjust="0"/>
  </p:normalViewPr>
  <p:slideViewPr>
    <p:cSldViewPr snapToGrid="0" snapToObjects="1">
      <p:cViewPr varScale="1">
        <p:scale>
          <a:sx n="78" d="100"/>
          <a:sy n="78" d="100"/>
        </p:scale>
        <p:origin x="24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· YUN" userId="1743a8151bd7d308" providerId="LiveId" clId="{076E2BA3-CC2F-49D5-AD3B-994499C7FC0A}"/>
    <pc:docChg chg="undo redo custSel addSld delSld modSld sldOrd addSection modSection">
      <pc:chgData name="· YUN" userId="1743a8151bd7d308" providerId="LiveId" clId="{076E2BA3-CC2F-49D5-AD3B-994499C7FC0A}" dt="2021-03-11T12:44:29.002" v="2256" actId="20577"/>
      <pc:docMkLst>
        <pc:docMk/>
      </pc:docMkLst>
      <pc:sldChg chg="modNotesTx">
        <pc:chgData name="· YUN" userId="1743a8151bd7d308" providerId="LiveId" clId="{076E2BA3-CC2F-49D5-AD3B-994499C7FC0A}" dt="2021-03-11T12:42:10.192" v="2211" actId="20577"/>
        <pc:sldMkLst>
          <pc:docMk/>
          <pc:sldMk cId="3223698335" sldId="257"/>
        </pc:sldMkLst>
      </pc:sldChg>
      <pc:sldChg chg="ord modNotesTx">
        <pc:chgData name="· YUN" userId="1743a8151bd7d308" providerId="LiveId" clId="{076E2BA3-CC2F-49D5-AD3B-994499C7FC0A}" dt="2021-03-11T11:30:36.171" v="1073"/>
        <pc:sldMkLst>
          <pc:docMk/>
          <pc:sldMk cId="4117040433" sldId="337"/>
        </pc:sldMkLst>
      </pc:sldChg>
      <pc:sldChg chg="modNotesTx">
        <pc:chgData name="· YUN" userId="1743a8151bd7d308" providerId="LiveId" clId="{076E2BA3-CC2F-49D5-AD3B-994499C7FC0A}" dt="2021-03-11T12:43:04.204" v="2213" actId="20577"/>
        <pc:sldMkLst>
          <pc:docMk/>
          <pc:sldMk cId="1431901438" sldId="341"/>
        </pc:sldMkLst>
      </pc:sldChg>
      <pc:sldChg chg="modNotesTx">
        <pc:chgData name="· YUN" userId="1743a8151bd7d308" providerId="LiveId" clId="{076E2BA3-CC2F-49D5-AD3B-994499C7FC0A}" dt="2021-03-11T12:44:29.002" v="2256" actId="20577"/>
        <pc:sldMkLst>
          <pc:docMk/>
          <pc:sldMk cId="1203227557" sldId="343"/>
        </pc:sldMkLst>
      </pc:sldChg>
      <pc:sldChg chg="modNotesTx">
        <pc:chgData name="· YUN" userId="1743a8151bd7d308" providerId="LiveId" clId="{076E2BA3-CC2F-49D5-AD3B-994499C7FC0A}" dt="2021-03-11T12:27:06.703" v="1946" actId="20577"/>
        <pc:sldMkLst>
          <pc:docMk/>
          <pc:sldMk cId="1313000224" sldId="345"/>
        </pc:sldMkLst>
      </pc:sldChg>
      <pc:sldChg chg="modNotesTx">
        <pc:chgData name="· YUN" userId="1743a8151bd7d308" providerId="LiveId" clId="{076E2BA3-CC2F-49D5-AD3B-994499C7FC0A}" dt="2021-03-11T12:39:38.256" v="2047" actId="20577"/>
        <pc:sldMkLst>
          <pc:docMk/>
          <pc:sldMk cId="12484856" sldId="346"/>
        </pc:sldMkLst>
      </pc:sldChg>
      <pc:sldChg chg="modNotesTx">
        <pc:chgData name="· YUN" userId="1743a8151bd7d308" providerId="LiveId" clId="{076E2BA3-CC2F-49D5-AD3B-994499C7FC0A}" dt="2021-03-11T12:21:08.972" v="1649"/>
        <pc:sldMkLst>
          <pc:docMk/>
          <pc:sldMk cId="994076072" sldId="348"/>
        </pc:sldMkLst>
      </pc:sldChg>
      <pc:sldChg chg="new del">
        <pc:chgData name="· YUN" userId="1743a8151bd7d308" providerId="LiveId" clId="{076E2BA3-CC2F-49D5-AD3B-994499C7FC0A}" dt="2021-03-11T10:34:08.688" v="1" actId="47"/>
        <pc:sldMkLst>
          <pc:docMk/>
          <pc:sldMk cId="1729255494" sldId="349"/>
        </pc:sldMkLst>
      </pc:sldChg>
      <pc:sldChg chg="addSp delSp modSp add mod modNotesTx">
        <pc:chgData name="· YUN" userId="1743a8151bd7d308" providerId="LiveId" clId="{076E2BA3-CC2F-49D5-AD3B-994499C7FC0A}" dt="2021-03-11T12:41:19.031" v="2157" actId="20577"/>
        <pc:sldMkLst>
          <pc:docMk/>
          <pc:sldMk cId="4224366707" sldId="349"/>
        </pc:sldMkLst>
        <pc:spChg chg="add del mod">
          <ac:chgData name="· YUN" userId="1743a8151bd7d308" providerId="LiveId" clId="{076E2BA3-CC2F-49D5-AD3B-994499C7FC0A}" dt="2021-03-11T11:40:37.050" v="1137" actId="1076"/>
          <ac:spMkLst>
            <pc:docMk/>
            <pc:sldMk cId="4224366707" sldId="349"/>
            <ac:spMk id="6" creationId="{FB0842E2-C421-43BA-9950-2A807E8121F3}"/>
          </ac:spMkLst>
        </pc:spChg>
        <pc:spChg chg="add mod">
          <ac:chgData name="· YUN" userId="1743a8151bd7d308" providerId="LiveId" clId="{076E2BA3-CC2F-49D5-AD3B-994499C7FC0A}" dt="2021-03-11T12:05:12.733" v="1325" actId="1076"/>
          <ac:spMkLst>
            <pc:docMk/>
            <pc:sldMk cId="4224366707" sldId="349"/>
            <ac:spMk id="7" creationId="{8517BE0E-20C1-4808-A681-CFB39F769D4A}"/>
          </ac:spMkLst>
        </pc:spChg>
        <pc:spChg chg="mod">
          <ac:chgData name="· YUN" userId="1743a8151bd7d308" providerId="LiveId" clId="{076E2BA3-CC2F-49D5-AD3B-994499C7FC0A}" dt="2021-03-11T12:05:27.387" v="1330" actId="1076"/>
          <ac:spMkLst>
            <pc:docMk/>
            <pc:sldMk cId="4224366707" sldId="349"/>
            <ac:spMk id="8" creationId="{22500A68-4D04-45CC-B8D8-6A6995AEA052}"/>
          </ac:spMkLst>
        </pc:spChg>
        <pc:spChg chg="del mod">
          <ac:chgData name="· YUN" userId="1743a8151bd7d308" providerId="LiveId" clId="{076E2BA3-CC2F-49D5-AD3B-994499C7FC0A}" dt="2021-03-11T10:34:33.945" v="12" actId="478"/>
          <ac:spMkLst>
            <pc:docMk/>
            <pc:sldMk cId="4224366707" sldId="349"/>
            <ac:spMk id="10" creationId="{EF4C6E64-320E-4EF6-8157-108AE7616A68}"/>
          </ac:spMkLst>
        </pc:spChg>
        <pc:spChg chg="add mod">
          <ac:chgData name="· YUN" userId="1743a8151bd7d308" providerId="LiveId" clId="{076E2BA3-CC2F-49D5-AD3B-994499C7FC0A}" dt="2021-03-11T12:05:29.244" v="1331" actId="1076"/>
          <ac:spMkLst>
            <pc:docMk/>
            <pc:sldMk cId="4224366707" sldId="349"/>
            <ac:spMk id="11" creationId="{5BFC0CBF-8076-45CC-8AAA-28199B9297AF}"/>
          </ac:spMkLst>
        </pc:spChg>
        <pc:spChg chg="add mod">
          <ac:chgData name="· YUN" userId="1743a8151bd7d308" providerId="LiveId" clId="{076E2BA3-CC2F-49D5-AD3B-994499C7FC0A}" dt="2021-03-11T11:41:05.819" v="1144" actId="1076"/>
          <ac:spMkLst>
            <pc:docMk/>
            <pc:sldMk cId="4224366707" sldId="349"/>
            <ac:spMk id="13" creationId="{817D7645-5CCE-46E5-83D7-80581E565A3A}"/>
          </ac:spMkLst>
        </pc:spChg>
        <pc:spChg chg="add mod">
          <ac:chgData name="· YUN" userId="1743a8151bd7d308" providerId="LiveId" clId="{076E2BA3-CC2F-49D5-AD3B-994499C7FC0A}" dt="2021-03-11T11:41:09.556" v="1145" actId="20577"/>
          <ac:spMkLst>
            <pc:docMk/>
            <pc:sldMk cId="4224366707" sldId="349"/>
            <ac:spMk id="14" creationId="{73BF6156-7B4D-466F-BD09-F46A03AB77FF}"/>
          </ac:spMkLst>
        </pc:spChg>
        <pc:picChg chg="del">
          <ac:chgData name="· YUN" userId="1743a8151bd7d308" providerId="LiveId" clId="{076E2BA3-CC2F-49D5-AD3B-994499C7FC0A}" dt="2021-03-11T10:34:13.743" v="3" actId="478"/>
          <ac:picMkLst>
            <pc:docMk/>
            <pc:sldMk cId="4224366707" sldId="349"/>
            <ac:picMk id="7" creationId="{912EC009-747C-4AAA-B90F-5B55FA7E3CFA}"/>
          </ac:picMkLst>
        </pc:picChg>
        <pc:picChg chg="del">
          <ac:chgData name="· YUN" userId="1743a8151bd7d308" providerId="LiveId" clId="{076E2BA3-CC2F-49D5-AD3B-994499C7FC0A}" dt="2021-03-11T10:34:19.051" v="5" actId="478"/>
          <ac:picMkLst>
            <pc:docMk/>
            <pc:sldMk cId="4224366707" sldId="349"/>
            <ac:picMk id="9" creationId="{29E8C8A7-26F7-454E-86E9-D6B7F2D047C0}"/>
          </ac:picMkLst>
        </pc:picChg>
        <pc:picChg chg="del">
          <ac:chgData name="· YUN" userId="1743a8151bd7d308" providerId="LiveId" clId="{076E2BA3-CC2F-49D5-AD3B-994499C7FC0A}" dt="2021-03-11T10:34:16.005" v="4" actId="478"/>
          <ac:picMkLst>
            <pc:docMk/>
            <pc:sldMk cId="4224366707" sldId="349"/>
            <ac:picMk id="12" creationId="{0AFFD0D6-F513-4CD5-AC9F-9EA870E0F289}"/>
          </ac:picMkLst>
        </pc:picChg>
      </pc:sldChg>
      <pc:sldChg chg="addSp delSp modSp add mod modNotesTx">
        <pc:chgData name="· YUN" userId="1743a8151bd7d308" providerId="LiveId" clId="{076E2BA3-CC2F-49D5-AD3B-994499C7FC0A}" dt="2021-03-11T12:17:24.351" v="1515" actId="20577"/>
        <pc:sldMkLst>
          <pc:docMk/>
          <pc:sldMk cId="1848914843" sldId="350"/>
        </pc:sldMkLst>
        <pc:spChg chg="add del mod">
          <ac:chgData name="· YUN" userId="1743a8151bd7d308" providerId="LiveId" clId="{076E2BA3-CC2F-49D5-AD3B-994499C7FC0A}" dt="2021-03-11T11:38:56.230" v="1093" actId="478"/>
          <ac:spMkLst>
            <pc:docMk/>
            <pc:sldMk cId="1848914843" sldId="350"/>
            <ac:spMk id="3" creationId="{03BE2974-E2CA-440E-BC0C-E57AEE91DDA1}"/>
          </ac:spMkLst>
        </pc:spChg>
        <pc:spChg chg="del mod">
          <ac:chgData name="· YUN" userId="1743a8151bd7d308" providerId="LiveId" clId="{076E2BA3-CC2F-49D5-AD3B-994499C7FC0A}" dt="2021-03-11T11:50:49.073" v="1166" actId="478"/>
          <ac:spMkLst>
            <pc:docMk/>
            <pc:sldMk cId="1848914843" sldId="350"/>
            <ac:spMk id="6" creationId="{FB0842E2-C421-43BA-9950-2A807E8121F3}"/>
          </ac:spMkLst>
        </pc:spChg>
        <pc:spChg chg="mod">
          <ac:chgData name="· YUN" userId="1743a8151bd7d308" providerId="LiveId" clId="{076E2BA3-CC2F-49D5-AD3B-994499C7FC0A}" dt="2021-03-11T11:39:43.105" v="1134" actId="14100"/>
          <ac:spMkLst>
            <pc:docMk/>
            <pc:sldMk cId="1848914843" sldId="350"/>
            <ac:spMk id="7" creationId="{F9306920-7109-44C0-AFB3-F6384BAA5A63}"/>
          </ac:spMkLst>
        </pc:spChg>
        <pc:spChg chg="mod">
          <ac:chgData name="· YUN" userId="1743a8151bd7d308" providerId="LiveId" clId="{076E2BA3-CC2F-49D5-AD3B-994499C7FC0A}" dt="2021-03-11T11:39:44.410" v="1135" actId="1076"/>
          <ac:spMkLst>
            <pc:docMk/>
            <pc:sldMk cId="1848914843" sldId="350"/>
            <ac:spMk id="8" creationId="{2059EC49-9DA9-442C-8CD1-56B2092B8B85}"/>
          </ac:spMkLst>
        </pc:spChg>
        <pc:picChg chg="del">
          <ac:chgData name="· YUN" userId="1743a8151bd7d308" providerId="LiveId" clId="{076E2BA3-CC2F-49D5-AD3B-994499C7FC0A}" dt="2021-03-11T11:38:53.053" v="1092" actId="478"/>
          <ac:picMkLst>
            <pc:docMk/>
            <pc:sldMk cId="1848914843" sldId="350"/>
            <ac:picMk id="5" creationId="{F15729B2-7983-AB40-A81B-799B38CF0D44}"/>
          </ac:picMkLst>
        </pc:picChg>
        <pc:picChg chg="add mod">
          <ac:chgData name="· YUN" userId="1743a8151bd7d308" providerId="LiveId" clId="{076E2BA3-CC2F-49D5-AD3B-994499C7FC0A}" dt="2021-03-11T12:08:49.490" v="1383" actId="14100"/>
          <ac:picMkLst>
            <pc:docMk/>
            <pc:sldMk cId="1848914843" sldId="350"/>
            <ac:picMk id="1026" creationId="{70E593A0-C2DD-403C-9F69-60F7D7E5578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7684F-85FF-4738-859C-36B406EFB1F2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D8591-443B-4C57-AAE4-A49833CB2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094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初めて、東京大学　新領域　複雑理工　のセツウンハンと申します。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D8591-443B-4C57-AAE4-A49833CB2EF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623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生まれは中国の</a:t>
            </a:r>
            <a:r>
              <a:rPr kumimoji="1" lang="en-US" altLang="ja-JP" dirty="0"/>
              <a:t>Shanghai</a:t>
            </a:r>
            <a:r>
              <a:rPr kumimoji="1" lang="ja-JP" altLang="en-US" dirty="0"/>
              <a:t>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D8591-443B-4C57-AAE4-A49833CB2EF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154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高校では、思い切って、イギリスに交換留学しました。</a:t>
            </a:r>
            <a:endParaRPr kumimoji="1" lang="en-US" altLang="ja-JP" dirty="0"/>
          </a:p>
          <a:p>
            <a:r>
              <a:rPr kumimoji="1" lang="ja-JP" altLang="en-US" dirty="0"/>
              <a:t>この写真は私たちが学校のスピーチ大会で優勝した　時の写真です。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D8591-443B-4C57-AAE4-A49833CB2EF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665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その後、日本文化に興味があって、日本に来ました。</a:t>
            </a:r>
            <a:endParaRPr kumimoji="1" lang="en-US" altLang="ja-JP" dirty="0"/>
          </a:p>
          <a:p>
            <a:r>
              <a:rPr kumimoji="1" lang="ja-JP" altLang="en-US" dirty="0"/>
              <a:t>学部時代では、友たちと留学生向けの塾を起業しました。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（真中のは私です）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D8591-443B-4C57-AAE4-A49833CB2EF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515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続けて、</a:t>
            </a:r>
            <a:endParaRPr kumimoji="1" lang="en-US" altLang="ja-JP" dirty="0"/>
          </a:p>
          <a:p>
            <a:r>
              <a:rPr kumimoji="1" lang="ja-JP" altLang="en-US" dirty="0"/>
              <a:t>東大の院に入って、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と機械学習について</a:t>
            </a:r>
            <a:endParaRPr kumimoji="1" lang="en-US" altLang="ja-JP" dirty="0"/>
          </a:p>
          <a:p>
            <a:r>
              <a:rPr kumimoji="1" lang="ja-JP" altLang="en-US" dirty="0"/>
              <a:t>二つのテーマを研究しています。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D8591-443B-4C57-AAE4-A49833CB2EF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494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さらに、研究しながら、私はインターンやアルバイトもしています。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中国</a:t>
            </a:r>
            <a:r>
              <a:rPr kumimoji="1" lang="en-US" altLang="ja-JP" dirty="0"/>
              <a:t>it</a:t>
            </a:r>
            <a:r>
              <a:rPr kumimoji="1" lang="ja-JP" altLang="en-US" dirty="0"/>
              <a:t>大手　アリババの</a:t>
            </a:r>
            <a:r>
              <a:rPr kumimoji="1" lang="en-US" altLang="ja-JP" dirty="0"/>
              <a:t>workshop</a:t>
            </a:r>
            <a:r>
              <a:rPr kumimoji="1" lang="ja-JP" altLang="en-US" dirty="0"/>
              <a:t>を参加しました。</a:t>
            </a:r>
            <a:endParaRPr kumimoji="1" lang="en-US" altLang="ja-JP" dirty="0"/>
          </a:p>
          <a:p>
            <a:r>
              <a:rPr kumimoji="1" lang="ja-JP" altLang="en-US" dirty="0"/>
              <a:t>今まで</a:t>
            </a:r>
            <a:r>
              <a:rPr kumimoji="1" lang="en-US" altLang="ja-JP" dirty="0"/>
              <a:t>taxi</a:t>
            </a:r>
            <a:r>
              <a:rPr kumimoji="1" lang="ja-JP" altLang="en-US" dirty="0"/>
              <a:t>を呼ぶ時は、電話通信で打ち合わせ場所を決めます。しかし、色々な不足点があって、</a:t>
            </a:r>
            <a:endParaRPr kumimoji="1" lang="en-US" altLang="ja-JP" dirty="0"/>
          </a:p>
          <a:p>
            <a:r>
              <a:rPr kumimoji="1" lang="ja-JP" altLang="en-US" dirty="0"/>
              <a:t>私たちは機械学習を利用して、自動的に打ち合わせ場所を決定しました。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今まで解決困難の問題を解決したには、高い解決力を発揮しました。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D8591-443B-4C57-AAE4-A49833CB2EF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309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また、</a:t>
            </a:r>
            <a:r>
              <a:rPr kumimoji="1" lang="en-US" altLang="ja-JP" dirty="0"/>
              <a:t>it</a:t>
            </a:r>
            <a:r>
              <a:rPr kumimoji="1" lang="ja-JP" altLang="en-US" dirty="0"/>
              <a:t>ベンチャーでアルバイトするとき、</a:t>
            </a:r>
            <a:endParaRPr kumimoji="1" lang="en-US" altLang="ja-JP" dirty="0"/>
          </a:p>
          <a:p>
            <a:r>
              <a:rPr lang="ja-JP" altLang="en-US" sz="1200" b="1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不動産価額予測</a:t>
            </a:r>
            <a:r>
              <a:rPr kumimoji="1" lang="ja-JP" altLang="en-US" dirty="0"/>
              <a:t>の依頼がきました。</a:t>
            </a:r>
            <a:endParaRPr kumimoji="1" lang="en-US" altLang="ja-JP" dirty="0"/>
          </a:p>
          <a:p>
            <a:r>
              <a:rPr lang="ja-JP" altLang="ja-JP" sz="1800" kern="0" dirty="0">
                <a:solidFill>
                  <a:srgbClr val="385623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しかし、不動産価額は</a:t>
            </a:r>
            <a:r>
              <a:rPr lang="ja-JP" altLang="en-US" sz="1800" kern="0" dirty="0">
                <a:solidFill>
                  <a:srgbClr val="385623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敏感</a:t>
            </a:r>
            <a:r>
              <a:rPr lang="ja-JP" altLang="ja-JP" sz="1800" kern="0" dirty="0">
                <a:solidFill>
                  <a:srgbClr val="385623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で、高精度のものを開発</a:t>
            </a:r>
            <a:r>
              <a:rPr lang="ja-JP" altLang="en-US" sz="1800" kern="0" dirty="0">
                <a:solidFill>
                  <a:srgbClr val="385623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する</a:t>
            </a:r>
            <a:r>
              <a:rPr lang="ja-JP" altLang="ja-JP" sz="1800" kern="0" dirty="0">
                <a:solidFill>
                  <a:srgbClr val="385623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には高いコストがかかり</a:t>
            </a:r>
            <a:r>
              <a:rPr lang="ja-JP" altLang="en-US" sz="1800" kern="0" dirty="0">
                <a:solidFill>
                  <a:srgbClr val="385623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ます。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800" kern="0" dirty="0">
                <a:solidFill>
                  <a:srgbClr val="385623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お客様</a:t>
            </a:r>
            <a:r>
              <a:rPr lang="ja-JP" altLang="ja-JP" sz="1800" kern="0" dirty="0">
                <a:solidFill>
                  <a:srgbClr val="385623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と積極的に交流することで真のニーズを見つけ</a:t>
            </a:r>
            <a:r>
              <a:rPr lang="ja-JP" altLang="en-US" sz="1800" kern="0" dirty="0">
                <a:solidFill>
                  <a:srgbClr val="385623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ました。</a:t>
            </a:r>
            <a:endParaRPr lang="en-US" altLang="ja-JP" sz="1800" kern="0" dirty="0">
              <a:solidFill>
                <a:srgbClr val="385623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ja-JP" sz="1800" kern="0" dirty="0">
                <a:solidFill>
                  <a:srgbClr val="385623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高い精度の予測でなく、ある程度</a:t>
            </a:r>
            <a:r>
              <a:rPr lang="ja-JP" altLang="en-US" sz="1800" kern="0" dirty="0">
                <a:solidFill>
                  <a:srgbClr val="385623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の</a:t>
            </a:r>
            <a:r>
              <a:rPr lang="ja-JP" altLang="ja-JP" sz="1800" kern="0" dirty="0">
                <a:solidFill>
                  <a:srgbClr val="385623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予測を可視化にすればよいということ</a:t>
            </a:r>
            <a:r>
              <a:rPr lang="ja-JP" altLang="en-US" sz="1800" kern="0" dirty="0">
                <a:solidFill>
                  <a:srgbClr val="385623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を分かりました。</a:t>
            </a:r>
            <a:endParaRPr lang="en-US" altLang="ja-JP" sz="1800" kern="0" dirty="0">
              <a:solidFill>
                <a:srgbClr val="385623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ja-JP" sz="1800" kern="0" dirty="0">
                <a:solidFill>
                  <a:srgbClr val="385623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プランを切り替え、コストが大幅に</a:t>
            </a:r>
            <a:r>
              <a:rPr lang="ja-JP" altLang="en-US" sz="1800" kern="0" dirty="0">
                <a:solidFill>
                  <a:srgbClr val="385623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減少し</a:t>
            </a:r>
            <a:r>
              <a:rPr lang="ja-JP" altLang="ja-JP" sz="1800" kern="0" dirty="0">
                <a:solidFill>
                  <a:srgbClr val="385623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、三方よしになった。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課題発見力の重要さを知りました。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D8591-443B-4C57-AAE4-A49833CB2EF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386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未来では、</a:t>
            </a:r>
            <a:r>
              <a:rPr lang="ja-JP" altLang="en-US" sz="1200" b="1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課題解決力</a:t>
            </a:r>
            <a:r>
              <a:rPr kumimoji="1" lang="ja-JP" altLang="en-US" sz="1200" b="1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　</a:t>
            </a:r>
            <a:r>
              <a:rPr lang="ja-JP" altLang="en-US" sz="1200" b="1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課題発見力　</a:t>
            </a:r>
            <a:r>
              <a:rPr lang="ja-JP" altLang="en-US" sz="1200" b="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を発揮し、お客様の改革を実現させる</a:t>
            </a:r>
            <a:r>
              <a:rPr lang="ja-JP" altLang="en-US" sz="1200" b="1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コンサルタント</a:t>
            </a:r>
            <a:r>
              <a:rPr lang="ja-JP" altLang="en-US" sz="1200" b="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になりたいです。</a:t>
            </a:r>
            <a:endParaRPr lang="en-US" altLang="ja-JP" sz="1200" b="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b="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b="1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D8591-443B-4C57-AAE4-A49833CB2EF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114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高校までは中国の上海で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大学では日本に留学してきました。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D8591-443B-4C57-AAE4-A49833CB2EF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557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B6799-ED88-E34C-AC87-B1ED3B7B3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0C1CB9-C2C9-C446-A55A-F4C7B664B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5FEC9B-785E-8740-8101-9C07D4D9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E624-8F59-DD4B-9B47-C8FF85330201}" type="datetimeFigureOut">
              <a:rPr kumimoji="1" lang="zh-CN" altLang="en-US" smtClean="0"/>
              <a:t>2021/3/11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770D1-2F8C-7142-A90E-74259D30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6F63EB-5389-FD4A-94D4-ED8C439B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28F9-AD91-F741-B5BF-8F6764312E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518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1DE89-749C-944C-ADD8-3C176DD4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4D5401-A727-D54C-B422-CE172FD71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3E63DF-88C5-344F-B2F9-675650AC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E624-8F59-DD4B-9B47-C8FF85330201}" type="datetimeFigureOut">
              <a:rPr kumimoji="1" lang="zh-CN" altLang="en-US" smtClean="0"/>
              <a:t>2021/3/11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6301A-6673-354F-A2DD-3FA65583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D20647-18C3-804F-985E-29D6E4D0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28F9-AD91-F741-B5BF-8F6764312E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880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B27E25-97AA-B442-A1FE-60AD9E376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E633E1-B7C8-1946-B741-9CA5CCBE1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A3E22D-7514-FD48-A8C1-16128075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E624-8F59-DD4B-9B47-C8FF85330201}" type="datetimeFigureOut">
              <a:rPr kumimoji="1" lang="zh-CN" altLang="en-US" smtClean="0"/>
              <a:t>2021/3/11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D89CE9-D5A5-BC4A-A39D-7593F7B0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B6065B-F7B6-8F46-B88C-341A54F7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28F9-AD91-F741-B5BF-8F6764312E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628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B7CA8-090E-184C-BF18-18E159F38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CE826-FB84-474A-8A08-CD513068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5CC13A-9CE0-B449-A8B6-B234310B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E624-8F59-DD4B-9B47-C8FF85330201}" type="datetimeFigureOut">
              <a:rPr kumimoji="1" lang="zh-CN" altLang="en-US" smtClean="0"/>
              <a:t>2021/3/11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97C0C7-9D85-FE4B-AFA0-23329A01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B45DB-912F-D44B-9BE9-790D6182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28F9-AD91-F741-B5BF-8F6764312E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430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7182D-5497-F042-9895-2D5ABF1EC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1B60F6-90D0-674A-AE0A-8F29C4830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191EF6-180D-314F-877A-C5FB856F3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E624-8F59-DD4B-9B47-C8FF85330201}" type="datetimeFigureOut">
              <a:rPr kumimoji="1" lang="zh-CN" altLang="en-US" smtClean="0"/>
              <a:t>2021/3/11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BC0867-F226-3340-A09B-BC14B42F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652EE1-3F1C-B54E-9081-FD629F7F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28F9-AD91-F741-B5BF-8F6764312E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436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1FFD8-2351-5D4E-9DDE-C92DC2D6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AF7B0-94B1-414F-B10E-ADD81F145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843B37-4BDF-EA4F-B10F-BB3872000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E07369-A8BF-A146-BDD8-2D1D3D51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E624-8F59-DD4B-9B47-C8FF85330201}" type="datetimeFigureOut">
              <a:rPr kumimoji="1" lang="zh-CN" altLang="en-US" smtClean="0"/>
              <a:t>2021/3/11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209C67-4089-E04F-BD49-E88DF64C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C7CCA1-D14D-8447-B7E3-4DA1D09D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28F9-AD91-F741-B5BF-8F6764312E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725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08719-EFD0-8C4D-BE6C-45A9C9CC5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94EFD1-EB61-F44D-BF46-88718806B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0E9A89-8D5D-0148-BCAD-C6EC33253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3729AA-B560-B049-A7AF-5BFBC84EA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8B2E73-4840-7547-89C6-FD4719D0F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E7316F-2A84-1C47-94E2-DE2C34FC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E624-8F59-DD4B-9B47-C8FF85330201}" type="datetimeFigureOut">
              <a:rPr kumimoji="1" lang="zh-CN" altLang="en-US" smtClean="0"/>
              <a:t>2021/3/11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F7AD08-EA86-D540-BF33-163757B96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F412E2-DEE0-2F46-A942-E629585F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28F9-AD91-F741-B5BF-8F6764312E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60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F8F35-4961-4048-86C5-10B79C29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58C306-1390-044F-B0D9-D14ACD10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E624-8F59-DD4B-9B47-C8FF85330201}" type="datetimeFigureOut">
              <a:rPr kumimoji="1" lang="zh-CN" altLang="en-US" smtClean="0"/>
              <a:t>2021/3/11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87BF0F-1CAA-9948-BE3F-AD7169EC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DBBCB1-F52E-8344-8623-443ED566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28F9-AD91-F741-B5BF-8F6764312E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77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B5F28A-E235-BA46-9848-5C2B917A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E624-8F59-DD4B-9B47-C8FF85330201}" type="datetimeFigureOut">
              <a:rPr kumimoji="1" lang="zh-CN" altLang="en-US" smtClean="0"/>
              <a:t>2021/3/11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8B1BA3-FC23-B34D-A256-F2C729DA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1AA35C-702B-B943-86ED-C14FE4BA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28F9-AD91-F741-B5BF-8F6764312E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400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41590-DDCC-DF4F-AB50-17763AF9F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8D8BF9-C1E7-4445-836C-C63DA3B7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6DF6EB-CF7B-AE46-A941-4C6E04211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C5238F-BC4B-A541-945A-BF4DFF4F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E624-8F59-DD4B-9B47-C8FF85330201}" type="datetimeFigureOut">
              <a:rPr kumimoji="1" lang="zh-CN" altLang="en-US" smtClean="0"/>
              <a:t>2021/3/11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DE1A7A-01AA-3645-B54C-DCA833C3E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4FB970-ED2A-8647-8F7F-B6868E9C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28F9-AD91-F741-B5BF-8F6764312E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549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17D48-31E8-824F-B549-970EAF3A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3850BC-245F-C543-82EE-5D82E0200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3D859E-89B9-6840-900E-655326E36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FEB665-E0F8-064A-9CEE-C24009C7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E624-8F59-DD4B-9B47-C8FF85330201}" type="datetimeFigureOut">
              <a:rPr kumimoji="1" lang="zh-CN" altLang="en-US" smtClean="0"/>
              <a:t>2021/3/11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2A701D-2738-7549-ADCB-DEB7A47C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5336CA-34F8-EB41-A662-A635EDDF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28F9-AD91-F741-B5BF-8F6764312E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779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697B78-563E-1D4C-8260-910EE8B6D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48BF1D-5B45-254A-B701-16D5B74EE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AB26B-EEDB-C047-9FD3-83DB3A0A8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CE624-8F59-DD4B-9B47-C8FF85330201}" type="datetimeFigureOut">
              <a:rPr kumimoji="1" lang="zh-CN" altLang="en-US" smtClean="0"/>
              <a:t>2021/3/11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0E28AD-7885-9F4D-878D-F50B64A16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3F165-7B0D-D548-A21C-DF0A06C08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F28F9-AD91-F741-B5BF-8F6764312E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0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E1A11-6114-EC4D-B9E2-EFED694C0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538" y="2862"/>
            <a:ext cx="7195457" cy="1808956"/>
          </a:xfrm>
        </p:spPr>
        <p:txBody>
          <a:bodyPr>
            <a:normAutofit/>
          </a:bodyPr>
          <a:lstStyle/>
          <a:p>
            <a:r>
              <a:rPr kumimoji="1" lang="zh-CN" altLang="en-US" sz="8800" dirty="0">
                <a:latin typeface="Yuanti SC" panose="02010600040101010101" pitchFamily="2" charset="-122"/>
                <a:ea typeface="Yuanti SC" panose="02010600040101010101" pitchFamily="2" charset="-122"/>
              </a:rPr>
              <a:t>東京大学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03790D-D161-D243-B512-06828B469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2857" y="4897825"/>
            <a:ext cx="9144000" cy="1655762"/>
          </a:xfrm>
        </p:spPr>
        <p:txBody>
          <a:bodyPr>
            <a:normAutofit fontScale="85000" lnSpcReduction="10000"/>
          </a:bodyPr>
          <a:lstStyle/>
          <a:p>
            <a:r>
              <a:rPr kumimoji="1" lang="zh-CN" altLang="en-US" sz="11500" dirty="0"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セツ</a:t>
            </a:r>
            <a:r>
              <a:rPr kumimoji="1" lang="ja-JP" altLang="en-US" sz="11500"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　</a:t>
            </a:r>
            <a:r>
              <a:rPr kumimoji="1" lang="zh-CN" altLang="en-US" sz="11500" dirty="0">
                <a:latin typeface="STHupo" panose="02010800040101010101" pitchFamily="2" charset="-122"/>
                <a:ea typeface="STHupo" panose="02010800040101010101" pitchFamily="2" charset="-122"/>
                <a:cs typeface="+mj-cs"/>
              </a:rPr>
              <a:t>ウンハン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9962900-1E54-B544-B4FC-DD1702E560E1}"/>
              </a:ext>
            </a:extLst>
          </p:cNvPr>
          <p:cNvSpPr txBox="1">
            <a:spLocks/>
          </p:cNvSpPr>
          <p:nvPr/>
        </p:nvSpPr>
        <p:spPr>
          <a:xfrm>
            <a:off x="0" y="1461350"/>
            <a:ext cx="12409715" cy="18089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7200" dirty="0">
                <a:latin typeface="Libian SC" panose="02010600040101010101" pitchFamily="2" charset="-122"/>
                <a:ea typeface="Libian SC" panose="02010600040101010101" pitchFamily="2" charset="-122"/>
              </a:rPr>
              <a:t>新領域創成科学研究科</a:t>
            </a:r>
            <a:endParaRPr kumimoji="1" lang="en-US" altLang="zh-CN" sz="7200" dirty="0">
              <a:latin typeface="Libian SC" panose="02010600040101010101" pitchFamily="2" charset="-122"/>
              <a:ea typeface="Libian SC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6FB4C3-5C3C-2C46-8261-CD066A2AC590}"/>
              </a:ext>
            </a:extLst>
          </p:cNvPr>
          <p:cNvSpPr txBox="1"/>
          <p:nvPr/>
        </p:nvSpPr>
        <p:spPr>
          <a:xfrm>
            <a:off x="3342535" y="3274255"/>
            <a:ext cx="572464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200" dirty="0">
                <a:latin typeface="Libian SC" panose="02010600040101010101" pitchFamily="2" charset="-122"/>
                <a:ea typeface="Libian SC" panose="02010600040101010101" pitchFamily="2" charset="-122"/>
                <a:cs typeface="+mj-cs"/>
              </a:rPr>
              <a:t>複雑理工専攻</a:t>
            </a:r>
          </a:p>
          <a:p>
            <a:endParaRPr kumimoji="1" lang="zh-CN" altLang="en-US" sz="2000" dirty="0"/>
          </a:p>
        </p:txBody>
      </p:sp>
      <p:pic>
        <p:nvPicPr>
          <p:cNvPr id="8" name="图片 7" descr="图标&#10;&#10;描述已自动生成">
            <a:extLst>
              <a:ext uri="{FF2B5EF4-FFF2-40B4-BE49-F238E27FC236}">
                <a16:creationId xmlns:a16="http://schemas.microsoft.com/office/drawing/2014/main" id="{7F99306D-A209-9B45-B9E6-B715F3FC4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" y="304413"/>
            <a:ext cx="1548845" cy="154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9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306920-7109-44C0-AFB3-F6384BAA5A63}"/>
              </a:ext>
            </a:extLst>
          </p:cNvPr>
          <p:cNvSpPr txBox="1"/>
          <p:nvPr/>
        </p:nvSpPr>
        <p:spPr>
          <a:xfrm>
            <a:off x="182475" y="412079"/>
            <a:ext cx="24744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5400" b="1" dirty="0">
                <a:latin typeface="Libian SC" panose="02010600040101010101" pitchFamily="2" charset="-122"/>
                <a:ea typeface="Libian SC" panose="02010600040101010101" pitchFamily="2" charset="-122"/>
              </a:rPr>
              <a:t>生まれ</a:t>
            </a:r>
            <a:endParaRPr lang="ja-JP" altLang="en-US" sz="2400" dirty="0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2059EC49-9DA9-442C-8CD1-56B2092B8B85}"/>
              </a:ext>
            </a:extLst>
          </p:cNvPr>
          <p:cNvSpPr/>
          <p:nvPr/>
        </p:nvSpPr>
        <p:spPr>
          <a:xfrm>
            <a:off x="552769" y="1601356"/>
            <a:ext cx="1186168" cy="4795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One Day in Shanghai (Guide) – What to Do in Shanghai, China">
            <a:extLst>
              <a:ext uri="{FF2B5EF4-FFF2-40B4-BE49-F238E27FC236}">
                <a16:creationId xmlns:a16="http://schemas.microsoft.com/office/drawing/2014/main" id="{70E593A0-C2DD-403C-9F69-60F7D7E55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126" y="551011"/>
            <a:ext cx="8059949" cy="604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91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一群人站在一起合影&#10;&#10;描述已自动生成">
            <a:extLst>
              <a:ext uri="{FF2B5EF4-FFF2-40B4-BE49-F238E27FC236}">
                <a16:creationId xmlns:a16="http://schemas.microsoft.com/office/drawing/2014/main" id="{F15729B2-7983-AB40-A81B-799B38CF0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630" r="972" b="17778"/>
          <a:stretch/>
        </p:blipFill>
        <p:spPr>
          <a:xfrm>
            <a:off x="2158584" y="1343512"/>
            <a:ext cx="9383841" cy="5514488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0842E2-C421-43BA-9950-2A807E8121F3}"/>
              </a:ext>
            </a:extLst>
          </p:cNvPr>
          <p:cNvSpPr txBox="1"/>
          <p:nvPr/>
        </p:nvSpPr>
        <p:spPr>
          <a:xfrm>
            <a:off x="2338467" y="402307"/>
            <a:ext cx="9265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5400" b="1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イギリスに半年間　交換留学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306920-7109-44C0-AFB3-F6384BAA5A63}"/>
              </a:ext>
            </a:extLst>
          </p:cNvPr>
          <p:cNvSpPr txBox="1"/>
          <p:nvPr/>
        </p:nvSpPr>
        <p:spPr>
          <a:xfrm>
            <a:off x="182476" y="412079"/>
            <a:ext cx="17737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000" b="1" dirty="0">
                <a:latin typeface="Libian SC" panose="02010600040101010101" pitchFamily="2" charset="-122"/>
                <a:ea typeface="Libian SC" panose="02010600040101010101" pitchFamily="2" charset="-122"/>
              </a:rPr>
              <a:t>高校</a:t>
            </a:r>
            <a:endParaRPr lang="ja-JP" altLang="en-US" sz="2800" dirty="0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2059EC49-9DA9-442C-8CD1-56B2092B8B85}"/>
              </a:ext>
            </a:extLst>
          </p:cNvPr>
          <p:cNvSpPr/>
          <p:nvPr/>
        </p:nvSpPr>
        <p:spPr>
          <a:xfrm>
            <a:off x="483757" y="1532345"/>
            <a:ext cx="1186168" cy="4795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90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0842E2-C421-43BA-9950-2A807E8121F3}"/>
              </a:ext>
            </a:extLst>
          </p:cNvPr>
          <p:cNvSpPr txBox="1"/>
          <p:nvPr/>
        </p:nvSpPr>
        <p:spPr>
          <a:xfrm>
            <a:off x="3140438" y="344623"/>
            <a:ext cx="810967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6000" b="1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留学生向けの塾　起業</a:t>
            </a:r>
            <a:endParaRPr lang="ja-JP" altLang="en-US" sz="32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306920-7109-44C0-AFB3-F6384BAA5A63}"/>
              </a:ext>
            </a:extLst>
          </p:cNvPr>
          <p:cNvSpPr txBox="1"/>
          <p:nvPr/>
        </p:nvSpPr>
        <p:spPr>
          <a:xfrm>
            <a:off x="302397" y="294585"/>
            <a:ext cx="17737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6000" b="1">
                <a:latin typeface="Libian SC" panose="02010600040101010101" pitchFamily="2" charset="-122"/>
                <a:ea typeface="Libian SC" panose="02010600040101010101" pitchFamily="2" charset="-122"/>
              </a:defRPr>
            </a:lvl1pPr>
          </a:lstStyle>
          <a:p>
            <a:r>
              <a:rPr lang="ja-JP" altLang="en-US" dirty="0"/>
              <a:t>学部</a:t>
            </a:r>
          </a:p>
        </p:txBody>
      </p:sp>
      <p:pic>
        <p:nvPicPr>
          <p:cNvPr id="8" name="内容占位符 4" descr="一群人坐在电脑前&#10;&#10;描述已自动生成">
            <a:extLst>
              <a:ext uri="{FF2B5EF4-FFF2-40B4-BE49-F238E27FC236}">
                <a16:creationId xmlns:a16="http://schemas.microsoft.com/office/drawing/2014/main" id="{4ADDA16C-EBFC-4509-8466-FFD98B8BE1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19" t="458" r="15614" b="12891"/>
          <a:stretch/>
        </p:blipFill>
        <p:spPr>
          <a:xfrm>
            <a:off x="2610834" y="1425393"/>
            <a:ext cx="8924098" cy="5432607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F3CBF920-2198-4941-90B7-52D1C6792A0E}"/>
              </a:ext>
            </a:extLst>
          </p:cNvPr>
          <p:cNvSpPr/>
          <p:nvPr/>
        </p:nvSpPr>
        <p:spPr>
          <a:xfrm>
            <a:off x="483757" y="1532345"/>
            <a:ext cx="1186168" cy="4795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22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A68B2-0B92-5646-B72E-D9974F672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2" y="2052412"/>
            <a:ext cx="12398827" cy="1659617"/>
          </a:xfrm>
        </p:spPr>
        <p:txBody>
          <a:bodyPr>
            <a:normAutofit/>
          </a:bodyPr>
          <a:lstStyle/>
          <a:p>
            <a:r>
              <a:rPr kumimoji="1" lang="en-US" altLang="zh-CN" sz="4800" dirty="0">
                <a:latin typeface="Yuanti SC" panose="02010600040101010101" pitchFamily="2" charset="-122"/>
                <a:ea typeface="Yuanti SC" panose="02010600040101010101" pitchFamily="2" charset="-122"/>
              </a:rPr>
              <a:t>1</a:t>
            </a:r>
            <a:r>
              <a:rPr kumimoji="1" lang="zh-CN" altLang="en-US" sz="4800" dirty="0">
                <a:latin typeface="Yuanti SC" panose="02010600040101010101" pitchFamily="2" charset="-122"/>
                <a:ea typeface="Yuanti SC" panose="02010600040101010101" pitchFamily="2" charset="-122"/>
              </a:rPr>
              <a:t>、機械学習を用いた津波予測と早期警報</a:t>
            </a:r>
            <a:br>
              <a:rPr lang="zh-CN" altLang="zh-CN" sz="4800" dirty="0">
                <a:latin typeface="Yuanti SC" panose="02010600040101010101" pitchFamily="2" charset="-122"/>
                <a:ea typeface="Yuanti SC" panose="02010600040101010101" pitchFamily="2" charset="-122"/>
              </a:rPr>
            </a:br>
            <a:endParaRPr kumimoji="1" lang="zh-CN" altLang="en-US" sz="48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80AE3A4-9AAE-5140-9742-A5CC21159D09}"/>
              </a:ext>
            </a:extLst>
          </p:cNvPr>
          <p:cNvSpPr txBox="1">
            <a:spLocks/>
          </p:cNvSpPr>
          <p:nvPr/>
        </p:nvSpPr>
        <p:spPr>
          <a:xfrm>
            <a:off x="141512" y="3429000"/>
            <a:ext cx="141731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kumimoji="1"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latin typeface="Yuanti SC" panose="02010600040101010101" pitchFamily="2" charset="-122"/>
                <a:ea typeface="Yuanti SC" panose="02010600040101010101" pitchFamily="2" charset="-122"/>
              </a:rPr>
              <a:t>2</a:t>
            </a:r>
            <a:r>
              <a:rPr lang="zh-CN" altLang="en-US" sz="4800" dirty="0">
                <a:latin typeface="Yuanti SC" panose="02010600040101010101" pitchFamily="2" charset="-122"/>
                <a:ea typeface="Yuanti SC" panose="02010600040101010101" pitchFamily="2" charset="-122"/>
              </a:rPr>
              <a:t>、</a:t>
            </a:r>
            <a:r>
              <a:rPr lang="ja-JP" altLang="zh-CN" sz="4800" dirty="0">
                <a:latin typeface="Yuanti SC" panose="02010600040101010101" pitchFamily="2" charset="-122"/>
                <a:ea typeface="Yuanti SC" panose="02010600040101010101" pitchFamily="2" charset="-122"/>
              </a:rPr>
              <a:t>敬語誤用</a:t>
            </a:r>
            <a:r>
              <a:rPr lang="ja-JP" altLang="en-US" sz="4800" dirty="0">
                <a:latin typeface="Yuanti SC" panose="02010600040101010101" pitchFamily="2" charset="-122"/>
                <a:ea typeface="Yuanti SC" panose="02010600040101010101" pitchFamily="2" charset="-122"/>
              </a:rPr>
              <a:t>の</a:t>
            </a:r>
            <a:r>
              <a:rPr lang="ja-JP" altLang="zh-CN" sz="4800" dirty="0">
                <a:latin typeface="Yuanti SC" panose="02010600040101010101" pitchFamily="2" charset="-122"/>
                <a:ea typeface="Yuanti SC" panose="02010600040101010101" pitchFamily="2" charset="-122"/>
              </a:rPr>
              <a:t>自動修正システム</a:t>
            </a:r>
            <a:endParaRPr lang="zh-CN" altLang="zh-CN" sz="48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E8367CE-6CA0-4115-A3F6-BEFC01F72FB3}"/>
              </a:ext>
            </a:extLst>
          </p:cNvPr>
          <p:cNvSpPr txBox="1"/>
          <p:nvPr/>
        </p:nvSpPr>
        <p:spPr>
          <a:xfrm>
            <a:off x="224852" y="402307"/>
            <a:ext cx="27506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000" b="1" dirty="0">
                <a:latin typeface="Libian SC" panose="02010600040101010101" pitchFamily="2" charset="-122"/>
                <a:ea typeface="Libian SC" panose="02010600040101010101" pitchFamily="2" charset="-122"/>
              </a:rPr>
              <a:t>大学院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407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下 1">
            <a:extLst>
              <a:ext uri="{FF2B5EF4-FFF2-40B4-BE49-F238E27FC236}">
                <a16:creationId xmlns:a16="http://schemas.microsoft.com/office/drawing/2014/main" id="{C12C116B-DD2A-424B-AE63-9397D08AFF56}"/>
              </a:ext>
            </a:extLst>
          </p:cNvPr>
          <p:cNvSpPr/>
          <p:nvPr/>
        </p:nvSpPr>
        <p:spPr>
          <a:xfrm>
            <a:off x="874980" y="1599801"/>
            <a:ext cx="1186168" cy="4795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0842E2-C421-43BA-9950-2A807E8121F3}"/>
              </a:ext>
            </a:extLst>
          </p:cNvPr>
          <p:cNvSpPr txBox="1"/>
          <p:nvPr/>
        </p:nvSpPr>
        <p:spPr>
          <a:xfrm>
            <a:off x="2339882" y="102066"/>
            <a:ext cx="905405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5400" b="1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アリババの配車アプリ　</a:t>
            </a:r>
            <a:endParaRPr lang="en-US" altLang="ja-JP" sz="5400" b="1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algn="ctr"/>
            <a:r>
              <a:rPr lang="ja-JP" altLang="en-US" sz="5400" b="1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乗車場所の推薦機能</a:t>
            </a:r>
            <a:endParaRPr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F4C6E64-320E-4EF6-8157-108AE7616A68}"/>
              </a:ext>
            </a:extLst>
          </p:cNvPr>
          <p:cNvSpPr txBox="1"/>
          <p:nvPr/>
        </p:nvSpPr>
        <p:spPr>
          <a:xfrm>
            <a:off x="224852" y="402307"/>
            <a:ext cx="27506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000" b="1" dirty="0">
                <a:latin typeface="Libian SC" panose="02010600040101010101" pitchFamily="2" charset="-122"/>
                <a:ea typeface="Libian SC" panose="02010600040101010101" pitchFamily="2" charset="-122"/>
              </a:rPr>
              <a:t>大学院</a:t>
            </a:r>
            <a:endParaRPr lang="ja-JP" altLang="en-US" sz="2400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F21E2F96-7E64-446D-94C8-777F87BA0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950" y="1856014"/>
            <a:ext cx="6747925" cy="499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00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0842E2-C421-43BA-9950-2A807E8121F3}"/>
              </a:ext>
            </a:extLst>
          </p:cNvPr>
          <p:cNvSpPr txBox="1"/>
          <p:nvPr/>
        </p:nvSpPr>
        <p:spPr>
          <a:xfrm>
            <a:off x="2623279" y="297376"/>
            <a:ext cx="905405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4800" b="1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ベンチャー　アルバイト</a:t>
            </a:r>
            <a:endParaRPr lang="en-US" altLang="ja-JP" sz="4800" b="1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algn="ctr"/>
            <a:r>
              <a:rPr lang="ja-JP" altLang="en-US" sz="4800" b="1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不動産価額予測システムの開発</a:t>
            </a:r>
            <a:endParaRPr lang="en-US" altLang="ja-JP" sz="4800" b="1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algn="ctr"/>
            <a:endParaRPr lang="ja-JP" altLang="en-US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F4C6E64-320E-4EF6-8157-108AE7616A68}"/>
              </a:ext>
            </a:extLst>
          </p:cNvPr>
          <p:cNvSpPr txBox="1"/>
          <p:nvPr/>
        </p:nvSpPr>
        <p:spPr>
          <a:xfrm>
            <a:off x="59959" y="407375"/>
            <a:ext cx="269073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000" b="1" dirty="0">
                <a:latin typeface="Libian SC" panose="02010600040101010101" pitchFamily="2" charset="-122"/>
                <a:ea typeface="Libian SC" panose="02010600040101010101" pitchFamily="2" charset="-122"/>
              </a:rPr>
              <a:t>大学院</a:t>
            </a:r>
            <a:endParaRPr lang="ja-JP" altLang="en-US" sz="60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12EC009-747C-4AAA-B90F-5B55FA7E3C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" t="29249" r="-1561" b="-1989"/>
          <a:stretch/>
        </p:blipFill>
        <p:spPr>
          <a:xfrm>
            <a:off x="3264977" y="2055415"/>
            <a:ext cx="7827743" cy="1909128"/>
          </a:xfrm>
          <a:prstGeom prst="rect">
            <a:avLst/>
          </a:prstGeom>
        </p:spPr>
      </p:pic>
      <p:sp>
        <p:nvSpPr>
          <p:cNvPr id="8" name="矢印: 下 7">
            <a:extLst>
              <a:ext uri="{FF2B5EF4-FFF2-40B4-BE49-F238E27FC236}">
                <a16:creationId xmlns:a16="http://schemas.microsoft.com/office/drawing/2014/main" id="{22500A68-4D04-45CC-B8D8-6A6995AEA052}"/>
              </a:ext>
            </a:extLst>
          </p:cNvPr>
          <p:cNvSpPr/>
          <p:nvPr/>
        </p:nvSpPr>
        <p:spPr>
          <a:xfrm>
            <a:off x="628109" y="1517355"/>
            <a:ext cx="1186168" cy="4795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9E8C8A7-26F7-454E-86E9-D6B7F2D04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531" y="4009073"/>
            <a:ext cx="2887610" cy="270444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AFFD0D6-F513-4CD5-AC9F-9EA870E0F2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958" r="640"/>
          <a:stretch/>
        </p:blipFill>
        <p:spPr>
          <a:xfrm>
            <a:off x="6135141" y="3986147"/>
            <a:ext cx="5446197" cy="249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0842E2-C421-43BA-9950-2A807E8121F3}"/>
              </a:ext>
            </a:extLst>
          </p:cNvPr>
          <p:cNvSpPr txBox="1"/>
          <p:nvPr/>
        </p:nvSpPr>
        <p:spPr>
          <a:xfrm>
            <a:off x="1484592" y="308925"/>
            <a:ext cx="905405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6600" b="1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未 来</a:t>
            </a:r>
            <a:endParaRPr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22500A68-4D04-45CC-B8D8-6A6995AEA052}"/>
              </a:ext>
            </a:extLst>
          </p:cNvPr>
          <p:cNvSpPr/>
          <p:nvPr/>
        </p:nvSpPr>
        <p:spPr>
          <a:xfrm rot="20193590">
            <a:off x="4105548" y="2931011"/>
            <a:ext cx="710250" cy="1706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5BFC0CBF-8076-45CC-8AAA-28199B9297AF}"/>
              </a:ext>
            </a:extLst>
          </p:cNvPr>
          <p:cNvSpPr/>
          <p:nvPr/>
        </p:nvSpPr>
        <p:spPr>
          <a:xfrm rot="1527868">
            <a:off x="7235582" y="2947149"/>
            <a:ext cx="710250" cy="1706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17D7645-5CCE-46E5-83D7-80581E565A3A}"/>
              </a:ext>
            </a:extLst>
          </p:cNvPr>
          <p:cNvSpPr txBox="1"/>
          <p:nvPr/>
        </p:nvSpPr>
        <p:spPr>
          <a:xfrm>
            <a:off x="7026331" y="2054593"/>
            <a:ext cx="387528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4800" b="1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課題発見力</a:t>
            </a:r>
            <a:endParaRPr lang="en-US" altLang="ja-JP" sz="4800" b="1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algn="ctr"/>
            <a:endParaRPr lang="ja-JP" altLang="en-US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3BF6156-7B4D-466F-BD09-F46A03AB77FF}"/>
              </a:ext>
            </a:extLst>
          </p:cNvPr>
          <p:cNvSpPr txBox="1"/>
          <p:nvPr/>
        </p:nvSpPr>
        <p:spPr>
          <a:xfrm>
            <a:off x="1330640" y="2029153"/>
            <a:ext cx="38752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4800" b="1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課題解決力</a:t>
            </a:r>
            <a:endParaRPr lang="en-US" altLang="ja-JP" sz="4800" b="1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517BE0E-20C1-4808-A681-CFB39F769D4A}"/>
              </a:ext>
            </a:extLst>
          </p:cNvPr>
          <p:cNvSpPr txBox="1"/>
          <p:nvPr/>
        </p:nvSpPr>
        <p:spPr>
          <a:xfrm>
            <a:off x="1998453" y="4872995"/>
            <a:ext cx="81950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4800" b="1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顧客企業の変革を実現させる</a:t>
            </a:r>
            <a:endParaRPr lang="en-US" altLang="ja-JP" sz="4800" b="1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pPr algn="ctr"/>
            <a:r>
              <a:rPr lang="ja-JP" altLang="en-US" sz="4800" b="1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コンサルタント</a:t>
            </a:r>
            <a:endParaRPr lang="en-US" altLang="ja-JP" sz="4800" b="1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436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A7C4BF-F01E-4EF3-B80F-0B014306191B}"/>
              </a:ext>
            </a:extLst>
          </p:cNvPr>
          <p:cNvSpPr txBox="1"/>
          <p:nvPr/>
        </p:nvSpPr>
        <p:spPr>
          <a:xfrm>
            <a:off x="500742" y="718456"/>
            <a:ext cx="1288868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5400" b="1" dirty="0">
                <a:latin typeface="Libian SC" panose="02010600040101010101" pitchFamily="2" charset="-122"/>
                <a:ea typeface="Libian SC" panose="02010600040101010101" pitchFamily="2" charset="-122"/>
              </a:rPr>
              <a:t>高校　　　</a:t>
            </a:r>
            <a:r>
              <a:rPr lang="en-US" altLang="ja-JP" sz="4000" b="1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sym typeface="Wingdings" panose="05000000000000000000" pitchFamily="2" charset="2"/>
              </a:rPr>
              <a:t>Yangbo High School</a:t>
            </a:r>
            <a:r>
              <a:rPr lang="en-US" altLang="ja-JP" sz="5400" b="1" dirty="0">
                <a:latin typeface="Libian SC" panose="02010600040101010101" pitchFamily="2" charset="-122"/>
                <a:ea typeface="Libian SC" panose="02010600040101010101" pitchFamily="2" charset="-122"/>
                <a:cs typeface="APPLE CHANCERY" panose="03020702040506060504" pitchFamily="66" charset="-79"/>
                <a:sym typeface="Wingdings" panose="05000000000000000000" pitchFamily="2" charset="2"/>
              </a:rPr>
              <a:t>		</a:t>
            </a:r>
            <a:r>
              <a:rPr lang="ja-JP" altLang="en-US" sz="5400" b="1" dirty="0">
                <a:latin typeface="HG行書体" panose="03000609000000000000" pitchFamily="65" charset="-128"/>
                <a:ea typeface="HG行書体" panose="03000609000000000000" pitchFamily="65" charset="-128"/>
                <a:sym typeface="Wingdings" panose="05000000000000000000" pitchFamily="2" charset="2"/>
              </a:rPr>
              <a:t>中国</a:t>
            </a:r>
            <a:endParaRPr lang="en-US" altLang="ja-JP" sz="5400" b="1" dirty="0">
              <a:latin typeface="HG行書体" panose="03000609000000000000" pitchFamily="65" charset="-128"/>
              <a:ea typeface="HG行書体" panose="03000609000000000000" pitchFamily="65" charset="-128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ja-JP" altLang="en-US" sz="5400" b="1" dirty="0">
                <a:latin typeface="Libian SC" panose="02010600040101010101" pitchFamily="2" charset="-122"/>
                <a:ea typeface="Libian SC" panose="02010600040101010101" pitchFamily="2" charset="-122"/>
                <a:sym typeface="Wingdings" panose="05000000000000000000" pitchFamily="2" charset="2"/>
              </a:rPr>
              <a:t>交換留学　</a:t>
            </a:r>
            <a:r>
              <a:rPr lang="en-US" altLang="ja-JP" sz="4000" b="1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sym typeface="Wingdings" panose="05000000000000000000" pitchFamily="2" charset="2"/>
              </a:rPr>
              <a:t>Untied World School</a:t>
            </a:r>
            <a:r>
              <a:rPr lang="en-US" altLang="ja-JP" sz="4000" b="1" dirty="0">
                <a:latin typeface="Book Antiqua" panose="02040602050305030304" pitchFamily="18" charset="0"/>
                <a:ea typeface="Ayuthaya" pitchFamily="2" charset="-34"/>
                <a:cs typeface="APPLE CHANCERY" panose="03020702040506060504" pitchFamily="66" charset="-79"/>
                <a:sym typeface="Wingdings" panose="05000000000000000000" pitchFamily="2" charset="2"/>
              </a:rPr>
              <a:t>		</a:t>
            </a:r>
            <a:r>
              <a:rPr lang="zh-CN" altLang="en-US" sz="5400" b="1" dirty="0">
                <a:latin typeface="HG行書体" panose="03000609000000000000" pitchFamily="65" charset="-128"/>
                <a:ea typeface="HG行書体" panose="03000609000000000000" pitchFamily="65" charset="-128"/>
                <a:sym typeface="Wingdings" panose="05000000000000000000" pitchFamily="2" charset="2"/>
              </a:rPr>
              <a:t>英国</a:t>
            </a:r>
            <a:endParaRPr lang="en-US" altLang="ja-JP" sz="5400" b="1" dirty="0">
              <a:latin typeface="HG行書体" panose="03000609000000000000" pitchFamily="65" charset="-128"/>
              <a:ea typeface="HG行書体" panose="03000609000000000000" pitchFamily="65" charset="-128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ja-JP" altLang="en-US" sz="5400" b="1" dirty="0">
                <a:latin typeface="Libian SC" panose="02010600040101010101" pitchFamily="2" charset="-122"/>
                <a:ea typeface="Libian SC" panose="02010600040101010101" pitchFamily="2" charset="-122"/>
                <a:sym typeface="Wingdings" panose="05000000000000000000" pitchFamily="2" charset="2"/>
              </a:rPr>
              <a:t>大学　　　</a:t>
            </a:r>
            <a:r>
              <a:rPr lang="ja-JP" altLang="en-US" sz="4000" b="1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sym typeface="Wingdings" panose="05000000000000000000" pitchFamily="2" charset="2"/>
              </a:rPr>
              <a:t>筑波大学物理学</a:t>
            </a:r>
            <a:r>
              <a:rPr lang="en-US" altLang="ja-JP" sz="5400" b="1" dirty="0">
                <a:latin typeface="Libian SC" panose="02010600040101010101" pitchFamily="2" charset="-122"/>
                <a:ea typeface="Libian SC" panose="02010600040101010101" pitchFamily="2" charset="-122"/>
                <a:sym typeface="Wingdings" panose="05000000000000000000" pitchFamily="2" charset="2"/>
              </a:rPr>
              <a:t>				</a:t>
            </a:r>
            <a:r>
              <a:rPr lang="ja-JP" altLang="en-US" sz="5400" b="1" dirty="0">
                <a:latin typeface="HG行書体" panose="03000609000000000000" pitchFamily="65" charset="-128"/>
                <a:ea typeface="HG行書体" panose="03000609000000000000" pitchFamily="65" charset="-128"/>
                <a:sym typeface="Wingdings" panose="05000000000000000000" pitchFamily="2" charset="2"/>
              </a:rPr>
              <a:t>日本</a:t>
            </a:r>
            <a:endParaRPr lang="en-US" altLang="ja-JP" sz="5400" b="1" dirty="0">
              <a:latin typeface="HG行書体" panose="03000609000000000000" pitchFamily="65" charset="-128"/>
              <a:ea typeface="HG行書体" panose="03000609000000000000" pitchFamily="65" charset="-128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ja-JP" altLang="en-US" sz="5400" b="1" dirty="0">
                <a:latin typeface="Libian SC" panose="02010600040101010101" pitchFamily="2" charset="-122"/>
                <a:ea typeface="Libian SC" panose="02010600040101010101" pitchFamily="2" charset="-122"/>
                <a:sym typeface="Wingdings" panose="05000000000000000000" pitchFamily="2" charset="2"/>
              </a:rPr>
              <a:t>大学院　　</a:t>
            </a:r>
            <a:r>
              <a:rPr lang="ja-JP" altLang="en-US" sz="4000" b="1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sym typeface="Wingdings" panose="05000000000000000000" pitchFamily="2" charset="2"/>
              </a:rPr>
              <a:t>東京大学複雑理工</a:t>
            </a:r>
            <a:r>
              <a:rPr lang="en-US" altLang="ja-JP" sz="4000" b="1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sym typeface="Wingdings" panose="05000000000000000000" pitchFamily="2" charset="2"/>
              </a:rPr>
              <a:t> </a:t>
            </a:r>
            <a:r>
              <a:rPr lang="en-US" altLang="ja-JP" sz="5400" b="1" dirty="0">
                <a:latin typeface="Libian SC" panose="02010600040101010101" pitchFamily="2" charset="-122"/>
                <a:ea typeface="Libian SC" panose="02010600040101010101" pitchFamily="2" charset="-122"/>
                <a:sym typeface="Wingdings" panose="05000000000000000000" pitchFamily="2" charset="2"/>
              </a:rPr>
              <a:t>			</a:t>
            </a:r>
            <a:r>
              <a:rPr lang="ja-JP" altLang="en-US" sz="5400" b="1" dirty="0">
                <a:latin typeface="HG行書体" panose="03000609000000000000" pitchFamily="65" charset="-128"/>
                <a:ea typeface="HG行書体" panose="03000609000000000000" pitchFamily="65" charset="-128"/>
                <a:sym typeface="Wingdings" panose="05000000000000000000" pitchFamily="2" charset="2"/>
              </a:rPr>
              <a:t>日本</a:t>
            </a:r>
            <a:endParaRPr lang="en-US" altLang="ja-JP" sz="5400" b="1" dirty="0">
              <a:latin typeface="HG行書体" panose="03000609000000000000" pitchFamily="65" charset="-128"/>
              <a:ea typeface="HG行書体" panose="03000609000000000000" pitchFamily="65" charset="-128"/>
              <a:sym typeface="Wingdings" panose="05000000000000000000" pitchFamily="2" charset="2"/>
            </a:endParaRPr>
          </a:p>
          <a:p>
            <a:endParaRPr lang="en-US" sz="5400" b="1" dirty="0">
              <a:latin typeface="Libian SC" panose="02010600040101010101" pitchFamily="2" charset="-122"/>
              <a:ea typeface="Libian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704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445</Words>
  <Application>Microsoft Office PowerPoint</Application>
  <PresentationFormat>ワイド画面</PresentationFormat>
  <Paragraphs>67</Paragraphs>
  <Slides>9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20" baseType="lpstr">
      <vt:lpstr>等线</vt:lpstr>
      <vt:lpstr>等线 Light</vt:lpstr>
      <vt:lpstr>HG行書体</vt:lpstr>
      <vt:lpstr>Libian SC</vt:lpstr>
      <vt:lpstr>STHupo</vt:lpstr>
      <vt:lpstr>UD デジタル 教科書体 NP-B</vt:lpstr>
      <vt:lpstr>Yuanti SC</vt:lpstr>
      <vt:lpstr>游ゴシック</vt:lpstr>
      <vt:lpstr>Arial</vt:lpstr>
      <vt:lpstr>Book Antiqua</vt:lpstr>
      <vt:lpstr>Office 主题​​</vt:lpstr>
      <vt:lpstr>東京大学</vt:lpstr>
      <vt:lpstr>PowerPoint プレゼンテーション</vt:lpstr>
      <vt:lpstr>PowerPoint プレゼンテーション</vt:lpstr>
      <vt:lpstr>PowerPoint プレゼンテーション</vt:lpstr>
      <vt:lpstr>1、機械学習を用いた津波予測と早期警報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東京大学</dc:title>
  <dc:creator>ryu bosen</dc:creator>
  <cp:lastModifiedBy>· YUN</cp:lastModifiedBy>
  <cp:revision>2</cp:revision>
  <cp:lastPrinted>2021-03-11T09:15:06Z</cp:lastPrinted>
  <dcterms:created xsi:type="dcterms:W3CDTF">2021-03-11T09:01:54Z</dcterms:created>
  <dcterms:modified xsi:type="dcterms:W3CDTF">2021-03-11T12:44:38Z</dcterms:modified>
</cp:coreProperties>
</file>