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F4FCFA-59ED-43B6-9BA3-283F2AC66247}">
  <a:tblStyle styleId="{05F4FCFA-59ED-43B6-9BA3-283F2AC662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3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-regular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519b42f3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b519b42f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b519b42f3_2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1b519b42f3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519b42f3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1b519b42f3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b519b42f3_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b519b42f3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b519b42f3_2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1b519b42f3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b519b42f3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b519b42f3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519b42f3_2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1b519b42f3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b519b42f3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1b519b42f3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b519b42f3_2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1b519b42f3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b519b42f3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b519b42f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b519b42f3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1b519b42f3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519b42f3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1b519b42f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b519b42f3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1b519b42f3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b519b42f3_2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1b519b42f3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b519b42f3_2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1b519b42f3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b519b42f3_2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1b519b42f3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b519b42f3_2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11b519b42f3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b519b42f3_2_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11b519b42f3_2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b519b42f3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1b519b42f3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b519b42f3_2_7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1b519b42f3_2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1b519b42f3_2_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1b519b42f3_2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1b519b42f3_2_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11b519b42f3_2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519b42f3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b519b42f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b519b42f3_2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11b519b42f3_2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b519b42f3_2_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11b519b42f3_2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b519b42f3_2_7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11b519b42f3_2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1b519b42f3_2_7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1b519b42f3_2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b519b42f3_2_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1b519b42f3_2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b519b42f3_2_7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11b519b42f3_2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b519b42f3_2_7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6" name="Google Shape;856;g11b519b42f3_2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1b519b42f3_2_7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11b519b42f3_2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1b519b42f3_2_7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1b519b42f3_2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1b519b42f3_2_7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11b519b42f3_2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b519b42f3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1b519b42f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1b519b42f3_2_7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11b519b42f3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1b519b42f3_2_8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11b519b42f3_2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b519b42f3_2_8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g11b519b42f3_2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1b519b42f3_2_8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11b519b42f3_2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1b519b42f3_2_8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g11b519b42f3_2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we tried to quantify the unfairness toward producers / sellers. We compared the exposure that a product will get due to different mediums of interaction and the difference between the two is defined as the exposure bias.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1b519b42f3_2_8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11b519b42f3_2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b519b42f3_2_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11b519b42f3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1b519b42f3_2_8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g11b519b42f3_2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1b519b42f3_2_8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g11b519b42f3_2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b519b42f3_2_8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11b519b42f3_2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19b42f3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b519b42f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b519b42f3_2_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g11b519b42f3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1b519b42f3_2_8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11b519b42f3_2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1b519b42f3_2_9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7" name="Google Shape;1007;g11b519b42f3_2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you!!!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519b42f3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1b519b42f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519b42f3_2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1b519b42f3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519b42f3_2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1b519b42f3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b519b42f3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b519b42f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inuiti.com/wp-content/uploads/2020/03/2020_Amazon_Shopper_Survey_02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inuiti.com/wp-content/uploads/2020/03/2020_Amazon_Shopper_Survey_0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inuiti.com/wp-content/uploads/2020/03/2020_Amazon_Shopper_Survey_02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rms.gle/aEG2n84Ay82QkVD1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ndstreammediagroup.com/introduction-smart-speakers-voice-search-brand-advertisers/" TargetMode="External"/><Relationship Id="rId4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forms.gle/PQdTghzynxQiuw4h6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indstreammediagroup.com/introduction-smart-speakers-voice-search-brand-advertisers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57600"/>
            <a:ext cx="85206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Alexa, in you, I trust!</a:t>
            </a:r>
            <a:r>
              <a:rPr lang="en" sz="2980"/>
              <a:t> </a:t>
            </a:r>
            <a:endParaRPr sz="29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Fairness and Interpretability Issues in E-commerce Search 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through Smart Speakers</a:t>
            </a:r>
            <a:endParaRPr sz="21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</a:rPr>
              <a:t>Abhisek Dash</a:t>
            </a:r>
            <a:r>
              <a:rPr lang="en" sz="1600">
                <a:solidFill>
                  <a:schemeClr val="dk1"/>
                </a:solidFill>
              </a:rPr>
              <a:t>, Abhijnan Chakraborty, Saptarshi Ghosh,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</a:rPr>
              <a:t>Animesh Mukherjee, Krishna P. Gummadi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0751" y="3940450"/>
            <a:ext cx="974751" cy="109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556" y="4071650"/>
            <a:ext cx="1744943" cy="10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825" y="3975112"/>
            <a:ext cx="1006463" cy="100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8100" y="1539275"/>
            <a:ext cx="214627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this paper</a:t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10592900" y="17107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4843650" y="15530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 1: How do customers interpret the explanations given in the audio response by the VA?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843650" y="33818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 2: How fair is the default action by the VA?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51" y="1000075"/>
            <a:ext cx="3794124" cy="4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Why are these questions important?</a:t>
            </a:r>
            <a:endParaRPr/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Gap in explanation and Interpretation of customers</a:t>
            </a:r>
            <a:endParaRPr/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174625" y="1467800"/>
            <a:ext cx="1023900" cy="1041900"/>
          </a:xfrm>
          <a:prstGeom prst="smileyFace">
            <a:avLst>
              <a:gd fmla="val -621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849750" y="1014725"/>
            <a:ext cx="2307000" cy="434100"/>
          </a:xfrm>
          <a:prstGeom prst="wedgeRectCallout">
            <a:avLst>
              <a:gd fmla="val -41176" name="adj1"/>
              <a:gd fmla="val 771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855000" y="1059956"/>
            <a:ext cx="22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 buy me a backpack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26585" l="22991" r="23725" t="20609"/>
          <a:stretch/>
        </p:blipFill>
        <p:spPr>
          <a:xfrm>
            <a:off x="3257930" y="2263400"/>
            <a:ext cx="1135045" cy="1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/>
          <p:nvPr/>
        </p:nvSpPr>
        <p:spPr>
          <a:xfrm flipH="1">
            <a:off x="1383150" y="1852925"/>
            <a:ext cx="2307000" cy="434100"/>
          </a:xfrm>
          <a:prstGeom prst="wedgeRectCallout">
            <a:avLst>
              <a:gd fmla="val -41176" name="adj1"/>
              <a:gd fmla="val 771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1367575" y="1834125"/>
            <a:ext cx="195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top result is P …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174625" y="4058600"/>
            <a:ext cx="1023900" cy="10419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849750" y="3229100"/>
            <a:ext cx="2307000" cy="810600"/>
          </a:xfrm>
          <a:prstGeom prst="wedgeRectCallout">
            <a:avLst>
              <a:gd fmla="val -36272" name="adj1"/>
              <a:gd fmla="val 7790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855000" y="3269750"/>
            <a:ext cx="245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Aah!!! Nice!  It must be very good as Alexa said it is </a:t>
            </a:r>
            <a:r>
              <a:rPr b="1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top result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Amazon.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Gap in explanation and Interpretation of customers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/>
          <p:nvPr/>
        </p:nvSpPr>
        <p:spPr>
          <a:xfrm>
            <a:off x="174625" y="1467800"/>
            <a:ext cx="1023900" cy="1041900"/>
          </a:xfrm>
          <a:prstGeom prst="smileyFace">
            <a:avLst>
              <a:gd fmla="val -621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/>
          <p:nvPr/>
        </p:nvSpPr>
        <p:spPr>
          <a:xfrm>
            <a:off x="849750" y="1014725"/>
            <a:ext cx="2307000" cy="434100"/>
          </a:xfrm>
          <a:prstGeom prst="wedgeRectCallout">
            <a:avLst>
              <a:gd fmla="val -41176" name="adj1"/>
              <a:gd fmla="val 771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855000" y="1059956"/>
            <a:ext cx="22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 buy me a backpack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3">
            <a:alphaModFix/>
          </a:blip>
          <a:srcRect b="26585" l="22991" r="23725" t="20609"/>
          <a:stretch/>
        </p:blipFill>
        <p:spPr>
          <a:xfrm>
            <a:off x="3257930" y="2263400"/>
            <a:ext cx="1135045" cy="10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8"/>
          <p:cNvSpPr/>
          <p:nvPr/>
        </p:nvSpPr>
        <p:spPr>
          <a:xfrm flipH="1">
            <a:off x="1383150" y="1852925"/>
            <a:ext cx="2307000" cy="434100"/>
          </a:xfrm>
          <a:prstGeom prst="wedgeRectCallout">
            <a:avLst>
              <a:gd fmla="val -41176" name="adj1"/>
              <a:gd fmla="val 771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1367575" y="1834125"/>
            <a:ext cx="195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top result is P …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174625" y="4058600"/>
            <a:ext cx="1023900" cy="10419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855000" y="3269750"/>
            <a:ext cx="245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Aah!!! Nice!  It must be very good as Alexa said it is </a:t>
            </a:r>
            <a:r>
              <a:rPr b="1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top result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Amazon.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4975225" y="1239200"/>
            <a:ext cx="1023900" cy="1041900"/>
          </a:xfrm>
          <a:prstGeom prst="smileyFace">
            <a:avLst>
              <a:gd fmla="val -621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7111225" y="1047400"/>
            <a:ext cx="1981200" cy="1478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4">
            <a:alphaModFix/>
          </a:blip>
          <a:srcRect b="84415" l="0" r="1204" t="0"/>
          <a:stretch/>
        </p:blipFill>
        <p:spPr>
          <a:xfrm>
            <a:off x="7111225" y="1047400"/>
            <a:ext cx="1981400" cy="191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/>
          <p:nvPr/>
        </p:nvSpPr>
        <p:spPr>
          <a:xfrm>
            <a:off x="7269483" y="1335125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7706133" y="1335125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8160977" y="1335125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8634015" y="1335125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7269483" y="1948938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7706133" y="1948938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8160977" y="1948938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8634015" y="1948938"/>
            <a:ext cx="291600" cy="33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7292410" y="1711402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7292410" y="1766791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7292410" y="1822181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7729060" y="1711402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7729060" y="1766791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7729060" y="1822181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8183904" y="1711402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8183904" y="1766791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8183904" y="1822181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8656942" y="1711402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8656942" y="1766791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8656942" y="1822181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7292410" y="2325215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7292410" y="2380605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292410" y="2435995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7729060" y="2325215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7729060" y="2380605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7729060" y="2435995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>
            <a:off x="8183904" y="2325215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8183904" y="2380605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8183904" y="2435995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8656942" y="2325215"/>
            <a:ext cx="25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8656942" y="2380605"/>
            <a:ext cx="1725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8656942" y="2435995"/>
            <a:ext cx="104100" cy="3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7695900" y="2531600"/>
            <a:ext cx="759900" cy="4689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6047550" y="1586825"/>
            <a:ext cx="1023900" cy="330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6047450" y="12371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backpack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051425" y="4058600"/>
            <a:ext cx="1023900" cy="1041900"/>
          </a:xfrm>
          <a:prstGeom prst="smileyFace">
            <a:avLst>
              <a:gd fmla="val -465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5955150" y="3229100"/>
            <a:ext cx="2457300" cy="949800"/>
          </a:xfrm>
          <a:prstGeom prst="wedgeRectCallout">
            <a:avLst>
              <a:gd fmla="val -41176" name="adj1"/>
              <a:gd fmla="val 771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5960400" y="3193551"/>
            <a:ext cx="2228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P is not even in the first SERP on Amazon. How did Alexa say it is `a top result’?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Gap in explanation and Interpretation of customers</a:t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849750" y="3229100"/>
            <a:ext cx="2307000" cy="810600"/>
          </a:xfrm>
          <a:prstGeom prst="wedgeRectCallout">
            <a:avLst>
              <a:gd fmla="val -36272" name="adj1"/>
              <a:gd fmla="val 7790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Fairness in the default action by VA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VA selects one specific product as part of its default 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Customers have a tendency to take the path of less effort.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Default option often comes as an endorsement from the choice architect.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Hence, likelihood of choosing / purchasing the default option is generally high.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2819400" y="4800600"/>
            <a:ext cx="837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Thaler, Richard H., and Cass R. Sunstein. "Nudge: Improving decisions about health, wealth, and happiness."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Fairness in the default action by VA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VA selects one specific product as part of its default 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Customers have a tendency to take the path of less effort.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Default option often comes as an endorsement from the choice architect.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Hence, likelihood of choosing / purchasing the default option is generally high.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>
                <a:solidFill>
                  <a:srgbClr val="FF0000"/>
                </a:solidFill>
              </a:rPr>
              <a:t>Non-selection of the most relevant product as the default choice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◆"/>
            </a:pPr>
            <a:r>
              <a:rPr lang="en" sz="1800">
                <a:solidFill>
                  <a:srgbClr val="FF0000"/>
                </a:solidFill>
              </a:rPr>
              <a:t>may deny its producers sales and revenue opportunities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◆"/>
            </a:pPr>
            <a:r>
              <a:rPr lang="en" sz="1800">
                <a:solidFill>
                  <a:srgbClr val="FF0000"/>
                </a:solidFill>
              </a:rPr>
              <a:t>may mislead customers to (possibly) less relevant products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10592900" y="17107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4843650" y="15530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RQ 1: How do customers interpret the explanations given in the audio response by the VA?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4843650" y="33818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 2: How fair is the default action by the VA?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" y="1152476"/>
            <a:ext cx="3425808" cy="3663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Challenges in understanding customers interpretation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explanations have several semantics and nuances attached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Customers are more conversant with traditional mediums e.g., Desktop e-commerce search.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4114800" y="4800600"/>
            <a:ext cx="87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https://tinuiti.com/wp-content/uploads/2020/03/2020_Amazon_Shopper_Survey_02.pdf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Challenges in understanding customers interpretation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explanations have several semantics and nuances attached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Customers are more conversant with traditional mediums e.g., Desktop e-commerce search.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One way is to contrast the customers’ interpretation of the explanations with observations on desktop search.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4114800" y="4800600"/>
            <a:ext cx="87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https://tinuiti.com/wp-content/uploads/2020/03/2020_Amazon_Shopper_Survey_02.pdf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e-commerce search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609675"/>
            <a:ext cx="451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Customers enter query strings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A ranked </a:t>
            </a:r>
            <a:r>
              <a:rPr b="1" lang="en" sz="1800">
                <a:solidFill>
                  <a:schemeClr val="dk1"/>
                </a:solidFill>
              </a:rPr>
              <a:t>list of products</a:t>
            </a:r>
            <a:r>
              <a:rPr lang="en" sz="1800">
                <a:solidFill>
                  <a:schemeClr val="dk1"/>
                </a:solidFill>
              </a:rPr>
              <a:t> appear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Decreasing order of relevance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Metadata of the products shown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 sz="1800">
                <a:solidFill>
                  <a:srgbClr val="0000FF"/>
                </a:solidFill>
              </a:rPr>
              <a:t>Customers have multiple options to choose from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b="14170" l="25726" r="2268" t="0"/>
          <a:stretch/>
        </p:blipFill>
        <p:spPr>
          <a:xfrm>
            <a:off x="4568899" y="1170125"/>
            <a:ext cx="4484174" cy="334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Challenges in understanding customers interpretation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These explanations have several semantics and nuances attached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Customers are more conversant with traditional mediums e.g., Desktop e-commerce search.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One way is to contrast the customers’ interpretation of the explanations with observations on desktop search.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4114800" y="4800600"/>
            <a:ext cx="87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https://tinuiti.com/wp-content/uploads/2020/03/2020_Amazon_Shopper_Survey_02.pdf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637550" y="3887050"/>
            <a:ext cx="80814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design an effective data collection framework for such analysis?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51" name="Google Shape;351;p45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5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45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5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5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5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5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7137875" y="1304875"/>
            <a:ext cx="1857300" cy="301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Query string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23000" y="2328925"/>
            <a:ext cx="1082100" cy="54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6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6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6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6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6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6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6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6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6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6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6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6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6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6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6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6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6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95" name="Google Shape;495;p47"/>
          <p:cNvSpPr txBox="1"/>
          <p:nvPr>
            <p:ph idx="1" type="body"/>
          </p:nvPr>
        </p:nvSpPr>
        <p:spPr>
          <a:xfrm>
            <a:off x="7137875" y="1304875"/>
            <a:ext cx="1857300" cy="301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Query string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gTTS to generate audio command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1136950" y="1678225"/>
            <a:ext cx="1235700" cy="83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7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7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47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7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47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7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7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7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7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7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7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7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7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7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7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7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7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7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7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7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7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7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7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7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7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7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7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7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7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7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7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7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7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7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68" name="Google Shape;568;p48"/>
          <p:cNvSpPr txBox="1"/>
          <p:nvPr>
            <p:ph idx="1" type="body"/>
          </p:nvPr>
        </p:nvSpPr>
        <p:spPr>
          <a:xfrm>
            <a:off x="7137875" y="1304875"/>
            <a:ext cx="1857300" cy="301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Query string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gTTS to generate audio command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At the same time search on Alexa and desktop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69" name="Google Shape;569;p48"/>
          <p:cNvSpPr/>
          <p:nvPr/>
        </p:nvSpPr>
        <p:spPr>
          <a:xfrm>
            <a:off x="2635150" y="1643125"/>
            <a:ext cx="1185300" cy="228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8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8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8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8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8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48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8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8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8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8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8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48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8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8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8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8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8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8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8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8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8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8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8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8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8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8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8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8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8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8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8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8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8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8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8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8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8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8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8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8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8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8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8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8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8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8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41" name="Google Shape;641;p49"/>
          <p:cNvSpPr txBox="1"/>
          <p:nvPr>
            <p:ph idx="1" type="body"/>
          </p:nvPr>
        </p:nvSpPr>
        <p:spPr>
          <a:xfrm>
            <a:off x="7137875" y="1304875"/>
            <a:ext cx="1857300" cy="301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Query string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gTTS to generate audio command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At the same time search on Alexa and desktop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Get the audio response and desktop SERP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42" name="Google Shape;642;p49"/>
          <p:cNvSpPr/>
          <p:nvPr/>
        </p:nvSpPr>
        <p:spPr>
          <a:xfrm>
            <a:off x="3974000" y="837875"/>
            <a:ext cx="1275900" cy="273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9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9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9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9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49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9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9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9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9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49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9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9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9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9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9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9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9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9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9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9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9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9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9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9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9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9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9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9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9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9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9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collection for a meaningful comparison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4" name="Google Shape;714;p50"/>
          <p:cNvSpPr txBox="1"/>
          <p:nvPr>
            <p:ph idx="1" type="body"/>
          </p:nvPr>
        </p:nvSpPr>
        <p:spPr>
          <a:xfrm>
            <a:off x="7137875" y="1304875"/>
            <a:ext cx="1857300" cy="301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Query string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gTTS to generate audio command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At the same time search on Alexa and desktop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Get the audio response and desktop SERP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n" sz="1200">
                <a:solidFill>
                  <a:schemeClr val="dk1"/>
                </a:solidFill>
              </a:rPr>
              <a:t>Collect the product details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5614900" y="1155275"/>
            <a:ext cx="1503600" cy="37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23000" y="2454834"/>
            <a:ext cx="10161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416083" y="1908714"/>
            <a:ext cx="798600" cy="53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0"/>
          <p:cNvSpPr/>
          <p:nvPr/>
        </p:nvSpPr>
        <p:spPr>
          <a:xfrm flipH="1" rot="10800000">
            <a:off x="416075" y="2804036"/>
            <a:ext cx="2459700" cy="541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1234995" y="1802431"/>
            <a:ext cx="1016100" cy="52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text to speech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2881745" y="2829155"/>
            <a:ext cx="630300" cy="66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50"/>
          <p:cNvPicPr preferRelativeResize="0"/>
          <p:nvPr/>
        </p:nvPicPr>
        <p:blipFill rotWithShape="1">
          <a:blip r:embed="rId3">
            <a:alphaModFix/>
          </a:blip>
          <a:srcRect b="84415" l="0" r="1204" t="0"/>
          <a:stretch/>
        </p:blipFill>
        <p:spPr>
          <a:xfrm>
            <a:off x="2881745" y="2829155"/>
            <a:ext cx="630607" cy="8544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0"/>
          <p:cNvSpPr/>
          <p:nvPr/>
        </p:nvSpPr>
        <p:spPr>
          <a:xfrm>
            <a:off x="2985078" y="3489732"/>
            <a:ext cx="375818" cy="203966"/>
          </a:xfrm>
          <a:prstGeom prst="flowChartExtra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2929225" y="3017612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3137941" y="3058389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3137941" y="3137130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3137941" y="3215871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2250875" y="1933873"/>
            <a:ext cx="6669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50"/>
          <p:cNvPicPr preferRelativeResize="0"/>
          <p:nvPr/>
        </p:nvPicPr>
        <p:blipFill rotWithShape="1">
          <a:blip r:embed="rId4">
            <a:alphaModFix/>
          </a:blip>
          <a:srcRect b="26585" l="22991" r="23725" t="20609"/>
          <a:stretch/>
        </p:blipFill>
        <p:spPr>
          <a:xfrm>
            <a:off x="2917929" y="1754504"/>
            <a:ext cx="652760" cy="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50"/>
          <p:cNvSpPr/>
          <p:nvPr/>
        </p:nvSpPr>
        <p:spPr>
          <a:xfrm flipH="1">
            <a:off x="4084792" y="942582"/>
            <a:ext cx="1016100" cy="729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0"/>
          <p:cNvSpPr txBox="1"/>
          <p:nvPr/>
        </p:nvSpPr>
        <p:spPr>
          <a:xfrm flipH="1">
            <a:off x="4084875" y="940500"/>
            <a:ext cx="1018800" cy="3078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Response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0"/>
          <p:cNvSpPr/>
          <p:nvPr/>
        </p:nvSpPr>
        <p:spPr>
          <a:xfrm flipH="1">
            <a:off x="4084792" y="1672333"/>
            <a:ext cx="1016100" cy="67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0"/>
          <p:cNvSpPr txBox="1"/>
          <p:nvPr/>
        </p:nvSpPr>
        <p:spPr>
          <a:xfrm flipH="1">
            <a:off x="4084752" y="1672332"/>
            <a:ext cx="1016100" cy="3078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0"/>
          <p:cNvSpPr txBox="1"/>
          <p:nvPr/>
        </p:nvSpPr>
        <p:spPr>
          <a:xfrm>
            <a:off x="4182511" y="1205582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0"/>
          <p:cNvSpPr txBox="1"/>
          <p:nvPr/>
        </p:nvSpPr>
        <p:spPr>
          <a:xfrm>
            <a:off x="4182511" y="1900404"/>
            <a:ext cx="8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0"/>
          <p:cNvSpPr/>
          <p:nvPr/>
        </p:nvSpPr>
        <p:spPr>
          <a:xfrm>
            <a:off x="3570689" y="1933873"/>
            <a:ext cx="5145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3531333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913" y="2810671"/>
            <a:ext cx="843442" cy="5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0"/>
          <p:cNvSpPr/>
          <p:nvPr/>
        </p:nvSpPr>
        <p:spPr>
          <a:xfrm>
            <a:off x="4087794" y="2821509"/>
            <a:ext cx="10161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0"/>
          <p:cNvSpPr/>
          <p:nvPr/>
        </p:nvSpPr>
        <p:spPr>
          <a:xfrm>
            <a:off x="5116717" y="1933873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0"/>
          <p:cNvSpPr/>
          <p:nvPr/>
        </p:nvSpPr>
        <p:spPr>
          <a:xfrm>
            <a:off x="5116717" y="3001442"/>
            <a:ext cx="553800" cy="28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0"/>
          <p:cNvSpPr/>
          <p:nvPr/>
        </p:nvSpPr>
        <p:spPr>
          <a:xfrm>
            <a:off x="6019811" y="147556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0"/>
          <p:cNvSpPr/>
          <p:nvPr/>
        </p:nvSpPr>
        <p:spPr>
          <a:xfrm>
            <a:off x="6228527" y="151634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0"/>
          <p:cNvSpPr/>
          <p:nvPr/>
        </p:nvSpPr>
        <p:spPr>
          <a:xfrm>
            <a:off x="6228527" y="159508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0"/>
          <p:cNvSpPr/>
          <p:nvPr/>
        </p:nvSpPr>
        <p:spPr>
          <a:xfrm>
            <a:off x="6228527" y="167382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0"/>
          <p:cNvSpPr/>
          <p:nvPr/>
        </p:nvSpPr>
        <p:spPr>
          <a:xfrm>
            <a:off x="5716812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0"/>
          <p:cNvSpPr/>
          <p:nvPr/>
        </p:nvSpPr>
        <p:spPr>
          <a:xfrm>
            <a:off x="5925529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0"/>
          <p:cNvSpPr/>
          <p:nvPr/>
        </p:nvSpPr>
        <p:spPr>
          <a:xfrm>
            <a:off x="5925529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0"/>
          <p:cNvSpPr/>
          <p:nvPr/>
        </p:nvSpPr>
        <p:spPr>
          <a:xfrm>
            <a:off x="5925529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0"/>
          <p:cNvSpPr/>
          <p:nvPr/>
        </p:nvSpPr>
        <p:spPr>
          <a:xfrm>
            <a:off x="6444009" y="2483828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6652726" y="2524605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0"/>
          <p:cNvSpPr/>
          <p:nvPr/>
        </p:nvSpPr>
        <p:spPr>
          <a:xfrm>
            <a:off x="6652726" y="2603346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0"/>
          <p:cNvSpPr/>
          <p:nvPr/>
        </p:nvSpPr>
        <p:spPr>
          <a:xfrm>
            <a:off x="6652726" y="2682086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0"/>
          <p:cNvSpPr/>
          <p:nvPr/>
        </p:nvSpPr>
        <p:spPr>
          <a:xfrm>
            <a:off x="5716812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0"/>
          <p:cNvSpPr/>
          <p:nvPr/>
        </p:nvSpPr>
        <p:spPr>
          <a:xfrm>
            <a:off x="5925529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0"/>
          <p:cNvSpPr/>
          <p:nvPr/>
        </p:nvSpPr>
        <p:spPr>
          <a:xfrm>
            <a:off x="5925529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0"/>
          <p:cNvSpPr/>
          <p:nvPr/>
        </p:nvSpPr>
        <p:spPr>
          <a:xfrm>
            <a:off x="5925529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/>
          <p:nvPr/>
        </p:nvSpPr>
        <p:spPr>
          <a:xfrm>
            <a:off x="6444009" y="2898993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/>
          <p:nvPr/>
        </p:nvSpPr>
        <p:spPr>
          <a:xfrm>
            <a:off x="6652726" y="2939770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0"/>
          <p:cNvSpPr/>
          <p:nvPr/>
        </p:nvSpPr>
        <p:spPr>
          <a:xfrm>
            <a:off x="6652726" y="301851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0"/>
          <p:cNvSpPr/>
          <p:nvPr/>
        </p:nvSpPr>
        <p:spPr>
          <a:xfrm>
            <a:off x="6652726" y="309725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0"/>
          <p:cNvSpPr/>
          <p:nvPr/>
        </p:nvSpPr>
        <p:spPr>
          <a:xfrm>
            <a:off x="5716812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0"/>
          <p:cNvSpPr/>
          <p:nvPr/>
        </p:nvSpPr>
        <p:spPr>
          <a:xfrm>
            <a:off x="5925529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/>
          <p:nvPr/>
        </p:nvSpPr>
        <p:spPr>
          <a:xfrm>
            <a:off x="5925529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/>
          <p:nvPr/>
        </p:nvSpPr>
        <p:spPr>
          <a:xfrm>
            <a:off x="5925529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0"/>
          <p:cNvSpPr/>
          <p:nvPr/>
        </p:nvSpPr>
        <p:spPr>
          <a:xfrm>
            <a:off x="6444009" y="3314159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0"/>
          <p:cNvSpPr/>
          <p:nvPr/>
        </p:nvSpPr>
        <p:spPr>
          <a:xfrm>
            <a:off x="6652726" y="3354936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0"/>
          <p:cNvSpPr/>
          <p:nvPr/>
        </p:nvSpPr>
        <p:spPr>
          <a:xfrm>
            <a:off x="6652726" y="3433677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0"/>
          <p:cNvSpPr/>
          <p:nvPr/>
        </p:nvSpPr>
        <p:spPr>
          <a:xfrm>
            <a:off x="6652726" y="3512417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0"/>
          <p:cNvSpPr/>
          <p:nvPr/>
        </p:nvSpPr>
        <p:spPr>
          <a:xfrm>
            <a:off x="5716812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0"/>
          <p:cNvSpPr/>
          <p:nvPr/>
        </p:nvSpPr>
        <p:spPr>
          <a:xfrm>
            <a:off x="5925529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0"/>
          <p:cNvSpPr/>
          <p:nvPr/>
        </p:nvSpPr>
        <p:spPr>
          <a:xfrm>
            <a:off x="5925529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0"/>
          <p:cNvSpPr/>
          <p:nvPr/>
        </p:nvSpPr>
        <p:spPr>
          <a:xfrm>
            <a:off x="5925529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0"/>
          <p:cNvSpPr/>
          <p:nvPr/>
        </p:nvSpPr>
        <p:spPr>
          <a:xfrm>
            <a:off x="6444009" y="3788634"/>
            <a:ext cx="150600" cy="283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0"/>
          <p:cNvSpPr/>
          <p:nvPr/>
        </p:nvSpPr>
        <p:spPr>
          <a:xfrm>
            <a:off x="6652726" y="3829411"/>
            <a:ext cx="3759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0"/>
          <p:cNvSpPr/>
          <p:nvPr/>
        </p:nvSpPr>
        <p:spPr>
          <a:xfrm>
            <a:off x="6652726" y="3908151"/>
            <a:ext cx="2553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0"/>
          <p:cNvSpPr/>
          <p:nvPr/>
        </p:nvSpPr>
        <p:spPr>
          <a:xfrm>
            <a:off x="6652726" y="3986892"/>
            <a:ext cx="154200" cy="46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0"/>
          <p:cNvSpPr/>
          <p:nvPr/>
        </p:nvSpPr>
        <p:spPr>
          <a:xfrm>
            <a:off x="5685525" y="2410650"/>
            <a:ext cx="1391100" cy="218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0"/>
          <p:cNvSpPr txBox="1"/>
          <p:nvPr/>
        </p:nvSpPr>
        <p:spPr>
          <a:xfrm>
            <a:off x="5779974" y="4174806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0"/>
          <p:cNvSpPr/>
          <p:nvPr/>
        </p:nvSpPr>
        <p:spPr>
          <a:xfrm>
            <a:off x="5685516" y="1384678"/>
            <a:ext cx="1391100" cy="834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0"/>
          <p:cNvSpPr txBox="1"/>
          <p:nvPr/>
        </p:nvSpPr>
        <p:spPr>
          <a:xfrm>
            <a:off x="5779974" y="1841581"/>
            <a:ext cx="1235700" cy="33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 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Some statistics of the dataset collected</a:t>
            </a:r>
            <a:endParaRPr/>
          </a:p>
        </p:txBody>
      </p:sp>
      <p:sp>
        <p:nvSpPr>
          <p:cNvPr id="787" name="Google Shape;7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collected data for 1000 query strings on Amazon.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queries cover 10 popular product categories on Amazon.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also collected 14 temporal snapshots for top-100 queries on Amazon.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8" name="Google Shape;78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Some statistics of the dataset collected</a:t>
            </a:r>
            <a:endParaRPr/>
          </a:p>
        </p:txBody>
      </p:sp>
      <p:sp>
        <p:nvSpPr>
          <p:cNvPr id="794" name="Google Shape;79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collected data for 1000 query strings on Amazon.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queries cover 10 popular product categories on Amazon.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also collected 14 temporal snapshots for top-100 queries on Amazon.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5" name="Google Shape;795;p52"/>
          <p:cNvSpPr txBox="1"/>
          <p:nvPr/>
        </p:nvSpPr>
        <p:spPr>
          <a:xfrm>
            <a:off x="753450" y="4540750"/>
            <a:ext cx="73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access to dataset, please refer to the form at this link: </a:t>
            </a:r>
            <a:r>
              <a:rPr b="0" i="0" lang="en" sz="11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https://forms.gle/aEG2n84Ay82QkVD19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Most prevalent explanations</a:t>
            </a:r>
            <a:endParaRPr/>
          </a:p>
        </p:txBody>
      </p:sp>
      <p:sp>
        <p:nvSpPr>
          <p:cNvPr id="802" name="Google Shape;802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03" name="Google Shape;803;p53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3"/>
          <p:cNvSpPr/>
          <p:nvPr/>
        </p:nvSpPr>
        <p:spPr>
          <a:xfrm>
            <a:off x="426250" y="1619225"/>
            <a:ext cx="1318500" cy="27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 txBox="1"/>
          <p:nvPr/>
        </p:nvSpPr>
        <p:spPr>
          <a:xfrm>
            <a:off x="789950" y="4344250"/>
            <a:ext cx="3127800" cy="49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66% queries out of 1000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E-commerce search through Smart Speakers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304875"/>
            <a:ext cx="537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Smart speakers are powered by voice assistants (VAs)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Customers utter a query string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The details of a </a:t>
            </a:r>
            <a:r>
              <a:rPr b="1" lang="en" sz="1800">
                <a:solidFill>
                  <a:schemeClr val="dk1"/>
                </a:solidFill>
              </a:rPr>
              <a:t>single product</a:t>
            </a:r>
            <a:r>
              <a:rPr lang="en" sz="1800">
                <a:solidFill>
                  <a:schemeClr val="dk1"/>
                </a:solidFill>
              </a:rPr>
              <a:t> is told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Audio response with a brief explanation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Default action of adding the product to cart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486150" y="4899675"/>
            <a:ext cx="570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https://mindstreammediagroup.com/introduction-smart-speakers-voice-search-brand-advertisers/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901446"/>
            <a:ext cx="3803100" cy="40665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Most prevalent explanations</a:t>
            </a:r>
            <a:endParaRPr/>
          </a:p>
        </p:txBody>
      </p:sp>
      <p:sp>
        <p:nvSpPr>
          <p:cNvPr id="812" name="Google Shape;812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13" name="Google Shape;813;p54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4"/>
          <p:cNvSpPr/>
          <p:nvPr/>
        </p:nvSpPr>
        <p:spPr>
          <a:xfrm>
            <a:off x="426250" y="1619225"/>
            <a:ext cx="1318500" cy="27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4"/>
          <p:cNvSpPr txBox="1"/>
          <p:nvPr/>
        </p:nvSpPr>
        <p:spPr>
          <a:xfrm>
            <a:off x="789950" y="4344250"/>
            <a:ext cx="3127800" cy="492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66% queries out of 1000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54"/>
          <p:cNvPicPr preferRelativeResize="0"/>
          <p:nvPr/>
        </p:nvPicPr>
        <p:blipFill rotWithShape="1">
          <a:blip r:embed="rId4">
            <a:alphaModFix/>
          </a:blip>
          <a:srcRect b="33888" l="35412" r="21500" t="25307"/>
          <a:stretch/>
        </p:blipFill>
        <p:spPr>
          <a:xfrm>
            <a:off x="4901425" y="866400"/>
            <a:ext cx="3586324" cy="21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4"/>
          <p:cNvSpPr txBox="1"/>
          <p:nvPr>
            <p:ph idx="1" type="body"/>
          </p:nvPr>
        </p:nvSpPr>
        <p:spPr>
          <a:xfrm>
            <a:off x="5188500" y="3327350"/>
            <a:ext cx="30948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i="1" lang="en">
                <a:solidFill>
                  <a:schemeClr val="dk1"/>
                </a:solidFill>
              </a:rPr>
              <a:t>Amazon’s choice highlights </a:t>
            </a:r>
            <a:r>
              <a:rPr b="1" i="1" lang="en" u="sng">
                <a:solidFill>
                  <a:schemeClr val="dk1"/>
                </a:solidFill>
              </a:rPr>
              <a:t>highly rated</a:t>
            </a:r>
            <a:r>
              <a:rPr i="1" lang="en">
                <a:solidFill>
                  <a:schemeClr val="dk1"/>
                </a:solidFill>
              </a:rPr>
              <a:t>, </a:t>
            </a:r>
            <a:r>
              <a:rPr b="1" i="1" lang="en" u="sng">
                <a:solidFill>
                  <a:schemeClr val="dk1"/>
                </a:solidFill>
              </a:rPr>
              <a:t>well-priced</a:t>
            </a:r>
            <a:r>
              <a:rPr i="1" lang="en">
                <a:solidFill>
                  <a:schemeClr val="dk1"/>
                </a:solidFill>
              </a:rPr>
              <a:t> products available to ship immediately. 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818" name="Google Shape;81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survey for understanding interpretation</a:t>
            </a:r>
            <a:endParaRPr/>
          </a:p>
        </p:txBody>
      </p:sp>
      <p:sp>
        <p:nvSpPr>
          <p:cNvPr id="824" name="Google Shape;8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We conducted a survey among 100 participants.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Most of them are conversant with Amazon platform.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5" name="Google Shape;8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survey for understanding interpretation</a:t>
            </a:r>
            <a:endParaRPr/>
          </a:p>
        </p:txBody>
      </p:sp>
      <p:sp>
        <p:nvSpPr>
          <p:cNvPr id="831" name="Google Shape;83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We conducted a survey among 100 participants.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Most of them are conversant with Amazon platform.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We asked them different questions pertaining to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rgbClr val="000000"/>
                </a:solidFill>
              </a:rPr>
              <a:t>What do customers interpret by `highly rated’ (or `well priced’) products?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 sz="1420">
                <a:solidFill>
                  <a:schemeClr val="dk1"/>
                </a:solidFill>
              </a:rPr>
              <a:t>Where do customers expect Amazon’s Choice products to appear?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◆"/>
            </a:pPr>
            <a:r>
              <a:rPr lang="en">
                <a:solidFill>
                  <a:schemeClr val="dk1"/>
                </a:solidFill>
              </a:rPr>
              <a:t>How likely are you to buy the product which is explained as “Amazon’s Choice”?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32" name="Google Shape;83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 customers interpret by `highly rated’ product?</a:t>
            </a:r>
            <a:endParaRPr/>
          </a:p>
        </p:txBody>
      </p:sp>
      <p:sp>
        <p:nvSpPr>
          <p:cNvPr id="838" name="Google Shape;838;p57"/>
          <p:cNvSpPr txBox="1"/>
          <p:nvPr>
            <p:ph idx="1" type="body"/>
          </p:nvPr>
        </p:nvSpPr>
        <p:spPr>
          <a:xfrm>
            <a:off x="311700" y="1152475"/>
            <a:ext cx="803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According to 59% respondents, a product with avg. rating greater than 4.0 out of 5.0 can be considered highly rated.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 customers interpret by `highly rated’ product?</a:t>
            </a:r>
            <a:endParaRPr/>
          </a:p>
        </p:txBody>
      </p:sp>
      <p:sp>
        <p:nvSpPr>
          <p:cNvPr id="845" name="Google Shape;845;p58"/>
          <p:cNvSpPr txBox="1"/>
          <p:nvPr>
            <p:ph idx="1" type="body"/>
          </p:nvPr>
        </p:nvSpPr>
        <p:spPr>
          <a:xfrm>
            <a:off x="311700" y="1152475"/>
            <a:ext cx="803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According to 59% respondents, a product with avg. rating greater than 4.0 out of 5.0 can be considered highly rated.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In all the 662 queries, the product selected with Amazon’s choice explanation has an average rating greater than 4.0.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do customers interpret by `well priced’ product?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2" name="Google Shape;852;p59"/>
          <p:cNvSpPr txBox="1"/>
          <p:nvPr>
            <p:ph idx="1" type="body"/>
          </p:nvPr>
        </p:nvSpPr>
        <p:spPr>
          <a:xfrm>
            <a:off x="311700" y="1152475"/>
            <a:ext cx="843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61% respondents consider a product with price among the least 5 prices among all the products shown in SERP to be well priced.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3" name="Google Shape;85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 customers interpret by `well priced’ product?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 txBox="1"/>
          <p:nvPr>
            <p:ph idx="1" type="body"/>
          </p:nvPr>
        </p:nvSpPr>
        <p:spPr>
          <a:xfrm>
            <a:off x="311700" y="1152475"/>
            <a:ext cx="843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61% respondents consider a product with price among the least 5 prices among all the products shown in SERP to be well priced.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In merely 23% cases, product added to cart adhered to the most common interpretation as mentioned above.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1"/>
          <p:cNvSpPr txBox="1"/>
          <p:nvPr>
            <p:ph type="title"/>
          </p:nvPr>
        </p:nvSpPr>
        <p:spPr>
          <a:xfrm>
            <a:off x="311700" y="445025"/>
            <a:ext cx="86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Where do customers expect Amazon’s Choice products to appear?</a:t>
            </a:r>
            <a:endParaRPr sz="2220"/>
          </a:p>
        </p:txBody>
      </p:sp>
      <p:sp>
        <p:nvSpPr>
          <p:cNvPr id="866" name="Google Shape;866;p61"/>
          <p:cNvSpPr txBox="1"/>
          <p:nvPr>
            <p:ph idx="1" type="body"/>
          </p:nvPr>
        </p:nvSpPr>
        <p:spPr>
          <a:xfrm>
            <a:off x="311700" y="1152475"/>
            <a:ext cx="820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54% respondents expect them to appear in top-5 positions; while 30% respondents expect them to appear as the top search result.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7" name="Google Shape;86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2"/>
          <p:cNvSpPr txBox="1"/>
          <p:nvPr>
            <p:ph type="title"/>
          </p:nvPr>
        </p:nvSpPr>
        <p:spPr>
          <a:xfrm>
            <a:off x="311700" y="445025"/>
            <a:ext cx="86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Where do customers expect Amazon’s Choice products to appear?</a:t>
            </a:r>
            <a:endParaRPr sz="2220"/>
          </a:p>
        </p:txBody>
      </p:sp>
      <p:sp>
        <p:nvSpPr>
          <p:cNvPr id="873" name="Google Shape;873;p62"/>
          <p:cNvSpPr txBox="1"/>
          <p:nvPr>
            <p:ph idx="1" type="body"/>
          </p:nvPr>
        </p:nvSpPr>
        <p:spPr>
          <a:xfrm>
            <a:off x="311700" y="1152475"/>
            <a:ext cx="820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54% respondents expect them to appear in top-5 positions; while 30% respondents expect them to appear as the top search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In 74% cases, Amazon’s Choice product appeared in the top-5 positions.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4" name="Google Shape;87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3"/>
          <p:cNvSpPr txBox="1"/>
          <p:nvPr>
            <p:ph type="title"/>
          </p:nvPr>
        </p:nvSpPr>
        <p:spPr>
          <a:xfrm>
            <a:off x="311700" y="445025"/>
            <a:ext cx="863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Where do customers expect Amazon’s Choice products to appear?</a:t>
            </a:r>
            <a:endParaRPr sz="2220"/>
          </a:p>
        </p:txBody>
      </p:sp>
      <p:sp>
        <p:nvSpPr>
          <p:cNvPr id="880" name="Google Shape;880;p63"/>
          <p:cNvSpPr txBox="1"/>
          <p:nvPr>
            <p:ph idx="1" type="body"/>
          </p:nvPr>
        </p:nvSpPr>
        <p:spPr>
          <a:xfrm>
            <a:off x="311700" y="1152475"/>
            <a:ext cx="820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54% respondents expect them to appear in top-5 positions; while 30% respondents expect them to appear as the top search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In 74% cases, Amazon’s Choice product appeared in the top-5 positions.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>
                <a:solidFill>
                  <a:srgbClr val="FF0000"/>
                </a:solidFill>
              </a:rPr>
              <a:t>The contribution from position 1 is merely 39%. 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>
                <a:solidFill>
                  <a:srgbClr val="FF0000"/>
                </a:solidFill>
              </a:rPr>
              <a:t>Worse, nearly 8% of the times, it does not even appear in the first SERP.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1" name="Google Shape;88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responses from Alexa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Major takeaways from the survey</a:t>
            </a:r>
            <a:endParaRPr/>
          </a:p>
        </p:txBody>
      </p:sp>
      <p:graphicFrame>
        <p:nvGraphicFramePr>
          <p:cNvPr id="887" name="Google Shape;887;p64"/>
          <p:cNvGraphicFramePr/>
          <p:nvPr/>
        </p:nvGraphicFramePr>
        <p:xfrm>
          <a:off x="723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{05F4FCFA-59ED-43B6-9BA3-283F2AC66247}</a:tableStyleId>
              </a:tblPr>
              <a:tblGrid>
                <a:gridCol w="1969950"/>
                <a:gridCol w="1712100"/>
                <a:gridCol w="2009325"/>
                <a:gridCol w="21884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Explanation type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Interpretation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Match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Amazon’s Choice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Highly rated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Avg. user rating ≥ 4.0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(100%)          (00%)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Well priced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Least-5 price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(23%)            (77%)</a:t>
                      </a:r>
                      <a:r>
                        <a:rPr lang="en" sz="1400" u="none" cap="none" strike="noStrike"/>
                        <a:t>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Top-5 in SERP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(74%)            (26%)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 top result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 result (position 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(19%)            (81%)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8" name="Google Shape;88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044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425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882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3263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034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415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8729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3253975"/>
            <a:ext cx="310550" cy="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Major takeaways from the survey</a:t>
            </a:r>
            <a:endParaRPr/>
          </a:p>
        </p:txBody>
      </p:sp>
      <p:sp>
        <p:nvSpPr>
          <p:cNvPr id="902" name="Google Shape;902;p65"/>
          <p:cNvSpPr txBox="1"/>
          <p:nvPr>
            <p:ph idx="1" type="body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903" name="Google Shape;903;p65"/>
          <p:cNvGraphicFramePr/>
          <p:nvPr/>
        </p:nvGraphicFramePr>
        <p:xfrm>
          <a:off x="723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{05F4FCFA-59ED-43B6-9BA3-283F2AC66247}</a:tableStyleId>
              </a:tblPr>
              <a:tblGrid>
                <a:gridCol w="1969950"/>
                <a:gridCol w="1712100"/>
                <a:gridCol w="2009325"/>
                <a:gridCol w="21884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Explanation type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Interpretation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Match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Amazon’s Choice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Highly rated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Avg. user rating ≥ 4.0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(100%)          (00%)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Well priced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Least-5 price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(23%)            (77%)</a:t>
                      </a:r>
                      <a:r>
                        <a:rPr lang="en" sz="1400" u="none" cap="none" strike="noStrike"/>
                        <a:t>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Top-5 in SERP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(74%)            (26%)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 top result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 result (position 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(19%)            (81%)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4" name="Google Shape;90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044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425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882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3263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034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415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8729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3253975"/>
            <a:ext cx="310550" cy="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65"/>
          <p:cNvSpPr/>
          <p:nvPr/>
        </p:nvSpPr>
        <p:spPr>
          <a:xfrm>
            <a:off x="-25" y="20100"/>
            <a:ext cx="9144000" cy="5043000"/>
          </a:xfrm>
          <a:prstGeom prst="rect">
            <a:avLst/>
          </a:prstGeom>
          <a:solidFill>
            <a:srgbClr val="EEEEEE">
              <a:alpha val="3686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5"/>
          <p:cNvSpPr txBox="1"/>
          <p:nvPr/>
        </p:nvSpPr>
        <p:spPr>
          <a:xfrm>
            <a:off x="611775" y="1590500"/>
            <a:ext cx="8017800" cy="282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Respondents’ interpretations of the VA’s explanation do not align with observations from desktop search results in majority of the cases.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b="0" i="0" sz="182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Major takeaways from the survey</a:t>
            </a:r>
            <a:endParaRPr/>
          </a:p>
        </p:txBody>
      </p:sp>
      <p:sp>
        <p:nvSpPr>
          <p:cNvPr id="920" name="Google Shape;920;p66"/>
          <p:cNvSpPr txBox="1"/>
          <p:nvPr>
            <p:ph idx="1" type="body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921" name="Google Shape;921;p66"/>
          <p:cNvGraphicFramePr/>
          <p:nvPr/>
        </p:nvGraphicFramePr>
        <p:xfrm>
          <a:off x="7239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{05F4FCFA-59ED-43B6-9BA3-283F2AC66247}</a:tableStyleId>
              </a:tblPr>
              <a:tblGrid>
                <a:gridCol w="1969950"/>
                <a:gridCol w="1712100"/>
                <a:gridCol w="2009325"/>
                <a:gridCol w="21884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Explanation type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Statement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Interpretation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Match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Amazon’s Choice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Highly rated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Avg. user rating ≥ 4.0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(100%)          (00%)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Well priced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Least-5 price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(23%)            (77%)</a:t>
                      </a:r>
                      <a:r>
                        <a:rPr lang="en" sz="1400" u="none" cap="none" strike="noStrike"/>
                        <a:t>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Top-5 in SERP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(74%)            (26%)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 top result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Expected position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Top result (position 1)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  (19%)            (81%)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22" name="Google Shape;92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044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4251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2882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1474" y="3263325"/>
            <a:ext cx="310550" cy="3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034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4157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2872975"/>
            <a:ext cx="310550" cy="3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150" y="3253975"/>
            <a:ext cx="310550" cy="3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66"/>
          <p:cNvSpPr/>
          <p:nvPr/>
        </p:nvSpPr>
        <p:spPr>
          <a:xfrm>
            <a:off x="-25" y="20100"/>
            <a:ext cx="9144000" cy="5043000"/>
          </a:xfrm>
          <a:prstGeom prst="rect">
            <a:avLst/>
          </a:prstGeom>
          <a:solidFill>
            <a:srgbClr val="EEEEEE">
              <a:alpha val="3686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6"/>
          <p:cNvSpPr txBox="1"/>
          <p:nvPr/>
        </p:nvSpPr>
        <p:spPr>
          <a:xfrm>
            <a:off x="611775" y="1590500"/>
            <a:ext cx="8017800" cy="281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Respondents’ interpretations of the VA’s explanation do not align with observations from desktop search results in majority of the cases.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82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Additionally, 56% customers answered that they are likely or very likely to purchase products with such explanations.</a:t>
            </a:r>
            <a:endParaRPr b="0" i="0" sz="182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38" name="Google Shape;938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9" name="Google Shape;939;p67"/>
          <p:cNvSpPr txBox="1"/>
          <p:nvPr/>
        </p:nvSpPr>
        <p:spPr>
          <a:xfrm>
            <a:off x="10592900" y="17107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1" name="Google Shape;941;p67"/>
          <p:cNvSpPr txBox="1"/>
          <p:nvPr/>
        </p:nvSpPr>
        <p:spPr>
          <a:xfrm>
            <a:off x="4843650" y="15530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RQ 1: How do customers interpret the explanations given in the audio response by the VA?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7"/>
          <p:cNvSpPr txBox="1"/>
          <p:nvPr/>
        </p:nvSpPr>
        <p:spPr>
          <a:xfrm>
            <a:off x="4843650" y="3381825"/>
            <a:ext cx="38727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RQ 2: How fair is the default action by the VA?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" y="1152476"/>
            <a:ext cx="3425808" cy="3663149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(Un)Fairness toward producers</a:t>
            </a:r>
            <a:endParaRPr/>
          </a:p>
        </p:txBody>
      </p:sp>
      <p:sp>
        <p:nvSpPr>
          <p:cNvPr id="950" name="Google Shape;95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Exposure due to Alexa: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1 if product is added to cart, 0 otherwise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Exposure due to ranked results of desktop search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Can be evaluated using any standard attention distribution mechanism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We assume attention / exposure are distributed geometrically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rgbClr val="FF0000"/>
                </a:solidFill>
              </a:rPr>
              <a:t>Exposure bias</a:t>
            </a:r>
            <a:r>
              <a:rPr lang="en">
                <a:solidFill>
                  <a:schemeClr val="dk1"/>
                </a:solidFill>
              </a:rPr>
              <a:t> is the difference between the two exposures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Ideally, Exposure bias ≃ 0.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1" name="Google Shape;95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957" name="Google Shape;957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 68% of all 1000 queries, exposure bias is non-zero →most relevant product according to desktop search was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added to cart by Alexa.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8" name="Google Shape;95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964" name="Google Shape;964;p7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 68% of all 1000 queries, exposure bias is non-zero →most relevant product according to desktop search was </a:t>
            </a:r>
            <a:r>
              <a:rPr lang="en">
                <a:solidFill>
                  <a:srgbClr val="FF0000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added to cart by Alexa.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6" name="Google Shape;966;p70"/>
          <p:cNvSpPr/>
          <p:nvPr/>
        </p:nvSpPr>
        <p:spPr>
          <a:xfrm>
            <a:off x="-25" y="-4200"/>
            <a:ext cx="9144000" cy="5143500"/>
          </a:xfrm>
          <a:prstGeom prst="rect">
            <a:avLst/>
          </a:prstGeom>
          <a:solidFill>
            <a:srgbClr val="EEEEEE">
              <a:alpha val="3686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70"/>
          <p:cNvSpPr txBox="1"/>
          <p:nvPr/>
        </p:nvSpPr>
        <p:spPr>
          <a:xfrm>
            <a:off x="611775" y="1590500"/>
            <a:ext cx="8017800" cy="184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 relevant products were added to cart; thus, depriving producers of more relevant products an opportunity to potential sales and revenue.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(Un)Fairness toward customers</a:t>
            </a:r>
            <a:endParaRPr/>
          </a:p>
        </p:txBody>
      </p:sp>
      <p:sp>
        <p:nvSpPr>
          <p:cNvPr id="973" name="Google Shape;973;p71"/>
          <p:cNvSpPr txBox="1"/>
          <p:nvPr>
            <p:ph idx="1" type="body"/>
          </p:nvPr>
        </p:nvSpPr>
        <p:spPr>
          <a:xfrm>
            <a:off x="311700" y="1152475"/>
            <a:ext cx="887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Is the product added to cart by Alexa also preferred by customers?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conducted a user survey among the same 100 respondents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We showed the customers: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Product that was added to cart by Alexa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lang="en" sz="1800">
                <a:solidFill>
                  <a:schemeClr val="dk1"/>
                </a:solidFill>
              </a:rPr>
              <a:t>Product that appeared as the top result in the corresponding desktop search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lang="en">
                <a:solidFill>
                  <a:srgbClr val="0000FF"/>
                </a:solidFill>
              </a:rPr>
              <a:t>Which of the following two products would you prefer to buy?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974" name="Google Shape;97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980" name="Google Shape;980;p72"/>
          <p:cNvSpPr txBox="1"/>
          <p:nvPr>
            <p:ph idx="1" type="body"/>
          </p:nvPr>
        </p:nvSpPr>
        <p:spPr>
          <a:xfrm>
            <a:off x="311700" y="1152475"/>
            <a:ext cx="837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For 22 out of the 30 queries (73.3%), the majority preference of respondents did not match with the products selected by Alexa.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Out of the 1000 evaluations, we find that in 73.2% cases, respondents preferred the top desktop search result to the product selected by Alexa.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1" name="Google Shape;98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987" name="Google Shape;987;p73"/>
          <p:cNvSpPr txBox="1"/>
          <p:nvPr>
            <p:ph idx="1" type="body"/>
          </p:nvPr>
        </p:nvSpPr>
        <p:spPr>
          <a:xfrm>
            <a:off x="311700" y="1152475"/>
            <a:ext cx="837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For 22 out of the 30 queries (73.3%), the majority preference of respondents and products selected by Alexa did not match.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Out of the 1000 evaluations, we find that in 73.2% cases, respondents preferred top of desktop search result to product selected by Alexa.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8" name="Google Shape;988;p73"/>
          <p:cNvSpPr/>
          <p:nvPr/>
        </p:nvSpPr>
        <p:spPr>
          <a:xfrm>
            <a:off x="-25" y="0"/>
            <a:ext cx="9144000" cy="5163600"/>
          </a:xfrm>
          <a:prstGeom prst="rect">
            <a:avLst/>
          </a:prstGeom>
          <a:solidFill>
            <a:srgbClr val="EEEEEE">
              <a:alpha val="36862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3"/>
          <p:cNvSpPr txBox="1"/>
          <p:nvPr/>
        </p:nvSpPr>
        <p:spPr>
          <a:xfrm>
            <a:off x="235500" y="1710800"/>
            <a:ext cx="8709300" cy="1293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 observations further underpin the potential unfairness and customer dissatisfaction concerns due to default product selection of Alexa. 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9"/>
          <p:cNvSpPr/>
          <p:nvPr/>
        </p:nvSpPr>
        <p:spPr>
          <a:xfrm>
            <a:off x="1144250" y="1223575"/>
            <a:ext cx="1382100" cy="271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9"/>
          <p:cNvCxnSpPr>
            <a:stCxn id="136" idx="3"/>
          </p:cNvCxnSpPr>
          <p:nvPr/>
        </p:nvCxnSpPr>
        <p:spPr>
          <a:xfrm flipH="1" rot="10800000">
            <a:off x="2526350" y="1336975"/>
            <a:ext cx="3387600" cy="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29"/>
          <p:cNvSpPr txBox="1"/>
          <p:nvPr/>
        </p:nvSpPr>
        <p:spPr>
          <a:xfrm>
            <a:off x="5923200" y="1124700"/>
            <a:ext cx="17241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responses from Alexa</a:t>
            </a:r>
            <a:endParaRPr/>
          </a:p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996" name="Google Shape;996;p7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There exists significant gap in customers’ interpretation of Alexa’s explanations and observation in traditional desktop search.</a:t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The default product selection of Alexa has potential unfairness concerns for both customers and producers / sellers.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Since customers cede complete autonomy to smart speakers (and the VAs therein), VAs should be more responsible during such interactions.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7" name="Google Shape;99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Acknowledgements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03" name="Google Shape;100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ERC Advanced Grant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TCS Research Fellowship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>
                <a:solidFill>
                  <a:schemeClr val="dk1"/>
                </a:solidFill>
              </a:rPr>
              <a:t>CNeRG Lab, IIT Kharagpur</a:t>
            </a:r>
            <a:endParaRPr/>
          </a:p>
        </p:txBody>
      </p:sp>
      <p:sp>
        <p:nvSpPr>
          <p:cNvPr id="1004" name="Google Shape;1004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10" name="Google Shape;1010;p76"/>
          <p:cNvSpPr txBox="1"/>
          <p:nvPr/>
        </p:nvSpPr>
        <p:spPr>
          <a:xfrm>
            <a:off x="560850" y="3043900"/>
            <a:ext cx="636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dataset please fill up:</a:t>
            </a: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https://forms.gle/PQdTghzynxQiuw4h6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@adash0193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1" name="Google Shape;1011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50" y="3445150"/>
            <a:ext cx="470100" cy="4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3" name="Google Shape;1013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5700" y="15275"/>
            <a:ext cx="2146273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/>
          <p:nvPr/>
        </p:nvSpPr>
        <p:spPr>
          <a:xfrm>
            <a:off x="1144250" y="1223575"/>
            <a:ext cx="1382100" cy="271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30"/>
          <p:cNvCxnSpPr>
            <a:stCxn id="147" idx="3"/>
          </p:cNvCxnSpPr>
          <p:nvPr/>
        </p:nvCxnSpPr>
        <p:spPr>
          <a:xfrm flipH="1" rot="10800000">
            <a:off x="2526350" y="1336975"/>
            <a:ext cx="3387600" cy="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30"/>
          <p:cNvSpPr txBox="1"/>
          <p:nvPr/>
        </p:nvSpPr>
        <p:spPr>
          <a:xfrm>
            <a:off x="5923200" y="1124700"/>
            <a:ext cx="17241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311650" y="1563450"/>
            <a:ext cx="3999900" cy="148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0"/>
          <p:cNvCxnSpPr/>
          <p:nvPr/>
        </p:nvCxnSpPr>
        <p:spPr>
          <a:xfrm>
            <a:off x="4278950" y="2350075"/>
            <a:ext cx="1623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30"/>
          <p:cNvSpPr txBox="1"/>
          <p:nvPr/>
        </p:nvSpPr>
        <p:spPr>
          <a:xfrm>
            <a:off x="5923200" y="21915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responses from Alexa</a:t>
            </a:r>
            <a:endParaRPr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/>
          <p:nvPr/>
        </p:nvSpPr>
        <p:spPr>
          <a:xfrm>
            <a:off x="1144250" y="1223575"/>
            <a:ext cx="1382100" cy="271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426250" y="1619225"/>
            <a:ext cx="1318500" cy="27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311650" y="1563450"/>
            <a:ext cx="3999900" cy="148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1"/>
          <p:cNvCxnSpPr>
            <a:stCxn id="161" idx="3"/>
          </p:cNvCxnSpPr>
          <p:nvPr/>
        </p:nvCxnSpPr>
        <p:spPr>
          <a:xfrm flipH="1" rot="10800000">
            <a:off x="2526350" y="1336975"/>
            <a:ext cx="3387600" cy="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31"/>
          <p:cNvCxnSpPr/>
          <p:nvPr/>
        </p:nvCxnSpPr>
        <p:spPr>
          <a:xfrm flipH="1" rot="10800000">
            <a:off x="1764350" y="1775575"/>
            <a:ext cx="4161000" cy="4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31"/>
          <p:cNvCxnSpPr/>
          <p:nvPr/>
        </p:nvCxnSpPr>
        <p:spPr>
          <a:xfrm>
            <a:off x="4278950" y="2350075"/>
            <a:ext cx="1623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31"/>
          <p:cNvSpPr txBox="1"/>
          <p:nvPr/>
        </p:nvSpPr>
        <p:spPr>
          <a:xfrm>
            <a:off x="5923200" y="1124700"/>
            <a:ext cx="17241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5923200" y="16581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explanation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923200" y="21915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responses from Alexa</a:t>
            </a:r>
            <a:endParaRPr/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8592" l="15430" r="12294" t="1137"/>
          <a:stretch/>
        </p:blipFill>
        <p:spPr>
          <a:xfrm>
            <a:off x="311700" y="1280475"/>
            <a:ext cx="3999901" cy="280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/>
          <p:nvPr/>
        </p:nvSpPr>
        <p:spPr>
          <a:xfrm>
            <a:off x="1144250" y="1223575"/>
            <a:ext cx="1382100" cy="271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/>
          <p:nvPr/>
        </p:nvSpPr>
        <p:spPr>
          <a:xfrm>
            <a:off x="426250" y="1619225"/>
            <a:ext cx="1318500" cy="27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311650" y="1563450"/>
            <a:ext cx="3999900" cy="148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311700" y="3143225"/>
            <a:ext cx="2498100" cy="2718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>
            <a:stCxn id="178" idx="3"/>
          </p:cNvCxnSpPr>
          <p:nvPr/>
        </p:nvCxnSpPr>
        <p:spPr>
          <a:xfrm flipH="1" rot="10800000">
            <a:off x="2526350" y="1336975"/>
            <a:ext cx="3387600" cy="2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32"/>
          <p:cNvCxnSpPr/>
          <p:nvPr/>
        </p:nvCxnSpPr>
        <p:spPr>
          <a:xfrm flipH="1" rot="10800000">
            <a:off x="1764350" y="1775575"/>
            <a:ext cx="4161000" cy="4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32"/>
          <p:cNvCxnSpPr/>
          <p:nvPr/>
        </p:nvCxnSpPr>
        <p:spPr>
          <a:xfrm>
            <a:off x="4278950" y="2350075"/>
            <a:ext cx="1623600" cy="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2"/>
          <p:cNvCxnSpPr/>
          <p:nvPr/>
        </p:nvCxnSpPr>
        <p:spPr>
          <a:xfrm flipH="1" rot="10800000">
            <a:off x="2831150" y="3387475"/>
            <a:ext cx="3026100" cy="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32"/>
          <p:cNvSpPr txBox="1"/>
          <p:nvPr/>
        </p:nvSpPr>
        <p:spPr>
          <a:xfrm>
            <a:off x="5923200" y="1124700"/>
            <a:ext cx="17241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string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5923200" y="16581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explanation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923200" y="21915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5923200" y="3105900"/>
            <a:ext cx="22338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action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responses from Alexa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E-commerce search through Smart Speakers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304875"/>
            <a:ext cx="513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Smart speakers are powered by voice assistants (VAs)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Customers utter a query string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The details of a </a:t>
            </a:r>
            <a:r>
              <a:rPr b="1" lang="en" sz="1800">
                <a:solidFill>
                  <a:schemeClr val="dk1"/>
                </a:solidFill>
              </a:rPr>
              <a:t>single product</a:t>
            </a:r>
            <a:r>
              <a:rPr lang="en" sz="1800">
                <a:solidFill>
                  <a:schemeClr val="dk1"/>
                </a:solidFill>
              </a:rPr>
              <a:t> is told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Audio response with a brief explanation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en" sz="1400">
                <a:solidFill>
                  <a:schemeClr val="dk1"/>
                </a:solidFill>
              </a:rPr>
              <a:t>Default action of adding the product to cart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➔"/>
            </a:pPr>
            <a:r>
              <a:rPr lang="en" sz="1800">
                <a:solidFill>
                  <a:srgbClr val="FF0000"/>
                </a:solidFill>
              </a:rPr>
              <a:t>Unlike traditional product search, customers do not have many options to choose from.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3581400" y="4876800"/>
            <a:ext cx="89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https://mindstreammediagroup.com/introduction-smart-speakers-voice-search-brand-advertisers/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1900" y="1170125"/>
            <a:ext cx="3124253" cy="33406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