
<file path=[Content_Types].xml><?xml version="1.0" encoding="utf-8"?>
<Types xmlns="http://schemas.openxmlformats.org/package/2006/content-types">
  <Default ContentType="application/vnd.openxmlformats-officedocument.oleObject" Extension="bin"/>
  <Default ContentType="image/x-emf" Extension="emf"/>
  <Default ContentType="image/jpeg" Extension="jpeg"/>
  <Default ContentType="application/vnd.openxmlformats-package.relationships+xml" Extension="rels"/>
  <Default ContentType="application/vnd.openxmlformats-officedocument.vmlDrawing" Extension="vml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4995"/>
    <p:restoredTop sz="94660"/>
  </p:normalViewPr>
  <p:slideViewPr>
    <p:cSldViewPr>
      <p:cViewPr varScale="1">
        <p:scale>
          <a:sx d="100" n="59"/>
          <a:sy d="100" n="59"/>
        </p:scale>
        <p:origin x="1042" y="27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9" Target="tags/tag1.xml" Type="http://schemas.openxmlformats.org/officeDocument/2006/relationships/tags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drawings/_rels/vmlDrawing1.vml.rels><?xml version="1.0" encoding="UTF-8" standalone="yes"?><Relationships xmlns="http://schemas.openxmlformats.org/package/2006/relationships"><Relationship Id="rId1" Target="../media/image1.emf" Type="http://schemas.openxmlformats.org/officeDocument/2006/relationships/image"/></Relationships>
</file>

<file path=ppt/drawings/_rels/vmlDrawing2.vml.rels><?xml version="1.0" encoding="UTF-8" standalone="yes"?><Relationships xmlns="http://schemas.openxmlformats.org/package/2006/relationships"><Relationship Id="rId1" Target="../media/image1.emf" Type="http://schemas.openxmlformats.org/officeDocument/2006/relationships/image"/></Relationships>
</file>

<file path=ppt/drawings/_rels/vmlDrawing3.vml.rels><?xml version="1.0" encoding="UTF-8" standalone="yes"?><Relationships xmlns="http://schemas.openxmlformats.org/package/2006/relationships"><Relationship Id="rId1" Target="../media/image1.emf" Type="http://schemas.openxmlformats.org/officeDocument/2006/relationships/imag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7CEB82EE-7859-43C3-BD1F-7B4F0DAB0F4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5ED5DB85-51F6-4F8B-9C9B-239CB5AE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169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371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arget="../slideLayouts/slideLayout10.xml" Type="http://schemas.openxmlformats.org/officeDocument/2006/relationships/slideLayout"/><Relationship Id="rId20" Target="../slideLayouts/slideLayout11.xml" Type="http://schemas.openxmlformats.org/officeDocument/2006/relationships/slideLayout"/><Relationship Id="rId18" Target="../slideLayouts/slideLayout9.xml" Type="http://schemas.openxmlformats.org/officeDocument/2006/relationships/slideLayout"/><Relationship Id="rId17" Target="../slideLayouts/slideLayout8.xml" Type="http://schemas.openxmlformats.org/officeDocument/2006/relationships/slideLayout"/><Relationship Id="rId16" Target="../slideLayouts/slideLayout7.xml" Type="http://schemas.openxmlformats.org/officeDocument/2006/relationships/slideLayout"/><Relationship Id="rId15" Target="../slideLayouts/slideLayout6.xml" Type="http://schemas.openxmlformats.org/officeDocument/2006/relationships/slideLayout"/><Relationship Id="rId14" Target="../slideLayouts/slideLayout5.xml" Type="http://schemas.openxmlformats.org/officeDocument/2006/relationships/slideLayout"/><Relationship Id="rId13" Target="../slideLayouts/slideLayout4.xml" Type="http://schemas.openxmlformats.org/officeDocument/2006/relationships/slideLayout"/><Relationship Id="rId12" Target="../slideLayouts/slideLayout3.xml" Type="http://schemas.openxmlformats.org/officeDocument/2006/relationships/slideLayout"/><Relationship Id="rId11" Target="../slideLayouts/slideLayout2.xml" Type="http://schemas.openxmlformats.org/officeDocument/2006/relationships/slideLayout"/><Relationship Id="rId9" Target="../tags/tag3.xml" Type="http://schemas.openxmlformats.org/officeDocument/2006/relationships/tags"/><Relationship Id="rId7" Target="../embeddings/oleObject1.bin" Type="http://schemas.openxmlformats.org/officeDocument/2006/relationships/oleObject"/><Relationship Id="rId5" Target="../embeddings/oleObject1.bin" Type="http://schemas.openxmlformats.org/officeDocument/2006/relationships/oleObject"/><Relationship Id="rId10" Target="../slideLayouts/slideLayout1.xml" Type="http://schemas.openxmlformats.org/officeDocument/2006/relationships/slideLayout"/><Relationship Id="rId8" Target="../media/image1.emf" Type="http://schemas.openxmlformats.org/officeDocument/2006/relationships/image"/><Relationship Id="rId3" Target="../tags/tag2.xml" Type="http://schemas.openxmlformats.org/officeDocument/2006/relationships/tags"/><Relationship Id="rId2" Target="../drawings/vmlDrawing1.vml" Type="http://schemas.openxmlformats.org/officeDocument/2006/relationships/vmlDrawing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8" name="Object 7">
            <a:extLst>
              <a:ext uri="{FF2B5EF4-FFF2-40B4-BE49-F238E27FC236}">
                <a16:creationId xmlns:a16="http://schemas.microsoft.com/office/drawing/2014/main" id="{6B1265C7-1F3C-4F57-ABDB-5D803F55C6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54316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40" imgW="338" name="think-cell Slide" progId="TCLayout.ActiveDocument.1" r:id="rId5" spid="_x0000_s1028">
                  <p:embed/>
                </p:oleObj>
              </mc:Choice>
              <mc:Fallback>
                <p:oleObj imgH="340" imgW="338" name="think-cell Slide" progId="TCLayout.ActiveDocument.1" r:id="rId7" spid="_x0000_s102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hidden="1" id="7" name="Rectangle 6">
            <a:extLst>
              <a:ext uri="{FF2B5EF4-FFF2-40B4-BE49-F238E27FC236}">
                <a16:creationId xmlns:a16="http://schemas.microsoft.com/office/drawing/2014/main" id="{9AFC6195-252C-4A88-A501-D95E0ABADDB4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0" lIns="0" numCol="1" rIns="0" rtlCol="0" spcCol="0" tIns="0" wrap="none">
            <a:noAutofit/>
          </a:bodyPr>
          <a:lstStyle/>
          <a:p>
            <a:pPr algn="ctr" indent="0" lvl="0" marL="0"/>
            <a:endParaRPr b="0" baseline="0" dirty="0" i="0" lang="en-US" sz="4400">
              <a:latin charset="0" panose="020F0502020204030204" pitchFamily="34" typeface="Calibri"/>
              <a:ea typeface="+mj-ea"/>
              <a:cs typeface="+mj-cs"/>
              <a:sym charset="0" panose="020F0502020204030204" pitchFamily="34"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598A-3BAC-4446-A6F4-A5830ABD4FE3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numCol="1" rIns="91440" rtlCol="0" tIns="45720" vert="horz" wrap="none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7E95-2AEA-4C90-8528-C659D04F1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89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10"/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7" Target="../embeddings/oleObject2.bin" Type="http://schemas.openxmlformats.org/officeDocument/2006/relationships/oleObject"/><Relationship Id="rId8" Target="../media/image1.emf" Type="http://schemas.openxmlformats.org/officeDocument/2006/relationships/image"/><Relationship Id="rId5" Target="../embeddings/oleObject2.bin" Type="http://schemas.openxmlformats.org/officeDocument/2006/relationships/oleObject"/><Relationship Id="rId3" Target="../tags/tag4.xml" Type="http://schemas.openxmlformats.org/officeDocument/2006/relationships/tags"/><Relationship Id="rId2" Target="../drawings/vmlDrawing2.vml" Type="http://schemas.openxmlformats.org/officeDocument/2006/relationships/vmlDrawing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6" Target="../tags/tag12.xml" Type="http://schemas.openxmlformats.org/officeDocument/2006/relationships/tags"/><Relationship Id="rId15" Target="../tags/tag5.xml" Type="http://schemas.openxmlformats.org/officeDocument/2006/relationships/tags"/><Relationship Id="rId14" Target="../tags/tag13.xml" Type="http://schemas.openxmlformats.org/officeDocument/2006/relationships/tags"/><Relationship Id="rId13" Target="../tags/tag10.xml" Type="http://schemas.openxmlformats.org/officeDocument/2006/relationships/tags"/><Relationship Id="rId12" Target="../tags/tag8.xml" Type="http://schemas.openxmlformats.org/officeDocument/2006/relationships/tags"/><Relationship Id="rId11" Target="../tags/tag7.xml" Type="http://schemas.openxmlformats.org/officeDocument/2006/relationships/tags"/><Relationship Id="rId10" Target="../tags/tag6.xml" Type="http://schemas.openxmlformats.org/officeDocument/2006/relationships/tags"/><Relationship Id="rId9" Target="../tags/tag11.xml" Type="http://schemas.openxmlformats.org/officeDocument/2006/relationships/tags"/><Relationship Id="rId7" Target="../embeddings/oleObject3.bin" Type="http://schemas.openxmlformats.org/officeDocument/2006/relationships/oleObject"/><Relationship Id="rId8" Target="../media/image1.emf" Type="http://schemas.openxmlformats.org/officeDocument/2006/relationships/image"/><Relationship Id="rId5" Target="../embeddings/oleObject3.bin" Type="http://schemas.openxmlformats.org/officeDocument/2006/relationships/oleObject"/><Relationship Id="rId3" Target="../tags/tag9.xml" Type="http://schemas.openxmlformats.org/officeDocument/2006/relationships/tags"/><Relationship Id="rId2" Target="../drawings/vmlDrawing3.vml" Type="http://schemas.openxmlformats.org/officeDocument/2006/relationships/vmlDrawing"/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4" name="Object 3">
            <a:extLst>
              <a:ext uri="{FF2B5EF4-FFF2-40B4-BE49-F238E27FC236}">
                <a16:creationId xmlns:a16="http://schemas.microsoft.com/office/drawing/2014/main" id="{FAEC69C2-F0BE-467B-BEA8-2663B174D36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9420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40" imgW="338" name="think-cell Slide" progId="TCLayout.ActiveDocument.1" r:id="rId5" spid="_x0000_s2054">
                  <p:embed/>
                </p:oleObj>
              </mc:Choice>
              <mc:Fallback>
                <p:oleObj imgH="340" imgW="338" name="think-cell Slide" progId="TCLayout.ActiveDocument.1" r:id="rId7" spid="_x0000_s205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0708856-1502-47D8-8409-81DEACD62050}"/>
              </a:ext>
            </a:extLst>
          </p:cNvPr>
          <p:cNvSpPr/>
          <p:nvPr/>
        </p:nvSpPr>
        <p:spPr>
          <a:xfrm>
            <a:off x="228600" y="197346"/>
            <a:ext cx="8915400" cy="6186309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dirty="0" lang="en-US">
                <a:solidFill>
                  <a:srgbClr val="24292E"/>
                </a:solidFill>
                <a:latin typeface="-apple-system"/>
              </a:rPr>
              <a:t>The solutions are evaluated on two criteria: predicted future Index values and allocated energy from a newly discovered star</a:t>
            </a:r>
          </a:p>
          <a:p>
            <a:endParaRPr dirty="0" lang="en-US"/>
          </a:p>
          <a:p>
            <a:r>
              <a:rPr dirty="0" lang="en-US"/>
              <a:t>1) Index predictions are evaluated using RMSE metric</a:t>
            </a:r>
          </a:p>
          <a:p>
            <a:endParaRPr dirty="0" lang="en-US"/>
          </a:p>
          <a:p>
            <a:r>
              <a:rPr dirty="0" lang="en-US"/>
              <a:t>2) Energy allocation is also evaluated using RMSE metric and has a set of known factors that need to be taken into account.</a:t>
            </a:r>
          </a:p>
          <a:p>
            <a:endParaRPr dirty="0" lang="en-US"/>
          </a:p>
          <a:p>
            <a:r>
              <a:rPr dirty="0" lang="en-US"/>
              <a:t>Every galaxy has a certain limited potential for improvement in the index described by the following function: </a:t>
            </a: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dirty="0" lang="en-US"/>
              <a:t>Potential for increase in the Index = </a:t>
            </a:r>
            <a:r>
              <a:rPr altLang="da-DK" dirty="0" lang="da-DK"/>
              <a:t>-np.log(Index+0.01)+3</a:t>
            </a:r>
            <a:br>
              <a:rPr dirty="0" lang="en-US"/>
            </a:br>
            <a:endParaRPr dirty="0" lang="en-US"/>
          </a:p>
          <a:p>
            <a:r>
              <a:rPr dirty="0" lang="en-US"/>
              <a:t>Likely index increase dependent on potential for improvement and on extra energy availability is described by the following function:</a:t>
            </a: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dirty="0" lang="en-US"/>
              <a:t>Likely increase in the Index = extra energy * Potential for increase in the Index **2 / 1000</a:t>
            </a:r>
          </a:p>
          <a:p>
            <a:pPr indent="-285750" lvl="1" marL="742950">
              <a:buFont charset="0" panose="020B0604020202020204" pitchFamily="34" typeface="Arial"/>
              <a:buChar char="•"/>
            </a:pPr>
            <a:endParaRPr dirty="0" lang="en-US"/>
          </a:p>
          <a:p>
            <a:r>
              <a:rPr dirty="0" lang="en-US"/>
              <a:t>There are also several constraints:</a:t>
            </a: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dirty="0" lang="en-US"/>
              <a:t>in total there are 50000 zillion DSML available for allocation</a:t>
            </a: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dirty="0" lang="en-US"/>
              <a:t>no galaxy should be allocated more than 100 zillion DSML or less than 0 zillion DSML</a:t>
            </a:r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dirty="0" lang="en-US"/>
              <a:t>galaxies with low existence expectancy index below 0.7 should be allocated at least 10% of the total energy available</a:t>
            </a:r>
          </a:p>
        </p:txBody>
      </p:sp>
    </p:spTree>
    <p:extLst>
      <p:ext uri="{BB962C8B-B14F-4D97-AF65-F5344CB8AC3E}">
        <p14:creationId xmlns:p14="http://schemas.microsoft.com/office/powerpoint/2010/main" val="29607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3" name="Object 2">
            <a:extLst>
              <a:ext uri="{FF2B5EF4-FFF2-40B4-BE49-F238E27FC236}">
                <a16:creationId xmlns:a16="http://schemas.microsoft.com/office/drawing/2014/main" id="{E1ED384B-C10F-45A1-9860-95E35E4E2BE8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04756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40" imgW="338" name="think-cell Slide" progId="TCLayout.ActiveDocument.1" r:id="rId5" spid="_x0000_s3077">
                  <p:embed/>
                </p:oleObj>
              </mc:Choice>
              <mc:Fallback>
                <p:oleObj imgH="340" imgW="338" name="think-cell Slide" progId="TCLayout.ActiveDocument.1" r:id="rId7" spid="_x0000_s307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A771C56-0BE8-4168-B654-DF4C292D446F}"/>
              </a:ext>
            </a:extLst>
          </p:cNvPr>
          <p:cNvSpPr/>
          <p:nvPr/>
        </p:nvSpPr>
        <p:spPr>
          <a:xfrm>
            <a:off x="152400" y="197346"/>
            <a:ext cx="8915400" cy="4247317"/>
          </a:xfrm>
          <a:prstGeom prst="rect">
            <a:avLst/>
          </a:prstGeom>
        </p:spPr>
        <p:txBody>
          <a:bodyPr numCol="1" wrap="square">
            <a:spAutoFit/>
          </a:bodyPr>
          <a:lstStyle/>
          <a:p>
            <a:r>
              <a:rPr altLang="ru-RU" dirty="0" lang="ru-RU"/>
              <a:t>3) </a:t>
            </a:r>
            <a:r>
              <a:rPr dirty="0" lang="en-US"/>
              <a:t>Leaderboard is based on a combined scaled metric:</a:t>
            </a:r>
            <a:endParaRPr altLang="ru-RU" dirty="0" lang="ru-RU"/>
          </a:p>
          <a:p>
            <a:endParaRPr dirty="0" lang="en-US"/>
          </a:p>
          <a:p>
            <a:pPr indent="-285750" lvl="1" marL="742950">
              <a:buFont charset="0" panose="020B0604020202020204" pitchFamily="34" typeface="Arial"/>
              <a:buChar char="•"/>
            </a:pPr>
            <a:r>
              <a:rPr dirty="0" lang="en-US"/>
              <a:t>80% prediction task RMSE + 20% optimization task RMSE * lambda</a:t>
            </a:r>
            <a:endParaRPr altLang="ru-RU" dirty="0" lang="ru-RU"/>
          </a:p>
          <a:p>
            <a:pPr indent="-285750" lvl="1" marL="742950">
              <a:buFont charset="0" panose="020B0604020202020204" pitchFamily="34" typeface="Arial"/>
              <a:buChar char="•"/>
            </a:pPr>
            <a:endParaRPr dirty="0" lang="en-US"/>
          </a:p>
          <a:p>
            <a:r>
              <a:rPr dirty="0" lang="en-US"/>
              <a:t>where lambda is a normalizing factor</a:t>
            </a:r>
            <a:endParaRPr altLang="ru-RU" dirty="0" lang="ru-RU"/>
          </a:p>
          <a:p>
            <a:endParaRPr dirty="0" lang="en-US"/>
          </a:p>
          <a:p>
            <a:endParaRPr altLang="ru-RU" dirty="0" lang="ru-RU"/>
          </a:p>
          <a:p>
            <a:r>
              <a:rPr altLang="ru-RU" dirty="0" lang="ru-RU"/>
              <a:t>4) </a:t>
            </a:r>
            <a:r>
              <a:rPr dirty="0" lang="en-US"/>
              <a:t>Leaderboard is 80% public and 20% private</a:t>
            </a:r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5) The submission should be in the following format:</a:t>
            </a:r>
          </a:p>
          <a:p>
            <a:endParaRPr dirty="0" lang="en-US"/>
          </a:p>
          <a:p>
            <a:endParaRPr dirty="0" lang="en-US"/>
          </a:p>
          <a:p>
            <a:endParaRPr altLang="ru-RU" dirty="0" lang="ru-RU"/>
          </a:p>
          <a:p>
            <a:endParaRPr dirty="0"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2DB9CA-1AB0-4638-81BC-BCB44CD444E6}"/>
              </a:ext>
            </a:extLst>
          </p:cNvPr>
          <p:cNvGrpSpPr/>
          <p:nvPr/>
        </p:nvGrpSpPr>
        <p:grpSpPr>
          <a:xfrm>
            <a:off x="266700" y="3810000"/>
            <a:ext cx="8610600" cy="2348346"/>
            <a:chOff x="119063" y="1016000"/>
            <a:chExt cx="8801100" cy="4953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E68390-0C61-408D-970B-45582048696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9063" y="101600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b="1" dirty="0" lang="en-US" sz="1800"/>
                <a:t>Variable</a:t>
              </a:r>
              <a:endParaRPr altLang="ru-RU" b="1" dirty="0" lang="ru-RU" sz="1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7F229A-623C-49C5-8060-256053D4CC8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19063" y="231775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dirty="0" lang="en-US" sz="1800"/>
                <a:t>Index</a:t>
              </a:r>
              <a:endParaRPr altLang="ru-RU" dirty="0" lang="ru-RU" sz="18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27338A-2393-496F-94D3-B45025A39D0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9063" y="361950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dirty="0" err="1" lang="en-US" sz="1800"/>
                <a:t>pred</a:t>
              </a:r>
              <a:endParaRPr altLang="ru-RU" dirty="0" lang="ru-RU" sz="1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716463-130B-435F-B9F0-C013BBB3540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9063" y="4921249"/>
              <a:ext cx="4273550" cy="1047751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sz="1800"/>
                <a:t>opt_pred</a:t>
              </a:r>
              <a:endParaRPr altLang="ru-RU" dirty="0" lang="ru-RU" sz="1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EF634A-AFFF-4DC9-921C-2BF6DBF7AF5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646613" y="101600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b="1" dirty="0" lang="en-US" sz="1800"/>
                <a:t>Description</a:t>
              </a:r>
              <a:endParaRPr altLang="ru-RU" b="1" dirty="0" lang="ru-RU" sz="1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BAF98B-94AC-48F2-B011-3CAD9F50F19F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4646613" y="231775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dirty="0" lang="en-US" sz="1800"/>
                <a:t>Unique index from the test dataset in the ascending order</a:t>
              </a:r>
              <a:endParaRPr altLang="ru-RU" dirty="0" lang="ru-RU" sz="1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EC847-BDA7-400E-AE2E-A2904BB88A53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646613" y="361950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dirty="0" lang="en-US" sz="1800"/>
                <a:t>Prediction for the index of interest</a:t>
              </a:r>
              <a:endParaRPr altLang="ru-RU" dirty="0" lang="ru-RU" sz="1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A39E0D-5358-449A-9089-980C3581EB5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4646613" y="4921250"/>
              <a:ext cx="4273550" cy="1047750"/>
            </a:xfrm>
            <a:prstGeom prst="rect">
              <a:avLst/>
            </a:prstGeom>
          </p:spPr>
          <p:txBody>
            <a:bodyPr anchor="t" bIns="0" lIns="0" numCol="1" rIns="0" rtlCol="0" tIns="0" vert="horz" wrap="square">
              <a:noAutofit/>
            </a:bodyPr>
            <a:lstStyle>
              <a:lvl1pPr indent="-342900" lvl="0" marL="342900">
                <a:spcBef>
                  <a:spcPct val="20000"/>
                </a:spcBef>
                <a:buFont charset="0" pitchFamily="34" typeface="Arial"/>
                <a:buChar char="•"/>
                <a:defRPr sz="3200"/>
              </a:lvl1pPr>
              <a:lvl2pPr indent="-285750" lvl="1" marL="742950">
                <a:spcBef>
                  <a:spcPct val="20000"/>
                </a:spcBef>
                <a:buFont charset="0" pitchFamily="34" typeface="Arial"/>
                <a:buChar char="–"/>
                <a:defRPr sz="2800"/>
              </a:lvl2pPr>
              <a:lvl3pPr indent="-228600" lvl="2" marL="1143000">
                <a:spcBef>
                  <a:spcPct val="20000"/>
                </a:spcBef>
                <a:buFont charset="0" pitchFamily="34" typeface="Arial"/>
                <a:buChar char="•"/>
                <a:defRPr sz="2400"/>
              </a:lvl3pPr>
              <a:lvl4pPr indent="-228600" lvl="3" marL="1600200">
                <a:spcBef>
                  <a:spcPct val="20000"/>
                </a:spcBef>
                <a:buFont charset="0" pitchFamily="34" typeface="Arial"/>
                <a:buChar char="–"/>
                <a:defRPr sz="2000"/>
              </a:lvl4pPr>
              <a:lvl5pPr indent="-228600" lvl="4" marL="2057400">
                <a:spcBef>
                  <a:spcPct val="20000"/>
                </a:spcBef>
                <a:buFont charset="0" pitchFamily="34" typeface="Arial"/>
                <a:buChar char="»"/>
                <a:defRPr sz="2000"/>
              </a:lvl5pPr>
              <a:lvl6pPr indent="-228600" marL="2514600">
                <a:spcBef>
                  <a:spcPct val="20000"/>
                </a:spcBef>
                <a:buFont charset="0" pitchFamily="34" typeface="Arial"/>
                <a:buChar char="•"/>
                <a:defRPr sz="2000"/>
              </a:lvl6pPr>
              <a:lvl7pPr indent="-228600" marL="2971800">
                <a:spcBef>
                  <a:spcPct val="20000"/>
                </a:spcBef>
                <a:buFont charset="0" pitchFamily="34" typeface="Arial"/>
                <a:buChar char="•"/>
                <a:defRPr sz="2000"/>
              </a:lvl7pPr>
              <a:lvl8pPr indent="-228600" marL="3429000">
                <a:spcBef>
                  <a:spcPct val="20000"/>
                </a:spcBef>
                <a:buFont charset="0" pitchFamily="34" typeface="Arial"/>
                <a:buChar char="•"/>
                <a:defRPr sz="2000"/>
              </a:lvl8pPr>
              <a:lvl9pPr indent="-228600" marL="3886200">
                <a:spcBef>
                  <a:spcPct val="20000"/>
                </a:spcBef>
                <a:buFont charset="0" pitchFamily="34" typeface="Arial"/>
                <a:buChar char="•"/>
                <a:defRPr sz="2000"/>
              </a:lvl9pPr>
            </a:lstStyle>
            <a:p>
              <a:pPr algn="ctr" indent="0" marL="0">
                <a:buNone/>
              </a:pPr>
              <a:r>
                <a:rPr dirty="0" lang="en-US" sz="1800"/>
                <a:t>Optimal energy allocation</a:t>
              </a:r>
              <a:endParaRPr altLang="ru-RU" dirty="0" lang="ru-RU" sz="1800"/>
            </a:p>
          </p:txBody>
        </p:sp>
      </p:grpSp>
    </p:spTree>
    <p:extLst>
      <p:ext uri="{BB962C8B-B14F-4D97-AF65-F5344CB8AC3E}">
        <p14:creationId xmlns:p14="http://schemas.microsoft.com/office/powerpoint/2010/main" val="2948748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80"/>
  <p:tag name="HEIGHT" val="82.5"/>
  <p:tag name="WIDTH" val="33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80"/>
  <p:tag name="HEIGHT" val="82.5"/>
  <p:tag name="WIDTH" val="33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387.5"/>
  <p:tag name="HEIGHT" val="82.5"/>
  <p:tag name="WIDTH" val="33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182.5"/>
  <p:tag name="HEIGHT" val="82.5"/>
  <p:tag name="WIDTH" val="3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Rjlqp9MupGqMYRMiRA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365.875"/>
  <p:tag name="TOP" val="285"/>
  <p:tag name="HEIGHT" val="82.5"/>
  <p:tag name="WIDTH" val="33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182.5"/>
  <p:tag name="HEIGHT" val="82.5"/>
  <p:tag name="WIDTH" val="33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285"/>
  <p:tag name="HEIGHT" val="82.5"/>
  <p:tag name="WIDTH" val="33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0228635934287978"/>
  <p:tag name="LEFT" val="9.375039"/>
  <p:tag name="TOP" val="387.5"/>
  <p:tag name="HEIGHT" val="82.5"/>
  <p:tag name="WIDTH" val="336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Template (Microsoft)</Template>
  <Words>167</Words>
  <Paragraphs>36</Paragraphs>
  <Slides>2</Slides>
  <Notes>0</Notes>
  <TotalTime>65</TotalTime>
  <HiddenSlides>0</HiddenSlides>
  <MMClips>0</MMClips>
  <ScaleCrop>false</ScaleCrop>
  <HeadingPairs>
    <vt:vector baseType="variant" size="8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7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2020-05-17T20:02:30Z</dcterms:created>
  <dc:creator>Vladimir Selivanov</dc:creator>
  <cp:lastModifiedBy>Vladimir Selivanov</cp:lastModifiedBy>
  <dcterms:modified xsi:type="dcterms:W3CDTF">2020-05-17T21:07:34Z</dcterms:modified>
  <cp:revision>7</cp:revision>
  <dc:title>PowerPoint Presentation</dc:title>
</cp:coreProperties>
</file>