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9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  <p:sldMasterId id="2147483654" r:id="rId3"/>
    <p:sldMasterId id="2147483655" r:id="rId4"/>
    <p:sldMasterId id="2147483656" r:id="rId5"/>
    <p:sldMasterId id="2147483657" r:id="rId6"/>
    <p:sldMasterId id="2147483658" r:id="rId7"/>
    <p:sldMasterId id="2147483659" r:id="rId8"/>
    <p:sldMasterId id="2147483660" r:id="rId9"/>
    <p:sldMasterId id="2147483661" r:id="rId10"/>
  </p:sldMasterIdLst>
  <p:notesMasterIdLst>
    <p:notesMasterId r:id="rId25"/>
  </p:notesMasterIdLst>
  <p:sldIdLst>
    <p:sldId id="332" r:id="rId11"/>
    <p:sldId id="337" r:id="rId12"/>
    <p:sldId id="356" r:id="rId13"/>
    <p:sldId id="339" r:id="rId14"/>
    <p:sldId id="355" r:id="rId15"/>
    <p:sldId id="340" r:id="rId16"/>
    <p:sldId id="364" r:id="rId17"/>
    <p:sldId id="359" r:id="rId18"/>
    <p:sldId id="363" r:id="rId19"/>
    <p:sldId id="361" r:id="rId20"/>
    <p:sldId id="362" r:id="rId21"/>
    <p:sldId id="357" r:id="rId22"/>
    <p:sldId id="354" r:id="rId23"/>
    <p:sldId id="358" r:id="rId24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521415D9-36F7-43E2-AB2F-B90AF26B5E84}">
      <p14:sectionLst xmlns:p14="http://schemas.microsoft.com/office/powerpoint/2010/main">
        <p14:section name="Default Section" id="{578719DD-A381-44F9-BB8E-9679C85BFAD1}">
          <p14:sldIdLst>
            <p14:sldId id="332"/>
            <p14:sldId id="337"/>
            <p14:sldId id="356"/>
            <p14:sldId id="339"/>
            <p14:sldId id="355"/>
            <p14:sldId id="340"/>
            <p14:sldId id="364"/>
            <p14:sldId id="359"/>
            <p14:sldId id="363"/>
            <p14:sldId id="361"/>
            <p14:sldId id="362"/>
            <p14:sldId id="357"/>
            <p14:sldId id="354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1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36" autoAdjust="0"/>
  </p:normalViewPr>
  <p:slideViewPr>
    <p:cSldViewPr>
      <p:cViewPr varScale="1">
        <p:scale>
          <a:sx n="73" d="100"/>
          <a:sy n="73" d="100"/>
        </p:scale>
        <p:origin x="1806" y="78"/>
      </p:cViewPr>
      <p:guideLst>
        <p:guide orient="horz" pos="528"/>
        <p:guide pos="12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9761C-6916-416E-A526-41CDE3A03D6E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5CB63-5382-44F2-812E-2252B97FA3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498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iodic_funct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Anna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05902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Its probably</a:t>
            </a:r>
            <a:r>
              <a:rPr lang="sv-SE" baseline="0" dirty="0" smtClean="0"/>
              <a:t> better with latin bird names instaead of swedish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9493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Anna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14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8241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Anna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842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Anna/Daniel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64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Daniel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9119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Daniel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92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purpose of estimating the spectral density is to detect 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eriodic function"/>
              </a:rPr>
              <a:t>periodicities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data, by observing peaks at the frequencies corresponding to these periodicities.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9011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8140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528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Alex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68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3327400"/>
            <a:ext cx="406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3352800"/>
            <a:ext cx="3581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6" y="1638300"/>
            <a:ext cx="83820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0726" y="5029200"/>
            <a:ext cx="83820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24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 smtClean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3834767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927171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346948262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9962859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12139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490476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4460503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690042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748036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58808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28666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90561771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56433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33677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800"/>
              </a:spcBef>
              <a:buClr>
                <a:schemeClr val="accent1"/>
              </a:buClr>
              <a:buFont typeface="Lucida Grande"/>
              <a:buChar char="●"/>
              <a:defRPr sz="2600" i="1" u="none">
                <a:latin typeface="Georgia"/>
                <a:cs typeface="Georgia"/>
              </a:defRPr>
            </a:lvl1pPr>
            <a:lvl2pPr algn="l">
              <a:spcBef>
                <a:spcPts val="800"/>
              </a:spcBef>
              <a:buClr>
                <a:schemeClr val="accent2"/>
              </a:buClr>
              <a:buFont typeface="Lucida Grande"/>
              <a:buChar char="●"/>
              <a:defRPr sz="2400" i="1" u="none">
                <a:latin typeface="Georgia"/>
                <a:cs typeface="Georgia"/>
              </a:defRPr>
            </a:lvl2pPr>
            <a:lvl3pPr algn="l">
              <a:spcBef>
                <a:spcPts val="800"/>
              </a:spcBef>
              <a:buClr>
                <a:schemeClr val="accent3"/>
              </a:buClr>
              <a:buFont typeface="Lucida Grande"/>
              <a:buChar char="●"/>
              <a:defRPr sz="2200" i="1" u="none">
                <a:latin typeface="Georgia"/>
                <a:cs typeface="Georgia"/>
              </a:defRPr>
            </a:lvl3pPr>
            <a:lvl4pPr algn="l">
              <a:defRPr sz="2400">
                <a:latin typeface="Georgia"/>
                <a:cs typeface="Georgia"/>
              </a:defRPr>
            </a:lvl4pPr>
            <a:lvl5pPr algn="l">
              <a:defRPr sz="2400">
                <a:latin typeface="Georgia"/>
                <a:cs typeface="Georgia"/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84810815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815504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61207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61967013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53021081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98679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004035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61995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03427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2531557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7051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64429855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063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29955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07008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5290275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52024952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537686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794805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557336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635798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103752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19163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108649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916092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842042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10228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92829794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71667326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76301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436517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388633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01739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6655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91726878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300277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795707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575788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68117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2880762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45318588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167905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1542035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32466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38964514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2643481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48338281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385054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6542954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0730917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11388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3290112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16851334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509268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93949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148466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914790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0566180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444270740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033903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5271081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583653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13313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34936711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4160304877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191010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3258212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442056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1433765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516256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1937411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9873386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880696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1478997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371876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770563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42150321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4885026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5984047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28372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8954494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391086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089606214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0615240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062673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5322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78099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7325092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/>
          <a:ea typeface="+mj-ea"/>
          <a:cs typeface="Arial"/>
          <a:sym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/>
          <a:ea typeface="+mn-ea"/>
          <a:cs typeface="Arial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64" r:id="rId1"/>
    <p:sldLayoutId id="2147484565" r:id="rId2"/>
    <p:sldLayoutId id="2147484566" r:id="rId3"/>
    <p:sldLayoutId id="2147484567" r:id="rId4"/>
    <p:sldLayoutId id="2147484568" r:id="rId5"/>
    <p:sldLayoutId id="2147484569" r:id="rId6"/>
    <p:sldLayoutId id="2147484570" r:id="rId7"/>
    <p:sldLayoutId id="2147484571" r:id="rId8"/>
    <p:sldLayoutId id="2147484572" r:id="rId9"/>
    <p:sldLayoutId id="2147484573" r:id="rId10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74" r:id="rId1"/>
    <p:sldLayoutId id="2147484575" r:id="rId2"/>
    <p:sldLayoutId id="2147484576" r:id="rId3"/>
    <p:sldLayoutId id="2147484577" r:id="rId4"/>
    <p:sldLayoutId id="2147484578" r:id="rId5"/>
    <p:sldLayoutId id="2147484579" r:id="rId6"/>
    <p:sldLayoutId id="2147484580" r:id="rId7"/>
    <p:sldLayoutId id="2147484581" r:id="rId8"/>
    <p:sldLayoutId id="2147484582" r:id="rId9"/>
    <p:sldLayoutId id="2147484583" r:id="rId10"/>
    <p:sldLayoutId id="214748458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96" r:id="rId1"/>
    <p:sldLayoutId id="2147484597" r:id="rId2"/>
    <p:sldLayoutId id="2147484598" r:id="rId3"/>
    <p:sldLayoutId id="2147484599" r:id="rId4"/>
    <p:sldLayoutId id="2147484600" r:id="rId5"/>
    <p:sldLayoutId id="2147484601" r:id="rId6"/>
    <p:sldLayoutId id="2147484602" r:id="rId7"/>
    <p:sldLayoutId id="2147484603" r:id="rId8"/>
    <p:sldLayoutId id="2147484604" r:id="rId9"/>
    <p:sldLayoutId id="2147484605" r:id="rId10"/>
    <p:sldLayoutId id="214748460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607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honeti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stimation_theory" TargetMode="External"/><Relationship Id="rId7" Type="http://schemas.openxmlformats.org/officeDocument/2006/relationships/hyperlink" Target="https://en.wikipedia.org/wiki/Periodic_fun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requency" TargetMode="External"/><Relationship Id="rId5" Type="http://schemas.openxmlformats.org/officeDocument/2006/relationships/hyperlink" Target="https://en.wikipedia.org/wiki/Random_signal" TargetMode="External"/><Relationship Id="rId4" Type="http://schemas.openxmlformats.org/officeDocument/2006/relationships/hyperlink" Target="https://en.wikipedia.org/wiki/Spectral_densit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720725" y="1638300"/>
            <a:ext cx="8382000" cy="3302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sv-SE" sz="55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Bird classification by sound using Case-Based Reasoning</a:t>
            </a:r>
            <a:endParaRPr lang="sv-SE" altLang="sv-SE" sz="5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720724" y="5029200"/>
            <a:ext cx="9310067" cy="11303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sv-SE" altLang="sv-SE" sz="2000" dirty="0">
                <a:latin typeface="Arial" panose="020B0604020202020204" pitchFamily="34" charset="0"/>
                <a:cs typeface="Arial" panose="020B0604020202020204" pitchFamily="34" charset="0"/>
              </a:rPr>
              <a:t>Alex Anis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Anna Enbom,</a:t>
            </a:r>
            <a:r>
              <a:rPr lang="sv-SE" alt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Daniel Hedlund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Johan Söderlind Åström</a:t>
            </a:r>
            <a:b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altLang="sv-S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v-SE" alt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March of 2014 - Västerås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Find</a:t>
            </a:r>
            <a:r>
              <a:rPr lang="sv-SE" dirty="0" smtClean="0"/>
              <a:t> </a:t>
            </a:r>
            <a:r>
              <a:rPr lang="sv-SE" dirty="0" err="1" smtClean="0"/>
              <a:t>peaks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30" y="3200123"/>
            <a:ext cx="5296639" cy="3962953"/>
          </a:xfrm>
        </p:spPr>
      </p:pic>
    </p:spTree>
    <p:extLst>
      <p:ext uri="{BB962C8B-B14F-4D97-AF65-F5344CB8AC3E}">
        <p14:creationId xmlns:p14="http://schemas.microsoft.com/office/powerpoint/2010/main" val="511656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Peaks over </a:t>
            </a:r>
            <a:r>
              <a:rPr lang="sv-SE" dirty="0" err="1" smtClean="0"/>
              <a:t>time</a:t>
            </a:r>
            <a:endParaRPr lang="sv-S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55" y="2724457"/>
            <a:ext cx="8076190" cy="4914286"/>
          </a:xfrm>
        </p:spPr>
      </p:pic>
    </p:spTree>
    <p:extLst>
      <p:ext uri="{BB962C8B-B14F-4D97-AF65-F5344CB8AC3E}">
        <p14:creationId xmlns:p14="http://schemas.microsoft.com/office/powerpoint/2010/main" val="1597301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sv-SE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Case-Based reasoning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0"/>
              </p:nvPr>
            </p:nvSpPr>
            <p:spPr bwMode="auto">
              <a:xfrm>
                <a:off x="1911350" y="2590800"/>
                <a:ext cx="8382000" cy="51816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sv-SE" i="0" dirty="0" smtClean="0"/>
                  <a:t>Five different similarity formulas: </a:t>
                </a:r>
              </a:p>
              <a:p>
                <a:pPr lvl="1" eaLnBrk="1" hangingPunct="1"/>
                <a:r>
                  <a:rPr lang="sv-SE" i="0" dirty="0" err="1" smtClean="0"/>
                  <a:t>Euclidian</a:t>
                </a:r>
                <a:r>
                  <a:rPr lang="sv-SE" i="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b="0" i="0" dirty="0" smtClean="0"/>
              </a:p>
              <a:p>
                <a:pPr lvl="1" eaLnBrk="1" hangingPunct="1"/>
                <a:r>
                  <a:rPr lang="sv-SE" i="0" dirty="0" smtClean="0"/>
                  <a:t>Manhattan: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sv-SE" b="0" i="0" dirty="0" smtClean="0"/>
              </a:p>
              <a:p>
                <a:pPr lvl="1" eaLnBrk="1" hangingPunct="1"/>
                <a:r>
                  <a:rPr lang="sv-SE" i="0" dirty="0" smtClean="0"/>
                  <a:t>Canberra: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sv-SE" i="0" dirty="0"/>
                          <m:t> 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sv-SE" b="0" i="0" dirty="0" smtClean="0"/>
              </a:p>
              <a:p>
                <a:pPr lvl="1" eaLnBrk="1" hangingPunct="1"/>
                <a:r>
                  <a:rPr lang="sv-SE" i="0" dirty="0" smtClean="0"/>
                  <a:t>Tan: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sv-SE" b="0" i="0" dirty="0" smtClean="0"/>
              </a:p>
              <a:p>
                <a:pPr lvl="1" eaLnBrk="1" hangingPunct="1"/>
                <a:r>
                  <a:rPr lang="sv-SE" i="0" dirty="0" err="1" smtClean="0"/>
                  <a:t>Tanh</a:t>
                </a:r>
                <a:r>
                  <a:rPr lang="sv-SE" i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i="0" dirty="0" smtClean="0"/>
              </a:p>
              <a:p>
                <a:pPr eaLnBrk="1" hangingPunct="1"/>
                <a:r>
                  <a:rPr lang="sv-SE" i="0" dirty="0" smtClean="0"/>
                  <a:t>K </a:t>
                </a:r>
                <a:r>
                  <a:rPr lang="sv-SE" i="0" dirty="0" err="1" smtClean="0"/>
                  <a:t>Nearest</a:t>
                </a:r>
                <a:r>
                  <a:rPr lang="sv-SE" i="0" dirty="0" smtClean="0"/>
                  <a:t> </a:t>
                </a:r>
                <a:r>
                  <a:rPr lang="sv-SE" i="0" dirty="0" err="1" smtClean="0"/>
                  <a:t>Neighbour</a:t>
                </a:r>
                <a:r>
                  <a:rPr lang="sv-SE" i="0" dirty="0" smtClean="0"/>
                  <a:t> (KNN)</a:t>
                </a:r>
              </a:p>
              <a:p>
                <a:pPr marL="0" indent="0" eaLnBrk="1" hangingPunct="1">
                  <a:buNone/>
                </a:pPr>
                <a:endParaRPr lang="sv-SE" altLang="sv-SE" b="1" i="0" dirty="0" smtClean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sv-SE" altLang="sv-SE" i="0" dirty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sv-SE" altLang="sv-SE" b="1" i="0" dirty="0" smtClean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 bwMode="auto">
              <a:xfrm>
                <a:off x="1911350" y="2590800"/>
                <a:ext cx="8382000" cy="5181600"/>
              </a:xfrm>
              <a:blipFill rotWithShape="0">
                <a:blip r:embed="rId3"/>
                <a:stretch>
                  <a:fillRect l="-1164" t="-105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www.byclb.com/TR/Tutorials/neural_networks/ch11_1_dosyalar/image0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20" y="5236677"/>
            <a:ext cx="3960440" cy="36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10678864" y="8333184"/>
            <a:ext cx="144016" cy="144016"/>
          </a:xfrm>
          <a:prstGeom prst="ellipse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42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 bwMode="auto">
          <a:xfrm flipH="1" flipV="1">
            <a:off x="10102800" y="8117160"/>
            <a:ext cx="576064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1"/>
          </p:cNvCxnSpPr>
          <p:nvPr/>
        </p:nvCxnSpPr>
        <p:spPr bwMode="auto">
          <a:xfrm flipH="1" flipV="1">
            <a:off x="10102800" y="7736083"/>
            <a:ext cx="597155" cy="6181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</p:cNvCxnSpPr>
          <p:nvPr/>
        </p:nvCxnSpPr>
        <p:spPr bwMode="auto">
          <a:xfrm flipH="1" flipV="1">
            <a:off x="9670752" y="8271722"/>
            <a:ext cx="1029203" cy="1843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4"/>
          </p:cNvCxnSpPr>
          <p:nvPr/>
        </p:nvCxnSpPr>
        <p:spPr bwMode="auto">
          <a:xfrm flipH="1" flipV="1">
            <a:off x="9886776" y="8153478"/>
            <a:ext cx="864096" cy="3237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10750872" y="7634250"/>
            <a:ext cx="21091" cy="8218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71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xfrm>
            <a:off x="1911350" y="1131888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Results and future work</a:t>
            </a:r>
            <a:endParaRPr lang="sv-SE" altLang="sv-SE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0"/>
          </p:nvPr>
        </p:nvSpPr>
        <p:spPr bwMode="auto">
          <a:xfrm>
            <a:off x="1911350" y="2590800"/>
            <a:ext cx="10352088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The current database containes cases for 8 different birds</a:t>
            </a:r>
          </a:p>
          <a:p>
            <a:pPr lvl="1"/>
            <a:r>
              <a:rPr lang="sv-SE" altLang="sv-SE" sz="22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Blåhake, Bofink, Grönsångare, Gök, Koltrast, Näktergal, Rödhake, Talgoxe</a:t>
            </a: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Total number of cases: 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arbitrary</a:t>
            </a:r>
            <a:r>
              <a:rPr lang="sv-SE" altLang="sv-SE" sz="2400" i="0" dirty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 </a:t>
            </a:r>
            <a:endParaRPr lang="sv-SE" altLang="sv-SE" sz="2400" i="0" dirty="0" smtClean="0">
              <a:latin typeface="Georgia" panose="02040502050405020303" pitchFamily="18" charset="0"/>
              <a:cs typeface="Arial" panose="020B0604020202020204" pitchFamily="34" charset="0"/>
              <a:sym typeface="Georgia" panose="02040502050405020303" pitchFamily="18" charset="0"/>
            </a:endParaRP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The 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CBR system can 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classify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 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with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 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”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high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” 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accuracy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.</a:t>
            </a: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Gain accuracy by using more 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appropriate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 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features.</a:t>
            </a:r>
          </a:p>
          <a:p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Remove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 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duplicatate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 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neighbours</a:t>
            </a:r>
            <a:r>
              <a:rPr lang="sv-SE" altLang="sv-SE" sz="2400" i="0" dirty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.</a:t>
            </a:r>
            <a:endParaRPr lang="sv-SE" altLang="sv-SE" sz="2400" i="0" dirty="0" smtClean="0">
              <a:latin typeface="Georgia" panose="02040502050405020303" pitchFamily="18" charset="0"/>
              <a:cs typeface="Arial" panose="020B0604020202020204" pitchFamily="34" charset="0"/>
              <a:sym typeface="Georgia" panose="02040502050405020303" pitchFamily="18" charset="0"/>
            </a:endParaRP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Test for classification of other animals such as whales when the accuracy is gained.</a:t>
            </a: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Song 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pattern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 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recognition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.</a:t>
            </a:r>
            <a:endParaRPr lang="sv-SE" altLang="sv-SE" sz="2400" i="0" dirty="0" smtClean="0">
              <a:latin typeface="Georgia" panose="02040502050405020303" pitchFamily="18" charset="0"/>
              <a:cs typeface="Arial" panose="020B0604020202020204" pitchFamily="34" charset="0"/>
              <a:sym typeface="Georgia" panose="02040502050405020303" pitchFamily="18" charset="0"/>
            </a:endParaRPr>
          </a:p>
          <a:p>
            <a:endParaRPr lang="sv-SE" altLang="sv-SE" sz="2400" i="0" dirty="0" smtClean="0">
              <a:latin typeface="Georgia" panose="02040502050405020303" pitchFamily="18" charset="0"/>
              <a:cs typeface="Arial" panose="020B0604020202020204" pitchFamily="34" charset="0"/>
              <a:sym typeface="Georgia" panose="02040502050405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720725" y="1638300"/>
            <a:ext cx="8382000" cy="3302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sv-SE" sz="55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Bird classification by sound using Case-Based Reasoning</a:t>
            </a:r>
            <a:endParaRPr lang="sv-SE" altLang="sv-SE" sz="5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720724" y="5029200"/>
            <a:ext cx="9310067" cy="11303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sv-SE" altLang="sv-SE" sz="2000" dirty="0">
                <a:latin typeface="Arial" panose="020B0604020202020204" pitchFamily="34" charset="0"/>
                <a:cs typeface="Arial" panose="020B0604020202020204" pitchFamily="34" charset="0"/>
              </a:rPr>
              <a:t>Alex Anis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Anna Enbom,</a:t>
            </a:r>
            <a:r>
              <a:rPr lang="sv-SE" alt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Daniel Hedlund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Johan Söderlind Åström</a:t>
            </a:r>
            <a:b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altLang="sv-S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v-SE" alt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March of 2014 - Västerås</a:t>
            </a:r>
          </a:p>
        </p:txBody>
      </p:sp>
    </p:spTree>
    <p:extLst>
      <p:ext uri="{BB962C8B-B14F-4D97-AF65-F5344CB8AC3E}">
        <p14:creationId xmlns:p14="http://schemas.microsoft.com/office/powerpoint/2010/main" val="157783190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sv-SE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Introduction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0"/>
          </p:nvPr>
        </p:nvSpPr>
        <p:spPr bwMode="auto">
          <a:xfrm>
            <a:off x="1911350" y="2590800"/>
            <a:ext cx="83820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i="0" dirty="0" smtClean="0"/>
              <a:t>Function of bird vocalization</a:t>
            </a:r>
          </a:p>
          <a:p>
            <a:pPr eaLnBrk="1" hangingPunct="1"/>
            <a:r>
              <a:rPr lang="sv-SE" i="0" dirty="0" smtClean="0"/>
              <a:t>Bird vocalization has lots of information</a:t>
            </a:r>
          </a:p>
          <a:p>
            <a:pPr eaLnBrk="1" hangingPunct="1"/>
            <a:r>
              <a:rPr lang="sv-SE" i="0" dirty="0" smtClean="0"/>
              <a:t>Unique song patterns for communication</a:t>
            </a:r>
          </a:p>
          <a:p>
            <a:pPr eaLnBrk="1" hangingPunct="1"/>
            <a:r>
              <a:rPr lang="sv-SE" i="0" dirty="0" smtClean="0"/>
              <a:t>The goal is to classify a bird by using a very short audio recording of </a:t>
            </a:r>
            <a:r>
              <a:rPr lang="sv-SE" i="0" dirty="0" err="1" smtClean="0"/>
              <a:t>its</a:t>
            </a:r>
            <a:r>
              <a:rPr lang="sv-SE" i="0" dirty="0" smtClean="0"/>
              <a:t> </a:t>
            </a:r>
            <a:r>
              <a:rPr lang="sv-SE" i="0" dirty="0" err="1" smtClean="0"/>
              <a:t>singing</a:t>
            </a:r>
            <a:endParaRPr lang="sv-SE" i="0" dirty="0" smtClean="0"/>
          </a:p>
          <a:p>
            <a:pPr marL="0" indent="0" eaLnBrk="1" hangingPunct="1">
              <a:buNone/>
            </a:pPr>
            <a:endParaRPr lang="sv-SE" altLang="sv-SE" b="1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i="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b="1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fageln.se/upload/art/rodhake/rodhake02_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31" y="5452864"/>
            <a:ext cx="4523656" cy="279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raktejder.se/images/2013/Bofink1MN-13041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t="12889"/>
          <a:stretch/>
        </p:blipFill>
        <p:spPr bwMode="auto">
          <a:xfrm>
            <a:off x="6668164" y="5452864"/>
            <a:ext cx="3399854" cy="278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sv-SE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Method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0"/>
          </p:nvPr>
        </p:nvSpPr>
        <p:spPr bwMode="auto">
          <a:xfrm>
            <a:off x="1911350" y="2590800"/>
            <a:ext cx="83820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i="0" dirty="0" smtClean="0"/>
              <a:t>Audio </a:t>
            </a:r>
            <a:r>
              <a:rPr lang="sv-SE" i="0" dirty="0" err="1" smtClean="0"/>
              <a:t>files</a:t>
            </a:r>
            <a:r>
              <a:rPr lang="sv-SE" i="0" dirty="0" smtClean="0"/>
              <a:t> </a:t>
            </a:r>
            <a:r>
              <a:rPr lang="sv-SE" i="0" dirty="0" err="1" smtClean="0"/>
              <a:t>of</a:t>
            </a:r>
            <a:r>
              <a:rPr lang="sv-SE" i="0" dirty="0" smtClean="0"/>
              <a:t> </a:t>
            </a:r>
            <a:r>
              <a:rPr lang="sv-SE" i="0" dirty="0" err="1" smtClean="0"/>
              <a:t>bird</a:t>
            </a:r>
            <a:r>
              <a:rPr lang="sv-SE" i="0" dirty="0" smtClean="0"/>
              <a:t> </a:t>
            </a:r>
            <a:r>
              <a:rPr lang="sv-SE" i="0" dirty="0" err="1" smtClean="0"/>
              <a:t>songs</a:t>
            </a:r>
            <a:r>
              <a:rPr lang="sv-SE" i="0" dirty="0" smtClean="0"/>
              <a:t>[1]</a:t>
            </a:r>
          </a:p>
          <a:p>
            <a:pPr eaLnBrk="1" hangingPunct="1"/>
            <a:r>
              <a:rPr lang="sv-SE" i="0" dirty="0" smtClean="0"/>
              <a:t>Feature </a:t>
            </a:r>
            <a:r>
              <a:rPr lang="sv-SE" i="0" dirty="0" err="1" smtClean="0"/>
              <a:t>extraction</a:t>
            </a:r>
            <a:endParaRPr lang="sv-SE" i="0" dirty="0" smtClean="0"/>
          </a:p>
          <a:p>
            <a:pPr eaLnBrk="1" hangingPunct="1"/>
            <a:r>
              <a:rPr lang="sv-SE" i="0" dirty="0" smtClean="0"/>
              <a:t>CBR for </a:t>
            </a:r>
            <a:r>
              <a:rPr lang="sv-SE" i="0" dirty="0" err="1" smtClean="0"/>
              <a:t>classification</a:t>
            </a:r>
            <a:endParaRPr lang="sv-SE" i="0" dirty="0" smtClean="0"/>
          </a:p>
          <a:p>
            <a:pPr lvl="1" eaLnBrk="1" hangingPunct="1"/>
            <a:r>
              <a:rPr lang="sv-SE" i="0" dirty="0" smtClean="0"/>
              <a:t>K-</a:t>
            </a:r>
            <a:r>
              <a:rPr lang="sv-SE" i="0" dirty="0" err="1" smtClean="0"/>
              <a:t>neighbour</a:t>
            </a:r>
            <a:r>
              <a:rPr lang="sv-SE" i="0" dirty="0" smtClean="0"/>
              <a:t> approach</a:t>
            </a:r>
          </a:p>
          <a:p>
            <a:pPr lvl="1" eaLnBrk="1" hangingPunct="1"/>
            <a:r>
              <a:rPr lang="sv-SE" i="0" dirty="0" err="1" smtClean="0"/>
              <a:t>Five</a:t>
            </a:r>
            <a:r>
              <a:rPr lang="sv-SE" i="0" dirty="0" smtClean="0"/>
              <a:t> different </a:t>
            </a:r>
            <a:r>
              <a:rPr lang="sv-SE" i="0" dirty="0" err="1" smtClean="0"/>
              <a:t>similarity</a:t>
            </a:r>
            <a:r>
              <a:rPr lang="sv-SE" i="0" dirty="0" smtClean="0"/>
              <a:t> </a:t>
            </a:r>
            <a:r>
              <a:rPr lang="sv-SE" i="0" dirty="0" err="1" smtClean="0"/>
              <a:t>functions</a:t>
            </a:r>
            <a:endParaRPr lang="sv-SE" i="0" dirty="0" smtClean="0"/>
          </a:p>
          <a:p>
            <a:pPr marL="457200" lvl="1" indent="0" eaLnBrk="1" hangingPunct="1">
              <a:buNone/>
            </a:pPr>
            <a:endParaRPr lang="sv-SE" i="0" dirty="0" smtClean="0"/>
          </a:p>
          <a:p>
            <a:pPr eaLnBrk="1" hangingPunct="1"/>
            <a:endParaRPr lang="sv-SE" i="0" dirty="0" smtClean="0"/>
          </a:p>
          <a:p>
            <a:pPr marL="0" indent="0" eaLnBrk="1" hangingPunct="1">
              <a:buNone/>
            </a:pPr>
            <a:endParaRPr lang="sv-SE" altLang="sv-SE" b="1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b="1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1350" y="8477250"/>
            <a:ext cx="307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dirty="0" smtClean="0">
                <a:solidFill>
                  <a:schemeClr val="bg1">
                    <a:lumMod val="50000"/>
                  </a:schemeClr>
                </a:solidFill>
              </a:rPr>
              <a:t>[1]: http</a:t>
            </a:r>
            <a:r>
              <a:rPr lang="sv-SE" sz="180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sv-SE" sz="1800" dirty="0" smtClean="0">
                <a:solidFill>
                  <a:schemeClr val="bg1">
                    <a:lumMod val="50000"/>
                  </a:schemeClr>
                </a:solidFill>
              </a:rPr>
              <a:t>www.fågelsång.se</a:t>
            </a:r>
            <a:r>
              <a:rPr lang="sv-SE" sz="18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pic>
        <p:nvPicPr>
          <p:cNvPr id="3074" name="Picture 2" descr="http://www.intechopen.com/source/html/43544/media/imag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66" y="5354897"/>
            <a:ext cx="5832968" cy="276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59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dirty="0">
                <a:latin typeface="Georgia" panose="02040502050405020303" pitchFamily="18" charset="0"/>
                <a:cs typeface="Arial" panose="020B0604020202020204" pitchFamily="34" charset="0"/>
              </a:rPr>
              <a:t>Spectrogram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1350" y="5364166"/>
            <a:ext cx="8382000" cy="30816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11350" y="2572544"/>
            <a:ext cx="8382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●"/>
              <a:defRPr sz="26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1pPr>
            <a:lvl2pPr marL="7429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Font typeface="Lucida Grande"/>
              <a:buChar char="●"/>
              <a:defRPr sz="24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2pPr>
            <a:lvl3pPr marL="1143000" indent="-2286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Font typeface="Lucida Grande"/>
              <a:buChar char="●"/>
              <a:defRPr sz="22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eaLnBrk="1" hangingPunct="1"/>
            <a:r>
              <a:rPr lang="en-US" i="0" dirty="0" smtClean="0"/>
              <a:t>Visual </a:t>
            </a:r>
            <a:r>
              <a:rPr lang="en-US" i="0" dirty="0"/>
              <a:t>representation of the spectrum of frequencies in a sound or other signal as they vary with </a:t>
            </a:r>
            <a:r>
              <a:rPr lang="en-US" i="0" dirty="0" smtClean="0"/>
              <a:t>time.</a:t>
            </a:r>
          </a:p>
          <a:p>
            <a:pPr eaLnBrk="1" hangingPunct="1"/>
            <a:r>
              <a:rPr lang="en-US" i="0" dirty="0"/>
              <a:t>can be used to identify spoken words </a:t>
            </a:r>
            <a:r>
              <a:rPr lang="en-US" i="0" dirty="0">
                <a:hlinkClick r:id="rId4" tooltip="Phonetics"/>
              </a:rPr>
              <a:t>phonetically</a:t>
            </a:r>
            <a:r>
              <a:rPr lang="en-US" i="0" dirty="0"/>
              <a:t>, and to </a:t>
            </a:r>
            <a:r>
              <a:rPr lang="en-US" i="0" dirty="0" err="1"/>
              <a:t>analyse</a:t>
            </a:r>
            <a:r>
              <a:rPr lang="en-US" i="0" dirty="0"/>
              <a:t> the various calls of </a:t>
            </a:r>
            <a:r>
              <a:rPr lang="en-US" i="0" dirty="0" smtClean="0"/>
              <a:t>animals.</a:t>
            </a:r>
          </a:p>
          <a:p>
            <a:pPr eaLnBrk="1" hangingPunct="1"/>
            <a:r>
              <a:rPr lang="en-US" i="0" kern="0" dirty="0" smtClean="0"/>
              <a:t>Hard to extract features</a:t>
            </a:r>
            <a:endParaRPr lang="sv-SE" i="0" kern="0" dirty="0" smtClean="0"/>
          </a:p>
          <a:p>
            <a:pPr eaLnBrk="1" hangingPunct="1"/>
            <a:endParaRPr lang="sv-SE" i="0" kern="0" dirty="0" smtClean="0"/>
          </a:p>
          <a:p>
            <a:pPr marL="0" indent="0" eaLnBrk="1" hangingPunct="1">
              <a:buFont typeface="Lucida Grande"/>
              <a:buNone/>
            </a:pPr>
            <a:endParaRPr lang="sv-SE" altLang="sv-SE" b="1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b="1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dirty="0">
                <a:latin typeface="Georgia" panose="02040502050405020303" pitchFamily="18" charset="0"/>
                <a:cs typeface="Arial" panose="020B0604020202020204" pitchFamily="34" charset="0"/>
              </a:rPr>
              <a:t>Spectrogram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3170060"/>
            <a:ext cx="8382000" cy="4023079"/>
          </a:xfrm>
        </p:spPr>
      </p:pic>
      <p:pic>
        <p:nvPicPr>
          <p:cNvPr id="27650" name="Picture 2" descr="https://upload.wikimedia.org/wikipedia/commons/0/04/Spectro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08" y="2716560"/>
            <a:ext cx="1079182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502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dirty="0" err="1" smtClean="0">
                <a:latin typeface="Georgia" panose="02040502050405020303" pitchFamily="18" charset="0"/>
                <a:cs typeface="Arial" panose="020B0604020202020204" pitchFamily="34" charset="0"/>
              </a:rPr>
              <a:t>Periodogram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11350" y="2590800"/>
            <a:ext cx="8382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●"/>
              <a:defRPr sz="26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1pPr>
            <a:lvl2pPr marL="7429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Font typeface="Lucida Grande"/>
              <a:buChar char="●"/>
              <a:defRPr sz="24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2pPr>
            <a:lvl3pPr marL="1143000" indent="-2286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Font typeface="Lucida Grande"/>
              <a:buChar char="●"/>
              <a:defRPr sz="22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eaLnBrk="1" hangingPunct="1"/>
            <a:r>
              <a:rPr lang="en-US" i="0" dirty="0">
                <a:hlinkClick r:id="rId3" tooltip="Estimation theory"/>
              </a:rPr>
              <a:t>E</a:t>
            </a:r>
            <a:r>
              <a:rPr lang="en-US" i="0" dirty="0" smtClean="0">
                <a:hlinkClick r:id="rId3" tooltip="Estimation theory"/>
              </a:rPr>
              <a:t>stimate</a:t>
            </a:r>
            <a:r>
              <a:rPr lang="en-US" i="0" dirty="0"/>
              <a:t> the </a:t>
            </a:r>
            <a:r>
              <a:rPr lang="en-US" i="0" dirty="0" smtClean="0">
                <a:hlinkClick r:id="rId4" tooltip="Spectral density"/>
              </a:rPr>
              <a:t>power spectral density</a:t>
            </a:r>
            <a:r>
              <a:rPr lang="en-US" i="0" dirty="0" smtClean="0"/>
              <a:t> of </a:t>
            </a:r>
            <a:r>
              <a:rPr lang="en-US" i="0" dirty="0"/>
              <a:t>a </a:t>
            </a:r>
            <a:r>
              <a:rPr lang="en-US" i="0" dirty="0" smtClean="0">
                <a:hlinkClick r:id="rId5" tooltip="Random signal"/>
              </a:rPr>
              <a:t>signal</a:t>
            </a:r>
            <a:r>
              <a:rPr lang="en-US" i="0" dirty="0"/>
              <a:t> from a sequence of time samples of the </a:t>
            </a:r>
            <a:r>
              <a:rPr lang="en-US" i="0" dirty="0" smtClean="0"/>
              <a:t>signal.</a:t>
            </a:r>
          </a:p>
          <a:p>
            <a:pPr eaLnBrk="1" hangingPunct="1"/>
            <a:r>
              <a:rPr lang="en-US" i="0" dirty="0" smtClean="0"/>
              <a:t>Spectral </a:t>
            </a:r>
            <a:r>
              <a:rPr lang="en-US" i="0" dirty="0"/>
              <a:t>density characterizes the </a:t>
            </a:r>
            <a:r>
              <a:rPr lang="en-US" i="0" dirty="0">
                <a:hlinkClick r:id="rId6" tooltip="Frequency"/>
              </a:rPr>
              <a:t>frequency</a:t>
            </a:r>
            <a:r>
              <a:rPr lang="en-US" i="0" dirty="0"/>
              <a:t> content of the signal</a:t>
            </a:r>
            <a:r>
              <a:rPr lang="en-US" i="0" dirty="0" smtClean="0"/>
              <a:t>.</a:t>
            </a:r>
          </a:p>
          <a:p>
            <a:pPr eaLnBrk="1" hangingPunct="1"/>
            <a:r>
              <a:rPr lang="en-US" i="0" kern="0" dirty="0" smtClean="0"/>
              <a:t>Can </a:t>
            </a:r>
            <a:r>
              <a:rPr lang="en-US" sz="2800" i="0" dirty="0"/>
              <a:t>detect any </a:t>
            </a:r>
            <a:r>
              <a:rPr lang="en-US" sz="2800" i="0" dirty="0">
                <a:hlinkClick r:id="rId7" tooltip="Periodic function"/>
              </a:rPr>
              <a:t>periodicities</a:t>
            </a:r>
            <a:r>
              <a:rPr lang="en-US" sz="2800" i="0" dirty="0"/>
              <a:t> in the </a:t>
            </a:r>
            <a:r>
              <a:rPr lang="en-US" sz="2800" i="0" dirty="0" smtClean="0"/>
              <a:t>data, </a:t>
            </a:r>
            <a:r>
              <a:rPr lang="en-US" sz="2800" i="0" dirty="0"/>
              <a:t>by observing peaks at the frequencies corresponding to these periodicities</a:t>
            </a:r>
            <a:r>
              <a:rPr lang="en-US" sz="2800" i="0" dirty="0" smtClean="0"/>
              <a:t>.</a:t>
            </a:r>
          </a:p>
          <a:p>
            <a:pPr eaLnBrk="1" hangingPunct="1"/>
            <a:r>
              <a:rPr lang="en-US" i="0" dirty="0" smtClean="0"/>
              <a:t>Decompose </a:t>
            </a:r>
            <a:r>
              <a:rPr lang="en-US" i="0" dirty="0"/>
              <a:t>a complex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signal </a:t>
            </a:r>
            <a:r>
              <a:rPr lang="en-US" i="0" dirty="0"/>
              <a:t>into simpler parts</a:t>
            </a:r>
            <a:endParaRPr lang="sv-SE" dirty="0"/>
          </a:p>
          <a:p>
            <a:pPr eaLnBrk="1" hangingPunct="1"/>
            <a:endParaRPr lang="sv-SE" i="0" kern="0" dirty="0" smtClean="0"/>
          </a:p>
          <a:p>
            <a:pPr marL="0" indent="0" eaLnBrk="1" hangingPunct="1">
              <a:buFont typeface="Lucida Grande"/>
              <a:buNone/>
            </a:pPr>
            <a:endParaRPr lang="sv-SE" altLang="sv-SE" b="1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i="0" kern="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b="1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Audio signal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2815431"/>
            <a:ext cx="8382000" cy="4732337"/>
          </a:xfrm>
        </p:spPr>
      </p:pic>
    </p:spTree>
    <p:extLst>
      <p:ext uri="{BB962C8B-B14F-4D97-AF65-F5344CB8AC3E}">
        <p14:creationId xmlns:p14="http://schemas.microsoft.com/office/powerpoint/2010/main" val="986172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Frame</a:t>
            </a:r>
            <a:r>
              <a:rPr lang="sv-SE" dirty="0" smtClean="0"/>
              <a:t> scanning the signal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2815431"/>
            <a:ext cx="8382000" cy="4732337"/>
          </a:xfrm>
        </p:spPr>
      </p:pic>
      <p:sp>
        <p:nvSpPr>
          <p:cNvPr id="7" name="Rectangle 6"/>
          <p:cNvSpPr/>
          <p:nvPr/>
        </p:nvSpPr>
        <p:spPr bwMode="auto">
          <a:xfrm>
            <a:off x="3006000" y="3135600"/>
            <a:ext cx="648072" cy="3888432"/>
          </a:xfrm>
          <a:prstGeom prst="rect">
            <a:avLst/>
          </a:prstGeom>
          <a:solidFill>
            <a:schemeClr val="accent1">
              <a:alpha val="41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42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34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1563E-6 -3.33333E-6 L 0.29627 -3.33333E-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Frequency</a:t>
            </a:r>
            <a:r>
              <a:rPr lang="sv-SE" dirty="0" smtClean="0"/>
              <a:t> </a:t>
            </a:r>
            <a:r>
              <a:rPr lang="sv-SE" dirty="0" err="1" smtClean="0"/>
              <a:t>amplitude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frame</a:t>
            </a:r>
            <a:endParaRPr lang="sv-S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6" t="37211" r="36121" b="6976"/>
          <a:stretch/>
        </p:blipFill>
        <p:spPr>
          <a:xfrm>
            <a:off x="3622080" y="3796680"/>
            <a:ext cx="424847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72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el, punktformer och bild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, punktformer och bild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, punktformer och b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 - Horisontell spegling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Horisontell spegling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Foto - Horisontell spegl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oto - Vertikal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Vertikal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Foto - Vertika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oto - Vertikal spegling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Vertikal spegling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Foto - Vertikal spegl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el - Upptill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- Upptil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- Uppti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om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m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el och punkter - Väns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och punkter - Väns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punkter - Vän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el och punkter - 2 spal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och punkter - 2 spal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punkter - 2 spal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el och punkter - Hög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och punkter - Hög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punkter - Hög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MDH-powerpointmall 2010-12-07</Template>
  <TotalTime>650</TotalTime>
  <Pages>0</Pages>
  <Words>244</Words>
  <Characters>0</Characters>
  <Application>Microsoft Office PowerPoint</Application>
  <PresentationFormat>Custom</PresentationFormat>
  <Lines>0</Lines>
  <Paragraphs>79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</vt:lpstr>
      <vt:lpstr>Calibri</vt:lpstr>
      <vt:lpstr>Cambria Math</vt:lpstr>
      <vt:lpstr>Georgia</vt:lpstr>
      <vt:lpstr>Gill Sans</vt:lpstr>
      <vt:lpstr>Lucida Grande</vt:lpstr>
      <vt:lpstr>ヒラギノ角ゴ ProN W3</vt:lpstr>
      <vt:lpstr>MDH-powerpointmall 2010-12-07</vt:lpstr>
      <vt:lpstr>Foto - Horisontell spegling</vt:lpstr>
      <vt:lpstr>Foto - Vertikalt</vt:lpstr>
      <vt:lpstr>Foto - Vertikal spegling</vt:lpstr>
      <vt:lpstr>Titel - Upptill</vt:lpstr>
      <vt:lpstr>Tom</vt:lpstr>
      <vt:lpstr>Titel och punkter - Vänster</vt:lpstr>
      <vt:lpstr>Titel och punkter - 2 spalter</vt:lpstr>
      <vt:lpstr>Titel och punkter - Höger</vt:lpstr>
      <vt:lpstr>Titel, punktformer och bild</vt:lpstr>
      <vt:lpstr>Bird classification by sound using Case-Based Reasoning</vt:lpstr>
      <vt:lpstr>Introduction</vt:lpstr>
      <vt:lpstr>Method</vt:lpstr>
      <vt:lpstr>Spectrogram</vt:lpstr>
      <vt:lpstr>Spectrogram</vt:lpstr>
      <vt:lpstr>Periodogram</vt:lpstr>
      <vt:lpstr>Audio signal</vt:lpstr>
      <vt:lpstr>Frame scanning the signal</vt:lpstr>
      <vt:lpstr>Frequency amplitude of the frame</vt:lpstr>
      <vt:lpstr>Find peaks</vt:lpstr>
      <vt:lpstr>Peaks over time</vt:lpstr>
      <vt:lpstr>Case-Based reasoning</vt:lpstr>
      <vt:lpstr>Results and future work</vt:lpstr>
      <vt:lpstr>Bird classification by sound using Case-Based Reasoning</vt:lpstr>
    </vt:vector>
  </TitlesOfParts>
  <Company>MDH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subject/>
  <dc:creator>phn01</dc:creator>
  <cp:keywords/>
  <dc:description/>
  <cp:lastModifiedBy>Johan Söderlind Åström</cp:lastModifiedBy>
  <cp:revision>68</cp:revision>
  <dcterms:created xsi:type="dcterms:W3CDTF">2011-03-15T13:21:42Z</dcterms:created>
  <dcterms:modified xsi:type="dcterms:W3CDTF">2016-03-17T11:40:42Z</dcterms:modified>
</cp:coreProperties>
</file>