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20"/>
  </p:notesMasterIdLst>
  <p:sldIdLst>
    <p:sldId id="332" r:id="rId11"/>
    <p:sldId id="337" r:id="rId12"/>
    <p:sldId id="356" r:id="rId13"/>
    <p:sldId id="339" r:id="rId14"/>
    <p:sldId id="355" r:id="rId15"/>
    <p:sldId id="340" r:id="rId16"/>
    <p:sldId id="357" r:id="rId17"/>
    <p:sldId id="354" r:id="rId18"/>
    <p:sldId id="358" r:id="rId19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Default Section" id="{578719DD-A381-44F9-BB8E-9679C85BFAD1}">
          <p14:sldIdLst>
            <p14:sldId id="332"/>
            <p14:sldId id="337"/>
            <p14:sldId id="356"/>
            <p14:sldId id="339"/>
            <p14:sldId id="355"/>
            <p14:sldId id="340"/>
            <p14:sldId id="357"/>
            <p14:sldId id="35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6" autoAdjust="0"/>
  </p:normalViewPr>
  <p:slideViewPr>
    <p:cSldViewPr>
      <p:cViewPr varScale="1">
        <p:scale>
          <a:sx n="73" d="100"/>
          <a:sy n="73" d="100"/>
        </p:scale>
        <p:origin x="1122" y="78"/>
      </p:cViewPr>
      <p:guideLst>
        <p:guide orient="horz" pos="528"/>
        <p:guide pos="1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761C-6916-416E-A526-41CDE3A03D6E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CB63-5382-44F2-812E-2252B97FA3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9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iodic_fun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59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Anna/Daniel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4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11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2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purpose of estimating the spectral density is to detect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ic function"/>
              </a:rPr>
              <a:t>periodicities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data, by observing peaks at the frequencies corresponding to these periodicities.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01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68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Its probably</a:t>
            </a:r>
            <a:r>
              <a:rPr lang="sv-SE" baseline="0" dirty="0" smtClean="0"/>
              <a:t> better with latin bird names instaead of swedish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49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241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383476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2717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694826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96285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2139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490476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605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900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4803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5880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2866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05617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5643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367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848108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550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120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196701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302108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867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0403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6199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342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253155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705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6442985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6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99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07008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529027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202495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768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94805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5733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35798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03752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1916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108649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1609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42042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1022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9282979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7166732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7630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3651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388633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0173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6655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172687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0027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9570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7578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811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880762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4531858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16790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54203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46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89645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64348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833828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5054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654295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73091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11388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3290112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6851334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09268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3949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48466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14790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56618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427074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33903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2710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83653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331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936711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16030487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9101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258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4205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43376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51625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193741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7338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88069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47899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37187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77056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215032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88502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98404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837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95449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39108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8960621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61524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62673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5322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7809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732509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one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iodic_function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en.wikipedia.org/wiki/Frequenc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ndom_signal" TargetMode="External"/><Relationship Id="rId5" Type="http://schemas.openxmlformats.org/officeDocument/2006/relationships/hyperlink" Target="https://en.wikipedia.org/wiki/Spectral_density" TargetMode="External"/><Relationship Id="rId4" Type="http://schemas.openxmlformats.org/officeDocument/2006/relationships/hyperlink" Target="https://en.wikipedia.org/wiki/Estimation_theo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Söderlind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Åström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Function of bird vocalization</a:t>
            </a:r>
          </a:p>
          <a:p>
            <a:pPr eaLnBrk="1" hangingPunct="1"/>
            <a:r>
              <a:rPr lang="sv-SE" i="0" dirty="0" smtClean="0"/>
              <a:t>Bird vocalization has lots of information</a:t>
            </a:r>
          </a:p>
          <a:p>
            <a:pPr eaLnBrk="1" hangingPunct="1"/>
            <a:r>
              <a:rPr lang="sv-SE" i="0" dirty="0" smtClean="0"/>
              <a:t>Unique song patterns for communication</a:t>
            </a:r>
          </a:p>
          <a:p>
            <a:pPr eaLnBrk="1" hangingPunct="1"/>
            <a:r>
              <a:rPr lang="sv-SE" i="0" dirty="0" smtClean="0"/>
              <a:t>The goal is to classify a bird by using a very short audio recording of </a:t>
            </a:r>
            <a:r>
              <a:rPr lang="sv-SE" i="0" dirty="0" err="1" smtClean="0"/>
              <a:t>its</a:t>
            </a:r>
            <a:r>
              <a:rPr lang="sv-SE" i="0" dirty="0" smtClean="0"/>
              <a:t> </a:t>
            </a:r>
            <a:r>
              <a:rPr lang="sv-SE" i="0" dirty="0" err="1" smtClean="0"/>
              <a:t>singing</a:t>
            </a:r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fageln.se/upload/art/rodhake/rodhake02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1" y="5452864"/>
            <a:ext cx="4523656" cy="27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raktejder.se/images/2013/Bofink1MN-1304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12889"/>
          <a:stretch/>
        </p:blipFill>
        <p:spPr bwMode="auto">
          <a:xfrm>
            <a:off x="6668164" y="5452864"/>
            <a:ext cx="3399854" cy="27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Method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Audio </a:t>
            </a:r>
            <a:r>
              <a:rPr lang="sv-SE" i="0" dirty="0" err="1" smtClean="0"/>
              <a:t>files</a:t>
            </a:r>
            <a:r>
              <a:rPr lang="sv-SE" i="0" dirty="0" smtClean="0"/>
              <a:t> </a:t>
            </a:r>
            <a:r>
              <a:rPr lang="sv-SE" i="0" dirty="0" err="1" smtClean="0"/>
              <a:t>of</a:t>
            </a:r>
            <a:r>
              <a:rPr lang="sv-SE" i="0" dirty="0" smtClean="0"/>
              <a:t> </a:t>
            </a:r>
            <a:r>
              <a:rPr lang="sv-SE" i="0" dirty="0" err="1" smtClean="0"/>
              <a:t>bird</a:t>
            </a:r>
            <a:r>
              <a:rPr lang="sv-SE" i="0" dirty="0" smtClean="0"/>
              <a:t> </a:t>
            </a:r>
            <a:r>
              <a:rPr lang="sv-SE" i="0" dirty="0" err="1" smtClean="0"/>
              <a:t>songs</a:t>
            </a:r>
            <a:r>
              <a:rPr lang="sv-SE" i="0" dirty="0" smtClean="0"/>
              <a:t>[1]</a:t>
            </a:r>
            <a:endParaRPr lang="sv-SE" i="0" dirty="0" smtClean="0"/>
          </a:p>
          <a:p>
            <a:pPr eaLnBrk="1" hangingPunct="1"/>
            <a:r>
              <a:rPr lang="sv-SE" i="0" dirty="0" smtClean="0"/>
              <a:t>Feature </a:t>
            </a:r>
            <a:r>
              <a:rPr lang="sv-SE" i="0" dirty="0" err="1" smtClean="0"/>
              <a:t>extraction</a:t>
            </a:r>
            <a:endParaRPr lang="sv-SE" i="0" dirty="0" smtClean="0"/>
          </a:p>
          <a:p>
            <a:pPr eaLnBrk="1" hangingPunct="1"/>
            <a:r>
              <a:rPr lang="sv-SE" i="0" dirty="0" smtClean="0"/>
              <a:t>CBR for </a:t>
            </a:r>
            <a:r>
              <a:rPr lang="sv-SE" i="0" dirty="0" err="1" smtClean="0"/>
              <a:t>classification</a:t>
            </a:r>
            <a:endParaRPr lang="sv-SE" i="0" dirty="0" smtClean="0"/>
          </a:p>
          <a:p>
            <a:pPr lvl="1" eaLnBrk="1" hangingPunct="1"/>
            <a:r>
              <a:rPr lang="sv-SE" i="0" dirty="0" smtClean="0"/>
              <a:t>K-</a:t>
            </a:r>
            <a:r>
              <a:rPr lang="sv-SE" i="0" dirty="0" err="1" smtClean="0"/>
              <a:t>neighbour</a:t>
            </a:r>
            <a:r>
              <a:rPr lang="sv-SE" i="0" dirty="0" smtClean="0"/>
              <a:t> approach</a:t>
            </a:r>
          </a:p>
          <a:p>
            <a:pPr lvl="1" eaLnBrk="1" hangingPunct="1"/>
            <a:r>
              <a:rPr lang="sv-SE" i="0" dirty="0" err="1" smtClean="0"/>
              <a:t>Five</a:t>
            </a:r>
            <a:r>
              <a:rPr lang="sv-SE" i="0" dirty="0" smtClean="0"/>
              <a:t> different </a:t>
            </a:r>
            <a:r>
              <a:rPr lang="sv-SE" i="0" dirty="0" err="1" smtClean="0"/>
              <a:t>similarity</a:t>
            </a:r>
            <a:r>
              <a:rPr lang="sv-SE" i="0" dirty="0" smtClean="0"/>
              <a:t> </a:t>
            </a:r>
            <a:r>
              <a:rPr lang="sv-SE" i="0" dirty="0" err="1" smtClean="0"/>
              <a:t>functions</a:t>
            </a:r>
            <a:endParaRPr lang="sv-SE" i="0" dirty="0" smtClean="0"/>
          </a:p>
          <a:p>
            <a:pPr marL="457200" lvl="1" indent="0" eaLnBrk="1" hangingPunct="1">
              <a:buNone/>
            </a:pPr>
            <a:endParaRPr lang="sv-SE" i="0" dirty="0" smtClean="0"/>
          </a:p>
          <a:p>
            <a:pPr eaLnBrk="1" hangingPunct="1"/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350" y="8477250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[1]: http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www.fågelsång.se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3074" name="Picture 2" descr="http://www.intechopen.com/source/html/43544/media/imag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66" y="5354897"/>
            <a:ext cx="5832968" cy="27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5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350" y="5364166"/>
            <a:ext cx="8382000" cy="3081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11350" y="2572544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 smtClean="0"/>
              <a:t>Visual </a:t>
            </a:r>
            <a:r>
              <a:rPr lang="en-US" i="0" dirty="0"/>
              <a:t>representation of the spectrum of frequencies in a sound or other signal as they vary with </a:t>
            </a:r>
            <a:r>
              <a:rPr lang="en-US" i="0" dirty="0" smtClean="0"/>
              <a:t>time.</a:t>
            </a:r>
          </a:p>
          <a:p>
            <a:pPr eaLnBrk="1" hangingPunct="1"/>
            <a:r>
              <a:rPr lang="en-US" i="0" dirty="0"/>
              <a:t>can be used to identify spoken words </a:t>
            </a:r>
            <a:r>
              <a:rPr lang="en-US" i="0" dirty="0">
                <a:hlinkClick r:id="rId4" tooltip="Phonetics"/>
              </a:rPr>
              <a:t>phonetically</a:t>
            </a:r>
            <a:r>
              <a:rPr lang="en-US" i="0" dirty="0"/>
              <a:t>, and to </a:t>
            </a:r>
            <a:r>
              <a:rPr lang="en-US" i="0" dirty="0" err="1"/>
              <a:t>analyse</a:t>
            </a:r>
            <a:r>
              <a:rPr lang="en-US" i="0" dirty="0"/>
              <a:t> the various calls of </a:t>
            </a:r>
            <a:r>
              <a:rPr lang="en-US" i="0" dirty="0" smtClean="0"/>
              <a:t>animals.</a:t>
            </a:r>
          </a:p>
          <a:p>
            <a:pPr eaLnBrk="1" hangingPunct="1"/>
            <a:r>
              <a:rPr lang="en-US" i="0" kern="0" dirty="0" smtClean="0"/>
              <a:t>Hard to extract features</a:t>
            </a:r>
            <a:endParaRPr lang="sv-SE" i="0" kern="0" dirty="0" smtClean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170060"/>
            <a:ext cx="8382000" cy="4023079"/>
          </a:xfrm>
        </p:spPr>
      </p:pic>
      <p:pic>
        <p:nvPicPr>
          <p:cNvPr id="27650" name="Picture 2" descr="https://upload.wikimedia.org/wikipedia/commons/0/04/Spectr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2716560"/>
            <a:ext cx="107918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0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Periodogram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2320" y="5452864"/>
            <a:ext cx="5184577" cy="38884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11350" y="25908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>
                <a:hlinkClick r:id="rId4" tooltip="Estimation theory"/>
              </a:rPr>
              <a:t>E</a:t>
            </a:r>
            <a:r>
              <a:rPr lang="en-US" i="0" dirty="0" smtClean="0">
                <a:hlinkClick r:id="rId4" tooltip="Estimation theory"/>
              </a:rPr>
              <a:t>stimate</a:t>
            </a:r>
            <a:r>
              <a:rPr lang="en-US" i="0" dirty="0"/>
              <a:t> the </a:t>
            </a:r>
            <a:r>
              <a:rPr lang="en-US" i="0" dirty="0" smtClean="0">
                <a:hlinkClick r:id="rId5" tooltip="Spectral density"/>
              </a:rPr>
              <a:t>power spectral density</a:t>
            </a:r>
            <a:r>
              <a:rPr lang="en-US" i="0" dirty="0" smtClean="0"/>
              <a:t> of </a:t>
            </a:r>
            <a:r>
              <a:rPr lang="en-US" i="0" dirty="0"/>
              <a:t>a </a:t>
            </a:r>
            <a:r>
              <a:rPr lang="en-US" i="0" dirty="0" smtClean="0">
                <a:hlinkClick r:id="rId6" tooltip="Random signal"/>
              </a:rPr>
              <a:t>signal</a:t>
            </a:r>
            <a:r>
              <a:rPr lang="en-US" i="0" dirty="0"/>
              <a:t> from a sequence of time samples of the </a:t>
            </a:r>
            <a:r>
              <a:rPr lang="en-US" i="0" dirty="0" smtClean="0"/>
              <a:t>signal.</a:t>
            </a:r>
          </a:p>
          <a:p>
            <a:pPr eaLnBrk="1" hangingPunct="1"/>
            <a:r>
              <a:rPr lang="en-US" i="0" dirty="0" smtClean="0"/>
              <a:t>Spectral </a:t>
            </a:r>
            <a:r>
              <a:rPr lang="en-US" i="0" dirty="0"/>
              <a:t>density characterizes the </a:t>
            </a:r>
            <a:r>
              <a:rPr lang="en-US" i="0" dirty="0">
                <a:hlinkClick r:id="rId7" tooltip="Frequency"/>
              </a:rPr>
              <a:t>frequency</a:t>
            </a:r>
            <a:r>
              <a:rPr lang="en-US" i="0" dirty="0"/>
              <a:t> content of the signal</a:t>
            </a:r>
            <a:r>
              <a:rPr lang="en-US" i="0" dirty="0" smtClean="0"/>
              <a:t>.</a:t>
            </a:r>
          </a:p>
          <a:p>
            <a:pPr eaLnBrk="1" hangingPunct="1"/>
            <a:r>
              <a:rPr lang="en-US" i="0" kern="0" dirty="0" smtClean="0"/>
              <a:t>Can </a:t>
            </a:r>
            <a:r>
              <a:rPr lang="en-US" sz="2800" i="0" dirty="0"/>
              <a:t>detect any </a:t>
            </a:r>
            <a:r>
              <a:rPr lang="en-US" sz="2800" i="0" dirty="0">
                <a:hlinkClick r:id="rId8" tooltip="Periodic function"/>
              </a:rPr>
              <a:t>periodicities</a:t>
            </a:r>
            <a:r>
              <a:rPr lang="en-US" sz="2800" i="0" dirty="0"/>
              <a:t> in the </a:t>
            </a:r>
            <a:r>
              <a:rPr lang="en-US" sz="2800" i="0" dirty="0" smtClean="0"/>
              <a:t>data, </a:t>
            </a:r>
            <a:r>
              <a:rPr lang="en-US" sz="2800" i="0" dirty="0"/>
              <a:t>by observing peaks at the frequencies corresponding to these periodicities</a:t>
            </a:r>
            <a:r>
              <a:rPr lang="en-US" sz="2800" i="0" dirty="0" smtClean="0"/>
              <a:t>.</a:t>
            </a:r>
          </a:p>
          <a:p>
            <a:pPr eaLnBrk="1" hangingPunct="1"/>
            <a:r>
              <a:rPr lang="en-US" i="0" dirty="0" smtClean="0"/>
              <a:t>Decompose </a:t>
            </a:r>
            <a:r>
              <a:rPr lang="en-US" i="0" dirty="0"/>
              <a:t>a complex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signal </a:t>
            </a:r>
            <a:r>
              <a:rPr lang="en-US" i="0" dirty="0"/>
              <a:t>into simpler parts</a:t>
            </a:r>
            <a:endParaRPr lang="sv-SE" dirty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Case-Based reasoning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Content Placeholder 2"/>
              <p:cNvSpPr>
                <a:spLocks noGrp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sv-SE" i="0" dirty="0" smtClean="0"/>
                  <a:t>Five different </a:t>
                </a:r>
                <a:r>
                  <a:rPr lang="sv-SE" i="0" dirty="0" smtClean="0"/>
                  <a:t>similarity</a:t>
                </a:r>
                <a:r>
                  <a:rPr lang="sv-SE" i="0" dirty="0" smtClean="0"/>
                  <a:t> </a:t>
                </a:r>
                <a:r>
                  <a:rPr lang="sv-SE" i="0" dirty="0" smtClean="0"/>
                  <a:t>formulas</a:t>
                </a:r>
                <a:r>
                  <a:rPr lang="sv-SE" i="0" dirty="0" smtClean="0"/>
                  <a:t>: </a:t>
                </a:r>
              </a:p>
              <a:p>
                <a:pPr lvl="1" eaLnBrk="1" hangingPunct="1"/>
                <a:r>
                  <a:rPr lang="sv-SE" i="0" dirty="0" err="1" smtClean="0"/>
                  <a:t>Euclidian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Manhattan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Canberra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sv-SE" i="0" dirty="0"/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Tan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err="1" smtClean="0"/>
                  <a:t>Tanh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K </a:t>
                </a:r>
                <a:r>
                  <a:rPr lang="sv-SE" i="0" dirty="0" err="1" smtClean="0"/>
                  <a:t>Nearest</a:t>
                </a:r>
                <a:r>
                  <a:rPr lang="sv-SE" i="0" dirty="0" smtClean="0"/>
                  <a:t> </a:t>
                </a:r>
                <a:r>
                  <a:rPr lang="sv-SE" i="0" dirty="0" err="1" smtClean="0"/>
                  <a:t>Neighbour</a:t>
                </a:r>
                <a:r>
                  <a:rPr lang="sv-SE" i="0" dirty="0" smtClean="0"/>
                  <a:t> (KNN)</a:t>
                </a:r>
                <a:endParaRPr lang="sv-SE" i="0" dirty="0" smtClean="0"/>
              </a:p>
              <a:p>
                <a:pPr marL="0" indent="0" eaLnBrk="1" hangingPunct="1">
                  <a:buNone/>
                </a:pPr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i="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blipFill rotWithShape="0">
                <a:blip r:embed="rId3"/>
                <a:stretch>
                  <a:fillRect l="-1164" t="-10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ww.byclb.com/TR/Tutorials/neural_networks/ch11_1_dosyalar/image0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20" y="5236677"/>
            <a:ext cx="3960440" cy="36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0678864" y="8333184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 flipH="1" flipV="1">
            <a:off x="10102800" y="8117160"/>
            <a:ext cx="576064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 bwMode="auto">
          <a:xfrm flipH="1" flipV="1">
            <a:off x="10102800" y="7736083"/>
            <a:ext cx="597155" cy="6181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 bwMode="auto">
          <a:xfrm flipH="1" flipV="1">
            <a:off x="9670752" y="8271722"/>
            <a:ext cx="1029203" cy="184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4"/>
          </p:cNvCxnSpPr>
          <p:nvPr/>
        </p:nvCxnSpPr>
        <p:spPr bwMode="auto">
          <a:xfrm flipH="1" flipV="1">
            <a:off x="9886776" y="8153478"/>
            <a:ext cx="864096" cy="323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10750872" y="7634250"/>
            <a:ext cx="21091" cy="8218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1911350" y="1131888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Results and future work</a:t>
            </a:r>
            <a:endParaRPr lang="sv-SE" altLang="sv-S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103520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current database containes cases for 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8 different 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birds</a:t>
            </a:r>
          </a:p>
          <a:p>
            <a:pPr lvl="1"/>
            <a:r>
              <a:rPr lang="sv-SE" altLang="sv-SE" sz="22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Blåhake, Bofink, Grönsångare, Gök, Koltrast, Näktergal, Rödhake, Talgoxe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Total number of cases: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arbitrary</a:t>
            </a:r>
            <a:r>
              <a:rPr lang="sv-SE" altLang="sv-SE" sz="2400" i="0" dirty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depending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on the HDD</a:t>
            </a:r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CBR system can classify with n% accuracy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Gain accuracy by using more appropriate features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Test for classification of other animals such as whales when the accuracy is gained.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Song pattern recognition</a:t>
            </a:r>
          </a:p>
          <a:p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Söderlind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Åström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  <p:extLst>
      <p:ext uri="{BB962C8B-B14F-4D97-AF65-F5344CB8AC3E}">
        <p14:creationId xmlns:p14="http://schemas.microsoft.com/office/powerpoint/2010/main" val="157783190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el, punktformer och bild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punktformer och bild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, punktformer och b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 - Horisontel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sontel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Horisontel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to - Vertikal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to - Vertika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el - Upptil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Upptil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- Uppti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om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el och punkter - Väns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Väns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Vän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el och punkter - 2 spal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2 spal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2 spal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el och punkter - Hög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Hög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Hö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563</TotalTime>
  <Pages>0</Pages>
  <Words>222</Words>
  <Characters>0</Characters>
  <Application>Microsoft Office PowerPoint</Application>
  <PresentationFormat>Custom</PresentationFormat>
  <Lines>0</Lines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Gill Sans</vt:lpstr>
      <vt:lpstr>Lucida Grande</vt:lpstr>
      <vt:lpstr>ヒラギノ角ゴ ProN W3</vt:lpstr>
      <vt:lpstr>MDH-powerpointmall 2010-12-07</vt:lpstr>
      <vt:lpstr>Foto - Horisontell spegling</vt:lpstr>
      <vt:lpstr>Foto - Vertikalt</vt:lpstr>
      <vt:lpstr>Foto - Vertikal spegling</vt:lpstr>
      <vt:lpstr>Titel - Upptill</vt:lpstr>
      <vt:lpstr>Tom</vt:lpstr>
      <vt:lpstr>Titel och punkter - Vänster</vt:lpstr>
      <vt:lpstr>Titel och punkter - 2 spalter</vt:lpstr>
      <vt:lpstr>Titel och punkter - Höger</vt:lpstr>
      <vt:lpstr>Titel, punktformer och bild</vt:lpstr>
      <vt:lpstr>Bird classification by sound using Case-Based Reasoning</vt:lpstr>
      <vt:lpstr>Introduction</vt:lpstr>
      <vt:lpstr>Method</vt:lpstr>
      <vt:lpstr>Spectrogram</vt:lpstr>
      <vt:lpstr>Spectrogram</vt:lpstr>
      <vt:lpstr>Periodogram</vt:lpstr>
      <vt:lpstr>Case-Based reasoning</vt:lpstr>
      <vt:lpstr>Results and future work</vt:lpstr>
      <vt:lpstr>Bird classification by sound using Case-Based Reasoning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subject/>
  <dc:creator>phn01</dc:creator>
  <cp:keywords/>
  <dc:description/>
  <cp:lastModifiedBy>Daniel Hedlund</cp:lastModifiedBy>
  <cp:revision>58</cp:revision>
  <dcterms:created xsi:type="dcterms:W3CDTF">2011-03-15T13:21:42Z</dcterms:created>
  <dcterms:modified xsi:type="dcterms:W3CDTF">2016-03-16T12:46:35Z</dcterms:modified>
</cp:coreProperties>
</file>