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notesMasterIdLst>
    <p:notesMasterId r:id="rId26"/>
  </p:notesMasterIdLst>
  <p:sldIdLst>
    <p:sldId id="332" r:id="rId11"/>
    <p:sldId id="337" r:id="rId12"/>
    <p:sldId id="356" r:id="rId13"/>
    <p:sldId id="339" r:id="rId14"/>
    <p:sldId id="355" r:id="rId15"/>
    <p:sldId id="340" r:id="rId16"/>
    <p:sldId id="364" r:id="rId17"/>
    <p:sldId id="359" r:id="rId18"/>
    <p:sldId id="363" r:id="rId19"/>
    <p:sldId id="361" r:id="rId20"/>
    <p:sldId id="362" r:id="rId21"/>
    <p:sldId id="357" r:id="rId22"/>
    <p:sldId id="354" r:id="rId23"/>
    <p:sldId id="365" r:id="rId24"/>
    <p:sldId id="358" r:id="rId25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Default Section" id="{578719DD-A381-44F9-BB8E-9679C85BFAD1}">
          <p14:sldIdLst>
            <p14:sldId id="332"/>
            <p14:sldId id="337"/>
            <p14:sldId id="356"/>
            <p14:sldId id="339"/>
            <p14:sldId id="355"/>
            <p14:sldId id="340"/>
            <p14:sldId id="364"/>
            <p14:sldId id="359"/>
            <p14:sldId id="363"/>
            <p14:sldId id="361"/>
            <p14:sldId id="362"/>
            <p14:sldId id="357"/>
            <p14:sldId id="354"/>
            <p14:sldId id="365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6" autoAdjust="0"/>
  </p:normalViewPr>
  <p:slideViewPr>
    <p:cSldViewPr>
      <p:cViewPr>
        <p:scale>
          <a:sx n="75" d="100"/>
          <a:sy n="75" d="100"/>
        </p:scale>
        <p:origin x="1086" y="-90"/>
      </p:cViewPr>
      <p:guideLst>
        <p:guide orient="horz" pos="528"/>
        <p:guide pos="1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2694440"/>
        <c:axId val="562693656"/>
      </c:lineChart>
      <c:catAx>
        <c:axId val="56269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62693656"/>
        <c:crosses val="autoZero"/>
        <c:auto val="1"/>
        <c:lblAlgn val="ctr"/>
        <c:lblOffset val="100"/>
        <c:noMultiLvlLbl val="0"/>
      </c:catAx>
      <c:valAx>
        <c:axId val="56269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56269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761C-6916-416E-A526-41CDE3A03D6E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5CB63-5382-44F2-812E-2252B97FA36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498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iodic_fun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590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Its probably</a:t>
            </a:r>
            <a:r>
              <a:rPr lang="sv-SE" baseline="0" dirty="0" smtClean="0"/>
              <a:t> better with latin bird names instaead of swedish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9493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241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Anna/Daniel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4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11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Daniel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2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purpose of estimating the spectral density is to detect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eriodic function"/>
              </a:rPr>
              <a:t>periodicities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data, by observing peaks at the frequencies corresponding to these periodicities.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01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814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28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Alex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CB63-5382-44F2-812E-2252B97FA36F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6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 smtClean="0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383476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927171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694826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996285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12139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490476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6050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69004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74803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58808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28666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0561771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5643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3677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8481081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550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120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196701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302108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867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04035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6199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3427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253155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7051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6442985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6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2995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07008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5290275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5202495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3768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794805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57336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35798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03752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1916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108649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916092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42042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10228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9282979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7166732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76301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36517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388633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01739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6655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9172687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0027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795707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575788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81172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880762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45318588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16790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54203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246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389645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643481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833828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85054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654295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073091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11388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3290112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116851334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09268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93949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48466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14790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56618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444270740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33903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27108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583653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1331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34936711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16030487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19101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325821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4205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143376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51625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193741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87338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88069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47899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37187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5770563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>
              <a:sym typeface="Gill Sans" charset="0"/>
            </a:endParaRP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215032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488502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98404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28372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8954494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391086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8960621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61524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062673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5322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7809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7325092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74" r:id="rId1"/>
    <p:sldLayoutId id="2147484575" r:id="rId2"/>
    <p:sldLayoutId id="2147484576" r:id="rId3"/>
    <p:sldLayoutId id="2147484577" r:id="rId4"/>
    <p:sldLayoutId id="2147484578" r:id="rId5"/>
    <p:sldLayoutId id="2147484579" r:id="rId6"/>
    <p:sldLayoutId id="2147484580" r:id="rId7"/>
    <p:sldLayoutId id="2147484581" r:id="rId8"/>
    <p:sldLayoutId id="2147484582" r:id="rId9"/>
    <p:sldLayoutId id="2147484583" r:id="rId10"/>
    <p:sldLayoutId id="21474845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>
                <a:sym typeface="Gill Sans"/>
              </a:rPr>
              <a:t>Click to edit Master text styles</a:t>
            </a:r>
          </a:p>
          <a:p>
            <a:pPr lvl="1"/>
            <a:r>
              <a:rPr lang="en-US" altLang="sv-SE" smtClean="0">
                <a:sym typeface="Gill Sans"/>
              </a:rPr>
              <a:t>Second level</a:t>
            </a:r>
          </a:p>
          <a:p>
            <a:pPr lvl="2"/>
            <a:r>
              <a:rPr lang="en-US" altLang="sv-SE" smtClean="0">
                <a:sym typeface="Gill Sans"/>
              </a:rPr>
              <a:t>Third level</a:t>
            </a:r>
          </a:p>
          <a:p>
            <a:pPr lvl="3"/>
            <a:r>
              <a:rPr lang="en-US" altLang="sv-SE" smtClean="0">
                <a:sym typeface="Gill Sans"/>
              </a:rPr>
              <a:t>Fourth level</a:t>
            </a:r>
          </a:p>
          <a:p>
            <a:pPr lvl="4"/>
            <a:r>
              <a:rPr lang="en-US" altLang="sv-SE" smtClean="0">
                <a:sym typeface="Gill Sans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one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riodic_function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en.wikipedia.org/wiki/Frequenc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ndom_signal" TargetMode="External"/><Relationship Id="rId5" Type="http://schemas.openxmlformats.org/officeDocument/2006/relationships/hyperlink" Target="https://en.wikipedia.org/wiki/Spectral_density" TargetMode="External"/><Relationship Id="rId4" Type="http://schemas.openxmlformats.org/officeDocument/2006/relationships/hyperlink" Target="https://en.wikipedia.org/wiki/Estimation_theo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Alex Anis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Anna Enbom,</a:t>
            </a:r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Daniel Hedlund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Johan Söderlind Åström</a:t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peaks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30" y="3200123"/>
            <a:ext cx="5296639" cy="3962953"/>
          </a:xfrm>
        </p:spPr>
      </p:pic>
    </p:spTree>
    <p:extLst>
      <p:ext uri="{BB962C8B-B14F-4D97-AF65-F5344CB8AC3E}">
        <p14:creationId xmlns:p14="http://schemas.microsoft.com/office/powerpoint/2010/main" val="511656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Peaks over </a:t>
            </a:r>
            <a:r>
              <a:rPr lang="sv-SE" dirty="0" err="1" smtClean="0"/>
              <a:t>time</a:t>
            </a:r>
            <a:endParaRPr lang="sv-S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55" y="2724457"/>
            <a:ext cx="8076190" cy="4914286"/>
          </a:xfrm>
        </p:spPr>
      </p:pic>
    </p:spTree>
    <p:extLst>
      <p:ext uri="{BB962C8B-B14F-4D97-AF65-F5344CB8AC3E}">
        <p14:creationId xmlns:p14="http://schemas.microsoft.com/office/powerpoint/2010/main" val="159730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Case-Based reasoning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sv-SE" i="0" dirty="0" smtClean="0"/>
                  <a:t>Five different similarity formulas: </a:t>
                </a:r>
              </a:p>
              <a:p>
                <a:pPr lvl="1" eaLnBrk="1" hangingPunct="1"/>
                <a:r>
                  <a:rPr lang="sv-SE" i="0" dirty="0" err="1" smtClean="0"/>
                  <a:t>Euclidian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Manhattan: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Canberra: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sv-SE" i="0" dirty="0"/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smtClean="0"/>
                  <a:t>Tan: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sv-SE" b="0" i="0" dirty="0" smtClean="0"/>
              </a:p>
              <a:p>
                <a:pPr lvl="1" eaLnBrk="1" hangingPunct="1"/>
                <a:r>
                  <a:rPr lang="sv-SE" i="0" dirty="0" err="1" smtClean="0"/>
                  <a:t>Tanh</a:t>
                </a:r>
                <a:r>
                  <a:rPr lang="sv-SE" i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i="0" dirty="0" smtClean="0"/>
              </a:p>
              <a:p>
                <a:pPr eaLnBrk="1" hangingPunct="1"/>
                <a:r>
                  <a:rPr lang="sv-SE" i="0" dirty="0" smtClean="0"/>
                  <a:t>K </a:t>
                </a:r>
                <a:r>
                  <a:rPr lang="sv-SE" i="0" dirty="0" err="1" smtClean="0"/>
                  <a:t>Nearest</a:t>
                </a:r>
                <a:r>
                  <a:rPr lang="sv-SE" i="0" dirty="0" smtClean="0"/>
                  <a:t> </a:t>
                </a:r>
                <a:r>
                  <a:rPr lang="sv-SE" i="0" dirty="0" err="1" smtClean="0"/>
                  <a:t>Neighbour</a:t>
                </a:r>
                <a:r>
                  <a:rPr lang="sv-SE" i="0" dirty="0" smtClean="0"/>
                  <a:t> (KNN)</a:t>
                </a:r>
              </a:p>
              <a:p>
                <a:pPr marL="0" indent="0" eaLnBrk="1" hangingPunct="1">
                  <a:buNone/>
                </a:pPr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i="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  <a:p>
                <a:pPr eaLnBrk="1" hangingPunct="1"/>
                <a:endParaRPr lang="sv-SE" altLang="sv-SE" b="1" i="0" dirty="0" smtClean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 bwMode="auto">
              <a:xfrm>
                <a:off x="1911350" y="2590800"/>
                <a:ext cx="8382000" cy="5181600"/>
              </a:xfrm>
              <a:blipFill rotWithShape="0">
                <a:blip r:embed="rId3"/>
                <a:stretch>
                  <a:fillRect l="-1164" t="-105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www.byclb.com/TR/Tutorials/neural_networks/ch11_1_dosyalar/image0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20" y="5236677"/>
            <a:ext cx="3960440" cy="36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0678864" y="8333184"/>
            <a:ext cx="144016" cy="144016"/>
          </a:xfrm>
          <a:prstGeom prst="ellipse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4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 flipH="1" flipV="1">
            <a:off x="10102800" y="8117160"/>
            <a:ext cx="576064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 bwMode="auto">
          <a:xfrm flipH="1" flipV="1">
            <a:off x="10102800" y="7736083"/>
            <a:ext cx="597155" cy="6181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</p:cNvCxnSpPr>
          <p:nvPr/>
        </p:nvCxnSpPr>
        <p:spPr bwMode="auto">
          <a:xfrm flipH="1" flipV="1">
            <a:off x="9670752" y="8271722"/>
            <a:ext cx="1029203" cy="184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4"/>
          </p:cNvCxnSpPr>
          <p:nvPr/>
        </p:nvCxnSpPr>
        <p:spPr bwMode="auto">
          <a:xfrm flipH="1" flipV="1">
            <a:off x="9886776" y="8153478"/>
            <a:ext cx="864096" cy="3237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10750872" y="7634250"/>
            <a:ext cx="21091" cy="8218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1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1911350" y="1131888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Results and future work</a:t>
            </a:r>
            <a:endParaRPr lang="sv-SE" altLang="sv-S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10352088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current database containes cases for 8 different birds</a:t>
            </a:r>
          </a:p>
          <a:p>
            <a:pPr lvl="1"/>
            <a:r>
              <a:rPr lang="sv-SE" altLang="sv-SE" sz="22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Blåhake, Bofink, Grönsångare, Gök, Koltrast, Näktergal, Rödhake, Talgoxe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Total number of cases: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arbitrary</a:t>
            </a:r>
            <a:r>
              <a:rPr lang="sv-SE" altLang="sv-SE" sz="2400" i="0" dirty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depending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on the HDD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The CBR system can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classify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with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 100% </a:t>
            </a:r>
            <a:r>
              <a:rPr lang="sv-SE" altLang="sv-SE" sz="2400" i="0" dirty="0" err="1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accuracy</a:t>
            </a:r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.</a:t>
            </a:r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Gain accuracy by using more appropriate features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Test for classification of other animals such as whales when the accuracy is gained.</a:t>
            </a:r>
          </a:p>
          <a:p>
            <a:r>
              <a:rPr lang="sv-SE" altLang="sv-SE" sz="2400" i="0" dirty="0" smtClean="0">
                <a:latin typeface="Georgia" panose="02040502050405020303" pitchFamily="18" charset="0"/>
                <a:cs typeface="Arial" panose="020B0604020202020204" pitchFamily="34" charset="0"/>
                <a:sym typeface="Georgia" panose="02040502050405020303" pitchFamily="18" charset="0"/>
              </a:rPr>
              <a:t>Song pattern recognition</a:t>
            </a:r>
          </a:p>
          <a:p>
            <a:endParaRPr lang="sv-SE" altLang="sv-SE" sz="2400" i="0" dirty="0" smtClean="0">
              <a:latin typeface="Georgia" panose="02040502050405020303" pitchFamily="18" charset="0"/>
              <a:cs typeface="Arial" panose="020B0604020202020204" pitchFamily="34" charset="0"/>
              <a:sym typeface="Georgia" panose="020405020504050203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43627728"/>
              </p:ext>
            </p:extLst>
          </p:nvPr>
        </p:nvGraphicFramePr>
        <p:xfrm>
          <a:off x="1911350" y="2590800"/>
          <a:ext cx="8382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216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720725" y="1638300"/>
            <a:ext cx="8382000" cy="3302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sv-SE" sz="55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Bird classification by sound using Case-Based Reasoning</a:t>
            </a:r>
            <a:endParaRPr lang="sv-SE" altLang="sv-SE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20724" y="5029200"/>
            <a:ext cx="9310067" cy="11303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Alex Anis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Anna Enbom,</a:t>
            </a:r>
            <a:r>
              <a:rPr lang="sv-SE" alt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Daniel Hedlund </a:t>
            </a:r>
            <a: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Johan Söderlind Åström</a:t>
            </a:r>
            <a:br>
              <a:rPr lang="sv-SE" alt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altLang="sv-S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v-SE" alt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March of 2014 - Västerås</a:t>
            </a:r>
          </a:p>
        </p:txBody>
      </p:sp>
    </p:spTree>
    <p:extLst>
      <p:ext uri="{BB962C8B-B14F-4D97-AF65-F5344CB8AC3E}">
        <p14:creationId xmlns:p14="http://schemas.microsoft.com/office/powerpoint/2010/main" val="15778319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Introduction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Function of bird vocalization</a:t>
            </a:r>
          </a:p>
          <a:p>
            <a:pPr eaLnBrk="1" hangingPunct="1"/>
            <a:r>
              <a:rPr lang="sv-SE" i="0" dirty="0" smtClean="0"/>
              <a:t>Bird vocalization has lots of information</a:t>
            </a:r>
          </a:p>
          <a:p>
            <a:pPr eaLnBrk="1" hangingPunct="1"/>
            <a:r>
              <a:rPr lang="sv-SE" i="0" dirty="0" smtClean="0"/>
              <a:t>Unique song patterns for communication</a:t>
            </a:r>
          </a:p>
          <a:p>
            <a:pPr eaLnBrk="1" hangingPunct="1"/>
            <a:r>
              <a:rPr lang="sv-SE" i="0" dirty="0" smtClean="0"/>
              <a:t>The goal is to classify a bird by using a very short audio recording of </a:t>
            </a:r>
            <a:r>
              <a:rPr lang="sv-SE" i="0" dirty="0" err="1" smtClean="0"/>
              <a:t>its</a:t>
            </a:r>
            <a:r>
              <a:rPr lang="sv-SE" i="0" dirty="0" smtClean="0"/>
              <a:t> </a:t>
            </a:r>
            <a:r>
              <a:rPr lang="sv-SE" i="0" dirty="0" err="1" smtClean="0"/>
              <a:t>singing</a:t>
            </a:r>
            <a:endParaRPr lang="sv-SE" i="0" dirty="0" smtClean="0"/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fageln.se/upload/art/rodhake/rodhake02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31" y="5452864"/>
            <a:ext cx="4523656" cy="27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raktejder.se/images/2013/Bofink1MN-13041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12889"/>
          <a:stretch/>
        </p:blipFill>
        <p:spPr bwMode="auto">
          <a:xfrm>
            <a:off x="6668164" y="5452864"/>
            <a:ext cx="3399854" cy="27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sv-SE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Method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0"/>
          </p:nvPr>
        </p:nvSpPr>
        <p:spPr bwMode="auto">
          <a:xfrm>
            <a:off x="1911350" y="2590800"/>
            <a:ext cx="83820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v-SE" i="0" dirty="0" smtClean="0"/>
              <a:t>Audio </a:t>
            </a:r>
            <a:r>
              <a:rPr lang="sv-SE" i="0" dirty="0" err="1" smtClean="0"/>
              <a:t>files</a:t>
            </a:r>
            <a:r>
              <a:rPr lang="sv-SE" i="0" dirty="0" smtClean="0"/>
              <a:t> </a:t>
            </a:r>
            <a:r>
              <a:rPr lang="sv-SE" i="0" dirty="0" err="1" smtClean="0"/>
              <a:t>of</a:t>
            </a:r>
            <a:r>
              <a:rPr lang="sv-SE" i="0" dirty="0" smtClean="0"/>
              <a:t> </a:t>
            </a:r>
            <a:r>
              <a:rPr lang="sv-SE" i="0" dirty="0" err="1" smtClean="0"/>
              <a:t>bird</a:t>
            </a:r>
            <a:r>
              <a:rPr lang="sv-SE" i="0" dirty="0" smtClean="0"/>
              <a:t> </a:t>
            </a:r>
            <a:r>
              <a:rPr lang="sv-SE" i="0" dirty="0" err="1" smtClean="0"/>
              <a:t>songs</a:t>
            </a:r>
            <a:r>
              <a:rPr lang="sv-SE" i="0" dirty="0" smtClean="0"/>
              <a:t>[1]</a:t>
            </a:r>
          </a:p>
          <a:p>
            <a:pPr eaLnBrk="1" hangingPunct="1"/>
            <a:r>
              <a:rPr lang="sv-SE" i="0" dirty="0" smtClean="0"/>
              <a:t>Feature </a:t>
            </a:r>
            <a:r>
              <a:rPr lang="sv-SE" i="0" dirty="0" err="1" smtClean="0"/>
              <a:t>extraction</a:t>
            </a:r>
            <a:endParaRPr lang="sv-SE" i="0" dirty="0" smtClean="0"/>
          </a:p>
          <a:p>
            <a:pPr eaLnBrk="1" hangingPunct="1"/>
            <a:r>
              <a:rPr lang="sv-SE" i="0" dirty="0" smtClean="0"/>
              <a:t>CBR for </a:t>
            </a:r>
            <a:r>
              <a:rPr lang="sv-SE" i="0" dirty="0" err="1" smtClean="0"/>
              <a:t>classification</a:t>
            </a:r>
            <a:endParaRPr lang="sv-SE" i="0" dirty="0" smtClean="0"/>
          </a:p>
          <a:p>
            <a:pPr lvl="1" eaLnBrk="1" hangingPunct="1"/>
            <a:r>
              <a:rPr lang="sv-SE" i="0" dirty="0" smtClean="0"/>
              <a:t>K-</a:t>
            </a:r>
            <a:r>
              <a:rPr lang="sv-SE" i="0" dirty="0" err="1" smtClean="0"/>
              <a:t>neighbour</a:t>
            </a:r>
            <a:r>
              <a:rPr lang="sv-SE" i="0" dirty="0" smtClean="0"/>
              <a:t> approach</a:t>
            </a:r>
          </a:p>
          <a:p>
            <a:pPr lvl="1" eaLnBrk="1" hangingPunct="1"/>
            <a:r>
              <a:rPr lang="sv-SE" i="0" dirty="0" err="1" smtClean="0"/>
              <a:t>Five</a:t>
            </a:r>
            <a:r>
              <a:rPr lang="sv-SE" i="0" dirty="0" smtClean="0"/>
              <a:t> different </a:t>
            </a:r>
            <a:r>
              <a:rPr lang="sv-SE" i="0" dirty="0" err="1" smtClean="0"/>
              <a:t>similarity</a:t>
            </a:r>
            <a:r>
              <a:rPr lang="sv-SE" i="0" dirty="0" smtClean="0"/>
              <a:t> </a:t>
            </a:r>
            <a:r>
              <a:rPr lang="sv-SE" i="0" dirty="0" err="1" smtClean="0"/>
              <a:t>functions</a:t>
            </a:r>
            <a:endParaRPr lang="sv-SE" i="0" dirty="0" smtClean="0"/>
          </a:p>
          <a:p>
            <a:pPr marL="457200" lvl="1" indent="0" eaLnBrk="1" hangingPunct="1">
              <a:buNone/>
            </a:pPr>
            <a:endParaRPr lang="sv-SE" i="0" dirty="0" smtClean="0"/>
          </a:p>
          <a:p>
            <a:pPr eaLnBrk="1" hangingPunct="1"/>
            <a:endParaRPr lang="sv-SE" i="0" dirty="0" smtClean="0"/>
          </a:p>
          <a:p>
            <a:pPr marL="0" indent="0" eaLnBrk="1" hangingPunct="1">
              <a:buNone/>
            </a:pPr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1350" y="8477250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dirty="0" smtClean="0">
                <a:solidFill>
                  <a:schemeClr val="bg1">
                    <a:lumMod val="50000"/>
                  </a:schemeClr>
                </a:solidFill>
              </a:rPr>
              <a:t>[1]: http</a:t>
            </a:r>
            <a:r>
              <a:rPr lang="sv-SE" sz="18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sv-SE" sz="1800" dirty="0" smtClean="0">
                <a:solidFill>
                  <a:schemeClr val="bg1">
                    <a:lumMod val="50000"/>
                  </a:schemeClr>
                </a:solidFill>
              </a:rPr>
              <a:t>www.fågelsång.se</a:t>
            </a:r>
            <a:r>
              <a:rPr lang="sv-SE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pic>
        <p:nvPicPr>
          <p:cNvPr id="3074" name="Picture 2" descr="http://www.intechopen.com/source/html/43544/media/imag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866" y="5354897"/>
            <a:ext cx="5832968" cy="27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5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350" y="5364166"/>
            <a:ext cx="8382000" cy="30816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11350" y="2572544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 smtClean="0"/>
              <a:t>Visual </a:t>
            </a:r>
            <a:r>
              <a:rPr lang="en-US" i="0" dirty="0"/>
              <a:t>representation of the spectrum of frequencies in a sound or other signal as they vary with </a:t>
            </a:r>
            <a:r>
              <a:rPr lang="en-US" i="0" dirty="0" smtClean="0"/>
              <a:t>time.</a:t>
            </a:r>
          </a:p>
          <a:p>
            <a:pPr eaLnBrk="1" hangingPunct="1"/>
            <a:r>
              <a:rPr lang="en-US" i="0" dirty="0"/>
              <a:t>can be used to identify spoken words </a:t>
            </a:r>
            <a:r>
              <a:rPr lang="en-US" i="0" dirty="0">
                <a:hlinkClick r:id="rId4" tooltip="Phonetics"/>
              </a:rPr>
              <a:t>phonetically</a:t>
            </a:r>
            <a:r>
              <a:rPr lang="en-US" i="0" dirty="0"/>
              <a:t>, and to </a:t>
            </a:r>
            <a:r>
              <a:rPr lang="en-US" i="0" dirty="0" err="1"/>
              <a:t>analyse</a:t>
            </a:r>
            <a:r>
              <a:rPr lang="en-US" i="0" dirty="0"/>
              <a:t> the various calls of </a:t>
            </a:r>
            <a:r>
              <a:rPr lang="en-US" i="0" dirty="0" smtClean="0"/>
              <a:t>animals.</a:t>
            </a:r>
          </a:p>
          <a:p>
            <a:pPr eaLnBrk="1" hangingPunct="1"/>
            <a:r>
              <a:rPr lang="en-US" i="0" kern="0" dirty="0" smtClean="0"/>
              <a:t>Hard to extract features</a:t>
            </a:r>
            <a:endParaRPr lang="sv-SE" i="0" kern="0" dirty="0" smtClean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>
                <a:latin typeface="Georgia" panose="02040502050405020303" pitchFamily="18" charset="0"/>
                <a:cs typeface="Arial" panose="020B0604020202020204" pitchFamily="34" charset="0"/>
              </a:rPr>
              <a:t>Spectrogram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3170060"/>
            <a:ext cx="8382000" cy="4023079"/>
          </a:xfrm>
        </p:spPr>
      </p:pic>
      <p:pic>
        <p:nvPicPr>
          <p:cNvPr id="27650" name="Picture 2" descr="https://upload.wikimedia.org/wikipedia/commons/0/04/Spectr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2716560"/>
            <a:ext cx="107918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50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1911350" y="933450"/>
            <a:ext cx="8382000" cy="95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v-SE" altLang="sv-SE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Periodogram</a:t>
            </a:r>
            <a:endParaRPr lang="sv-SE" alt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2320" y="5452864"/>
            <a:ext cx="5184577" cy="38884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11350" y="2590800"/>
            <a:ext cx="8382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Lucida Grande"/>
              <a:buChar char="●"/>
              <a:defRPr sz="26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1pPr>
            <a:lvl2pPr marL="742950" indent="-28575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Font typeface="Lucida Grande"/>
              <a:buChar char="●"/>
              <a:defRPr sz="24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2pPr>
            <a:lvl3pPr marL="1143000" indent="-2286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Font typeface="Lucida Grande"/>
              <a:buChar char="●"/>
              <a:defRPr sz="2200" i="1" u="none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Georgia"/>
                <a:ea typeface="+mn-ea"/>
                <a:cs typeface="Georgia"/>
                <a:sym typeface="Gill San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eaLnBrk="1" hangingPunct="1"/>
            <a:r>
              <a:rPr lang="en-US" i="0" dirty="0">
                <a:hlinkClick r:id="rId4" tooltip="Estimation theory"/>
              </a:rPr>
              <a:t>E</a:t>
            </a:r>
            <a:r>
              <a:rPr lang="en-US" i="0" dirty="0" smtClean="0">
                <a:hlinkClick r:id="rId4" tooltip="Estimation theory"/>
              </a:rPr>
              <a:t>stimate</a:t>
            </a:r>
            <a:r>
              <a:rPr lang="en-US" i="0" dirty="0"/>
              <a:t> the </a:t>
            </a:r>
            <a:r>
              <a:rPr lang="en-US" i="0" dirty="0" smtClean="0">
                <a:hlinkClick r:id="rId5" tooltip="Spectral density"/>
              </a:rPr>
              <a:t>power spectral density</a:t>
            </a:r>
            <a:r>
              <a:rPr lang="en-US" i="0" dirty="0" smtClean="0"/>
              <a:t> of </a:t>
            </a:r>
            <a:r>
              <a:rPr lang="en-US" i="0" dirty="0"/>
              <a:t>a </a:t>
            </a:r>
            <a:r>
              <a:rPr lang="en-US" i="0" dirty="0" smtClean="0">
                <a:hlinkClick r:id="rId6" tooltip="Random signal"/>
              </a:rPr>
              <a:t>signal</a:t>
            </a:r>
            <a:r>
              <a:rPr lang="en-US" i="0" dirty="0"/>
              <a:t> from a sequence of time samples of the </a:t>
            </a:r>
            <a:r>
              <a:rPr lang="en-US" i="0" dirty="0" smtClean="0"/>
              <a:t>signal.</a:t>
            </a:r>
          </a:p>
          <a:p>
            <a:pPr eaLnBrk="1" hangingPunct="1"/>
            <a:r>
              <a:rPr lang="en-US" i="0" dirty="0" smtClean="0"/>
              <a:t>Spectral </a:t>
            </a:r>
            <a:r>
              <a:rPr lang="en-US" i="0" dirty="0"/>
              <a:t>density characterizes the </a:t>
            </a:r>
            <a:r>
              <a:rPr lang="en-US" i="0" dirty="0">
                <a:hlinkClick r:id="rId7" tooltip="Frequency"/>
              </a:rPr>
              <a:t>frequency</a:t>
            </a:r>
            <a:r>
              <a:rPr lang="en-US" i="0" dirty="0"/>
              <a:t> content of the signal</a:t>
            </a:r>
            <a:r>
              <a:rPr lang="en-US" i="0" dirty="0" smtClean="0"/>
              <a:t>.</a:t>
            </a:r>
          </a:p>
          <a:p>
            <a:pPr eaLnBrk="1" hangingPunct="1"/>
            <a:r>
              <a:rPr lang="en-US" i="0" kern="0" dirty="0" smtClean="0"/>
              <a:t>Can </a:t>
            </a:r>
            <a:r>
              <a:rPr lang="en-US" sz="2800" i="0" dirty="0"/>
              <a:t>detect any </a:t>
            </a:r>
            <a:r>
              <a:rPr lang="en-US" sz="2800" i="0" dirty="0">
                <a:hlinkClick r:id="rId8" tooltip="Periodic function"/>
              </a:rPr>
              <a:t>periodicities</a:t>
            </a:r>
            <a:r>
              <a:rPr lang="en-US" sz="2800" i="0" dirty="0"/>
              <a:t> in the </a:t>
            </a:r>
            <a:r>
              <a:rPr lang="en-US" sz="2800" i="0" dirty="0" smtClean="0"/>
              <a:t>data, </a:t>
            </a:r>
            <a:r>
              <a:rPr lang="en-US" sz="2800" i="0" dirty="0"/>
              <a:t>by observing peaks at the frequencies corresponding to these periodicities</a:t>
            </a:r>
            <a:r>
              <a:rPr lang="en-US" sz="2800" i="0" dirty="0" smtClean="0"/>
              <a:t>.</a:t>
            </a:r>
          </a:p>
          <a:p>
            <a:pPr eaLnBrk="1" hangingPunct="1"/>
            <a:r>
              <a:rPr lang="en-US" i="0" dirty="0" smtClean="0"/>
              <a:t>Decompose </a:t>
            </a:r>
            <a:r>
              <a:rPr lang="en-US" i="0" dirty="0"/>
              <a:t>a complex 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signal </a:t>
            </a:r>
            <a:r>
              <a:rPr lang="en-US" i="0" dirty="0"/>
              <a:t>into simpler parts</a:t>
            </a:r>
            <a:endParaRPr lang="sv-SE" dirty="0"/>
          </a:p>
          <a:p>
            <a:pPr eaLnBrk="1" hangingPunct="1"/>
            <a:endParaRPr lang="sv-SE" i="0" kern="0" dirty="0" smtClean="0"/>
          </a:p>
          <a:p>
            <a:pPr marL="0" indent="0" eaLnBrk="1" hangingPunct="1">
              <a:buFont typeface="Lucida Grande"/>
              <a:buNone/>
            </a:pPr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i="0" kern="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eaLnBrk="1" hangingPunct="1"/>
            <a:endParaRPr lang="sv-SE" altLang="sv-SE" b="1" i="0" kern="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Audio signal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2815431"/>
            <a:ext cx="8382000" cy="4732337"/>
          </a:xfrm>
        </p:spPr>
      </p:pic>
    </p:spTree>
    <p:extLst>
      <p:ext uri="{BB962C8B-B14F-4D97-AF65-F5344CB8AC3E}">
        <p14:creationId xmlns:p14="http://schemas.microsoft.com/office/powerpoint/2010/main" val="986172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Frame</a:t>
            </a:r>
            <a:r>
              <a:rPr lang="sv-SE" dirty="0" smtClean="0"/>
              <a:t> scanning the signal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2815431"/>
            <a:ext cx="8382000" cy="4732337"/>
          </a:xfrm>
        </p:spPr>
      </p:pic>
      <p:sp>
        <p:nvSpPr>
          <p:cNvPr id="7" name="Rectangle 6"/>
          <p:cNvSpPr/>
          <p:nvPr/>
        </p:nvSpPr>
        <p:spPr bwMode="auto">
          <a:xfrm>
            <a:off x="3006000" y="3135600"/>
            <a:ext cx="648072" cy="3888432"/>
          </a:xfrm>
          <a:prstGeom prst="rect">
            <a:avLst/>
          </a:prstGeom>
          <a:solidFill>
            <a:schemeClr val="accent1">
              <a:alpha val="4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42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34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1563E-6 -3.33333E-6 L 0.29627 -3.33333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FFT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frame</a:t>
            </a:r>
            <a:endParaRPr lang="sv-SE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6" t="37211" r="36121" b="6976"/>
          <a:stretch/>
        </p:blipFill>
        <p:spPr>
          <a:xfrm>
            <a:off x="3622080" y="3796680"/>
            <a:ext cx="424847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7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el, punktformer och bild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punktformer och bild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, punktformer och b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 - Horisontel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sontel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Horisontel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to - Vertikal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to - Vertikal spegling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 spegling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Foto - Vertikal spegl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el - Upptil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Upptil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- Uppti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om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m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el och punkter - Väns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Väns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Vän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el och punkter - 2 spal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2 spal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2 spal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el och punkter - Hög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och punkter - Hög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punkter - Hö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596</TotalTime>
  <Pages>0</Pages>
  <Words>242</Words>
  <Characters>0</Characters>
  <Application>Microsoft Office PowerPoint</Application>
  <PresentationFormat>Custom</PresentationFormat>
  <Lines>0</Lines>
  <Paragraphs>79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Arial</vt:lpstr>
      <vt:lpstr>Calibri</vt:lpstr>
      <vt:lpstr>Cambria Math</vt:lpstr>
      <vt:lpstr>Georgia</vt:lpstr>
      <vt:lpstr>Gill Sans</vt:lpstr>
      <vt:lpstr>Lucida Grande</vt:lpstr>
      <vt:lpstr>ヒラギノ角ゴ ProN W3</vt:lpstr>
      <vt:lpstr>MDH-powerpointmall 2010-12-07</vt:lpstr>
      <vt:lpstr>Foto - Horisontell spegling</vt:lpstr>
      <vt:lpstr>Foto - Vertikalt</vt:lpstr>
      <vt:lpstr>Foto - Vertikal spegling</vt:lpstr>
      <vt:lpstr>Titel - Upptill</vt:lpstr>
      <vt:lpstr>Tom</vt:lpstr>
      <vt:lpstr>Titel och punkter - Vänster</vt:lpstr>
      <vt:lpstr>Titel och punkter - 2 spalter</vt:lpstr>
      <vt:lpstr>Titel och punkter - Höger</vt:lpstr>
      <vt:lpstr>Titel, punktformer och bild</vt:lpstr>
      <vt:lpstr>Bird classification by sound using Case-Based Reasoning</vt:lpstr>
      <vt:lpstr>Introduction</vt:lpstr>
      <vt:lpstr>Method</vt:lpstr>
      <vt:lpstr>Spectrogram</vt:lpstr>
      <vt:lpstr>Spectrogram</vt:lpstr>
      <vt:lpstr>Periodogram</vt:lpstr>
      <vt:lpstr>Audio signal</vt:lpstr>
      <vt:lpstr>Frame scanning the signal</vt:lpstr>
      <vt:lpstr>FFT of the frame</vt:lpstr>
      <vt:lpstr>Find peaks</vt:lpstr>
      <vt:lpstr>Peaks over time</vt:lpstr>
      <vt:lpstr>Case-Based reasoning</vt:lpstr>
      <vt:lpstr>Results and future work</vt:lpstr>
      <vt:lpstr>PowerPoint Presentation</vt:lpstr>
      <vt:lpstr>Bird classification by sound using Case-Based Reasoning</vt:lpstr>
    </vt:vector>
  </TitlesOfParts>
  <Company>MDH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subject/>
  <dc:creator>phn01</dc:creator>
  <cp:keywords/>
  <dc:description/>
  <cp:lastModifiedBy>Alex Anis</cp:lastModifiedBy>
  <cp:revision>62</cp:revision>
  <dcterms:created xsi:type="dcterms:W3CDTF">2011-03-15T13:21:42Z</dcterms:created>
  <dcterms:modified xsi:type="dcterms:W3CDTF">2016-03-16T15:21:21Z</dcterms:modified>
</cp:coreProperties>
</file>