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5" r:id="rId6"/>
    <p:sldId id="263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656" y="108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6B56D-241F-4243-BB82-52CD0FD93A2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11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smtClean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  <a:endParaRPr lang="sv-SE" dirty="0"/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Project Weather IO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2269108"/>
          </a:xfrm>
        </p:spPr>
        <p:txBody>
          <a:bodyPr>
            <a:normAutofit/>
          </a:bodyPr>
          <a:lstStyle/>
          <a:p>
            <a:r>
              <a:rPr lang="sv-SE" dirty="0" smtClean="0"/>
              <a:t>Mälardalen </a:t>
            </a:r>
            <a:r>
              <a:rPr lang="sv-SE" dirty="0"/>
              <a:t>University - Fall of 2016</a:t>
            </a:r>
          </a:p>
          <a:p>
            <a:endParaRPr lang="sv-SE" dirty="0"/>
          </a:p>
          <a:p>
            <a:r>
              <a:rPr lang="sv-SE" dirty="0"/>
              <a:t>Alex Eskandar Anis, Johan Söderling </a:t>
            </a:r>
            <a:r>
              <a:rPr lang="sv-SE" dirty="0" smtClean="0"/>
              <a:t>Åström</a:t>
            </a:r>
          </a:p>
          <a:p>
            <a:r>
              <a:rPr lang="sv-SE" dirty="0"/>
              <a:t>{</a:t>
            </a:r>
            <a:r>
              <a:rPr lang="sv-SE" dirty="0" smtClean="0"/>
              <a:t>eas12003, jam12003}@</a:t>
            </a:r>
            <a:r>
              <a:rPr lang="sv-SE" dirty="0"/>
              <a:t>student.mdh.se</a:t>
            </a:r>
          </a:p>
        </p:txBody>
      </p:sp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Introduction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Georgia" charset="0"/>
              </a:rPr>
              <a:t>Discover the environments</a:t>
            </a:r>
          </a:p>
          <a:p>
            <a:r>
              <a:rPr lang="en-US" dirty="0" smtClean="0">
                <a:sym typeface="Georgia" charset="0"/>
              </a:rPr>
              <a:t>MDH </a:t>
            </a:r>
            <a:r>
              <a:rPr lang="en-US" dirty="0">
                <a:sym typeface="Georgia" charset="0"/>
              </a:rPr>
              <a:t>owned weather station</a:t>
            </a:r>
          </a:p>
          <a:p>
            <a:r>
              <a:rPr lang="en-US" dirty="0">
                <a:sym typeface="Georgia" charset="0"/>
              </a:rPr>
              <a:t>Publicly accessible </a:t>
            </a:r>
          </a:p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Approach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Georgia" charset="0"/>
              </a:rPr>
              <a:t>ATmega 2560 microcontroller</a:t>
            </a:r>
          </a:p>
          <a:p>
            <a:pPr lvl="1"/>
            <a:r>
              <a:rPr lang="sv-SE" dirty="0"/>
              <a:t>256 </a:t>
            </a:r>
            <a:r>
              <a:rPr lang="sv-SE" dirty="0" smtClean="0"/>
              <a:t>kBytes flash</a:t>
            </a:r>
          </a:p>
          <a:p>
            <a:pPr lvl="1"/>
            <a:r>
              <a:rPr lang="sv-SE" dirty="0"/>
              <a:t>16 </a:t>
            </a:r>
            <a:r>
              <a:rPr lang="sv-SE" dirty="0" smtClean="0"/>
              <a:t>MHz operating frequency</a:t>
            </a:r>
          </a:p>
          <a:p>
            <a:pPr lvl="1"/>
            <a:r>
              <a:rPr lang="sv-SE" dirty="0" smtClean="0">
                <a:sym typeface="Georgia" charset="0"/>
              </a:rPr>
              <a:t>8-bit architechture</a:t>
            </a:r>
          </a:p>
          <a:p>
            <a:pPr lvl="1"/>
            <a:r>
              <a:rPr lang="sv-SE" dirty="0" smtClean="0"/>
              <a:t>86 IO pins</a:t>
            </a:r>
          </a:p>
          <a:p>
            <a:pPr lvl="1"/>
            <a:r>
              <a:rPr lang="sv-SE" dirty="0" smtClean="0"/>
              <a:t>32 External interrupts</a:t>
            </a:r>
          </a:p>
          <a:p>
            <a:pPr lvl="1"/>
            <a:r>
              <a:rPr lang="sv-SE" dirty="0" smtClean="0">
                <a:sym typeface="Georgia" charset="0"/>
              </a:rPr>
              <a:t>5 SPI</a:t>
            </a:r>
          </a:p>
          <a:p>
            <a:pPr lvl="1"/>
            <a:endParaRPr lang="en-US" dirty="0">
              <a:sym typeface="Georgia" charset="0"/>
            </a:endParaRPr>
          </a:p>
          <a:p>
            <a:r>
              <a:rPr lang="en-US" dirty="0">
                <a:sym typeface="Georgia" charset="0"/>
              </a:rPr>
              <a:t>Communication protocols</a:t>
            </a:r>
          </a:p>
          <a:p>
            <a:pPr lvl="1"/>
            <a:r>
              <a:rPr lang="en-US" dirty="0">
                <a:sym typeface="Georgia" charset="0"/>
              </a:rPr>
              <a:t>DIO, AIO</a:t>
            </a:r>
          </a:p>
          <a:p>
            <a:pPr lvl="1"/>
            <a:r>
              <a:rPr lang="en-US" dirty="0">
                <a:sym typeface="Georgia" charset="0"/>
              </a:rPr>
              <a:t>I2C</a:t>
            </a:r>
          </a:p>
          <a:p>
            <a:pPr lvl="1"/>
            <a:r>
              <a:rPr lang="en-US" dirty="0">
                <a:sym typeface="Georgia" charset="0"/>
              </a:rPr>
              <a:t>UART</a:t>
            </a:r>
          </a:p>
          <a:p>
            <a:pPr lvl="1"/>
            <a:r>
              <a:rPr lang="en-US" dirty="0">
                <a:sym typeface="Georgia" charset="0"/>
              </a:rPr>
              <a:t>ATmega 2560 to Server: TCP</a:t>
            </a:r>
          </a:p>
          <a:p>
            <a:pPr lvl="1"/>
            <a:r>
              <a:rPr lang="en-US" dirty="0">
                <a:sym typeface="Georgia" charset="0"/>
              </a:rPr>
              <a:t>HTTP Server</a:t>
            </a:r>
          </a:p>
          <a:p>
            <a:pPr lvl="1"/>
            <a:r>
              <a:rPr lang="en-US" dirty="0">
                <a:sym typeface="Georgia" charset="0"/>
              </a:rPr>
              <a:t>GSM - </a:t>
            </a:r>
            <a:r>
              <a:rPr lang="sv-SE" dirty="0"/>
              <a:t>Global System for Mobile </a:t>
            </a:r>
            <a:r>
              <a:rPr lang="sv-SE" dirty="0" smtClean="0"/>
              <a:t>Communications</a:t>
            </a:r>
            <a:endParaRPr lang="en-US" dirty="0" smtClean="0">
              <a:sym typeface="Georgia" charset="0"/>
            </a:endParaRPr>
          </a:p>
          <a:p>
            <a:pPr lvl="1"/>
            <a:endParaRPr lang="sv-SE" dirty="0"/>
          </a:p>
          <a:p>
            <a:r>
              <a:rPr lang="en-US" dirty="0" smtClean="0">
                <a:sym typeface="Georgia" charset="0"/>
              </a:rPr>
              <a:t>Off </a:t>
            </a:r>
            <a:r>
              <a:rPr lang="en-US" dirty="0">
                <a:sym typeface="Georgia" charset="0"/>
              </a:rPr>
              <a:t>the shelf </a:t>
            </a:r>
            <a:r>
              <a:rPr lang="en-US" dirty="0" smtClean="0">
                <a:sym typeface="Georgia" charset="0"/>
              </a:rPr>
              <a:t>and constructed sensors </a:t>
            </a:r>
            <a:endParaRPr lang="en-US" dirty="0">
              <a:sym typeface="Georgia" charset="0"/>
            </a:endParaRPr>
          </a:p>
          <a:p>
            <a:r>
              <a:rPr lang="en-US" dirty="0">
                <a:sym typeface="Georgia" charset="0"/>
              </a:rPr>
              <a:t>Languages: </a:t>
            </a:r>
            <a:r>
              <a:rPr lang="en-US" dirty="0" smtClean="0">
                <a:sym typeface="Georgia" charset="0"/>
              </a:rPr>
              <a:t>C, C++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849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Sensing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3385121" cy="4551784"/>
          </a:xfrm>
        </p:spPr>
        <p:txBody>
          <a:bodyPr/>
          <a:lstStyle/>
          <a:p>
            <a:r>
              <a:rPr lang="en-US" dirty="0">
                <a:sym typeface="Georgia" charset="0"/>
              </a:rPr>
              <a:t>Time</a:t>
            </a:r>
          </a:p>
          <a:p>
            <a:r>
              <a:rPr lang="en-US" dirty="0">
                <a:sym typeface="Georgia" charset="0"/>
              </a:rPr>
              <a:t>Temperature</a:t>
            </a:r>
          </a:p>
          <a:p>
            <a:r>
              <a:rPr lang="en-US" dirty="0">
                <a:sym typeface="Georgia" charset="0"/>
              </a:rPr>
              <a:t>Humidity</a:t>
            </a:r>
          </a:p>
          <a:p>
            <a:r>
              <a:rPr lang="en-US" dirty="0">
                <a:sym typeface="Georgia" charset="0"/>
              </a:rPr>
              <a:t>Carbon dioxide CO2</a:t>
            </a:r>
          </a:p>
          <a:p>
            <a:r>
              <a:rPr lang="en-US" dirty="0">
                <a:sym typeface="Georgia" charset="0"/>
              </a:rPr>
              <a:t>Carbon monoxide CO</a:t>
            </a:r>
          </a:p>
          <a:p>
            <a:r>
              <a:rPr lang="en-US" dirty="0">
                <a:sym typeface="Georgia" charset="0"/>
              </a:rPr>
              <a:t>UV </a:t>
            </a:r>
            <a:r>
              <a:rPr lang="en-US" dirty="0" smtClean="0">
                <a:sym typeface="Georgia" charset="0"/>
              </a:rPr>
              <a:t>radiation A </a:t>
            </a:r>
            <a:r>
              <a:rPr lang="en-US" dirty="0">
                <a:sym typeface="Georgia" charset="0"/>
              </a:rPr>
              <a:t>and B</a:t>
            </a:r>
          </a:p>
          <a:p>
            <a:r>
              <a:rPr lang="en-US" dirty="0">
                <a:sym typeface="Georgia" charset="0"/>
              </a:rPr>
              <a:t>Rain</a:t>
            </a:r>
          </a:p>
          <a:p>
            <a:r>
              <a:rPr lang="en-US" dirty="0">
                <a:sym typeface="Georgia" charset="0"/>
              </a:rPr>
              <a:t>Methane</a:t>
            </a:r>
          </a:p>
          <a:p>
            <a:r>
              <a:rPr lang="en-US" dirty="0">
                <a:sym typeface="Georgia" charset="0"/>
              </a:rPr>
              <a:t>Butane</a:t>
            </a:r>
          </a:p>
          <a:p>
            <a:r>
              <a:rPr lang="en-US" dirty="0">
                <a:sym typeface="Georgia" charset="0"/>
              </a:rPr>
              <a:t>Barometric pressure</a:t>
            </a:r>
          </a:p>
          <a:p>
            <a:r>
              <a:rPr lang="en-US" dirty="0">
                <a:sym typeface="Georgia" charset="0"/>
              </a:rPr>
              <a:t>Altitude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7" name="Platshållare för text 2"/>
          <p:cNvSpPr txBox="1">
            <a:spLocks/>
          </p:cNvSpPr>
          <p:nvPr/>
        </p:nvSpPr>
        <p:spPr>
          <a:xfrm>
            <a:off x="4644008" y="1730374"/>
            <a:ext cx="4176464" cy="455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Georgia" pitchFamily="18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Georgia" pitchFamily="18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Georgia" charset="0"/>
              </a:rPr>
              <a:t>Sun position and distance </a:t>
            </a:r>
          </a:p>
          <a:p>
            <a:r>
              <a:rPr lang="en-US" dirty="0">
                <a:sym typeface="Georgia" charset="0"/>
              </a:rPr>
              <a:t>Sunrise, sunset, solar noon times</a:t>
            </a:r>
          </a:p>
          <a:p>
            <a:r>
              <a:rPr lang="en-US" dirty="0">
                <a:sym typeface="Georgia" charset="0"/>
              </a:rPr>
              <a:t>Moon position and distance</a:t>
            </a:r>
          </a:p>
          <a:p>
            <a:r>
              <a:rPr lang="en-US" dirty="0">
                <a:sym typeface="Georgia" charset="0"/>
              </a:rPr>
              <a:t>Moon rise and set times. </a:t>
            </a:r>
          </a:p>
          <a:p>
            <a:r>
              <a:rPr lang="en-US" dirty="0">
                <a:sym typeface="Georgia" charset="0"/>
              </a:rPr>
              <a:t>Moon phases and visibility</a:t>
            </a:r>
          </a:p>
          <a:p>
            <a:r>
              <a:rPr lang="en-US" dirty="0">
                <a:sym typeface="Georgia" charset="0"/>
              </a:rPr>
              <a:t>Environment noise level</a:t>
            </a:r>
          </a:p>
        </p:txBody>
      </p:sp>
    </p:spTree>
    <p:extLst>
      <p:ext uri="{BB962C8B-B14F-4D97-AF65-F5344CB8AC3E}">
        <p14:creationId xmlns:p14="http://schemas.microsoft.com/office/powerpoint/2010/main" val="34031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Method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46" y="1124744"/>
            <a:ext cx="477395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Issue: </a:t>
            </a:r>
            <a:r>
              <a:rPr lang="sv-SE" dirty="0" smtClean="0"/>
              <a:t>Rainfall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/>
          <a:p>
            <a:r>
              <a:rPr lang="en-US" dirty="0" smtClean="0">
                <a:sym typeface="Georgia" charset="0"/>
              </a:rPr>
              <a:t>It’s difficult to measure rainfall precisely due to:</a:t>
            </a:r>
          </a:p>
          <a:p>
            <a:pPr lvl="1"/>
            <a:r>
              <a:rPr lang="en-US" dirty="0" smtClean="0">
                <a:sym typeface="Georgia" charset="0"/>
              </a:rPr>
              <a:t>Wind</a:t>
            </a:r>
          </a:p>
          <a:p>
            <a:pPr lvl="1"/>
            <a:r>
              <a:rPr lang="en-US" dirty="0" smtClean="0">
                <a:sym typeface="Georgia" charset="0"/>
              </a:rPr>
              <a:t>Evaporation</a:t>
            </a:r>
          </a:p>
          <a:p>
            <a:pPr lvl="1"/>
            <a:r>
              <a:rPr lang="en-US" dirty="0" smtClean="0">
                <a:sym typeface="Georgia" charset="0"/>
              </a:rPr>
              <a:t>Hail</a:t>
            </a:r>
          </a:p>
          <a:p>
            <a:pPr lvl="1"/>
            <a:r>
              <a:rPr lang="en-US" dirty="0" smtClean="0">
                <a:sym typeface="Georgia" charset="0"/>
              </a:rPr>
              <a:t>Snow</a:t>
            </a:r>
          </a:p>
          <a:p>
            <a:pPr lvl="1"/>
            <a:endParaRPr lang="en-US" dirty="0">
              <a:sym typeface="Georgia" charset="0"/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1026" name="Picture 2" descr="http://www.smhi.se/polopoly_fs/1.3846.1398235611!/image/DSCN3582.JPG_gen/derivatives/Original_1004px/DSCN35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8286"/>
            <a:ext cx="1742374" cy="23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772249"/>
            <a:ext cx="17423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Manual swedish rainfall measruments device</a:t>
            </a:r>
            <a:endParaRPr lang="sv-S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0" name="Picture 6" descr="Mätglas för mätning av nederbö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34" y="3448286"/>
            <a:ext cx="1740620" cy="23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18334" y="5772249"/>
            <a:ext cx="17423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Measuring cups used by SMHI</a:t>
            </a:r>
            <a:endParaRPr lang="sv-S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4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Issue: Wind </a:t>
            </a:r>
            <a:r>
              <a:rPr lang="sv-SE" dirty="0" smtClean="0"/>
              <a:t>speed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/>
          <a:p>
            <a:r>
              <a:rPr lang="en-US" dirty="0" smtClean="0">
                <a:sym typeface="Georgia" charset="0"/>
              </a:rPr>
              <a:t>Anemometers and wind direction sensors are expensive.</a:t>
            </a:r>
          </a:p>
          <a:p>
            <a:r>
              <a:rPr lang="en-US" dirty="0" smtClean="0">
                <a:sym typeface="Georgia" charset="0"/>
              </a:rPr>
              <a:t>Some ideas: </a:t>
            </a:r>
            <a:endParaRPr lang="en-US" dirty="0" smtClean="0">
              <a:sym typeface="Georgia" charset="0"/>
            </a:endParaRPr>
          </a:p>
          <a:p>
            <a:pPr lvl="1"/>
            <a:r>
              <a:rPr lang="en-US" dirty="0" smtClean="0">
                <a:sym typeface="Georgia" charset="0"/>
              </a:rPr>
              <a:t>Using a </a:t>
            </a:r>
            <a:r>
              <a:rPr lang="en-US" dirty="0" err="1" smtClean="0">
                <a:sym typeface="Georgia" charset="0"/>
              </a:rPr>
              <a:t>Photosensor</a:t>
            </a:r>
            <a:endParaRPr lang="en-US" dirty="0" smtClean="0">
              <a:sym typeface="Georgia" charset="0"/>
            </a:endParaRPr>
          </a:p>
          <a:p>
            <a:pPr lvl="1"/>
            <a:r>
              <a:rPr lang="en-US" dirty="0" err="1" smtClean="0">
                <a:sym typeface="Georgia" charset="0"/>
              </a:rPr>
              <a:t>Photosensor</a:t>
            </a:r>
            <a:r>
              <a:rPr lang="en-US" dirty="0" smtClean="0">
                <a:sym typeface="Georgia" charset="0"/>
              </a:rPr>
              <a:t>  with pendulum</a:t>
            </a:r>
          </a:p>
          <a:p>
            <a:pPr lvl="1"/>
            <a:endParaRPr lang="en-US" dirty="0" smtClean="0">
              <a:sym typeface="Georgia" charset="0"/>
            </a:endParaRPr>
          </a:p>
          <a:p>
            <a:endParaRPr lang="en-US" dirty="0" smtClean="0">
              <a:sym typeface="Georgia" charset="0"/>
            </a:endParaRPr>
          </a:p>
          <a:p>
            <a:pPr lvl="1"/>
            <a:endParaRPr lang="en-US" dirty="0">
              <a:sym typeface="Georgia" charset="0"/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56" y="3501008"/>
            <a:ext cx="3417185" cy="24166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9" y="5961762"/>
            <a:ext cx="3308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Anenmometer with photosensor.</a:t>
            </a:r>
            <a:endParaRPr lang="sv-S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Results and future work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3816424"/>
          </a:xfrm>
        </p:spPr>
        <p:txBody>
          <a:bodyPr>
            <a:normAutofit/>
          </a:bodyPr>
          <a:lstStyle/>
          <a:p>
            <a:r>
              <a:rPr lang="en-US" dirty="0">
                <a:sym typeface="Georgia" charset="0"/>
              </a:rPr>
              <a:t>Weather station </a:t>
            </a:r>
            <a:r>
              <a:rPr lang="en-US" dirty="0" smtClean="0">
                <a:sym typeface="Georgia" charset="0"/>
              </a:rPr>
              <a:t>is almost </a:t>
            </a:r>
            <a:r>
              <a:rPr lang="en-US" dirty="0">
                <a:sym typeface="Georgia" charset="0"/>
              </a:rPr>
              <a:t>complete</a:t>
            </a:r>
            <a:r>
              <a:rPr lang="en-US" dirty="0" smtClean="0">
                <a:sym typeface="Georgia" charset="0"/>
              </a:rPr>
              <a:t>.</a:t>
            </a:r>
            <a:endParaRPr lang="en-US" dirty="0" smtClean="0">
              <a:sym typeface="Georgia" charset="0"/>
            </a:endParaRPr>
          </a:p>
          <a:p>
            <a:r>
              <a:rPr lang="en-US" dirty="0" smtClean="0">
                <a:sym typeface="Georgia" charset="0"/>
              </a:rPr>
              <a:t>Still waiting for some essential parts.</a:t>
            </a:r>
          </a:p>
          <a:p>
            <a:r>
              <a:rPr lang="en-US" dirty="0" smtClean="0">
                <a:sym typeface="Georgia" charset="0"/>
              </a:rPr>
              <a:t>Mill the motherboard PCB</a:t>
            </a:r>
          </a:p>
          <a:p>
            <a:r>
              <a:rPr lang="en-US" dirty="0">
                <a:sym typeface="Georgia" charset="0"/>
              </a:rPr>
              <a:t>Total estimated cost: 530 SEK including wireless communication for TCP and GSM</a:t>
            </a:r>
            <a:r>
              <a:rPr lang="en-US" dirty="0" smtClean="0">
                <a:sym typeface="Georgia" charset="0"/>
              </a:rPr>
              <a:t>.</a:t>
            </a:r>
          </a:p>
          <a:p>
            <a:r>
              <a:rPr lang="en-US" dirty="0" smtClean="0">
                <a:sym typeface="Georgia" charset="0"/>
              </a:rPr>
              <a:t>Move the server to MDH computer.</a:t>
            </a:r>
          </a:p>
          <a:p>
            <a:endParaRPr lang="en-US" dirty="0">
              <a:sym typeface="Georgia" charset="0"/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258887" y="6028242"/>
            <a:ext cx="1717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/>
              <a:t>Last updated: 2015-05-25</a:t>
            </a:r>
            <a:endParaRPr lang="sv-SE" sz="1050" dirty="0"/>
          </a:p>
        </p:txBody>
      </p:sp>
    </p:spTree>
    <p:extLst>
      <p:ext uri="{BB962C8B-B14F-4D97-AF65-F5344CB8AC3E}">
        <p14:creationId xmlns:p14="http://schemas.microsoft.com/office/powerpoint/2010/main" val="90262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Project Weather IO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2269108"/>
          </a:xfrm>
        </p:spPr>
        <p:txBody>
          <a:bodyPr>
            <a:normAutofit/>
          </a:bodyPr>
          <a:lstStyle/>
          <a:p>
            <a:r>
              <a:rPr lang="sv-SE" dirty="0" smtClean="0"/>
              <a:t>Mälardalen </a:t>
            </a:r>
            <a:r>
              <a:rPr lang="sv-SE" dirty="0"/>
              <a:t>University - Fall of 2016</a:t>
            </a:r>
          </a:p>
          <a:p>
            <a:endParaRPr lang="sv-SE" dirty="0"/>
          </a:p>
          <a:p>
            <a:r>
              <a:rPr lang="sv-SE" dirty="0"/>
              <a:t>Alex Eskandar Anis, Johan Söderling </a:t>
            </a:r>
            <a:r>
              <a:rPr lang="sv-SE" dirty="0" smtClean="0"/>
              <a:t>Åström</a:t>
            </a:r>
          </a:p>
          <a:p>
            <a:r>
              <a:rPr lang="sv-SE" dirty="0"/>
              <a:t>{</a:t>
            </a:r>
            <a:r>
              <a:rPr lang="sv-SE" dirty="0" smtClean="0"/>
              <a:t>eas12003, jam12003}@</a:t>
            </a:r>
            <a:r>
              <a:rPr lang="sv-SE" dirty="0"/>
              <a:t>student.mdh.se</a:t>
            </a:r>
          </a:p>
        </p:txBody>
      </p:sp>
    </p:spTree>
    <p:extLst>
      <p:ext uri="{BB962C8B-B14F-4D97-AF65-F5344CB8AC3E}">
        <p14:creationId xmlns:p14="http://schemas.microsoft.com/office/powerpoint/2010/main" val="1655101671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113</TotalTime>
  <Words>264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Gill Sans</vt:lpstr>
      <vt:lpstr>malardalen_hgsk_mallver2_al</vt:lpstr>
      <vt:lpstr>Project Weather IO</vt:lpstr>
      <vt:lpstr>Introduction</vt:lpstr>
      <vt:lpstr>Approach</vt:lpstr>
      <vt:lpstr>Sensing</vt:lpstr>
      <vt:lpstr>Method</vt:lpstr>
      <vt:lpstr>Issue: Rainfall</vt:lpstr>
      <vt:lpstr>Issue: Wind speed</vt:lpstr>
      <vt:lpstr>Results and future work</vt:lpstr>
      <vt:lpstr>Project Weather IO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Alex Anis</cp:lastModifiedBy>
  <cp:revision>12</cp:revision>
  <dcterms:created xsi:type="dcterms:W3CDTF">2012-10-31T13:00:49Z</dcterms:created>
  <dcterms:modified xsi:type="dcterms:W3CDTF">2016-05-25T07:26:23Z</dcterms:modified>
</cp:coreProperties>
</file>